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vsdx" ContentType="application/vnd.ms-visio.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charts/chart1.xml" ContentType="application/vnd.openxmlformats-officedocument.drawingml.char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3.xml" ContentType="application/vnd.openxmlformats-officedocument.theme+xml"/>
  <Override PartName="/ppt/charts/chart2.xml" ContentType="application/vnd.openxmlformats-officedocument.drawingml.char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4.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5.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810" r:id="rId5"/>
    <p:sldMasterId id="2147483905" r:id="rId6"/>
    <p:sldMasterId id="2147483932" r:id="rId7"/>
    <p:sldMasterId id="2147483947" r:id="rId8"/>
    <p:sldMasterId id="2147483967" r:id="rId9"/>
  </p:sldMasterIdLst>
  <p:notesMasterIdLst>
    <p:notesMasterId r:id="rId178"/>
  </p:notesMasterIdLst>
  <p:handoutMasterIdLst>
    <p:handoutMasterId r:id="rId179"/>
  </p:handoutMasterIdLst>
  <p:sldIdLst>
    <p:sldId id="2147308791" r:id="rId10"/>
    <p:sldId id="673" r:id="rId11"/>
    <p:sldId id="419" r:id="rId12"/>
    <p:sldId id="433" r:id="rId13"/>
    <p:sldId id="2147308747" r:id="rId14"/>
    <p:sldId id="695" r:id="rId15"/>
    <p:sldId id="654" r:id="rId16"/>
    <p:sldId id="2147308607" r:id="rId17"/>
    <p:sldId id="2147308813" r:id="rId18"/>
    <p:sldId id="876" r:id="rId19"/>
    <p:sldId id="2147308812" r:id="rId20"/>
    <p:sldId id="2147308815" r:id="rId21"/>
    <p:sldId id="2147308829" r:id="rId22"/>
    <p:sldId id="422" r:id="rId23"/>
    <p:sldId id="2147308777" r:id="rId24"/>
    <p:sldId id="4223" r:id="rId25"/>
    <p:sldId id="2147308774" r:id="rId26"/>
    <p:sldId id="2147308837" r:id="rId27"/>
    <p:sldId id="496" r:id="rId28"/>
    <p:sldId id="2147308822" r:id="rId29"/>
    <p:sldId id="2147308823" r:id="rId30"/>
    <p:sldId id="2147308819" r:id="rId31"/>
    <p:sldId id="2147308821" r:id="rId32"/>
    <p:sldId id="476" r:id="rId33"/>
    <p:sldId id="2147308723" r:id="rId34"/>
    <p:sldId id="2147308605" r:id="rId35"/>
    <p:sldId id="965" r:id="rId36"/>
    <p:sldId id="874" r:id="rId37"/>
    <p:sldId id="2147308825" r:id="rId38"/>
    <p:sldId id="348" r:id="rId39"/>
    <p:sldId id="473" r:id="rId40"/>
    <p:sldId id="971" r:id="rId41"/>
    <p:sldId id="2147308836" r:id="rId42"/>
    <p:sldId id="2147308827" r:id="rId43"/>
    <p:sldId id="2147308828" r:id="rId44"/>
    <p:sldId id="2147308694" r:id="rId45"/>
    <p:sldId id="2147308748" r:id="rId46"/>
    <p:sldId id="2147308749" r:id="rId47"/>
    <p:sldId id="2147308737" r:id="rId48"/>
    <p:sldId id="2147308835" r:id="rId49"/>
    <p:sldId id="2147308738" r:id="rId50"/>
    <p:sldId id="2147308751" r:id="rId51"/>
    <p:sldId id="973" r:id="rId52"/>
    <p:sldId id="2147308659" r:id="rId53"/>
    <p:sldId id="2147308728" r:id="rId54"/>
    <p:sldId id="2147308729" r:id="rId55"/>
    <p:sldId id="2147308665" r:id="rId56"/>
    <p:sldId id="2147308666" r:id="rId57"/>
    <p:sldId id="2147308830" r:id="rId58"/>
    <p:sldId id="461" r:id="rId59"/>
    <p:sldId id="966" r:id="rId60"/>
    <p:sldId id="968" r:id="rId61"/>
    <p:sldId id="969" r:id="rId62"/>
    <p:sldId id="2147308600" r:id="rId63"/>
    <p:sldId id="987" r:id="rId64"/>
    <p:sldId id="2147308645" r:id="rId65"/>
    <p:sldId id="988" r:id="rId66"/>
    <p:sldId id="2147308720" r:id="rId67"/>
    <p:sldId id="462" r:id="rId68"/>
    <p:sldId id="2147308719" r:id="rId69"/>
    <p:sldId id="944" r:id="rId70"/>
    <p:sldId id="471" r:id="rId71"/>
    <p:sldId id="2147308652" r:id="rId72"/>
    <p:sldId id="2147308653" r:id="rId73"/>
    <p:sldId id="2147308754" r:id="rId74"/>
    <p:sldId id="2147308752" r:id="rId75"/>
    <p:sldId id="2147308772" r:id="rId76"/>
    <p:sldId id="815" r:id="rId77"/>
    <p:sldId id="963" r:id="rId78"/>
    <p:sldId id="2147308701" r:id="rId79"/>
    <p:sldId id="2147308700" r:id="rId80"/>
    <p:sldId id="487" r:id="rId81"/>
    <p:sldId id="2147308647" r:id="rId82"/>
    <p:sldId id="2147308649" r:id="rId83"/>
    <p:sldId id="2147308650" r:id="rId84"/>
    <p:sldId id="2147308651" r:id="rId85"/>
    <p:sldId id="902" r:id="rId86"/>
    <p:sldId id="903" r:id="rId87"/>
    <p:sldId id="2147308783" r:id="rId88"/>
    <p:sldId id="904" r:id="rId89"/>
    <p:sldId id="906" r:id="rId90"/>
    <p:sldId id="2147308784" r:id="rId91"/>
    <p:sldId id="905" r:id="rId92"/>
    <p:sldId id="494" r:id="rId93"/>
    <p:sldId id="913" r:id="rId94"/>
    <p:sldId id="914" r:id="rId95"/>
    <p:sldId id="920" r:id="rId96"/>
    <p:sldId id="854" r:id="rId97"/>
    <p:sldId id="855" r:id="rId98"/>
    <p:sldId id="2147308725" r:id="rId99"/>
    <p:sldId id="477" r:id="rId100"/>
    <p:sldId id="2147308779" r:id="rId101"/>
    <p:sldId id="2147308780" r:id="rId102"/>
    <p:sldId id="892" r:id="rId103"/>
    <p:sldId id="2147308641" r:id="rId104"/>
    <p:sldId id="893" r:id="rId105"/>
    <p:sldId id="2147308642" r:id="rId106"/>
    <p:sldId id="2147308693" r:id="rId107"/>
    <p:sldId id="2147308643" r:id="rId108"/>
    <p:sldId id="890" r:id="rId109"/>
    <p:sldId id="908" r:id="rId110"/>
    <p:sldId id="2147308834" r:id="rId111"/>
    <p:sldId id="810" r:id="rId112"/>
    <p:sldId id="2147308781" r:id="rId113"/>
    <p:sldId id="2147308782" r:id="rId114"/>
    <p:sldId id="630" r:id="rId115"/>
    <p:sldId id="2147308702" r:id="rId116"/>
    <p:sldId id="2147308703" r:id="rId117"/>
    <p:sldId id="2147308759" r:id="rId118"/>
    <p:sldId id="2147308705" r:id="rId119"/>
    <p:sldId id="2147308706" r:id="rId120"/>
    <p:sldId id="2147308707" r:id="rId121"/>
    <p:sldId id="2147308816" r:id="rId122"/>
    <p:sldId id="2147308708" r:id="rId123"/>
    <p:sldId id="2147308710" r:id="rId124"/>
    <p:sldId id="2147308817" r:id="rId125"/>
    <p:sldId id="258" r:id="rId126"/>
    <p:sldId id="259" r:id="rId127"/>
    <p:sldId id="2147308712" r:id="rId128"/>
    <p:sldId id="2147308713" r:id="rId129"/>
    <p:sldId id="2147308714" r:id="rId130"/>
    <p:sldId id="2147308715" r:id="rId131"/>
    <p:sldId id="2147308716" r:id="rId132"/>
    <p:sldId id="2147308717" r:id="rId133"/>
    <p:sldId id="2147308718" r:id="rId134"/>
    <p:sldId id="685" r:id="rId135"/>
    <p:sldId id="510" r:id="rId136"/>
    <p:sldId id="553" r:id="rId137"/>
    <p:sldId id="2147308657" r:id="rId138"/>
    <p:sldId id="563" r:id="rId139"/>
    <p:sldId id="2147308757" r:id="rId140"/>
    <p:sldId id="2147308688" r:id="rId141"/>
    <p:sldId id="2147308824" r:id="rId142"/>
    <p:sldId id="2147308690" r:id="rId143"/>
    <p:sldId id="2147308831" r:id="rId144"/>
    <p:sldId id="2147308832" r:id="rId145"/>
    <p:sldId id="2147308833" r:id="rId146"/>
    <p:sldId id="684" r:id="rId147"/>
    <p:sldId id="897" r:id="rId148"/>
    <p:sldId id="898" r:id="rId149"/>
    <p:sldId id="2147308807" r:id="rId150"/>
    <p:sldId id="2147308806" r:id="rId151"/>
    <p:sldId id="269" r:id="rId152"/>
    <p:sldId id="283" r:id="rId153"/>
    <p:sldId id="298" r:id="rId154"/>
    <p:sldId id="1679" r:id="rId155"/>
    <p:sldId id="257" r:id="rId156"/>
    <p:sldId id="2147308692" r:id="rId157"/>
    <p:sldId id="2134096192" r:id="rId158"/>
    <p:sldId id="2134096187" r:id="rId159"/>
    <p:sldId id="2134096191" r:id="rId160"/>
    <p:sldId id="2147308640" r:id="rId161"/>
    <p:sldId id="919" r:id="rId162"/>
    <p:sldId id="739" r:id="rId163"/>
    <p:sldId id="549" r:id="rId164"/>
    <p:sldId id="708" r:id="rId165"/>
    <p:sldId id="551" r:id="rId166"/>
    <p:sldId id="552" r:id="rId167"/>
    <p:sldId id="2147308711" r:id="rId168"/>
    <p:sldId id="2147308750" r:id="rId169"/>
    <p:sldId id="2147308773" r:id="rId170"/>
    <p:sldId id="263" r:id="rId171"/>
    <p:sldId id="2134096145" r:id="rId172"/>
    <p:sldId id="331" r:id="rId173"/>
    <p:sldId id="2134096146" r:id="rId174"/>
    <p:sldId id="2134096166" r:id="rId175"/>
    <p:sldId id="260" r:id="rId176"/>
    <p:sldId id="308" r:id="rId177"/>
  </p:sldIdLst>
  <p:sldSz cx="12192000" cy="6858000"/>
  <p:notesSz cx="6858000" cy="9144000"/>
  <p:custShowLst>
    <p:custShow name="ERB" id="0">
      <p:sldLst/>
    </p:custShow>
    <p:custShow name="MTL RVP schedule" id="1">
      <p:sldLst/>
    </p:custShow>
    <p:custShow name="MTL M Interposer learning" id="2">
      <p:sldLst/>
    </p:custShow>
    <p:custShow name="Pressure Paper test" id="3">
      <p:sldLst/>
    </p:custShow>
    <p:custShow name="MTL M validation" id="4">
      <p:sldLst/>
    </p:custShow>
    <p:custShow name="PMIC schedule" id="5">
      <p:sldLst/>
    </p:custShow>
    <p:custShow name="MTL M package respin" id="6">
      <p:sldLst/>
    </p:custShow>
    <p:custShow name="MEC1728 Intercept schedule" id="7">
      <p:sldLst/>
    </p:custShow>
    <p:custShow name="TYCHE debug" id="8">
      <p:sldLst/>
    </p:custShow>
    <p:custShow name="MCF impact" id="9">
      <p:sldLst/>
    </p:custShow>
    <p:custShow name="MTL RVP schedule1" id="10">
      <p:sldLst/>
    </p:custShow>
  </p:custShowLst>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1pPr>
    <a:lvl2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2pPr>
    <a:lvl3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3pPr>
    <a:lvl4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4pPr>
    <a:lvl5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5pPr>
    <a:lvl6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6pPr>
    <a:lvl7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7pPr>
    <a:lvl8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8pPr>
    <a:lvl9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Intro" id="{6F750F9D-1778-4AE5-9739-70C43EBE82AE}">
          <p14:sldIdLst>
            <p14:sldId id="2147308791"/>
          </p14:sldIdLst>
        </p14:section>
        <p14:section name="General Info [Anas]" id="{C8C0A87B-9B44-417E-86C2-365DF3C0CA4C}">
          <p14:sldIdLst>
            <p14:sldId id="673"/>
            <p14:sldId id="419"/>
            <p14:sldId id="433"/>
            <p14:sldId id="2147308747"/>
          </p14:sldIdLst>
        </p14:section>
        <p14:section name="SKU offerings [Anas]" id="{752DB890-5998-419E-AFFF-B1BBC0B1EA6A}">
          <p14:sldIdLst>
            <p14:sldId id="695"/>
            <p14:sldId id="654"/>
            <p14:sldId id="2147308607"/>
            <p14:sldId id="2147308813"/>
            <p14:sldId id="876"/>
            <p14:sldId id="2147308812"/>
            <p14:sldId id="2147308815"/>
            <p14:sldId id="2147308829"/>
            <p14:sldId id="422"/>
          </p14:sldIdLst>
        </p14:section>
        <p14:section name="Overview [Anas]" id="{AF6DD894-EB58-4814-A75B-F531F5C3C0D7}">
          <p14:sldIdLst>
            <p14:sldId id="2147308777"/>
            <p14:sldId id="4223"/>
            <p14:sldId id="2147308774"/>
            <p14:sldId id="2147308837"/>
          </p14:sldIdLst>
        </p14:section>
        <p14:section name="Layout [Anas]" id="{56907ECB-4635-49B0-AFF1-FBC040AD0090}">
          <p14:sldIdLst>
            <p14:sldId id="496"/>
            <p14:sldId id="2147308822"/>
            <p14:sldId id="2147308823"/>
            <p14:sldId id="2147308819"/>
            <p14:sldId id="2147308821"/>
          </p14:sldIdLst>
        </p14:section>
        <p14:section name="Memory [KL]" id="{BC149BF1-33A4-4AF3-96CD-C0CE4F09A4D1}">
          <p14:sldIdLst>
            <p14:sldId id="476"/>
            <p14:sldId id="2147308723"/>
            <p14:sldId id="2147308605"/>
            <p14:sldId id="965"/>
            <p14:sldId id="874"/>
            <p14:sldId id="2147308825"/>
            <p14:sldId id="348"/>
          </p14:sldIdLst>
        </p14:section>
        <p14:section name="Display [KL]" id="{FCC49A3D-DD19-48E9-B4C6-A1D603F8A433}">
          <p14:sldIdLst>
            <p14:sldId id="473"/>
            <p14:sldId id="971"/>
            <p14:sldId id="2147308836"/>
            <p14:sldId id="2147308827"/>
            <p14:sldId id="2147308828"/>
          </p14:sldIdLst>
        </p14:section>
        <p14:section name="MOD TCSS [Manju]" id="{A272FA20-8A45-440E-86BE-6D4378901C9D}">
          <p14:sldIdLst>
            <p14:sldId id="2147308694"/>
            <p14:sldId id="2147308748"/>
            <p14:sldId id="2147308749"/>
            <p14:sldId id="2147308737"/>
            <p14:sldId id="2147308835"/>
            <p14:sldId id="2147308738"/>
            <p14:sldId id="2147308751"/>
          </p14:sldIdLst>
        </p14:section>
        <p14:section name="TBT TCSS [Manju]" id="{E2FF2C25-B4D0-436D-8139-B58549F0B59E}">
          <p14:sldIdLst>
            <p14:sldId id="973"/>
            <p14:sldId id="2147308659"/>
            <p14:sldId id="2147308728"/>
            <p14:sldId id="2147308729"/>
            <p14:sldId id="2147308665"/>
            <p14:sldId id="2147308666"/>
            <p14:sldId id="2147308830"/>
          </p14:sldIdLst>
        </p14:section>
        <p14:section name="HSIO &amp; Storage [Ryan]" id="{AF1A1DE9-ADDE-418C-B013-B81054C2C1A3}">
          <p14:sldIdLst>
            <p14:sldId id="461"/>
            <p14:sldId id="966"/>
            <p14:sldId id="968"/>
            <p14:sldId id="969"/>
            <p14:sldId id="2147308600"/>
            <p14:sldId id="987"/>
            <p14:sldId id="2147308645"/>
          </p14:sldIdLst>
        </p14:section>
        <p14:section name="UFS [Ryan]" id="{B3365168-1609-4B99-87D5-90C7C8244578}">
          <p14:sldIdLst>
            <p14:sldId id="988"/>
            <p14:sldId id="2147308720"/>
          </p14:sldIdLst>
        </p14:section>
        <p14:section name="Connectivity [Aniket]" id="{4F48961B-D274-49D6-9C81-6AB9D042BDCF}">
          <p14:sldIdLst>
            <p14:sldId id="462"/>
            <p14:sldId id="2147308719"/>
            <p14:sldId id="944"/>
          </p14:sldIdLst>
        </p14:section>
        <p14:section name="Audio [Aniket]" id="{B04A62D2-2640-438B-AAB2-49553F146C27}">
          <p14:sldIdLst>
            <p14:sldId id="471"/>
            <p14:sldId id="2147308652"/>
            <p14:sldId id="2147308653"/>
            <p14:sldId id="2147308754"/>
            <p14:sldId id="2147308752"/>
            <p14:sldId id="2147308772"/>
          </p14:sldIdLst>
        </p14:section>
        <p14:section name="SPI [Aniket]" id="{DDEDAF07-40E7-43CA-B560-FA090D69F7D9}">
          <p14:sldIdLst>
            <p14:sldId id="815"/>
            <p14:sldId id="963"/>
            <p14:sldId id="2147308701"/>
            <p14:sldId id="2147308700"/>
          </p14:sldIdLst>
        </p14:section>
        <p14:section name="Sensors [Vachana]" id="{0EF8FA5B-ADAB-41CA-B00F-792778A4EC4A}">
          <p14:sldIdLst>
            <p14:sldId id="487"/>
            <p14:sldId id="2147308647"/>
            <p14:sldId id="2147308649"/>
            <p14:sldId id="2147308650"/>
            <p14:sldId id="2147308651"/>
          </p14:sldIdLst>
        </p14:section>
        <p14:section name="LPSS [Vachana]" id="{F20779DB-79A0-492A-9D9B-A0CA227C9304}">
          <p14:sldIdLst>
            <p14:sldId id="902"/>
            <p14:sldId id="903"/>
            <p14:sldId id="2147308783"/>
            <p14:sldId id="904"/>
            <p14:sldId id="906"/>
            <p14:sldId id="2147308784"/>
            <p14:sldId id="905"/>
          </p14:sldIdLst>
        </p14:section>
        <p14:section name="EC [Vachana]" id="{A6572699-746A-464B-A996-4BEB6B5A4139}">
          <p14:sldIdLst>
            <p14:sldId id="494"/>
            <p14:sldId id="913"/>
            <p14:sldId id="914"/>
          </p14:sldIdLst>
        </p14:section>
        <p14:section name="Chrome [Manju]" id="{B9BFDBC0-1A72-471B-A7DA-90C2646AB6F1}">
          <p14:sldIdLst>
            <p14:sldId id="920"/>
            <p14:sldId id="854"/>
            <p14:sldId id="855"/>
            <p14:sldId id="2147308725"/>
          </p14:sldIdLst>
        </p14:section>
        <p14:section name="Debug &amp; Val [KL]" id="{B6F5A68C-93E7-480D-A288-8B8D515324E9}">
          <p14:sldIdLst>
            <p14:sldId id="477"/>
            <p14:sldId id="2147308779"/>
            <p14:sldId id="2147308780"/>
            <p14:sldId id="892"/>
            <p14:sldId id="2147308641"/>
            <p14:sldId id="893"/>
            <p14:sldId id="2147308642"/>
            <p14:sldId id="2147308693"/>
            <p14:sldId id="2147308643"/>
            <p14:sldId id="890"/>
            <p14:sldId id="908"/>
            <p14:sldId id="2147308834"/>
            <p14:sldId id="810"/>
            <p14:sldId id="2147308781"/>
            <p14:sldId id="2147308782"/>
          </p14:sldIdLst>
        </p14:section>
        <p14:section name="Power_Delivery [Au]" id="{1F0FCC52-43F2-4FA2-A908-8078172C80B0}">
          <p14:sldIdLst>
            <p14:sldId id="630"/>
            <p14:sldId id="2147308702"/>
            <p14:sldId id="2147308703"/>
            <p14:sldId id="2147308759"/>
            <p14:sldId id="2147308705"/>
            <p14:sldId id="2147308706"/>
            <p14:sldId id="2147308707"/>
            <p14:sldId id="2147308816"/>
            <p14:sldId id="2147308708"/>
            <p14:sldId id="2147308710"/>
            <p14:sldId id="2147308817"/>
            <p14:sldId id="258"/>
            <p14:sldId id="259"/>
            <p14:sldId id="2147308712"/>
            <p14:sldId id="2147308713"/>
            <p14:sldId id="2147308714"/>
            <p14:sldId id="2147308715"/>
            <p14:sldId id="2147308716"/>
            <p14:sldId id="2147308717"/>
            <p14:sldId id="2147308718"/>
          </p14:sldIdLst>
        </p14:section>
        <p14:section name="Quick_start [Hemananth]" id="{BA0F2686-F5D3-416E-B0B1-09420AFBD557}">
          <p14:sldIdLst>
            <p14:sldId id="685"/>
            <p14:sldId id="510"/>
            <p14:sldId id="553"/>
            <p14:sldId id="2147308657"/>
            <p14:sldId id="563"/>
            <p14:sldId id="2147308757"/>
          </p14:sldIdLst>
        </p14:section>
        <p14:section name="Misc [Ryan&amp;KL]" id="{361E5510-9064-4BA9-9729-2ADE6F147BAC}">
          <p14:sldIdLst>
            <p14:sldId id="2147308688"/>
            <p14:sldId id="2147308824"/>
            <p14:sldId id="2147308690"/>
            <p14:sldId id="2147308831"/>
            <p14:sldId id="2147308832"/>
            <p14:sldId id="2147308833"/>
            <p14:sldId id="684"/>
            <p14:sldId id="897"/>
            <p14:sldId id="898"/>
          </p14:sldIdLst>
        </p14:section>
        <p14:section name="SOC &amp; Memory Retention Assembly Instructions [Ajmeer]" id="{C9EF958D-9C79-4F2F-A2C2-28509556AFF1}">
          <p14:sldIdLst>
            <p14:sldId id="2147308807"/>
            <p14:sldId id="2147308806"/>
            <p14:sldId id="269"/>
            <p14:sldId id="283"/>
            <p14:sldId id="298"/>
          </p14:sldIdLst>
        </p14:section>
        <p14:section name="RVP-NEST [Sathiya]" id="{52D3D982-C878-427D-A56A-AC3839C01C88}">
          <p14:sldIdLst>
            <p14:sldId id="1679"/>
            <p14:sldId id="257"/>
            <p14:sldId id="2147308692"/>
            <p14:sldId id="2134096192"/>
            <p14:sldId id="2134096187"/>
            <p14:sldId id="2134096191"/>
          </p14:sldIdLst>
        </p14:section>
        <p14:section name="Backup" id="{1A77880B-05D2-4954-87BE-4AEE07E9F0B4}">
          <p14:sldIdLst>
            <p14:sldId id="2147308640"/>
            <p14:sldId id="919"/>
            <p14:sldId id="739"/>
            <p14:sldId id="549"/>
            <p14:sldId id="708"/>
            <p14:sldId id="551"/>
            <p14:sldId id="552"/>
            <p14:sldId id="2147308711"/>
            <p14:sldId id="2147308750"/>
            <p14:sldId id="2147308773"/>
            <p14:sldId id="263"/>
            <p14:sldId id="2134096145"/>
            <p14:sldId id="331"/>
            <p14:sldId id="2134096146"/>
            <p14:sldId id="2134096166"/>
            <p14:sldId id="260"/>
            <p14:sldId id="308"/>
          </p14:sldIdLst>
        </p14:section>
      </p14:sectionLst>
    </p:ext>
    <p:ext uri="{EFAFB233-063F-42B5-8137-9DF3F51BA10A}">
      <p15:sldGuideLst xmlns:p15="http://schemas.microsoft.com/office/powerpoint/2012/main">
        <p15:guide id="1" orient="horz" pos="4032" userDrawn="1">
          <p15:clr>
            <a:srgbClr val="A4A3A4"/>
          </p15:clr>
        </p15:guide>
        <p15:guide id="2" pos="739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D7FFC1A-B30E-CAA4-DE97-82C6293EA841}" name="Li, Kok Wai Ryan" initials="" userId="S::kok.wai.ryan.li@intel.com::73120805-511a-44f1-b5c1-42ca38fa4226" providerId="AD"/>
  <p188:author id="{4039A448-43CD-E2F0-477C-96B01A246453}" name="R, Hemananth" initials="" userId="S::hemananth.r@intel.com::aeae1007-0b1d-4bb7-845b-8a6a7931918a" providerId="AD"/>
  <p188:author id="{F40A084E-C33B-88B1-6D1A-DF028BB77332}" name="Zakaria, Anas" initials="AZ" userId="S::anas.zakaria@intel.com::af2208cd-df0c-456f-8699-0880e1cef69e" providerId="AD"/>
  <p188:author id="{B90F7368-D19A-C77E-9E64-FCA938DD84D5}" name="K S, Vachana" initials="" userId="S::vachana.k.s@intel.com::2b2bf6f3-06a1-4600-8909-d714eb04d1d8" providerId="AD"/>
  <p188:author id="{DB4A8C73-951A-026F-6418-A4DD62FDCDBE}" name="Jadhav, Aniket" initials="AJ" userId="S::aniket.jadhav@intel.com::04c0b98b-2a0b-4488-be8f-0f68311e0171" providerId="AD"/>
  <p188:author id="{45A00D8D-2BE4-1B6F-97F7-C034E1B3D36E}" name="Au, Chun Ming" initials="" userId="S::chun.ming.au@intel.com::13537d81-1f11-4809-a4c1-3b5e7b4f17ab" providerId="AD"/>
  <p188:author id="{061708DA-10B0-D4CE-7FB2-CE70A18A6E07}" name="Lim, Kok Leng" initials="KL" userId="S::kok.leng.lim@intel.com::68ea599d-6752-4ba0-9a58-8d1573945da6" providerId="AD"/>
  <p188:author id="{0C3DA1E1-2809-C831-F461-E7191F805D9C}" name="Kaja, Ajmeer" initials="" userId="S::ajmeer.kaja@intel.com::ca08e69c-9991-4a3b-a3c2-ad36c671549c" providerId="AD"/>
  <p188:author id="{905019E4-B91D-438A-F04E-EB4FBA378EB6}" name="Ch, Manjunath" initials="" userId="S::manjunath.ch@intel.com::74f5c63e-ac4d-4e14-83fb-a236f6ea641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EB9C"/>
    <a:srgbClr val="FFFFFF"/>
    <a:srgbClr val="00C7FD"/>
    <a:srgbClr val="004A86"/>
    <a:srgbClr val="2872C5"/>
    <a:srgbClr val="C6E0B4"/>
    <a:srgbClr val="F4B084"/>
    <a:srgbClr val="525252"/>
    <a:srgbClr val="0068B5"/>
    <a:srgbClr val="FC64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748358-C27B-45A5-AEEF-91ED3738D111}" v="19" dt="2025-05-22T12:16:31.635"/>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1974" y="96"/>
      </p:cViewPr>
      <p:guideLst>
        <p:guide orient="horz" pos="4032"/>
        <p:guide pos="7392"/>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63" Type="http://schemas.openxmlformats.org/officeDocument/2006/relationships/slide" Target="slides/slide54.xml"/><Relationship Id="rId84" Type="http://schemas.openxmlformats.org/officeDocument/2006/relationships/slide" Target="slides/slide75.xml"/><Relationship Id="rId138" Type="http://schemas.openxmlformats.org/officeDocument/2006/relationships/slide" Target="slides/slide129.xml"/><Relationship Id="rId159" Type="http://schemas.openxmlformats.org/officeDocument/2006/relationships/slide" Target="slides/slide150.xml"/><Relationship Id="rId170" Type="http://schemas.openxmlformats.org/officeDocument/2006/relationships/slide" Target="slides/slide161.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53" Type="http://schemas.openxmlformats.org/officeDocument/2006/relationships/slide" Target="slides/slide44.xml"/><Relationship Id="rId74" Type="http://schemas.openxmlformats.org/officeDocument/2006/relationships/slide" Target="slides/slide65.xml"/><Relationship Id="rId128" Type="http://schemas.openxmlformats.org/officeDocument/2006/relationships/slide" Target="slides/slide119.xml"/><Relationship Id="rId149" Type="http://schemas.openxmlformats.org/officeDocument/2006/relationships/slide" Target="slides/slide140.xml"/><Relationship Id="rId5" Type="http://schemas.openxmlformats.org/officeDocument/2006/relationships/slideMaster" Target="slideMasters/slideMaster2.xml"/><Relationship Id="rId95" Type="http://schemas.openxmlformats.org/officeDocument/2006/relationships/slide" Target="slides/slide86.xml"/><Relationship Id="rId160" Type="http://schemas.openxmlformats.org/officeDocument/2006/relationships/slide" Target="slides/slide151.xml"/><Relationship Id="rId181" Type="http://schemas.openxmlformats.org/officeDocument/2006/relationships/viewProps" Target="viewProps.xml"/><Relationship Id="rId22" Type="http://schemas.openxmlformats.org/officeDocument/2006/relationships/slide" Target="slides/slide13.xml"/><Relationship Id="rId43" Type="http://schemas.openxmlformats.org/officeDocument/2006/relationships/slide" Target="slides/slide34.xml"/><Relationship Id="rId64" Type="http://schemas.openxmlformats.org/officeDocument/2006/relationships/slide" Target="slides/slide55.xml"/><Relationship Id="rId118" Type="http://schemas.openxmlformats.org/officeDocument/2006/relationships/slide" Target="slides/slide109.xml"/><Relationship Id="rId139" Type="http://schemas.openxmlformats.org/officeDocument/2006/relationships/slide" Target="slides/slide130.xml"/><Relationship Id="rId85" Type="http://schemas.openxmlformats.org/officeDocument/2006/relationships/slide" Target="slides/slide76.xml"/><Relationship Id="rId150" Type="http://schemas.openxmlformats.org/officeDocument/2006/relationships/slide" Target="slides/slide141.xml"/><Relationship Id="rId171" Type="http://schemas.openxmlformats.org/officeDocument/2006/relationships/slide" Target="slides/slide162.xml"/><Relationship Id="rId12" Type="http://schemas.openxmlformats.org/officeDocument/2006/relationships/slide" Target="slides/slide3.xml"/><Relationship Id="rId33" Type="http://schemas.openxmlformats.org/officeDocument/2006/relationships/slide" Target="slides/slide24.xml"/><Relationship Id="rId108" Type="http://schemas.openxmlformats.org/officeDocument/2006/relationships/slide" Target="slides/slide99.xml"/><Relationship Id="rId129" Type="http://schemas.openxmlformats.org/officeDocument/2006/relationships/slide" Target="slides/slide120.xml"/><Relationship Id="rId54" Type="http://schemas.openxmlformats.org/officeDocument/2006/relationships/slide" Target="slides/slide45.xml"/><Relationship Id="rId75" Type="http://schemas.openxmlformats.org/officeDocument/2006/relationships/slide" Target="slides/slide66.xml"/><Relationship Id="rId96" Type="http://schemas.openxmlformats.org/officeDocument/2006/relationships/slide" Target="slides/slide87.xml"/><Relationship Id="rId140" Type="http://schemas.openxmlformats.org/officeDocument/2006/relationships/slide" Target="slides/slide131.xml"/><Relationship Id="rId161" Type="http://schemas.openxmlformats.org/officeDocument/2006/relationships/slide" Target="slides/slide152.xml"/><Relationship Id="rId182" Type="http://schemas.openxmlformats.org/officeDocument/2006/relationships/theme" Target="theme/theme1.xml"/><Relationship Id="rId6" Type="http://schemas.openxmlformats.org/officeDocument/2006/relationships/slideMaster" Target="slideMasters/slideMaster3.xml"/><Relationship Id="rId23" Type="http://schemas.openxmlformats.org/officeDocument/2006/relationships/slide" Target="slides/slide14.xml"/><Relationship Id="rId119" Type="http://schemas.openxmlformats.org/officeDocument/2006/relationships/slide" Target="slides/slide110.xml"/><Relationship Id="rId44" Type="http://schemas.openxmlformats.org/officeDocument/2006/relationships/slide" Target="slides/slide35.xml"/><Relationship Id="rId65" Type="http://schemas.openxmlformats.org/officeDocument/2006/relationships/slide" Target="slides/slide56.xml"/><Relationship Id="rId86" Type="http://schemas.openxmlformats.org/officeDocument/2006/relationships/slide" Target="slides/slide77.xml"/><Relationship Id="rId130" Type="http://schemas.openxmlformats.org/officeDocument/2006/relationships/slide" Target="slides/slide121.xml"/><Relationship Id="rId151" Type="http://schemas.openxmlformats.org/officeDocument/2006/relationships/slide" Target="slides/slide142.xml"/><Relationship Id="rId172" Type="http://schemas.openxmlformats.org/officeDocument/2006/relationships/slide" Target="slides/slide163.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slide" Target="slides/slide116.xml"/><Relationship Id="rId141" Type="http://schemas.openxmlformats.org/officeDocument/2006/relationships/slide" Target="slides/slide132.xml"/><Relationship Id="rId146" Type="http://schemas.openxmlformats.org/officeDocument/2006/relationships/slide" Target="slides/slide137.xml"/><Relationship Id="rId167" Type="http://schemas.openxmlformats.org/officeDocument/2006/relationships/slide" Target="slides/slide158.xml"/><Relationship Id="rId7" Type="http://schemas.openxmlformats.org/officeDocument/2006/relationships/slideMaster" Target="slideMasters/slideMaster4.xml"/><Relationship Id="rId71" Type="http://schemas.openxmlformats.org/officeDocument/2006/relationships/slide" Target="slides/slide62.xml"/><Relationship Id="rId92" Type="http://schemas.openxmlformats.org/officeDocument/2006/relationships/slide" Target="slides/slide83.xml"/><Relationship Id="rId162" Type="http://schemas.openxmlformats.org/officeDocument/2006/relationships/slide" Target="slides/slide153.xml"/><Relationship Id="rId183"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slide" Target="slides/slide122.xml"/><Relationship Id="rId136" Type="http://schemas.openxmlformats.org/officeDocument/2006/relationships/slide" Target="slides/slide127.xml"/><Relationship Id="rId157" Type="http://schemas.openxmlformats.org/officeDocument/2006/relationships/slide" Target="slides/slide148.xml"/><Relationship Id="rId178" Type="http://schemas.openxmlformats.org/officeDocument/2006/relationships/notesMaster" Target="notesMasters/notesMaster1.xml"/><Relationship Id="rId61" Type="http://schemas.openxmlformats.org/officeDocument/2006/relationships/slide" Target="slides/slide52.xml"/><Relationship Id="rId82" Type="http://schemas.openxmlformats.org/officeDocument/2006/relationships/slide" Target="slides/slide73.xml"/><Relationship Id="rId152" Type="http://schemas.openxmlformats.org/officeDocument/2006/relationships/slide" Target="slides/slide143.xml"/><Relationship Id="rId173" Type="http://schemas.openxmlformats.org/officeDocument/2006/relationships/slide" Target="slides/slide164.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slide" Target="slides/slide117.xml"/><Relationship Id="rId147" Type="http://schemas.openxmlformats.org/officeDocument/2006/relationships/slide" Target="slides/slide138.xml"/><Relationship Id="rId168" Type="http://schemas.openxmlformats.org/officeDocument/2006/relationships/slide" Target="slides/slide159.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142" Type="http://schemas.openxmlformats.org/officeDocument/2006/relationships/slide" Target="slides/slide133.xml"/><Relationship Id="rId163" Type="http://schemas.openxmlformats.org/officeDocument/2006/relationships/slide" Target="slides/slide154.xml"/><Relationship Id="rId184" Type="http://schemas.microsoft.com/office/2016/11/relationships/changesInfo" Target="changesInfos/changesInfo1.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137" Type="http://schemas.openxmlformats.org/officeDocument/2006/relationships/slide" Target="slides/slide128.xml"/><Relationship Id="rId158" Type="http://schemas.openxmlformats.org/officeDocument/2006/relationships/slide" Target="slides/slide149.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openxmlformats.org/officeDocument/2006/relationships/slide" Target="slides/slide123.xml"/><Relationship Id="rId153" Type="http://schemas.openxmlformats.org/officeDocument/2006/relationships/slide" Target="slides/slide144.xml"/><Relationship Id="rId174" Type="http://schemas.openxmlformats.org/officeDocument/2006/relationships/slide" Target="slides/slide165.xml"/><Relationship Id="rId179" Type="http://schemas.openxmlformats.org/officeDocument/2006/relationships/handoutMaster" Target="handoutMasters/handoutMaster1.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slide" Target="slides/slide118.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143" Type="http://schemas.openxmlformats.org/officeDocument/2006/relationships/slide" Target="slides/slide134.xml"/><Relationship Id="rId148" Type="http://schemas.openxmlformats.org/officeDocument/2006/relationships/slide" Target="slides/slide139.xml"/><Relationship Id="rId164" Type="http://schemas.openxmlformats.org/officeDocument/2006/relationships/slide" Target="slides/slide155.xml"/><Relationship Id="rId169" Type="http://schemas.openxmlformats.org/officeDocument/2006/relationships/slide" Target="slides/slide160.xml"/><Relationship Id="rId18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80" Type="http://schemas.openxmlformats.org/officeDocument/2006/relationships/presProps" Target="presProps.xml"/><Relationship Id="rId26" Type="http://schemas.openxmlformats.org/officeDocument/2006/relationships/slide" Target="slides/slide17.xml"/><Relationship Id="rId47" Type="http://schemas.openxmlformats.org/officeDocument/2006/relationships/slide" Target="slides/slide38.xml"/><Relationship Id="rId68" Type="http://schemas.openxmlformats.org/officeDocument/2006/relationships/slide" Target="slides/slide59.xml"/><Relationship Id="rId89" Type="http://schemas.openxmlformats.org/officeDocument/2006/relationships/slide" Target="slides/slide80.xml"/><Relationship Id="rId112" Type="http://schemas.openxmlformats.org/officeDocument/2006/relationships/slide" Target="slides/slide103.xml"/><Relationship Id="rId133" Type="http://schemas.openxmlformats.org/officeDocument/2006/relationships/slide" Target="slides/slide124.xml"/><Relationship Id="rId154" Type="http://schemas.openxmlformats.org/officeDocument/2006/relationships/slide" Target="slides/slide145.xml"/><Relationship Id="rId175" Type="http://schemas.openxmlformats.org/officeDocument/2006/relationships/slide" Target="slides/slide166.xml"/><Relationship Id="rId16" Type="http://schemas.openxmlformats.org/officeDocument/2006/relationships/slide" Target="slides/slide7.xml"/><Relationship Id="rId37" Type="http://schemas.openxmlformats.org/officeDocument/2006/relationships/slide" Target="slides/slide28.xml"/><Relationship Id="rId58" Type="http://schemas.openxmlformats.org/officeDocument/2006/relationships/slide" Target="slides/slide49.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44" Type="http://schemas.openxmlformats.org/officeDocument/2006/relationships/slide" Target="slides/slide135.xml"/><Relationship Id="rId90" Type="http://schemas.openxmlformats.org/officeDocument/2006/relationships/slide" Target="slides/slide81.xml"/><Relationship Id="rId165" Type="http://schemas.openxmlformats.org/officeDocument/2006/relationships/slide" Target="slides/slide156.xml"/><Relationship Id="rId186" Type="http://schemas.microsoft.com/office/2018/10/relationships/authors" Target="authors.xml"/><Relationship Id="rId27" Type="http://schemas.openxmlformats.org/officeDocument/2006/relationships/slide" Target="slides/slide18.xml"/><Relationship Id="rId48" Type="http://schemas.openxmlformats.org/officeDocument/2006/relationships/slide" Target="slides/slide39.xml"/><Relationship Id="rId69" Type="http://schemas.openxmlformats.org/officeDocument/2006/relationships/slide" Target="slides/slide60.xml"/><Relationship Id="rId113" Type="http://schemas.openxmlformats.org/officeDocument/2006/relationships/slide" Target="slides/slide104.xml"/><Relationship Id="rId134" Type="http://schemas.openxmlformats.org/officeDocument/2006/relationships/slide" Target="slides/slide125.xml"/><Relationship Id="rId80" Type="http://schemas.openxmlformats.org/officeDocument/2006/relationships/slide" Target="slides/slide71.xml"/><Relationship Id="rId155" Type="http://schemas.openxmlformats.org/officeDocument/2006/relationships/slide" Target="slides/slide146.xml"/><Relationship Id="rId176" Type="http://schemas.openxmlformats.org/officeDocument/2006/relationships/slide" Target="slides/slide167.xml"/><Relationship Id="rId17" Type="http://schemas.openxmlformats.org/officeDocument/2006/relationships/slide" Target="slides/slide8.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24" Type="http://schemas.openxmlformats.org/officeDocument/2006/relationships/slide" Target="slides/slide115.xml"/><Relationship Id="rId70" Type="http://schemas.openxmlformats.org/officeDocument/2006/relationships/slide" Target="slides/slide61.xml"/><Relationship Id="rId91" Type="http://schemas.openxmlformats.org/officeDocument/2006/relationships/slide" Target="slides/slide82.xml"/><Relationship Id="rId145" Type="http://schemas.openxmlformats.org/officeDocument/2006/relationships/slide" Target="slides/slide136.xml"/><Relationship Id="rId166" Type="http://schemas.openxmlformats.org/officeDocument/2006/relationships/slide" Target="slides/slide157.xml"/><Relationship Id="rId1" Type="http://schemas.openxmlformats.org/officeDocument/2006/relationships/customXml" Target="../customXml/item1.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60" Type="http://schemas.openxmlformats.org/officeDocument/2006/relationships/slide" Target="slides/slide51.xml"/><Relationship Id="rId81" Type="http://schemas.openxmlformats.org/officeDocument/2006/relationships/slide" Target="slides/slide72.xml"/><Relationship Id="rId135" Type="http://schemas.openxmlformats.org/officeDocument/2006/relationships/slide" Target="slides/slide126.xml"/><Relationship Id="rId156" Type="http://schemas.openxmlformats.org/officeDocument/2006/relationships/slide" Target="slides/slide147.xml"/><Relationship Id="rId177" Type="http://schemas.openxmlformats.org/officeDocument/2006/relationships/slide" Target="slides/slide16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m, Kok Leng" userId="68ea599d-6752-4ba0-9a58-8d1573945da6" providerId="ADAL" clId="{BC5D9F52-78B4-4239-BDE5-0BEB00E7B0F9}"/>
    <pc:docChg chg="modSld">
      <pc:chgData name="Lim, Kok Leng" userId="68ea599d-6752-4ba0-9a58-8d1573945da6" providerId="ADAL" clId="{BC5D9F52-78B4-4239-BDE5-0BEB00E7B0F9}" dt="2025-05-06T13:08:36.332" v="45" actId="20577"/>
      <pc:docMkLst>
        <pc:docMk/>
      </pc:docMkLst>
      <pc:sldChg chg="modSp mod">
        <pc:chgData name="Lim, Kok Leng" userId="68ea599d-6752-4ba0-9a58-8d1573945da6" providerId="ADAL" clId="{BC5D9F52-78B4-4239-BDE5-0BEB00E7B0F9}" dt="2025-05-06T13:08:10.502" v="31" actId="20577"/>
        <pc:sldMkLst>
          <pc:docMk/>
          <pc:sldMk cId="1074033454" sldId="965"/>
        </pc:sldMkLst>
        <pc:graphicFrameChg chg="mod modGraphic">
          <ac:chgData name="Lim, Kok Leng" userId="68ea599d-6752-4ba0-9a58-8d1573945da6" providerId="ADAL" clId="{BC5D9F52-78B4-4239-BDE5-0BEB00E7B0F9}" dt="2025-05-06T13:08:10.502" v="31" actId="20577"/>
          <ac:graphicFrameMkLst>
            <pc:docMk/>
            <pc:sldMk cId="1074033454" sldId="965"/>
            <ac:graphicFrameMk id="7" creationId="{A05125F7-D43D-464E-82DD-A124FAFEFE28}"/>
          </ac:graphicFrameMkLst>
        </pc:graphicFrameChg>
      </pc:sldChg>
      <pc:sldChg chg="modSp mod">
        <pc:chgData name="Lim, Kok Leng" userId="68ea599d-6752-4ba0-9a58-8d1573945da6" providerId="ADAL" clId="{BC5D9F52-78B4-4239-BDE5-0BEB00E7B0F9}" dt="2025-05-06T13:08:36.332" v="45" actId="20577"/>
        <pc:sldMkLst>
          <pc:docMk/>
          <pc:sldMk cId="2848780025" sldId="2147308825"/>
        </pc:sldMkLst>
        <pc:graphicFrameChg chg="modGraphic">
          <ac:chgData name="Lim, Kok Leng" userId="68ea599d-6752-4ba0-9a58-8d1573945da6" providerId="ADAL" clId="{BC5D9F52-78B4-4239-BDE5-0BEB00E7B0F9}" dt="2025-05-06T13:08:36.332" v="45" actId="20577"/>
          <ac:graphicFrameMkLst>
            <pc:docMk/>
            <pc:sldMk cId="2848780025" sldId="2147308825"/>
            <ac:graphicFrameMk id="7" creationId="{C240AB35-EC44-7BA1-D25E-D9AEA344F3E3}"/>
          </ac:graphicFrameMkLst>
        </pc:graphicFrameChg>
      </pc:sldChg>
    </pc:docChg>
  </pc:docChgLst>
  <pc:docChgLst>
    <pc:chgData name="Li, Kok Wai Ryan" userId="73120805-511a-44f1-b5c1-42ca38fa4226" providerId="ADAL" clId="{206CF2AB-25D5-437A-BB0A-6A44003877AE}"/>
    <pc:docChg chg="modSld">
      <pc:chgData name="Li, Kok Wai Ryan" userId="73120805-511a-44f1-b5c1-42ca38fa4226" providerId="ADAL" clId="{206CF2AB-25D5-437A-BB0A-6A44003877AE}" dt="2025-05-06T16:02:05.171" v="29" actId="1076"/>
      <pc:docMkLst>
        <pc:docMk/>
      </pc:docMkLst>
      <pc:sldChg chg="modSp mod">
        <pc:chgData name="Li, Kok Wai Ryan" userId="73120805-511a-44f1-b5c1-42ca38fa4226" providerId="ADAL" clId="{206CF2AB-25D5-437A-BB0A-6A44003877AE}" dt="2025-05-06T16:02:05.171" v="29" actId="1076"/>
        <pc:sldMkLst>
          <pc:docMk/>
          <pc:sldMk cId="3717220849" sldId="2147308720"/>
        </pc:sldMkLst>
        <pc:spChg chg="mod">
          <ac:chgData name="Li, Kok Wai Ryan" userId="73120805-511a-44f1-b5c1-42ca38fa4226" providerId="ADAL" clId="{206CF2AB-25D5-437A-BB0A-6A44003877AE}" dt="2025-05-06T16:01:59.623" v="27" actId="20577"/>
          <ac:spMkLst>
            <pc:docMk/>
            <pc:sldMk cId="3717220849" sldId="2147308720"/>
            <ac:spMk id="7" creationId="{0FEBB6CC-89C2-4CF4-AC97-951FA4CC87A1}"/>
          </ac:spMkLst>
        </pc:spChg>
        <pc:graphicFrameChg chg="mod">
          <ac:chgData name="Li, Kok Wai Ryan" userId="73120805-511a-44f1-b5c1-42ca38fa4226" providerId="ADAL" clId="{206CF2AB-25D5-437A-BB0A-6A44003877AE}" dt="2025-05-06T15:59:52.400" v="4" actId="1076"/>
          <ac:graphicFrameMkLst>
            <pc:docMk/>
            <pc:sldMk cId="3717220849" sldId="2147308720"/>
            <ac:graphicFrameMk id="2" creationId="{1717A7D6-0B46-A775-39D0-0BFF607F4E02}"/>
          </ac:graphicFrameMkLst>
        </pc:graphicFrameChg>
        <pc:picChg chg="mod">
          <ac:chgData name="Li, Kok Wai Ryan" userId="73120805-511a-44f1-b5c1-42ca38fa4226" providerId="ADAL" clId="{206CF2AB-25D5-437A-BB0A-6A44003877AE}" dt="2025-05-06T16:02:03.616" v="28" actId="1076"/>
          <ac:picMkLst>
            <pc:docMk/>
            <pc:sldMk cId="3717220849" sldId="2147308720"/>
            <ac:picMk id="6" creationId="{8EE7EB8A-3722-F9BC-17E7-0B63351E2A55}"/>
          </ac:picMkLst>
        </pc:picChg>
        <pc:picChg chg="mod">
          <ac:chgData name="Li, Kok Wai Ryan" userId="73120805-511a-44f1-b5c1-42ca38fa4226" providerId="ADAL" clId="{206CF2AB-25D5-437A-BB0A-6A44003877AE}" dt="2025-05-06T16:02:05.171" v="29" actId="1076"/>
          <ac:picMkLst>
            <pc:docMk/>
            <pc:sldMk cId="3717220849" sldId="2147308720"/>
            <ac:picMk id="9" creationId="{9B929733-A5E2-28BE-D798-F91C223F7CCD}"/>
          </ac:picMkLst>
        </pc:picChg>
      </pc:sldChg>
    </pc:docChg>
  </pc:docChgLst>
  <pc:docChgLst>
    <pc:chgData name="Zakaria, Anas" userId="af2208cd-df0c-456f-8699-0880e1cef69e" providerId="ADAL" clId="{6D0D49DE-6D3E-4F2F-A46E-62CD21F6AE88}"/>
    <pc:docChg chg="custSel mod addSld delSld modSld modSection">
      <pc:chgData name="Zakaria, Anas" userId="af2208cd-df0c-456f-8699-0880e1cef69e" providerId="ADAL" clId="{6D0D49DE-6D3E-4F2F-A46E-62CD21F6AE88}" dt="2025-05-06T16:46:00.355" v="62"/>
      <pc:docMkLst>
        <pc:docMk/>
      </pc:docMkLst>
      <pc:sldChg chg="modSp mod">
        <pc:chgData name="Zakaria, Anas" userId="af2208cd-df0c-456f-8699-0880e1cef69e" providerId="ADAL" clId="{6D0D49DE-6D3E-4F2F-A46E-62CD21F6AE88}" dt="2025-05-06T12:03:37.831" v="56"/>
        <pc:sldMkLst>
          <pc:docMk/>
          <pc:sldMk cId="1541802332" sldId="654"/>
        </pc:sldMkLst>
        <pc:graphicFrameChg chg="mod modGraphic">
          <ac:chgData name="Zakaria, Anas" userId="af2208cd-df0c-456f-8699-0880e1cef69e" providerId="ADAL" clId="{6D0D49DE-6D3E-4F2F-A46E-62CD21F6AE88}" dt="2025-05-06T12:03:37.831" v="56"/>
          <ac:graphicFrameMkLst>
            <pc:docMk/>
            <pc:sldMk cId="1541802332" sldId="654"/>
            <ac:graphicFrameMk id="7" creationId="{BF9D56D1-3298-BA0F-BFF2-1E57E6E2EA41}"/>
          </ac:graphicFrameMkLst>
        </pc:graphicFrameChg>
      </pc:sldChg>
      <pc:sldChg chg="modSp mod">
        <pc:chgData name="Zakaria, Anas" userId="af2208cd-df0c-456f-8699-0880e1cef69e" providerId="ADAL" clId="{6D0D49DE-6D3E-4F2F-A46E-62CD21F6AE88}" dt="2025-05-06T12:01:38.817" v="42" actId="20577"/>
        <pc:sldMkLst>
          <pc:docMk/>
          <pc:sldMk cId="4225514226" sldId="855"/>
        </pc:sldMkLst>
        <pc:spChg chg="mod">
          <ac:chgData name="Zakaria, Anas" userId="af2208cd-df0c-456f-8699-0880e1cef69e" providerId="ADAL" clId="{6D0D49DE-6D3E-4F2F-A46E-62CD21F6AE88}" dt="2025-05-06T12:01:38.817" v="42" actId="20577"/>
          <ac:spMkLst>
            <pc:docMk/>
            <pc:sldMk cId="4225514226" sldId="855"/>
            <ac:spMk id="3" creationId="{00000000-0000-0000-0000-000000000000}"/>
          </ac:spMkLst>
        </pc:spChg>
      </pc:sldChg>
      <pc:sldChg chg="delSp mod">
        <pc:chgData name="Zakaria, Anas" userId="af2208cd-df0c-456f-8699-0880e1cef69e" providerId="ADAL" clId="{6D0D49DE-6D3E-4F2F-A46E-62CD21F6AE88}" dt="2025-05-06T12:04:19.564" v="57" actId="478"/>
        <pc:sldMkLst>
          <pc:docMk/>
          <pc:sldMk cId="78183413" sldId="897"/>
        </pc:sldMkLst>
      </pc:sldChg>
      <pc:sldChg chg="del">
        <pc:chgData name="Zakaria, Anas" userId="af2208cd-df0c-456f-8699-0880e1cef69e" providerId="ADAL" clId="{6D0D49DE-6D3E-4F2F-A46E-62CD21F6AE88}" dt="2025-05-06T16:44:55.247" v="61" actId="47"/>
        <pc:sldMkLst>
          <pc:docMk/>
          <pc:sldMk cId="1799206781" sldId="2134096156"/>
        </pc:sldMkLst>
      </pc:sldChg>
      <pc:sldChg chg="modSp mod">
        <pc:chgData name="Zakaria, Anas" userId="af2208cd-df0c-456f-8699-0880e1cef69e" providerId="ADAL" clId="{6D0D49DE-6D3E-4F2F-A46E-62CD21F6AE88}" dt="2025-05-06T13:44:33.879" v="60" actId="20577"/>
        <pc:sldMkLst>
          <pc:docMk/>
          <pc:sldMk cId="2499599330" sldId="2147308657"/>
        </pc:sldMkLst>
        <pc:spChg chg="mod">
          <ac:chgData name="Zakaria, Anas" userId="af2208cd-df0c-456f-8699-0880e1cef69e" providerId="ADAL" clId="{6D0D49DE-6D3E-4F2F-A46E-62CD21F6AE88}" dt="2025-05-06T13:44:33.879" v="60" actId="20577"/>
          <ac:spMkLst>
            <pc:docMk/>
            <pc:sldMk cId="2499599330" sldId="2147308657"/>
            <ac:spMk id="6" creationId="{46340927-7155-4157-BD95-75939CB9AD87}"/>
          </ac:spMkLst>
        </pc:spChg>
      </pc:sldChg>
      <pc:sldChg chg="del">
        <pc:chgData name="Zakaria, Anas" userId="af2208cd-df0c-456f-8699-0880e1cef69e" providerId="ADAL" clId="{6D0D49DE-6D3E-4F2F-A46E-62CD21F6AE88}" dt="2025-05-06T05:58:03.323" v="0" actId="47"/>
        <pc:sldMkLst>
          <pc:docMk/>
          <pc:sldMk cId="2629803347" sldId="2147308771"/>
        </pc:sldMkLst>
      </pc:sldChg>
      <pc:sldChg chg="addSp delSp modSp add mod">
        <pc:chgData name="Zakaria, Anas" userId="af2208cd-df0c-456f-8699-0880e1cef69e" providerId="ADAL" clId="{6D0D49DE-6D3E-4F2F-A46E-62CD21F6AE88}" dt="2025-05-06T06:08:49.429" v="21" actId="14100"/>
        <pc:sldMkLst>
          <pc:docMk/>
          <pc:sldMk cId="3371482109" sldId="2147308837"/>
        </pc:sldMkLst>
        <pc:spChg chg="add mod">
          <ac:chgData name="Zakaria, Anas" userId="af2208cd-df0c-456f-8699-0880e1cef69e" providerId="ADAL" clId="{6D0D49DE-6D3E-4F2F-A46E-62CD21F6AE88}" dt="2025-05-06T06:08:40.955" v="19" actId="14100"/>
          <ac:spMkLst>
            <pc:docMk/>
            <pc:sldMk cId="3371482109" sldId="2147308837"/>
            <ac:spMk id="4" creationId="{C406C318-36A7-8222-9D0F-3032600068F3}"/>
          </ac:spMkLst>
        </pc:spChg>
        <pc:spChg chg="mod">
          <ac:chgData name="Zakaria, Anas" userId="af2208cd-df0c-456f-8699-0880e1cef69e" providerId="ADAL" clId="{6D0D49DE-6D3E-4F2F-A46E-62CD21F6AE88}" dt="2025-05-06T06:06:58.496" v="13" actId="20577"/>
          <ac:spMkLst>
            <pc:docMk/>
            <pc:sldMk cId="3371482109" sldId="2147308837"/>
            <ac:spMk id="7" creationId="{635CCE3B-76D3-A747-3EFE-6146D7E00D3F}"/>
          </ac:spMkLst>
        </pc:spChg>
        <pc:graphicFrameChg chg="add mod">
          <ac:chgData name="Zakaria, Anas" userId="af2208cd-df0c-456f-8699-0880e1cef69e" providerId="ADAL" clId="{6D0D49DE-6D3E-4F2F-A46E-62CD21F6AE88}" dt="2025-05-06T06:08:49.429" v="21" actId="14100"/>
          <ac:graphicFrameMkLst>
            <pc:docMk/>
            <pc:sldMk cId="3371482109" sldId="2147308837"/>
            <ac:graphicFrameMk id="5" creationId="{AA1D289E-E11A-F13D-AECC-6F3091E4F7B2}"/>
          </ac:graphicFrameMkLst>
        </pc:graphicFrameChg>
      </pc:sldChg>
      <pc:sldMasterChg chg="delSldLayout">
        <pc:chgData name="Zakaria, Anas" userId="af2208cd-df0c-456f-8699-0880e1cef69e" providerId="ADAL" clId="{6D0D49DE-6D3E-4F2F-A46E-62CD21F6AE88}" dt="2025-05-06T05:58:03.323" v="0" actId="47"/>
        <pc:sldMasterMkLst>
          <pc:docMk/>
          <pc:sldMasterMk cId="0" sldId="2147483983"/>
        </pc:sldMasterMkLst>
        <pc:sldLayoutChg chg="del">
          <pc:chgData name="Zakaria, Anas" userId="af2208cd-df0c-456f-8699-0880e1cef69e" providerId="ADAL" clId="{6D0D49DE-6D3E-4F2F-A46E-62CD21F6AE88}" dt="2025-05-06T05:58:03.323" v="0" actId="47"/>
          <pc:sldLayoutMkLst>
            <pc:docMk/>
            <pc:sldMasterMk cId="0" sldId="2147483983"/>
            <pc:sldLayoutMk cId="825537323" sldId="2147483840"/>
          </pc:sldLayoutMkLst>
        </pc:sldLayoutChg>
      </pc:sldMasterChg>
    </pc:docChg>
  </pc:docChgLst>
  <pc:docChgLst>
    <pc:chgData name="Zakaria, Anas" userId="af2208cd-df0c-456f-8699-0880e1cef69e" providerId="ADAL" clId="{A6748358-C27B-45A5-AEEF-91ED3738D111}"/>
    <pc:docChg chg="undo custSel modSld">
      <pc:chgData name="Zakaria, Anas" userId="af2208cd-df0c-456f-8699-0880e1cef69e" providerId="ADAL" clId="{A6748358-C27B-45A5-AEEF-91ED3738D111}" dt="2025-05-22T12:16:32.131" v="131" actId="20577"/>
      <pc:docMkLst>
        <pc:docMk/>
      </pc:docMkLst>
      <pc:sldChg chg="addSp modSp mod">
        <pc:chgData name="Zakaria, Anas" userId="af2208cd-df0c-456f-8699-0880e1cef69e" providerId="ADAL" clId="{A6748358-C27B-45A5-AEEF-91ED3738D111}" dt="2025-05-22T12:16:32.131" v="131" actId="20577"/>
        <pc:sldMkLst>
          <pc:docMk/>
          <pc:sldMk cId="3990096534" sldId="433"/>
        </pc:sldMkLst>
        <pc:spChg chg="add">
          <ac:chgData name="Zakaria, Anas" userId="af2208cd-df0c-456f-8699-0880e1cef69e" providerId="ADAL" clId="{A6748358-C27B-45A5-AEEF-91ED3738D111}" dt="2025-05-22T11:59:04.455" v="115"/>
          <ac:spMkLst>
            <pc:docMk/>
            <pc:sldMk cId="3990096534" sldId="433"/>
            <ac:spMk id="2" creationId="{A7D70E8B-940D-DC81-74FB-0E130F5563DF}"/>
          </ac:spMkLst>
        </pc:spChg>
        <pc:spChg chg="add">
          <ac:chgData name="Zakaria, Anas" userId="af2208cd-df0c-456f-8699-0880e1cef69e" providerId="ADAL" clId="{A6748358-C27B-45A5-AEEF-91ED3738D111}" dt="2025-05-22T12:00:09.597" v="117"/>
          <ac:spMkLst>
            <pc:docMk/>
            <pc:sldMk cId="3990096534" sldId="433"/>
            <ac:spMk id="4" creationId="{10AD5545-1212-9E64-DA76-33A98A734468}"/>
          </ac:spMkLst>
        </pc:spChg>
        <pc:spChg chg="add mod">
          <ac:chgData name="Zakaria, Anas" userId="af2208cd-df0c-456f-8699-0880e1cef69e" providerId="ADAL" clId="{A6748358-C27B-45A5-AEEF-91ED3738D111}" dt="2025-05-22T12:00:59.841" v="119"/>
          <ac:spMkLst>
            <pc:docMk/>
            <pc:sldMk cId="3990096534" sldId="433"/>
            <ac:spMk id="6" creationId="{7958E655-CD95-44DE-A8A7-D97727F25C00}"/>
          </ac:spMkLst>
        </pc:spChg>
        <pc:spChg chg="mod">
          <ac:chgData name="Zakaria, Anas" userId="af2208cd-df0c-456f-8699-0880e1cef69e" providerId="ADAL" clId="{A6748358-C27B-45A5-AEEF-91ED3738D111}" dt="2025-05-22T12:16:32.131" v="131" actId="20577"/>
          <ac:spMkLst>
            <pc:docMk/>
            <pc:sldMk cId="3990096534" sldId="433"/>
            <ac:spMk id="7" creationId="{A4813CC6-26F0-4E74-A9EA-30BD76CD2A5B}"/>
          </ac:spMkLst>
        </pc:spChg>
      </pc:sldChg>
      <pc:sldChg chg="modSp mod">
        <pc:chgData name="Zakaria, Anas" userId="af2208cd-df0c-456f-8699-0880e1cef69e" providerId="ADAL" clId="{A6748358-C27B-45A5-AEEF-91ED3738D111}" dt="2025-05-16T01:25:49.645" v="81" actId="20577"/>
        <pc:sldMkLst>
          <pc:docMk/>
          <pc:sldMk cId="2119494149" sldId="684"/>
        </pc:sldMkLst>
        <pc:graphicFrameChg chg="mod modGraphic">
          <ac:chgData name="Zakaria, Anas" userId="af2208cd-df0c-456f-8699-0880e1cef69e" providerId="ADAL" clId="{A6748358-C27B-45A5-AEEF-91ED3738D111}" dt="2025-05-16T01:16:47.714" v="72" actId="207"/>
          <ac:graphicFrameMkLst>
            <pc:docMk/>
            <pc:sldMk cId="2119494149" sldId="684"/>
            <ac:graphicFrameMk id="3" creationId="{5DBCA7F8-D41D-5644-4EC0-5C9830BD777C}"/>
          </ac:graphicFrameMkLst>
        </pc:graphicFrameChg>
        <pc:graphicFrameChg chg="modGraphic">
          <ac:chgData name="Zakaria, Anas" userId="af2208cd-df0c-456f-8699-0880e1cef69e" providerId="ADAL" clId="{A6748358-C27B-45A5-AEEF-91ED3738D111}" dt="2025-05-16T01:25:49.645" v="81" actId="20577"/>
          <ac:graphicFrameMkLst>
            <pc:docMk/>
            <pc:sldMk cId="2119494149" sldId="684"/>
            <ac:graphicFrameMk id="7" creationId="{C304B7DD-D6AD-01C4-BC7F-B25048F69D4C}"/>
          </ac:graphicFrameMkLst>
        </pc:graphicFrameChg>
      </pc:sldChg>
      <pc:sldChg chg="modSp mod">
        <pc:chgData name="Zakaria, Anas" userId="af2208cd-df0c-456f-8699-0880e1cef69e" providerId="ADAL" clId="{A6748358-C27B-45A5-AEEF-91ED3738D111}" dt="2025-05-16T01:28:38.480" v="113" actId="20577"/>
        <pc:sldMkLst>
          <pc:docMk/>
          <pc:sldMk cId="3983794656" sldId="2147308791"/>
        </pc:sldMkLst>
        <pc:spChg chg="mod">
          <ac:chgData name="Zakaria, Anas" userId="af2208cd-df0c-456f-8699-0880e1cef69e" providerId="ADAL" clId="{A6748358-C27B-45A5-AEEF-91ED3738D111}" dt="2025-05-16T01:28:38.480" v="113" actId="20577"/>
          <ac:spMkLst>
            <pc:docMk/>
            <pc:sldMk cId="3983794656" sldId="2147308791"/>
            <ac:spMk id="9" creationId="{ABEAF9F9-E88D-44A4-A1B6-BAA2E532B65E}"/>
          </ac:spMkLst>
        </pc:spChg>
      </pc:sldChg>
      <pc:sldChg chg="modSp mod">
        <pc:chgData name="Zakaria, Anas" userId="af2208cd-df0c-456f-8699-0880e1cef69e" providerId="ADAL" clId="{A6748358-C27B-45A5-AEEF-91ED3738D111}" dt="2025-05-16T01:21:40.676" v="75" actId="207"/>
        <pc:sldMkLst>
          <pc:docMk/>
          <pc:sldMk cId="3758242607" sldId="2147308833"/>
        </pc:sldMkLst>
        <pc:graphicFrameChg chg="modGraphic">
          <ac:chgData name="Zakaria, Anas" userId="af2208cd-df0c-456f-8699-0880e1cef69e" providerId="ADAL" clId="{A6748358-C27B-45A5-AEEF-91ED3738D111}" dt="2025-05-16T01:21:40.676" v="75" actId="207"/>
          <ac:graphicFrameMkLst>
            <pc:docMk/>
            <pc:sldMk cId="3758242607" sldId="2147308833"/>
            <ac:graphicFrameMk id="4" creationId="{4E3DA1DC-F53F-C9FF-800B-E5553722FEAD}"/>
          </ac:graphicFrameMkLst>
        </pc:graphicFrameChg>
      </pc:sldChg>
    </pc:docChg>
  </pc:docChgLst>
  <pc:docChgLst>
    <pc:chgData name="Li, Kok Wai Ryan" userId="S::kok.wai.ryan.li@intel.com::73120805-511a-44f1-b5c1-42ca38fa4226" providerId="AD" clId="Web-{F4AF849A-DD5F-181E-53ED-400A2BEA4280}"/>
    <pc:docChg chg="modSld">
      <pc:chgData name="Li, Kok Wai Ryan" userId="S::kok.wai.ryan.li@intel.com::73120805-511a-44f1-b5c1-42ca38fa4226" providerId="AD" clId="Web-{F4AF849A-DD5F-181E-53ED-400A2BEA4280}" dt="2025-05-06T15:56:05.862" v="6" actId="20577"/>
      <pc:docMkLst>
        <pc:docMk/>
      </pc:docMkLst>
      <pc:sldChg chg="modSp">
        <pc:chgData name="Li, Kok Wai Ryan" userId="S::kok.wai.ryan.li@intel.com::73120805-511a-44f1-b5c1-42ca38fa4226" providerId="AD" clId="Web-{F4AF849A-DD5F-181E-53ED-400A2BEA4280}" dt="2025-05-06T15:56:05.862" v="6" actId="20577"/>
        <pc:sldMkLst>
          <pc:docMk/>
          <pc:sldMk cId="3717220849" sldId="2147308720"/>
        </pc:sldMkLst>
        <pc:spChg chg="mod">
          <ac:chgData name="Li, Kok Wai Ryan" userId="S::kok.wai.ryan.li@intel.com::73120805-511a-44f1-b5c1-42ca38fa4226" providerId="AD" clId="Web-{F4AF849A-DD5F-181E-53ED-400A2BEA4280}" dt="2025-05-06T15:56:05.862" v="6" actId="20577"/>
          <ac:spMkLst>
            <pc:docMk/>
            <pc:sldMk cId="3717220849" sldId="2147308720"/>
            <ac:spMk id="7" creationId="{0FEBB6CC-89C2-4CF4-AC97-951FA4CC87A1}"/>
          </ac:spMkLst>
        </pc:spChg>
      </pc:sldChg>
    </pc:docChg>
  </pc:docChgLst>
  <pc:docChgLst>
    <pc:chgData name="K S, Vachana" userId="2b2bf6f3-06a1-4600-8909-d714eb04d1d8" providerId="ADAL" clId="{58300BE7-BC22-487C-BD34-9538089D4795}"/>
    <pc:docChg chg="undo custSel modSld">
      <pc:chgData name="K S, Vachana" userId="2b2bf6f3-06a1-4600-8909-d714eb04d1d8" providerId="ADAL" clId="{58300BE7-BC22-487C-BD34-9538089D4795}" dt="2025-05-06T12:07:03.986" v="3"/>
      <pc:docMkLst>
        <pc:docMk/>
      </pc:docMkLst>
      <pc:sldChg chg="addSp delSp modSp mod">
        <pc:chgData name="K S, Vachana" userId="2b2bf6f3-06a1-4600-8909-d714eb04d1d8" providerId="ADAL" clId="{58300BE7-BC22-487C-BD34-9538089D4795}" dt="2025-05-06T12:07:03.986" v="3"/>
        <pc:sldMkLst>
          <pc:docMk/>
          <pc:sldMk cId="340962474" sldId="914"/>
        </pc:sldMkLst>
        <pc:picChg chg="add mod">
          <ac:chgData name="K S, Vachana" userId="2b2bf6f3-06a1-4600-8909-d714eb04d1d8" providerId="ADAL" clId="{58300BE7-BC22-487C-BD34-9538089D4795}" dt="2025-05-06T12:07:03.986" v="3"/>
          <ac:picMkLst>
            <pc:docMk/>
            <pc:sldMk cId="340962474" sldId="914"/>
            <ac:picMk id="6" creationId="{7A0AC1F2-B145-A2EC-FBE3-78F8CDA981AB}"/>
          </ac:picMkLst>
        </pc:picChg>
      </pc:sldChg>
    </pc:docChg>
  </pc:docChgLst>
  <pc:docChgLst>
    <pc:chgData name="Li, Kok Wai Ryan" userId="S::kok.wai.ryan.li@intel.com::73120805-511a-44f1-b5c1-42ca38fa4226" providerId="AD" clId="Web-{AA4BFA14-8834-4F0B-A191-CFB3F1B43D04}"/>
    <pc:docChg chg="modSld">
      <pc:chgData name="Li, Kok Wai Ryan" userId="S::kok.wai.ryan.li@intel.com::73120805-511a-44f1-b5c1-42ca38fa4226" providerId="AD" clId="Web-{AA4BFA14-8834-4F0B-A191-CFB3F1B43D04}" dt="2025-05-06T15:58:51.222" v="27" actId="20577"/>
      <pc:docMkLst>
        <pc:docMk/>
      </pc:docMkLst>
      <pc:sldChg chg="modSp">
        <pc:chgData name="Li, Kok Wai Ryan" userId="S::kok.wai.ryan.li@intel.com::73120805-511a-44f1-b5c1-42ca38fa4226" providerId="AD" clId="Web-{AA4BFA14-8834-4F0B-A191-CFB3F1B43D04}" dt="2025-05-06T15:58:51.222" v="27" actId="20577"/>
        <pc:sldMkLst>
          <pc:docMk/>
          <pc:sldMk cId="3717220849" sldId="2147308720"/>
        </pc:sldMkLst>
        <pc:spChg chg="mod">
          <ac:chgData name="Li, Kok Wai Ryan" userId="S::kok.wai.ryan.li@intel.com::73120805-511a-44f1-b5c1-42ca38fa4226" providerId="AD" clId="Web-{AA4BFA14-8834-4F0B-A191-CFB3F1B43D04}" dt="2025-05-06T15:58:51.222" v="27" actId="20577"/>
          <ac:spMkLst>
            <pc:docMk/>
            <pc:sldMk cId="3717220849" sldId="2147308720"/>
            <ac:spMk id="7" creationId="{0FEBB6CC-89C2-4CF4-AC97-951FA4CC87A1}"/>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85003499999999999"/>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legend>
      <c:legendPos val="b"/>
      <c:layout>
        <c:manualLayout>
          <c:xMode val="edge"/>
          <c:yMode val="edge"/>
          <c:x val="4.1227E-2"/>
          <c:y val="0.95121999999999995"/>
          <c:w val="0.91754599999999997"/>
          <c:h val="4.8779599999999999E-2"/>
        </c:manualLayout>
      </c:layout>
      <c:overlay val="1"/>
      <c:spPr>
        <a:noFill/>
        <a:ln w="12700" cap="flat">
          <a:noFill/>
          <a:miter lim="400000"/>
        </a:ln>
        <a:effectLst/>
      </c:spPr>
      <c:txPr>
        <a:bodyPr rot="0"/>
        <a:lstStyle/>
        <a:p>
          <a:pPr>
            <a:defRPr sz="1800" b="0" i="0" u="none" strike="noStrike">
              <a:solidFill>
                <a:srgbClr val="000000"/>
              </a:solidFill>
              <a:latin typeface="Intel Clear"/>
            </a:defRPr>
          </a:pPr>
          <a:endParaRPr lang="en-US"/>
        </a:p>
      </c:txPr>
    </c:legend>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85003499999999999"/>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legend>
      <c:legendPos val="b"/>
      <c:layout>
        <c:manualLayout>
          <c:xMode val="edge"/>
          <c:yMode val="edge"/>
          <c:x val="4.1227E-2"/>
          <c:y val="0.95121999999999995"/>
          <c:w val="0.91754599999999997"/>
          <c:h val="4.8779599999999999E-2"/>
        </c:manualLayout>
      </c:layout>
      <c:overlay val="1"/>
      <c:spPr>
        <a:noFill/>
        <a:ln w="12700" cap="flat">
          <a:noFill/>
          <a:miter lim="400000"/>
        </a:ln>
        <a:effectLst/>
      </c:spPr>
      <c:txPr>
        <a:bodyPr rot="0"/>
        <a:lstStyle/>
        <a:p>
          <a:pPr>
            <a:defRPr sz="1800" b="0" i="0" u="none" strike="noStrike">
              <a:solidFill>
                <a:srgbClr val="000000"/>
              </a:solidFill>
              <a:latin typeface="Intel Clear"/>
            </a:defRPr>
          </a:pPr>
          <a:endParaRPr lang="en-US"/>
        </a:p>
      </c:txPr>
    </c:legend>
    <c:plotVisOnly val="1"/>
    <c:dispBlanksAs val="gap"/>
    <c:showDLblsOverMax val="1"/>
  </c:chart>
  <c:spPr>
    <a:noFill/>
    <a:ln>
      <a:noFill/>
    </a:ln>
    <a:effectLst/>
  </c:spPr>
  <c:externalData r:id="rId1">
    <c:autoUpdate val="0"/>
  </c:externalData>
</c:chartSpace>
</file>

<file path=ppt/diagrams/_rels/data4.xml.rels><?xml version="1.0" encoding="UTF-8" standalone="yes"?>
<Relationships xmlns="http://schemas.openxmlformats.org/package/2006/relationships"><Relationship Id="rId8" Type="http://schemas.openxmlformats.org/officeDocument/2006/relationships/hyperlink" Target="http://writing-the-wrongs.blogspot.com/2010_04_01_archive.html" TargetMode="External"/><Relationship Id="rId3" Type="http://schemas.openxmlformats.org/officeDocument/2006/relationships/image" Target="../media/image132.png"/><Relationship Id="rId7" Type="http://schemas.openxmlformats.org/officeDocument/2006/relationships/image" Target="../media/image135.jpeg"/><Relationship Id="rId2" Type="http://schemas.openxmlformats.org/officeDocument/2006/relationships/hyperlink" Target="https://programmingisfun.com/debugging-buddy-duck-programming/" TargetMode="External"/><Relationship Id="rId1" Type="http://schemas.openxmlformats.org/officeDocument/2006/relationships/image" Target="../media/image131.gif"/><Relationship Id="rId6" Type="http://schemas.openxmlformats.org/officeDocument/2006/relationships/hyperlink" Target="https://kenscourses.com/tc101fall2016/syndicated/verification-and-validation-2/" TargetMode="External"/><Relationship Id="rId5" Type="http://schemas.openxmlformats.org/officeDocument/2006/relationships/image" Target="../media/image134.jpeg"/><Relationship Id="rId4" Type="http://schemas.openxmlformats.org/officeDocument/2006/relationships/image" Target="../media/image133.svg"/></Relationships>
</file>

<file path=ppt/diagrams/_rels/drawing4.xml.rels><?xml version="1.0" encoding="UTF-8" standalone="yes"?>
<Relationships xmlns="http://schemas.openxmlformats.org/package/2006/relationships"><Relationship Id="rId8" Type="http://schemas.openxmlformats.org/officeDocument/2006/relationships/hyperlink" Target="http://writing-the-wrongs.blogspot.com/2010_04_01_archive.html" TargetMode="External"/><Relationship Id="rId3" Type="http://schemas.openxmlformats.org/officeDocument/2006/relationships/image" Target="../media/image132.png"/><Relationship Id="rId7" Type="http://schemas.openxmlformats.org/officeDocument/2006/relationships/image" Target="../media/image135.jpeg"/><Relationship Id="rId2" Type="http://schemas.openxmlformats.org/officeDocument/2006/relationships/hyperlink" Target="https://programmingisfun.com/debugging-buddy-duck-programming/" TargetMode="External"/><Relationship Id="rId1" Type="http://schemas.openxmlformats.org/officeDocument/2006/relationships/image" Target="../media/image131.gif"/><Relationship Id="rId6" Type="http://schemas.openxmlformats.org/officeDocument/2006/relationships/hyperlink" Target="https://kenscourses.com/tc101fall2016/syndicated/verification-and-validation-2/" TargetMode="External"/><Relationship Id="rId5" Type="http://schemas.openxmlformats.org/officeDocument/2006/relationships/image" Target="../media/image134.jpeg"/><Relationship Id="rId4" Type="http://schemas.openxmlformats.org/officeDocument/2006/relationships/image" Target="../media/image13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6A7103-C47E-4DB5-942C-A48AED33965F}" type="doc">
      <dgm:prSet loTypeId="urn:microsoft.com/office/officeart/2005/8/layout/process1" loCatId="process" qsTypeId="urn:microsoft.com/office/officeart/2005/8/quickstyle/simple1" qsCatId="simple" csTypeId="urn:microsoft.com/office/officeart/2005/8/colors/accent1_2" csCatId="accent1" phldr="1"/>
      <dgm:spPr/>
    </dgm:pt>
    <dgm:pt modelId="{D9E4DE90-5639-491D-B976-32BE91AA9F70}">
      <dgm:prSet phldrT="[Text]">
        <dgm:style>
          <a:lnRef idx="3">
            <a:schemeClr val="lt1"/>
          </a:lnRef>
          <a:fillRef idx="1">
            <a:schemeClr val="accent4"/>
          </a:fillRef>
          <a:effectRef idx="1">
            <a:schemeClr val="accent4"/>
          </a:effectRef>
          <a:fontRef idx="minor">
            <a:schemeClr val="lt1"/>
          </a:fontRef>
        </dgm:style>
      </dgm:prSet>
      <dgm:spPr/>
      <dgm:t>
        <a:bodyPr/>
        <a:lstStyle/>
        <a:p>
          <a:r>
            <a:rPr lang="en-US"/>
            <a:t>+V3P3A/+V5A</a:t>
          </a:r>
        </a:p>
      </dgm:t>
    </dgm:pt>
    <dgm:pt modelId="{D314DFDA-5F63-4A59-9403-7D095DDD5D46}" type="parTrans" cxnId="{582CB9D7-57BA-46FB-84BB-C91CB10A8DE8}">
      <dgm:prSet/>
      <dgm:spPr/>
      <dgm:t>
        <a:bodyPr/>
        <a:lstStyle/>
        <a:p>
          <a:endParaRPr lang="en-US"/>
        </a:p>
      </dgm:t>
    </dgm:pt>
    <dgm:pt modelId="{738196B6-C274-4628-9E9A-5EEE1869CAFD}" type="sibTrans" cxnId="{582CB9D7-57BA-46FB-84BB-C91CB10A8DE8}">
      <dgm:prSet>
        <dgm:style>
          <a:lnRef idx="2">
            <a:schemeClr val="accent4">
              <a:shade val="15000"/>
            </a:schemeClr>
          </a:lnRef>
          <a:fillRef idx="1">
            <a:schemeClr val="accent4"/>
          </a:fillRef>
          <a:effectRef idx="0">
            <a:schemeClr val="accent4"/>
          </a:effectRef>
          <a:fontRef idx="minor">
            <a:schemeClr val="lt1"/>
          </a:fontRef>
        </dgm:style>
      </dgm:prSet>
      <dgm:spPr/>
      <dgm:t>
        <a:bodyPr/>
        <a:lstStyle/>
        <a:p>
          <a:endParaRPr lang="en-US"/>
        </a:p>
      </dgm:t>
    </dgm:pt>
    <dgm:pt modelId="{5F789F24-D55C-4546-B9CC-C88B8C9E99C1}">
      <dgm:prSet phldrT="[Text]">
        <dgm:style>
          <a:lnRef idx="3">
            <a:schemeClr val="lt1"/>
          </a:lnRef>
          <a:fillRef idx="1">
            <a:schemeClr val="accent4"/>
          </a:fillRef>
          <a:effectRef idx="1">
            <a:schemeClr val="accent4"/>
          </a:effectRef>
          <a:fontRef idx="minor">
            <a:schemeClr val="lt1"/>
          </a:fontRef>
        </dgm:style>
      </dgm:prSet>
      <dgm:spPr/>
      <dgm:t>
        <a:bodyPr/>
        <a:lstStyle/>
        <a:p>
          <a:r>
            <a:rPr lang="en-US"/>
            <a:t>+V1P8A</a:t>
          </a:r>
        </a:p>
      </dgm:t>
    </dgm:pt>
    <dgm:pt modelId="{735F9B0D-C9FE-4550-83A2-6573DBD656DC}" type="parTrans" cxnId="{E1BE6F23-26DC-4718-9548-FA7E606FD713}">
      <dgm:prSet/>
      <dgm:spPr/>
      <dgm:t>
        <a:bodyPr/>
        <a:lstStyle/>
        <a:p>
          <a:endParaRPr lang="en-US"/>
        </a:p>
      </dgm:t>
    </dgm:pt>
    <dgm:pt modelId="{9016416B-124E-4038-9FC0-A029F0405BB7}" type="sibTrans" cxnId="{E1BE6F23-26DC-4718-9548-FA7E606FD713}">
      <dgm:prSet>
        <dgm:style>
          <a:lnRef idx="2">
            <a:schemeClr val="accent4">
              <a:shade val="15000"/>
            </a:schemeClr>
          </a:lnRef>
          <a:fillRef idx="1">
            <a:schemeClr val="accent4"/>
          </a:fillRef>
          <a:effectRef idx="0">
            <a:schemeClr val="accent4"/>
          </a:effectRef>
          <a:fontRef idx="minor">
            <a:schemeClr val="lt1"/>
          </a:fontRef>
        </dgm:style>
      </dgm:prSet>
      <dgm:spPr/>
      <dgm:t>
        <a:bodyPr/>
        <a:lstStyle/>
        <a:p>
          <a:endParaRPr lang="en-US"/>
        </a:p>
      </dgm:t>
    </dgm:pt>
    <dgm:pt modelId="{0C557A32-F3AA-4553-A748-A934BC367B21}">
      <dgm:prSet phldrT="[Text]">
        <dgm:style>
          <a:lnRef idx="3">
            <a:schemeClr val="lt1"/>
          </a:lnRef>
          <a:fillRef idx="1">
            <a:schemeClr val="accent4"/>
          </a:fillRef>
          <a:effectRef idx="1">
            <a:schemeClr val="accent4"/>
          </a:effectRef>
          <a:fontRef idx="minor">
            <a:schemeClr val="lt1"/>
          </a:fontRef>
        </dgm:style>
      </dgm:prSet>
      <dgm:spPr/>
      <dgm:t>
        <a:bodyPr/>
        <a:lstStyle/>
        <a:p>
          <a:r>
            <a:rPr lang="en-US"/>
            <a:t>+VCCPRIM_3P3</a:t>
          </a:r>
        </a:p>
      </dgm:t>
    </dgm:pt>
    <dgm:pt modelId="{71EFCC93-1727-49DF-8DC7-3208176B1709}" type="parTrans" cxnId="{37B7A93C-139A-4716-B351-9039DFDFC921}">
      <dgm:prSet/>
      <dgm:spPr/>
      <dgm:t>
        <a:bodyPr/>
        <a:lstStyle/>
        <a:p>
          <a:endParaRPr lang="en-US"/>
        </a:p>
      </dgm:t>
    </dgm:pt>
    <dgm:pt modelId="{475DA59B-25C4-4DB6-B7B3-1460854B059C}" type="sibTrans" cxnId="{37B7A93C-139A-4716-B351-9039DFDFC921}">
      <dgm:prSet>
        <dgm:style>
          <a:lnRef idx="2">
            <a:schemeClr val="accent4">
              <a:shade val="15000"/>
            </a:schemeClr>
          </a:lnRef>
          <a:fillRef idx="1">
            <a:schemeClr val="accent4"/>
          </a:fillRef>
          <a:effectRef idx="0">
            <a:schemeClr val="accent4"/>
          </a:effectRef>
          <a:fontRef idx="minor">
            <a:schemeClr val="lt1"/>
          </a:fontRef>
        </dgm:style>
      </dgm:prSet>
      <dgm:spPr/>
      <dgm:t>
        <a:bodyPr/>
        <a:lstStyle/>
        <a:p>
          <a:endParaRPr lang="en-US"/>
        </a:p>
      </dgm:t>
    </dgm:pt>
    <dgm:pt modelId="{BAB0FC9E-ED44-4CF7-83EF-879E8E0427AE}">
      <dgm:prSet>
        <dgm:style>
          <a:lnRef idx="3">
            <a:schemeClr val="lt1"/>
          </a:lnRef>
          <a:fillRef idx="1">
            <a:schemeClr val="accent4"/>
          </a:fillRef>
          <a:effectRef idx="1">
            <a:schemeClr val="accent4"/>
          </a:effectRef>
          <a:fontRef idx="minor">
            <a:schemeClr val="lt1"/>
          </a:fontRef>
        </dgm:style>
      </dgm:prSet>
      <dgm:spPr/>
      <dgm:t>
        <a:bodyPr/>
        <a:lstStyle/>
        <a:p>
          <a:r>
            <a:rPr lang="en-US"/>
            <a:t>+VCCPRIM_IO</a:t>
          </a:r>
        </a:p>
      </dgm:t>
    </dgm:pt>
    <dgm:pt modelId="{E517053E-2B86-4646-8578-E6DF14BB599A}" type="parTrans" cxnId="{0B605A01-BA6E-420C-9E55-C521C71561F8}">
      <dgm:prSet/>
      <dgm:spPr/>
      <dgm:t>
        <a:bodyPr/>
        <a:lstStyle/>
        <a:p>
          <a:endParaRPr lang="en-US"/>
        </a:p>
      </dgm:t>
    </dgm:pt>
    <dgm:pt modelId="{11D26CD0-5E11-4C25-A2E6-33A9A38F2C9D}" type="sibTrans" cxnId="{0B605A01-BA6E-420C-9E55-C521C71561F8}">
      <dgm:prSet/>
      <dgm:spPr/>
      <dgm:t>
        <a:bodyPr/>
        <a:lstStyle/>
        <a:p>
          <a:endParaRPr lang="en-US"/>
        </a:p>
      </dgm:t>
    </dgm:pt>
    <dgm:pt modelId="{DAB56DC7-12C7-4E6B-B19E-C288D804122D}">
      <dgm:prSet>
        <dgm:style>
          <a:lnRef idx="3">
            <a:schemeClr val="lt1"/>
          </a:lnRef>
          <a:fillRef idx="1">
            <a:schemeClr val="accent4"/>
          </a:fillRef>
          <a:effectRef idx="1">
            <a:schemeClr val="accent4"/>
          </a:effectRef>
          <a:fontRef idx="minor">
            <a:schemeClr val="lt1"/>
          </a:fontRef>
        </dgm:style>
      </dgm:prSet>
      <dgm:spPr/>
      <dgm:t>
        <a:bodyPr/>
        <a:lstStyle/>
        <a:p>
          <a:r>
            <a:rPr lang="en-US"/>
            <a:t>+VCCPRIM_VNNAON</a:t>
          </a:r>
        </a:p>
      </dgm:t>
    </dgm:pt>
    <dgm:pt modelId="{F67995E4-E1EF-4876-B265-BAD7C689EDE1}" type="parTrans" cxnId="{C0C06F4E-48AE-4C9E-90D3-7F61C1FF52F5}">
      <dgm:prSet/>
      <dgm:spPr/>
      <dgm:t>
        <a:bodyPr/>
        <a:lstStyle/>
        <a:p>
          <a:endParaRPr lang="en-US"/>
        </a:p>
      </dgm:t>
    </dgm:pt>
    <dgm:pt modelId="{A1B4B9B7-B8A3-496F-B7DA-A9BE41B6B16C}" type="sibTrans" cxnId="{C0C06F4E-48AE-4C9E-90D3-7F61C1FF52F5}">
      <dgm:prSet>
        <dgm:style>
          <a:lnRef idx="2">
            <a:schemeClr val="accent4">
              <a:shade val="15000"/>
            </a:schemeClr>
          </a:lnRef>
          <a:fillRef idx="1">
            <a:schemeClr val="accent4"/>
          </a:fillRef>
          <a:effectRef idx="0">
            <a:schemeClr val="accent4"/>
          </a:effectRef>
          <a:fontRef idx="minor">
            <a:schemeClr val="lt1"/>
          </a:fontRef>
        </dgm:style>
      </dgm:prSet>
      <dgm:spPr/>
      <dgm:t>
        <a:bodyPr/>
        <a:lstStyle/>
        <a:p>
          <a:endParaRPr lang="en-US"/>
        </a:p>
      </dgm:t>
    </dgm:pt>
    <dgm:pt modelId="{D8FF48C6-F77E-473E-9788-6FA472EB9F77}" type="pres">
      <dgm:prSet presAssocID="{576A7103-C47E-4DB5-942C-A48AED33965F}" presName="Name0" presStyleCnt="0">
        <dgm:presLayoutVars>
          <dgm:dir/>
          <dgm:resizeHandles val="exact"/>
        </dgm:presLayoutVars>
      </dgm:prSet>
      <dgm:spPr/>
    </dgm:pt>
    <dgm:pt modelId="{0300E6FC-0715-4D4D-B572-EAC10F6F367E}" type="pres">
      <dgm:prSet presAssocID="{D9E4DE90-5639-491D-B976-32BE91AA9F70}" presName="node" presStyleLbl="node1" presStyleIdx="0" presStyleCnt="5">
        <dgm:presLayoutVars>
          <dgm:bulletEnabled val="1"/>
        </dgm:presLayoutVars>
      </dgm:prSet>
      <dgm:spPr/>
    </dgm:pt>
    <dgm:pt modelId="{6194752E-8E9A-4FA5-8F09-264106F7D485}" type="pres">
      <dgm:prSet presAssocID="{738196B6-C274-4628-9E9A-5EEE1869CAFD}" presName="sibTrans" presStyleLbl="sibTrans2D1" presStyleIdx="0" presStyleCnt="4"/>
      <dgm:spPr/>
    </dgm:pt>
    <dgm:pt modelId="{56E02F8E-57E8-4B31-BB65-215A6CBC1FFB}" type="pres">
      <dgm:prSet presAssocID="{738196B6-C274-4628-9E9A-5EEE1869CAFD}" presName="connectorText" presStyleLbl="sibTrans2D1" presStyleIdx="0" presStyleCnt="4"/>
      <dgm:spPr/>
    </dgm:pt>
    <dgm:pt modelId="{587BC6F8-E6FD-400B-8F33-0894E4EB4E38}" type="pres">
      <dgm:prSet presAssocID="{5F789F24-D55C-4546-B9CC-C88B8C9E99C1}" presName="node" presStyleLbl="node1" presStyleIdx="1" presStyleCnt="5">
        <dgm:presLayoutVars>
          <dgm:bulletEnabled val="1"/>
        </dgm:presLayoutVars>
      </dgm:prSet>
      <dgm:spPr/>
    </dgm:pt>
    <dgm:pt modelId="{A998EFB4-0876-4BBE-9776-5F3EF1A70159}" type="pres">
      <dgm:prSet presAssocID="{9016416B-124E-4038-9FC0-A029F0405BB7}" presName="sibTrans" presStyleLbl="sibTrans2D1" presStyleIdx="1" presStyleCnt="4"/>
      <dgm:spPr/>
    </dgm:pt>
    <dgm:pt modelId="{9BFDE8EB-ED1B-4508-985A-CF5445E5C7FB}" type="pres">
      <dgm:prSet presAssocID="{9016416B-124E-4038-9FC0-A029F0405BB7}" presName="connectorText" presStyleLbl="sibTrans2D1" presStyleIdx="1" presStyleCnt="4"/>
      <dgm:spPr/>
    </dgm:pt>
    <dgm:pt modelId="{34EADBEC-E45F-4844-9B6C-2D28DA669B4B}" type="pres">
      <dgm:prSet presAssocID="{0C557A32-F3AA-4553-A748-A934BC367B21}" presName="node" presStyleLbl="node1" presStyleIdx="2" presStyleCnt="5">
        <dgm:presLayoutVars>
          <dgm:bulletEnabled val="1"/>
        </dgm:presLayoutVars>
      </dgm:prSet>
      <dgm:spPr/>
    </dgm:pt>
    <dgm:pt modelId="{A57723A5-8589-4A59-A324-AF35FF8DAC17}" type="pres">
      <dgm:prSet presAssocID="{475DA59B-25C4-4DB6-B7B3-1460854B059C}" presName="sibTrans" presStyleLbl="sibTrans2D1" presStyleIdx="2" presStyleCnt="4"/>
      <dgm:spPr/>
    </dgm:pt>
    <dgm:pt modelId="{7880568C-70B6-4A3F-B811-99453289B619}" type="pres">
      <dgm:prSet presAssocID="{475DA59B-25C4-4DB6-B7B3-1460854B059C}" presName="connectorText" presStyleLbl="sibTrans2D1" presStyleIdx="2" presStyleCnt="4"/>
      <dgm:spPr/>
    </dgm:pt>
    <dgm:pt modelId="{0069E1BB-19C5-46D7-B393-D72E5797A6CE}" type="pres">
      <dgm:prSet presAssocID="{DAB56DC7-12C7-4E6B-B19E-C288D804122D}" presName="node" presStyleLbl="node1" presStyleIdx="3" presStyleCnt="5">
        <dgm:presLayoutVars>
          <dgm:bulletEnabled val="1"/>
        </dgm:presLayoutVars>
      </dgm:prSet>
      <dgm:spPr/>
    </dgm:pt>
    <dgm:pt modelId="{DFAC99D2-102E-4309-9317-885EF4404578}" type="pres">
      <dgm:prSet presAssocID="{A1B4B9B7-B8A3-496F-B7DA-A9BE41B6B16C}" presName="sibTrans" presStyleLbl="sibTrans2D1" presStyleIdx="3" presStyleCnt="4"/>
      <dgm:spPr/>
    </dgm:pt>
    <dgm:pt modelId="{EC4FB406-060E-4903-AE9C-9742BFD62FE7}" type="pres">
      <dgm:prSet presAssocID="{A1B4B9B7-B8A3-496F-B7DA-A9BE41B6B16C}" presName="connectorText" presStyleLbl="sibTrans2D1" presStyleIdx="3" presStyleCnt="4"/>
      <dgm:spPr/>
    </dgm:pt>
    <dgm:pt modelId="{ACCF665E-BC7A-4499-B8E6-D4092D4CA682}" type="pres">
      <dgm:prSet presAssocID="{BAB0FC9E-ED44-4CF7-83EF-879E8E0427AE}" presName="node" presStyleLbl="node1" presStyleIdx="4" presStyleCnt="5">
        <dgm:presLayoutVars>
          <dgm:bulletEnabled val="1"/>
        </dgm:presLayoutVars>
      </dgm:prSet>
      <dgm:spPr/>
    </dgm:pt>
  </dgm:ptLst>
  <dgm:cxnLst>
    <dgm:cxn modelId="{0B605A01-BA6E-420C-9E55-C521C71561F8}" srcId="{576A7103-C47E-4DB5-942C-A48AED33965F}" destId="{BAB0FC9E-ED44-4CF7-83EF-879E8E0427AE}" srcOrd="4" destOrd="0" parTransId="{E517053E-2B86-4646-8578-E6DF14BB599A}" sibTransId="{11D26CD0-5E11-4C25-A2E6-33A9A38F2C9D}"/>
    <dgm:cxn modelId="{45118601-A200-4D4F-8B42-00EDC66EBFD1}" type="presOf" srcId="{738196B6-C274-4628-9E9A-5EEE1869CAFD}" destId="{56E02F8E-57E8-4B31-BB65-215A6CBC1FFB}" srcOrd="1" destOrd="0" presId="urn:microsoft.com/office/officeart/2005/8/layout/process1"/>
    <dgm:cxn modelId="{E058620F-E083-4527-ADFD-3F5E008FD953}" type="presOf" srcId="{D9E4DE90-5639-491D-B976-32BE91AA9F70}" destId="{0300E6FC-0715-4D4D-B572-EAC10F6F367E}" srcOrd="0" destOrd="0" presId="urn:microsoft.com/office/officeart/2005/8/layout/process1"/>
    <dgm:cxn modelId="{E1BE6F23-26DC-4718-9548-FA7E606FD713}" srcId="{576A7103-C47E-4DB5-942C-A48AED33965F}" destId="{5F789F24-D55C-4546-B9CC-C88B8C9E99C1}" srcOrd="1" destOrd="0" parTransId="{735F9B0D-C9FE-4550-83A2-6573DBD656DC}" sibTransId="{9016416B-124E-4038-9FC0-A029F0405BB7}"/>
    <dgm:cxn modelId="{C273092E-1379-4AEC-995D-524C0E64E5DC}" type="presOf" srcId="{576A7103-C47E-4DB5-942C-A48AED33965F}" destId="{D8FF48C6-F77E-473E-9788-6FA472EB9F77}" srcOrd="0" destOrd="0" presId="urn:microsoft.com/office/officeart/2005/8/layout/process1"/>
    <dgm:cxn modelId="{5568322E-F717-4D8D-8BB1-4B36E80C19E4}" type="presOf" srcId="{A1B4B9B7-B8A3-496F-B7DA-A9BE41B6B16C}" destId="{DFAC99D2-102E-4309-9317-885EF4404578}" srcOrd="0" destOrd="0" presId="urn:microsoft.com/office/officeart/2005/8/layout/process1"/>
    <dgm:cxn modelId="{37B7A93C-139A-4716-B351-9039DFDFC921}" srcId="{576A7103-C47E-4DB5-942C-A48AED33965F}" destId="{0C557A32-F3AA-4553-A748-A934BC367B21}" srcOrd="2" destOrd="0" parTransId="{71EFCC93-1727-49DF-8DC7-3208176B1709}" sibTransId="{475DA59B-25C4-4DB6-B7B3-1460854B059C}"/>
    <dgm:cxn modelId="{0B45026D-EA77-429C-B1C4-BEC978274277}" type="presOf" srcId="{9016416B-124E-4038-9FC0-A029F0405BB7}" destId="{9BFDE8EB-ED1B-4508-985A-CF5445E5C7FB}" srcOrd="1" destOrd="0" presId="urn:microsoft.com/office/officeart/2005/8/layout/process1"/>
    <dgm:cxn modelId="{C0C06F4E-48AE-4C9E-90D3-7F61C1FF52F5}" srcId="{576A7103-C47E-4DB5-942C-A48AED33965F}" destId="{DAB56DC7-12C7-4E6B-B19E-C288D804122D}" srcOrd="3" destOrd="0" parTransId="{F67995E4-E1EF-4876-B265-BAD7C689EDE1}" sibTransId="{A1B4B9B7-B8A3-496F-B7DA-A9BE41B6B16C}"/>
    <dgm:cxn modelId="{7BA00078-CA9D-41D5-9122-172C7F6C6EA5}" type="presOf" srcId="{BAB0FC9E-ED44-4CF7-83EF-879E8E0427AE}" destId="{ACCF665E-BC7A-4499-B8E6-D4092D4CA682}" srcOrd="0" destOrd="0" presId="urn:microsoft.com/office/officeart/2005/8/layout/process1"/>
    <dgm:cxn modelId="{BD6EB394-8F03-4B68-8D61-25E3C19F53C9}" type="presOf" srcId="{A1B4B9B7-B8A3-496F-B7DA-A9BE41B6B16C}" destId="{EC4FB406-060E-4903-AE9C-9742BFD62FE7}" srcOrd="1" destOrd="0" presId="urn:microsoft.com/office/officeart/2005/8/layout/process1"/>
    <dgm:cxn modelId="{BD9C4798-C040-4963-81CF-510C16B84070}" type="presOf" srcId="{DAB56DC7-12C7-4E6B-B19E-C288D804122D}" destId="{0069E1BB-19C5-46D7-B393-D72E5797A6CE}" srcOrd="0" destOrd="0" presId="urn:microsoft.com/office/officeart/2005/8/layout/process1"/>
    <dgm:cxn modelId="{2BC6F7A6-7D44-4318-AB4E-11B9593F3D6D}" type="presOf" srcId="{9016416B-124E-4038-9FC0-A029F0405BB7}" destId="{A998EFB4-0876-4BBE-9776-5F3EF1A70159}" srcOrd="0" destOrd="0" presId="urn:microsoft.com/office/officeart/2005/8/layout/process1"/>
    <dgm:cxn modelId="{57AA88B7-E580-40F5-8D79-8AC3BDE30F75}" type="presOf" srcId="{475DA59B-25C4-4DB6-B7B3-1460854B059C}" destId="{A57723A5-8589-4A59-A324-AF35FF8DAC17}" srcOrd="0" destOrd="0" presId="urn:microsoft.com/office/officeart/2005/8/layout/process1"/>
    <dgm:cxn modelId="{582CB9D7-57BA-46FB-84BB-C91CB10A8DE8}" srcId="{576A7103-C47E-4DB5-942C-A48AED33965F}" destId="{D9E4DE90-5639-491D-B976-32BE91AA9F70}" srcOrd="0" destOrd="0" parTransId="{D314DFDA-5F63-4A59-9403-7D095DDD5D46}" sibTransId="{738196B6-C274-4628-9E9A-5EEE1869CAFD}"/>
    <dgm:cxn modelId="{D7A42CF5-1E82-4F3C-A9F7-3E1907940229}" type="presOf" srcId="{5F789F24-D55C-4546-B9CC-C88B8C9E99C1}" destId="{587BC6F8-E6FD-400B-8F33-0894E4EB4E38}" srcOrd="0" destOrd="0" presId="urn:microsoft.com/office/officeart/2005/8/layout/process1"/>
    <dgm:cxn modelId="{8F1012F6-F4CC-4DCC-ACD5-35815E1296A3}" type="presOf" srcId="{0C557A32-F3AA-4553-A748-A934BC367B21}" destId="{34EADBEC-E45F-4844-9B6C-2D28DA669B4B}" srcOrd="0" destOrd="0" presId="urn:microsoft.com/office/officeart/2005/8/layout/process1"/>
    <dgm:cxn modelId="{97521AFB-B102-4DB1-BC2D-38D852389498}" type="presOf" srcId="{738196B6-C274-4628-9E9A-5EEE1869CAFD}" destId="{6194752E-8E9A-4FA5-8F09-264106F7D485}" srcOrd="0" destOrd="0" presId="urn:microsoft.com/office/officeart/2005/8/layout/process1"/>
    <dgm:cxn modelId="{1C8374FE-3728-46B8-A7F1-353FE317BFA7}" type="presOf" srcId="{475DA59B-25C4-4DB6-B7B3-1460854B059C}" destId="{7880568C-70B6-4A3F-B811-99453289B619}" srcOrd="1" destOrd="0" presId="urn:microsoft.com/office/officeart/2005/8/layout/process1"/>
    <dgm:cxn modelId="{228721F8-9DE5-4172-91FA-597CF3F9344A}" type="presParOf" srcId="{D8FF48C6-F77E-473E-9788-6FA472EB9F77}" destId="{0300E6FC-0715-4D4D-B572-EAC10F6F367E}" srcOrd="0" destOrd="0" presId="urn:microsoft.com/office/officeart/2005/8/layout/process1"/>
    <dgm:cxn modelId="{3EECC9E3-3060-4694-AA81-3507FEE3664D}" type="presParOf" srcId="{D8FF48C6-F77E-473E-9788-6FA472EB9F77}" destId="{6194752E-8E9A-4FA5-8F09-264106F7D485}" srcOrd="1" destOrd="0" presId="urn:microsoft.com/office/officeart/2005/8/layout/process1"/>
    <dgm:cxn modelId="{25EFD384-AE59-4411-B392-D416E16CD63D}" type="presParOf" srcId="{6194752E-8E9A-4FA5-8F09-264106F7D485}" destId="{56E02F8E-57E8-4B31-BB65-215A6CBC1FFB}" srcOrd="0" destOrd="0" presId="urn:microsoft.com/office/officeart/2005/8/layout/process1"/>
    <dgm:cxn modelId="{FE42E45B-D03B-4726-ABA0-B6F1C9ECBC25}" type="presParOf" srcId="{D8FF48C6-F77E-473E-9788-6FA472EB9F77}" destId="{587BC6F8-E6FD-400B-8F33-0894E4EB4E38}" srcOrd="2" destOrd="0" presId="urn:microsoft.com/office/officeart/2005/8/layout/process1"/>
    <dgm:cxn modelId="{E9AE048C-3183-4F29-A89A-CA382F6C4CDE}" type="presParOf" srcId="{D8FF48C6-F77E-473E-9788-6FA472EB9F77}" destId="{A998EFB4-0876-4BBE-9776-5F3EF1A70159}" srcOrd="3" destOrd="0" presId="urn:microsoft.com/office/officeart/2005/8/layout/process1"/>
    <dgm:cxn modelId="{61A08EFE-FEB1-42F3-8148-CA15D016D3E4}" type="presParOf" srcId="{A998EFB4-0876-4BBE-9776-5F3EF1A70159}" destId="{9BFDE8EB-ED1B-4508-985A-CF5445E5C7FB}" srcOrd="0" destOrd="0" presId="urn:microsoft.com/office/officeart/2005/8/layout/process1"/>
    <dgm:cxn modelId="{BA979CFE-C2C8-4E57-8839-473C3A34E37C}" type="presParOf" srcId="{D8FF48C6-F77E-473E-9788-6FA472EB9F77}" destId="{34EADBEC-E45F-4844-9B6C-2D28DA669B4B}" srcOrd="4" destOrd="0" presId="urn:microsoft.com/office/officeart/2005/8/layout/process1"/>
    <dgm:cxn modelId="{0CD40A3F-5D96-4BB7-9DCE-0A3951D16077}" type="presParOf" srcId="{D8FF48C6-F77E-473E-9788-6FA472EB9F77}" destId="{A57723A5-8589-4A59-A324-AF35FF8DAC17}" srcOrd="5" destOrd="0" presId="urn:microsoft.com/office/officeart/2005/8/layout/process1"/>
    <dgm:cxn modelId="{5CC99492-6E59-42B1-9C5C-2A86E36C2648}" type="presParOf" srcId="{A57723A5-8589-4A59-A324-AF35FF8DAC17}" destId="{7880568C-70B6-4A3F-B811-99453289B619}" srcOrd="0" destOrd="0" presId="urn:microsoft.com/office/officeart/2005/8/layout/process1"/>
    <dgm:cxn modelId="{C713B6A0-8E98-4EB8-B4D5-CC37C5EA4926}" type="presParOf" srcId="{D8FF48C6-F77E-473E-9788-6FA472EB9F77}" destId="{0069E1BB-19C5-46D7-B393-D72E5797A6CE}" srcOrd="6" destOrd="0" presId="urn:microsoft.com/office/officeart/2005/8/layout/process1"/>
    <dgm:cxn modelId="{94023D89-1497-4EC7-854B-B77C1FB6D6EC}" type="presParOf" srcId="{D8FF48C6-F77E-473E-9788-6FA472EB9F77}" destId="{DFAC99D2-102E-4309-9317-885EF4404578}" srcOrd="7" destOrd="0" presId="urn:microsoft.com/office/officeart/2005/8/layout/process1"/>
    <dgm:cxn modelId="{F892C35A-FAB3-488A-8949-F259EB021AF9}" type="presParOf" srcId="{DFAC99D2-102E-4309-9317-885EF4404578}" destId="{EC4FB406-060E-4903-AE9C-9742BFD62FE7}" srcOrd="0" destOrd="0" presId="urn:microsoft.com/office/officeart/2005/8/layout/process1"/>
    <dgm:cxn modelId="{3DB252FB-7D9A-4963-BC31-834F3F9B49A1}" type="presParOf" srcId="{D8FF48C6-F77E-473E-9788-6FA472EB9F77}" destId="{ACCF665E-BC7A-4499-B8E6-D4092D4CA682}"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6A7103-C47E-4DB5-942C-A48AED33965F}" type="doc">
      <dgm:prSet loTypeId="urn:microsoft.com/office/officeart/2005/8/layout/process1" loCatId="process" qsTypeId="urn:microsoft.com/office/officeart/2005/8/quickstyle/simple1" qsCatId="simple" csTypeId="urn:microsoft.com/office/officeart/2005/8/colors/accent1_2" csCatId="accent1" phldr="1"/>
      <dgm:spPr/>
    </dgm:pt>
    <dgm:pt modelId="{D9E4DE90-5639-491D-B976-32BE91AA9F70}">
      <dgm:prSet phldrT="[Text]" custT="1"/>
      <dgm:spPr>
        <a:solidFill>
          <a:srgbClr val="FFB64B"/>
        </a:solidFill>
      </dgm:spPr>
      <dgm:t>
        <a:bodyPr/>
        <a:lstStyle/>
        <a:p>
          <a:r>
            <a:rPr lang="en-US" sz="1200">
              <a:solidFill>
                <a:srgbClr val="C00000"/>
              </a:solidFill>
            </a:rPr>
            <a:t>+VDD1_MEM</a:t>
          </a:r>
        </a:p>
      </dgm:t>
    </dgm:pt>
    <dgm:pt modelId="{D314DFDA-5F63-4A59-9403-7D095DDD5D46}" type="parTrans" cxnId="{582CB9D7-57BA-46FB-84BB-C91CB10A8DE8}">
      <dgm:prSet/>
      <dgm:spPr/>
      <dgm:t>
        <a:bodyPr/>
        <a:lstStyle/>
        <a:p>
          <a:endParaRPr lang="en-US"/>
        </a:p>
      </dgm:t>
    </dgm:pt>
    <dgm:pt modelId="{738196B6-C274-4628-9E9A-5EEE1869CAFD}" type="sibTrans" cxnId="{582CB9D7-57BA-46FB-84BB-C91CB10A8DE8}">
      <dgm:prSet>
        <dgm:style>
          <a:lnRef idx="2">
            <a:schemeClr val="accent5">
              <a:shade val="15000"/>
            </a:schemeClr>
          </a:lnRef>
          <a:fillRef idx="1">
            <a:schemeClr val="accent5"/>
          </a:fillRef>
          <a:effectRef idx="0">
            <a:schemeClr val="accent5"/>
          </a:effectRef>
          <a:fontRef idx="minor">
            <a:schemeClr val="lt1"/>
          </a:fontRef>
        </dgm:style>
      </dgm:prSet>
      <dgm:spPr/>
      <dgm:t>
        <a:bodyPr/>
        <a:lstStyle/>
        <a:p>
          <a:endParaRPr lang="en-US"/>
        </a:p>
      </dgm:t>
    </dgm:pt>
    <dgm:pt modelId="{5F789F24-D55C-4546-B9CC-C88B8C9E99C1}">
      <dgm:prSet phldrT="[Text]" custT="1"/>
      <dgm:spPr>
        <a:solidFill>
          <a:srgbClr val="FFB64B"/>
        </a:solidFill>
      </dgm:spPr>
      <dgm:t>
        <a:bodyPr/>
        <a:lstStyle/>
        <a:p>
          <a:r>
            <a:rPr lang="en-US" sz="1200">
              <a:solidFill>
                <a:srgbClr val="C00000"/>
              </a:solidFill>
            </a:rPr>
            <a:t>+VDD2H_CPU/ +VDD2H_MEM</a:t>
          </a:r>
        </a:p>
      </dgm:t>
    </dgm:pt>
    <dgm:pt modelId="{735F9B0D-C9FE-4550-83A2-6573DBD656DC}" type="parTrans" cxnId="{E1BE6F23-26DC-4718-9548-FA7E606FD713}">
      <dgm:prSet/>
      <dgm:spPr/>
      <dgm:t>
        <a:bodyPr/>
        <a:lstStyle/>
        <a:p>
          <a:endParaRPr lang="en-US"/>
        </a:p>
      </dgm:t>
    </dgm:pt>
    <dgm:pt modelId="{9016416B-124E-4038-9FC0-A029F0405BB7}" type="sibTrans" cxnId="{E1BE6F23-26DC-4718-9548-FA7E606FD713}">
      <dgm:prSet>
        <dgm:style>
          <a:lnRef idx="2">
            <a:schemeClr val="accent5">
              <a:shade val="15000"/>
            </a:schemeClr>
          </a:lnRef>
          <a:fillRef idx="1">
            <a:schemeClr val="accent5"/>
          </a:fillRef>
          <a:effectRef idx="0">
            <a:schemeClr val="accent5"/>
          </a:effectRef>
          <a:fontRef idx="minor">
            <a:schemeClr val="lt1"/>
          </a:fontRef>
        </dgm:style>
      </dgm:prSet>
      <dgm:spPr/>
      <dgm:t>
        <a:bodyPr/>
        <a:lstStyle/>
        <a:p>
          <a:endParaRPr lang="en-US"/>
        </a:p>
      </dgm:t>
    </dgm:pt>
    <dgm:pt modelId="{0C557A32-F3AA-4553-A748-A934BC367B21}">
      <dgm:prSet phldrT="[Text]" custT="1"/>
      <dgm:spPr>
        <a:solidFill>
          <a:srgbClr val="FFB64B"/>
        </a:solidFill>
      </dgm:spPr>
      <dgm:t>
        <a:bodyPr/>
        <a:lstStyle/>
        <a:p>
          <a:r>
            <a:rPr lang="en-US" sz="1200">
              <a:solidFill>
                <a:srgbClr val="C00000"/>
              </a:solidFill>
            </a:rPr>
            <a:t>+VDD2L_MEM</a:t>
          </a:r>
        </a:p>
      </dgm:t>
    </dgm:pt>
    <dgm:pt modelId="{71EFCC93-1727-49DF-8DC7-3208176B1709}" type="parTrans" cxnId="{37B7A93C-139A-4716-B351-9039DFDFC921}">
      <dgm:prSet/>
      <dgm:spPr/>
      <dgm:t>
        <a:bodyPr/>
        <a:lstStyle/>
        <a:p>
          <a:endParaRPr lang="en-US"/>
        </a:p>
      </dgm:t>
    </dgm:pt>
    <dgm:pt modelId="{475DA59B-25C4-4DB6-B7B3-1460854B059C}" type="sibTrans" cxnId="{37B7A93C-139A-4716-B351-9039DFDFC921}">
      <dgm:prSet>
        <dgm:style>
          <a:lnRef idx="2">
            <a:schemeClr val="accent5">
              <a:shade val="15000"/>
            </a:schemeClr>
          </a:lnRef>
          <a:fillRef idx="1">
            <a:schemeClr val="accent5"/>
          </a:fillRef>
          <a:effectRef idx="0">
            <a:schemeClr val="accent5"/>
          </a:effectRef>
          <a:fontRef idx="minor">
            <a:schemeClr val="lt1"/>
          </a:fontRef>
        </dgm:style>
      </dgm:prSet>
      <dgm:spPr/>
      <dgm:t>
        <a:bodyPr/>
        <a:lstStyle/>
        <a:p>
          <a:endParaRPr lang="en-US"/>
        </a:p>
      </dgm:t>
    </dgm:pt>
    <dgm:pt modelId="{DAB56DC7-12C7-4E6B-B19E-C288D804122D}">
      <dgm:prSet custT="1"/>
      <dgm:spPr>
        <a:solidFill>
          <a:srgbClr val="FFB64B"/>
        </a:solidFill>
      </dgm:spPr>
      <dgm:t>
        <a:bodyPr/>
        <a:lstStyle/>
        <a:p>
          <a:r>
            <a:rPr lang="en-US" sz="1200">
              <a:solidFill>
                <a:srgbClr val="C00000"/>
              </a:solidFill>
            </a:rPr>
            <a:t>+VDDQ_CPU/ +VDDQ_MEM</a:t>
          </a:r>
        </a:p>
      </dgm:t>
    </dgm:pt>
    <dgm:pt modelId="{F67995E4-E1EF-4876-B265-BAD7C689EDE1}" type="parTrans" cxnId="{C0C06F4E-48AE-4C9E-90D3-7F61C1FF52F5}">
      <dgm:prSet/>
      <dgm:spPr/>
      <dgm:t>
        <a:bodyPr/>
        <a:lstStyle/>
        <a:p>
          <a:endParaRPr lang="en-US"/>
        </a:p>
      </dgm:t>
    </dgm:pt>
    <dgm:pt modelId="{A1B4B9B7-B8A3-496F-B7DA-A9BE41B6B16C}" type="sibTrans" cxnId="{C0C06F4E-48AE-4C9E-90D3-7F61C1FF52F5}">
      <dgm:prSet/>
      <dgm:spPr/>
      <dgm:t>
        <a:bodyPr/>
        <a:lstStyle/>
        <a:p>
          <a:endParaRPr lang="en-US"/>
        </a:p>
      </dgm:t>
    </dgm:pt>
    <dgm:pt modelId="{D8FF48C6-F77E-473E-9788-6FA472EB9F77}" type="pres">
      <dgm:prSet presAssocID="{576A7103-C47E-4DB5-942C-A48AED33965F}" presName="Name0" presStyleCnt="0">
        <dgm:presLayoutVars>
          <dgm:dir/>
          <dgm:resizeHandles val="exact"/>
        </dgm:presLayoutVars>
      </dgm:prSet>
      <dgm:spPr/>
    </dgm:pt>
    <dgm:pt modelId="{0300E6FC-0715-4D4D-B572-EAC10F6F367E}" type="pres">
      <dgm:prSet presAssocID="{D9E4DE90-5639-491D-B976-32BE91AA9F70}" presName="node" presStyleLbl="node1" presStyleIdx="0" presStyleCnt="4">
        <dgm:presLayoutVars>
          <dgm:bulletEnabled val="1"/>
        </dgm:presLayoutVars>
      </dgm:prSet>
      <dgm:spPr/>
    </dgm:pt>
    <dgm:pt modelId="{6194752E-8E9A-4FA5-8F09-264106F7D485}" type="pres">
      <dgm:prSet presAssocID="{738196B6-C274-4628-9E9A-5EEE1869CAFD}" presName="sibTrans" presStyleLbl="sibTrans2D1" presStyleIdx="0" presStyleCnt="3"/>
      <dgm:spPr/>
    </dgm:pt>
    <dgm:pt modelId="{56E02F8E-57E8-4B31-BB65-215A6CBC1FFB}" type="pres">
      <dgm:prSet presAssocID="{738196B6-C274-4628-9E9A-5EEE1869CAFD}" presName="connectorText" presStyleLbl="sibTrans2D1" presStyleIdx="0" presStyleCnt="3"/>
      <dgm:spPr/>
    </dgm:pt>
    <dgm:pt modelId="{587BC6F8-E6FD-400B-8F33-0894E4EB4E38}" type="pres">
      <dgm:prSet presAssocID="{5F789F24-D55C-4546-B9CC-C88B8C9E99C1}" presName="node" presStyleLbl="node1" presStyleIdx="1" presStyleCnt="4">
        <dgm:presLayoutVars>
          <dgm:bulletEnabled val="1"/>
        </dgm:presLayoutVars>
      </dgm:prSet>
      <dgm:spPr/>
    </dgm:pt>
    <dgm:pt modelId="{A998EFB4-0876-4BBE-9776-5F3EF1A70159}" type="pres">
      <dgm:prSet presAssocID="{9016416B-124E-4038-9FC0-A029F0405BB7}" presName="sibTrans" presStyleLbl="sibTrans2D1" presStyleIdx="1" presStyleCnt="3"/>
      <dgm:spPr/>
    </dgm:pt>
    <dgm:pt modelId="{9BFDE8EB-ED1B-4508-985A-CF5445E5C7FB}" type="pres">
      <dgm:prSet presAssocID="{9016416B-124E-4038-9FC0-A029F0405BB7}" presName="connectorText" presStyleLbl="sibTrans2D1" presStyleIdx="1" presStyleCnt="3"/>
      <dgm:spPr/>
    </dgm:pt>
    <dgm:pt modelId="{34EADBEC-E45F-4844-9B6C-2D28DA669B4B}" type="pres">
      <dgm:prSet presAssocID="{0C557A32-F3AA-4553-A748-A934BC367B21}" presName="node" presStyleLbl="node1" presStyleIdx="2" presStyleCnt="4">
        <dgm:presLayoutVars>
          <dgm:bulletEnabled val="1"/>
        </dgm:presLayoutVars>
      </dgm:prSet>
      <dgm:spPr/>
    </dgm:pt>
    <dgm:pt modelId="{A57723A5-8589-4A59-A324-AF35FF8DAC17}" type="pres">
      <dgm:prSet presAssocID="{475DA59B-25C4-4DB6-B7B3-1460854B059C}" presName="sibTrans" presStyleLbl="sibTrans2D1" presStyleIdx="2" presStyleCnt="3"/>
      <dgm:spPr/>
    </dgm:pt>
    <dgm:pt modelId="{7880568C-70B6-4A3F-B811-99453289B619}" type="pres">
      <dgm:prSet presAssocID="{475DA59B-25C4-4DB6-B7B3-1460854B059C}" presName="connectorText" presStyleLbl="sibTrans2D1" presStyleIdx="2" presStyleCnt="3"/>
      <dgm:spPr/>
    </dgm:pt>
    <dgm:pt modelId="{0069E1BB-19C5-46D7-B393-D72E5797A6CE}" type="pres">
      <dgm:prSet presAssocID="{DAB56DC7-12C7-4E6B-B19E-C288D804122D}" presName="node" presStyleLbl="node1" presStyleIdx="3" presStyleCnt="4">
        <dgm:presLayoutVars>
          <dgm:bulletEnabled val="1"/>
        </dgm:presLayoutVars>
      </dgm:prSet>
      <dgm:spPr/>
    </dgm:pt>
  </dgm:ptLst>
  <dgm:cxnLst>
    <dgm:cxn modelId="{45118601-A200-4D4F-8B42-00EDC66EBFD1}" type="presOf" srcId="{738196B6-C274-4628-9E9A-5EEE1869CAFD}" destId="{56E02F8E-57E8-4B31-BB65-215A6CBC1FFB}" srcOrd="1" destOrd="0" presId="urn:microsoft.com/office/officeart/2005/8/layout/process1"/>
    <dgm:cxn modelId="{E058620F-E083-4527-ADFD-3F5E008FD953}" type="presOf" srcId="{D9E4DE90-5639-491D-B976-32BE91AA9F70}" destId="{0300E6FC-0715-4D4D-B572-EAC10F6F367E}" srcOrd="0" destOrd="0" presId="urn:microsoft.com/office/officeart/2005/8/layout/process1"/>
    <dgm:cxn modelId="{E1BE6F23-26DC-4718-9548-FA7E606FD713}" srcId="{576A7103-C47E-4DB5-942C-A48AED33965F}" destId="{5F789F24-D55C-4546-B9CC-C88B8C9E99C1}" srcOrd="1" destOrd="0" parTransId="{735F9B0D-C9FE-4550-83A2-6573DBD656DC}" sibTransId="{9016416B-124E-4038-9FC0-A029F0405BB7}"/>
    <dgm:cxn modelId="{C273092E-1379-4AEC-995D-524C0E64E5DC}" type="presOf" srcId="{576A7103-C47E-4DB5-942C-A48AED33965F}" destId="{D8FF48C6-F77E-473E-9788-6FA472EB9F77}" srcOrd="0" destOrd="0" presId="urn:microsoft.com/office/officeart/2005/8/layout/process1"/>
    <dgm:cxn modelId="{37B7A93C-139A-4716-B351-9039DFDFC921}" srcId="{576A7103-C47E-4DB5-942C-A48AED33965F}" destId="{0C557A32-F3AA-4553-A748-A934BC367B21}" srcOrd="2" destOrd="0" parTransId="{71EFCC93-1727-49DF-8DC7-3208176B1709}" sibTransId="{475DA59B-25C4-4DB6-B7B3-1460854B059C}"/>
    <dgm:cxn modelId="{0B45026D-EA77-429C-B1C4-BEC978274277}" type="presOf" srcId="{9016416B-124E-4038-9FC0-A029F0405BB7}" destId="{9BFDE8EB-ED1B-4508-985A-CF5445E5C7FB}" srcOrd="1" destOrd="0" presId="urn:microsoft.com/office/officeart/2005/8/layout/process1"/>
    <dgm:cxn modelId="{C0C06F4E-48AE-4C9E-90D3-7F61C1FF52F5}" srcId="{576A7103-C47E-4DB5-942C-A48AED33965F}" destId="{DAB56DC7-12C7-4E6B-B19E-C288D804122D}" srcOrd="3" destOrd="0" parTransId="{F67995E4-E1EF-4876-B265-BAD7C689EDE1}" sibTransId="{A1B4B9B7-B8A3-496F-B7DA-A9BE41B6B16C}"/>
    <dgm:cxn modelId="{BD9C4798-C040-4963-81CF-510C16B84070}" type="presOf" srcId="{DAB56DC7-12C7-4E6B-B19E-C288D804122D}" destId="{0069E1BB-19C5-46D7-B393-D72E5797A6CE}" srcOrd="0" destOrd="0" presId="urn:microsoft.com/office/officeart/2005/8/layout/process1"/>
    <dgm:cxn modelId="{2BC6F7A6-7D44-4318-AB4E-11B9593F3D6D}" type="presOf" srcId="{9016416B-124E-4038-9FC0-A029F0405BB7}" destId="{A998EFB4-0876-4BBE-9776-5F3EF1A70159}" srcOrd="0" destOrd="0" presId="urn:microsoft.com/office/officeart/2005/8/layout/process1"/>
    <dgm:cxn modelId="{57AA88B7-E580-40F5-8D79-8AC3BDE30F75}" type="presOf" srcId="{475DA59B-25C4-4DB6-B7B3-1460854B059C}" destId="{A57723A5-8589-4A59-A324-AF35FF8DAC17}" srcOrd="0" destOrd="0" presId="urn:microsoft.com/office/officeart/2005/8/layout/process1"/>
    <dgm:cxn modelId="{582CB9D7-57BA-46FB-84BB-C91CB10A8DE8}" srcId="{576A7103-C47E-4DB5-942C-A48AED33965F}" destId="{D9E4DE90-5639-491D-B976-32BE91AA9F70}" srcOrd="0" destOrd="0" parTransId="{D314DFDA-5F63-4A59-9403-7D095DDD5D46}" sibTransId="{738196B6-C274-4628-9E9A-5EEE1869CAFD}"/>
    <dgm:cxn modelId="{D7A42CF5-1E82-4F3C-A9F7-3E1907940229}" type="presOf" srcId="{5F789F24-D55C-4546-B9CC-C88B8C9E99C1}" destId="{587BC6F8-E6FD-400B-8F33-0894E4EB4E38}" srcOrd="0" destOrd="0" presId="urn:microsoft.com/office/officeart/2005/8/layout/process1"/>
    <dgm:cxn modelId="{8F1012F6-F4CC-4DCC-ACD5-35815E1296A3}" type="presOf" srcId="{0C557A32-F3AA-4553-A748-A934BC367B21}" destId="{34EADBEC-E45F-4844-9B6C-2D28DA669B4B}" srcOrd="0" destOrd="0" presId="urn:microsoft.com/office/officeart/2005/8/layout/process1"/>
    <dgm:cxn modelId="{97521AFB-B102-4DB1-BC2D-38D852389498}" type="presOf" srcId="{738196B6-C274-4628-9E9A-5EEE1869CAFD}" destId="{6194752E-8E9A-4FA5-8F09-264106F7D485}" srcOrd="0" destOrd="0" presId="urn:microsoft.com/office/officeart/2005/8/layout/process1"/>
    <dgm:cxn modelId="{1C8374FE-3728-46B8-A7F1-353FE317BFA7}" type="presOf" srcId="{475DA59B-25C4-4DB6-B7B3-1460854B059C}" destId="{7880568C-70B6-4A3F-B811-99453289B619}" srcOrd="1" destOrd="0" presId="urn:microsoft.com/office/officeart/2005/8/layout/process1"/>
    <dgm:cxn modelId="{228721F8-9DE5-4172-91FA-597CF3F9344A}" type="presParOf" srcId="{D8FF48C6-F77E-473E-9788-6FA472EB9F77}" destId="{0300E6FC-0715-4D4D-B572-EAC10F6F367E}" srcOrd="0" destOrd="0" presId="urn:microsoft.com/office/officeart/2005/8/layout/process1"/>
    <dgm:cxn modelId="{3EECC9E3-3060-4694-AA81-3507FEE3664D}" type="presParOf" srcId="{D8FF48C6-F77E-473E-9788-6FA472EB9F77}" destId="{6194752E-8E9A-4FA5-8F09-264106F7D485}" srcOrd="1" destOrd="0" presId="urn:microsoft.com/office/officeart/2005/8/layout/process1"/>
    <dgm:cxn modelId="{25EFD384-AE59-4411-B392-D416E16CD63D}" type="presParOf" srcId="{6194752E-8E9A-4FA5-8F09-264106F7D485}" destId="{56E02F8E-57E8-4B31-BB65-215A6CBC1FFB}" srcOrd="0" destOrd="0" presId="urn:microsoft.com/office/officeart/2005/8/layout/process1"/>
    <dgm:cxn modelId="{FE42E45B-D03B-4726-ABA0-B6F1C9ECBC25}" type="presParOf" srcId="{D8FF48C6-F77E-473E-9788-6FA472EB9F77}" destId="{587BC6F8-E6FD-400B-8F33-0894E4EB4E38}" srcOrd="2" destOrd="0" presId="urn:microsoft.com/office/officeart/2005/8/layout/process1"/>
    <dgm:cxn modelId="{E9AE048C-3183-4F29-A89A-CA382F6C4CDE}" type="presParOf" srcId="{D8FF48C6-F77E-473E-9788-6FA472EB9F77}" destId="{A998EFB4-0876-4BBE-9776-5F3EF1A70159}" srcOrd="3" destOrd="0" presId="urn:microsoft.com/office/officeart/2005/8/layout/process1"/>
    <dgm:cxn modelId="{61A08EFE-FEB1-42F3-8148-CA15D016D3E4}" type="presParOf" srcId="{A998EFB4-0876-4BBE-9776-5F3EF1A70159}" destId="{9BFDE8EB-ED1B-4508-985A-CF5445E5C7FB}" srcOrd="0" destOrd="0" presId="urn:microsoft.com/office/officeart/2005/8/layout/process1"/>
    <dgm:cxn modelId="{BA979CFE-C2C8-4E57-8839-473C3A34E37C}" type="presParOf" srcId="{D8FF48C6-F77E-473E-9788-6FA472EB9F77}" destId="{34EADBEC-E45F-4844-9B6C-2D28DA669B4B}" srcOrd="4" destOrd="0" presId="urn:microsoft.com/office/officeart/2005/8/layout/process1"/>
    <dgm:cxn modelId="{0CD40A3F-5D96-4BB7-9DCE-0A3951D16077}" type="presParOf" srcId="{D8FF48C6-F77E-473E-9788-6FA472EB9F77}" destId="{A57723A5-8589-4A59-A324-AF35FF8DAC17}" srcOrd="5" destOrd="0" presId="urn:microsoft.com/office/officeart/2005/8/layout/process1"/>
    <dgm:cxn modelId="{5CC99492-6E59-42B1-9C5C-2A86E36C2648}" type="presParOf" srcId="{A57723A5-8589-4A59-A324-AF35FF8DAC17}" destId="{7880568C-70B6-4A3F-B811-99453289B619}" srcOrd="0" destOrd="0" presId="urn:microsoft.com/office/officeart/2005/8/layout/process1"/>
    <dgm:cxn modelId="{C713B6A0-8E98-4EB8-B4D5-CC37C5EA4926}" type="presParOf" srcId="{D8FF48C6-F77E-473E-9788-6FA472EB9F77}" destId="{0069E1BB-19C5-46D7-B393-D72E5797A6CE}" srcOrd="6"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6A7103-C47E-4DB5-942C-A48AED33965F}" type="doc">
      <dgm:prSet loTypeId="urn:microsoft.com/office/officeart/2005/8/layout/process1" loCatId="process" qsTypeId="urn:microsoft.com/office/officeart/2005/8/quickstyle/simple1" qsCatId="simple" csTypeId="urn:microsoft.com/office/officeart/2005/8/colors/accent1_2" csCatId="accent1" phldr="1"/>
      <dgm:spPr/>
    </dgm:pt>
    <dgm:pt modelId="{D9E4DE90-5639-491D-B976-32BE91AA9F70}">
      <dgm:prSet phldrT="[Text]" custT="1"/>
      <dgm:spPr>
        <a:solidFill>
          <a:srgbClr val="FFB64B"/>
        </a:solidFill>
      </dgm:spPr>
      <dgm:t>
        <a:bodyPr/>
        <a:lstStyle/>
        <a:p>
          <a:r>
            <a:rPr lang="en-US" sz="1200">
              <a:solidFill>
                <a:srgbClr val="C00000"/>
              </a:solidFill>
            </a:rPr>
            <a:t>+VIN_BULK_DRAM</a:t>
          </a:r>
        </a:p>
      </dgm:t>
    </dgm:pt>
    <dgm:pt modelId="{D314DFDA-5F63-4A59-9403-7D095DDD5D46}" type="parTrans" cxnId="{582CB9D7-57BA-46FB-84BB-C91CB10A8DE8}">
      <dgm:prSet/>
      <dgm:spPr/>
      <dgm:t>
        <a:bodyPr/>
        <a:lstStyle/>
        <a:p>
          <a:endParaRPr lang="en-US"/>
        </a:p>
      </dgm:t>
    </dgm:pt>
    <dgm:pt modelId="{738196B6-C274-4628-9E9A-5EEE1869CAFD}" type="sibTrans" cxnId="{582CB9D7-57BA-46FB-84BB-C91CB10A8DE8}">
      <dgm:prSet>
        <dgm:style>
          <a:lnRef idx="2">
            <a:schemeClr val="accent4">
              <a:shade val="15000"/>
            </a:schemeClr>
          </a:lnRef>
          <a:fillRef idx="1">
            <a:schemeClr val="accent4"/>
          </a:fillRef>
          <a:effectRef idx="0">
            <a:schemeClr val="accent4"/>
          </a:effectRef>
          <a:fontRef idx="minor">
            <a:schemeClr val="lt1"/>
          </a:fontRef>
        </dgm:style>
      </dgm:prSet>
      <dgm:spPr/>
      <dgm:t>
        <a:bodyPr/>
        <a:lstStyle/>
        <a:p>
          <a:endParaRPr lang="en-US"/>
        </a:p>
      </dgm:t>
    </dgm:pt>
    <dgm:pt modelId="{5F789F24-D55C-4546-B9CC-C88B8C9E99C1}">
      <dgm:prSet phldrT="[Text]" custT="1"/>
      <dgm:spPr>
        <a:solidFill>
          <a:srgbClr val="FFB64B"/>
        </a:solidFill>
      </dgm:spPr>
      <dgm:t>
        <a:bodyPr/>
        <a:lstStyle/>
        <a:p>
          <a:r>
            <a:rPr lang="en-US" sz="1200">
              <a:solidFill>
                <a:srgbClr val="C00000"/>
              </a:solidFill>
            </a:rPr>
            <a:t>+VDD2_CPU</a:t>
          </a:r>
        </a:p>
      </dgm:t>
    </dgm:pt>
    <dgm:pt modelId="{735F9B0D-C9FE-4550-83A2-6573DBD656DC}" type="parTrans" cxnId="{E1BE6F23-26DC-4718-9548-FA7E606FD713}">
      <dgm:prSet/>
      <dgm:spPr/>
      <dgm:t>
        <a:bodyPr/>
        <a:lstStyle/>
        <a:p>
          <a:endParaRPr lang="en-US"/>
        </a:p>
      </dgm:t>
    </dgm:pt>
    <dgm:pt modelId="{9016416B-124E-4038-9FC0-A029F0405BB7}" type="sibTrans" cxnId="{E1BE6F23-26DC-4718-9548-FA7E606FD713}">
      <dgm:prSet/>
      <dgm:spPr/>
      <dgm:t>
        <a:bodyPr/>
        <a:lstStyle/>
        <a:p>
          <a:endParaRPr lang="en-US"/>
        </a:p>
      </dgm:t>
    </dgm:pt>
    <dgm:pt modelId="{D8FF48C6-F77E-473E-9788-6FA472EB9F77}" type="pres">
      <dgm:prSet presAssocID="{576A7103-C47E-4DB5-942C-A48AED33965F}" presName="Name0" presStyleCnt="0">
        <dgm:presLayoutVars>
          <dgm:dir/>
          <dgm:resizeHandles val="exact"/>
        </dgm:presLayoutVars>
      </dgm:prSet>
      <dgm:spPr/>
    </dgm:pt>
    <dgm:pt modelId="{0300E6FC-0715-4D4D-B572-EAC10F6F367E}" type="pres">
      <dgm:prSet presAssocID="{D9E4DE90-5639-491D-B976-32BE91AA9F70}" presName="node" presStyleLbl="node1" presStyleIdx="0" presStyleCnt="2">
        <dgm:presLayoutVars>
          <dgm:bulletEnabled val="1"/>
        </dgm:presLayoutVars>
      </dgm:prSet>
      <dgm:spPr/>
    </dgm:pt>
    <dgm:pt modelId="{6194752E-8E9A-4FA5-8F09-264106F7D485}" type="pres">
      <dgm:prSet presAssocID="{738196B6-C274-4628-9E9A-5EEE1869CAFD}" presName="sibTrans" presStyleLbl="sibTrans2D1" presStyleIdx="0" presStyleCnt="1"/>
      <dgm:spPr/>
    </dgm:pt>
    <dgm:pt modelId="{56E02F8E-57E8-4B31-BB65-215A6CBC1FFB}" type="pres">
      <dgm:prSet presAssocID="{738196B6-C274-4628-9E9A-5EEE1869CAFD}" presName="connectorText" presStyleLbl="sibTrans2D1" presStyleIdx="0" presStyleCnt="1"/>
      <dgm:spPr/>
    </dgm:pt>
    <dgm:pt modelId="{587BC6F8-E6FD-400B-8F33-0894E4EB4E38}" type="pres">
      <dgm:prSet presAssocID="{5F789F24-D55C-4546-B9CC-C88B8C9E99C1}" presName="node" presStyleLbl="node1" presStyleIdx="1" presStyleCnt="2">
        <dgm:presLayoutVars>
          <dgm:bulletEnabled val="1"/>
        </dgm:presLayoutVars>
      </dgm:prSet>
      <dgm:spPr/>
    </dgm:pt>
  </dgm:ptLst>
  <dgm:cxnLst>
    <dgm:cxn modelId="{45118601-A200-4D4F-8B42-00EDC66EBFD1}" type="presOf" srcId="{738196B6-C274-4628-9E9A-5EEE1869CAFD}" destId="{56E02F8E-57E8-4B31-BB65-215A6CBC1FFB}" srcOrd="1" destOrd="0" presId="urn:microsoft.com/office/officeart/2005/8/layout/process1"/>
    <dgm:cxn modelId="{E058620F-E083-4527-ADFD-3F5E008FD953}" type="presOf" srcId="{D9E4DE90-5639-491D-B976-32BE91AA9F70}" destId="{0300E6FC-0715-4D4D-B572-EAC10F6F367E}" srcOrd="0" destOrd="0" presId="urn:microsoft.com/office/officeart/2005/8/layout/process1"/>
    <dgm:cxn modelId="{E1BE6F23-26DC-4718-9548-FA7E606FD713}" srcId="{576A7103-C47E-4DB5-942C-A48AED33965F}" destId="{5F789F24-D55C-4546-B9CC-C88B8C9E99C1}" srcOrd="1" destOrd="0" parTransId="{735F9B0D-C9FE-4550-83A2-6573DBD656DC}" sibTransId="{9016416B-124E-4038-9FC0-A029F0405BB7}"/>
    <dgm:cxn modelId="{C273092E-1379-4AEC-995D-524C0E64E5DC}" type="presOf" srcId="{576A7103-C47E-4DB5-942C-A48AED33965F}" destId="{D8FF48C6-F77E-473E-9788-6FA472EB9F77}" srcOrd="0" destOrd="0" presId="urn:microsoft.com/office/officeart/2005/8/layout/process1"/>
    <dgm:cxn modelId="{582CB9D7-57BA-46FB-84BB-C91CB10A8DE8}" srcId="{576A7103-C47E-4DB5-942C-A48AED33965F}" destId="{D9E4DE90-5639-491D-B976-32BE91AA9F70}" srcOrd="0" destOrd="0" parTransId="{D314DFDA-5F63-4A59-9403-7D095DDD5D46}" sibTransId="{738196B6-C274-4628-9E9A-5EEE1869CAFD}"/>
    <dgm:cxn modelId="{D7A42CF5-1E82-4F3C-A9F7-3E1907940229}" type="presOf" srcId="{5F789F24-D55C-4546-B9CC-C88B8C9E99C1}" destId="{587BC6F8-E6FD-400B-8F33-0894E4EB4E38}" srcOrd="0" destOrd="0" presId="urn:microsoft.com/office/officeart/2005/8/layout/process1"/>
    <dgm:cxn modelId="{97521AFB-B102-4DB1-BC2D-38D852389498}" type="presOf" srcId="{738196B6-C274-4628-9E9A-5EEE1869CAFD}" destId="{6194752E-8E9A-4FA5-8F09-264106F7D485}" srcOrd="0" destOrd="0" presId="urn:microsoft.com/office/officeart/2005/8/layout/process1"/>
    <dgm:cxn modelId="{228721F8-9DE5-4172-91FA-597CF3F9344A}" type="presParOf" srcId="{D8FF48C6-F77E-473E-9788-6FA472EB9F77}" destId="{0300E6FC-0715-4D4D-B572-EAC10F6F367E}" srcOrd="0" destOrd="0" presId="urn:microsoft.com/office/officeart/2005/8/layout/process1"/>
    <dgm:cxn modelId="{3EECC9E3-3060-4694-AA81-3507FEE3664D}" type="presParOf" srcId="{D8FF48C6-F77E-473E-9788-6FA472EB9F77}" destId="{6194752E-8E9A-4FA5-8F09-264106F7D485}" srcOrd="1" destOrd="0" presId="urn:microsoft.com/office/officeart/2005/8/layout/process1"/>
    <dgm:cxn modelId="{25EFD384-AE59-4411-B392-D416E16CD63D}" type="presParOf" srcId="{6194752E-8E9A-4FA5-8F09-264106F7D485}" destId="{56E02F8E-57E8-4B31-BB65-215A6CBC1FFB}" srcOrd="0" destOrd="0" presId="urn:microsoft.com/office/officeart/2005/8/layout/process1"/>
    <dgm:cxn modelId="{FE42E45B-D03B-4726-ABA0-B6F1C9ECBC25}" type="presParOf" srcId="{D8FF48C6-F77E-473E-9788-6FA472EB9F77}" destId="{587BC6F8-E6FD-400B-8F33-0894E4EB4E38}" srcOrd="2" destOrd="0" presId="urn:microsoft.com/office/officeart/2005/8/layout/process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2BB801D-99A8-4434-ADEE-92877B454586}" type="doc">
      <dgm:prSet loTypeId="urn:microsoft.com/office/officeart/2005/8/layout/hList7" loCatId="relationship" qsTypeId="urn:microsoft.com/office/officeart/2005/8/quickstyle/simple1" qsCatId="simple" csTypeId="urn:microsoft.com/office/officeart/2005/8/colors/accent1_2" csCatId="accent1" phldr="1"/>
      <dgm:spPr/>
    </dgm:pt>
    <dgm:pt modelId="{5017339B-E2DE-49A4-9780-6D4EDA3930C1}">
      <dgm:prSet phldrT="[Text]" custT="1"/>
      <dgm:spPr>
        <a:ln>
          <a:solidFill>
            <a:schemeClr val="tx1"/>
          </a:solidFill>
        </a:ln>
      </dgm:spPr>
      <dgm:t>
        <a:bodyPr/>
        <a:lstStyle/>
        <a:p>
          <a:r>
            <a:rPr lang="en-US" sz="2000" b="1">
              <a:solidFill>
                <a:schemeClr val="accent3">
                  <a:lumMod val="60000"/>
                  <a:lumOff val="40000"/>
                </a:schemeClr>
              </a:solidFill>
            </a:rPr>
            <a:t>Debugging</a:t>
          </a:r>
          <a:r>
            <a:rPr lang="en-US" sz="3400"/>
            <a:t> </a:t>
          </a:r>
        </a:p>
      </dgm:t>
    </dgm:pt>
    <dgm:pt modelId="{D778DCD8-9FBD-43AA-9089-1C2DA4F8E4B4}" type="parTrans" cxnId="{ECB436A5-5DB5-4258-838A-20BA77D2443A}">
      <dgm:prSet/>
      <dgm:spPr/>
      <dgm:t>
        <a:bodyPr/>
        <a:lstStyle/>
        <a:p>
          <a:endParaRPr lang="en-US"/>
        </a:p>
      </dgm:t>
    </dgm:pt>
    <dgm:pt modelId="{D93F4B81-EA95-47C1-8CFF-D006F8A33B6E}" type="sibTrans" cxnId="{ECB436A5-5DB5-4258-838A-20BA77D2443A}">
      <dgm:prSet/>
      <dgm:spPr/>
      <dgm:t>
        <a:bodyPr/>
        <a:lstStyle/>
        <a:p>
          <a:endParaRPr lang="en-US"/>
        </a:p>
      </dgm:t>
    </dgm:pt>
    <dgm:pt modelId="{BABAD68A-727A-4465-ADC1-30B608CE49FD}">
      <dgm:prSet phldrT="[Text]" custT="1"/>
      <dgm:spPr>
        <a:ln>
          <a:solidFill>
            <a:schemeClr val="tx1"/>
          </a:solidFill>
        </a:ln>
      </dgm:spPr>
      <dgm:t>
        <a:bodyPr/>
        <a:lstStyle/>
        <a:p>
          <a:r>
            <a:rPr lang="en-US" sz="2000" b="1">
              <a:solidFill>
                <a:schemeClr val="accent3">
                  <a:lumMod val="60000"/>
                  <a:lumOff val="40000"/>
                </a:schemeClr>
              </a:solidFill>
            </a:rPr>
            <a:t>Remote debug</a:t>
          </a:r>
        </a:p>
      </dgm:t>
    </dgm:pt>
    <dgm:pt modelId="{5B1EDA75-F3AB-45CA-9A10-3849C2C2E22E}" type="parTrans" cxnId="{8DE39A62-272E-4128-9834-7B5369384AC8}">
      <dgm:prSet/>
      <dgm:spPr/>
      <dgm:t>
        <a:bodyPr/>
        <a:lstStyle/>
        <a:p>
          <a:endParaRPr lang="en-US"/>
        </a:p>
      </dgm:t>
    </dgm:pt>
    <dgm:pt modelId="{9998EA34-1A34-47D4-BB2B-1C435AAD682F}" type="sibTrans" cxnId="{8DE39A62-272E-4128-9834-7B5369384AC8}">
      <dgm:prSet/>
      <dgm:spPr/>
      <dgm:t>
        <a:bodyPr/>
        <a:lstStyle/>
        <a:p>
          <a:endParaRPr lang="en-US"/>
        </a:p>
      </dgm:t>
    </dgm:pt>
    <dgm:pt modelId="{1A430B88-BC26-4CE3-A986-406ECF5DBF1C}">
      <dgm:prSet phldrT="[Text]" custT="1"/>
      <dgm:spPr>
        <a:ln>
          <a:solidFill>
            <a:schemeClr val="tx1"/>
          </a:solidFill>
        </a:ln>
      </dgm:spPr>
      <dgm:t>
        <a:bodyPr/>
        <a:lstStyle/>
        <a:p>
          <a:r>
            <a:rPr lang="en-US" sz="2000" b="1">
              <a:solidFill>
                <a:schemeClr val="accent3">
                  <a:lumMod val="60000"/>
                  <a:lumOff val="40000"/>
                </a:schemeClr>
              </a:solidFill>
            </a:rPr>
            <a:t>Validation</a:t>
          </a:r>
          <a:endParaRPr lang="en-US" sz="3200" b="1">
            <a:solidFill>
              <a:schemeClr val="accent3">
                <a:lumMod val="60000"/>
                <a:lumOff val="40000"/>
              </a:schemeClr>
            </a:solidFill>
          </a:endParaRPr>
        </a:p>
      </dgm:t>
    </dgm:pt>
    <dgm:pt modelId="{584D1B05-6E82-42D9-A4CF-26F840BC94A1}" type="parTrans" cxnId="{19B12E91-D913-415D-ACD5-C35016DEB7EA}">
      <dgm:prSet/>
      <dgm:spPr/>
      <dgm:t>
        <a:bodyPr/>
        <a:lstStyle/>
        <a:p>
          <a:endParaRPr lang="en-US"/>
        </a:p>
      </dgm:t>
    </dgm:pt>
    <dgm:pt modelId="{DCFAB54A-A96A-47E7-860D-3F16DDBE077C}" type="sibTrans" cxnId="{19B12E91-D913-415D-ACD5-C35016DEB7EA}">
      <dgm:prSet/>
      <dgm:spPr/>
      <dgm:t>
        <a:bodyPr/>
        <a:lstStyle/>
        <a:p>
          <a:endParaRPr lang="en-US"/>
        </a:p>
      </dgm:t>
    </dgm:pt>
    <dgm:pt modelId="{6EA961CB-EF42-4750-B45A-DFBD84EAA6FE}">
      <dgm:prSet phldrT="[Text]" custT="1"/>
      <dgm:spPr>
        <a:ln>
          <a:solidFill>
            <a:schemeClr val="tx1"/>
          </a:solidFill>
        </a:ln>
      </dgm:spPr>
      <dgm:t>
        <a:bodyPr/>
        <a:lstStyle/>
        <a:p>
          <a:r>
            <a:rPr lang="en-US" sz="2000" b="1">
              <a:solidFill>
                <a:schemeClr val="accent3">
                  <a:lumMod val="60000"/>
                  <a:lumOff val="40000"/>
                </a:schemeClr>
              </a:solidFill>
            </a:rPr>
            <a:t>Nest</a:t>
          </a:r>
        </a:p>
      </dgm:t>
    </dgm:pt>
    <dgm:pt modelId="{46BDACF8-21CF-46B9-AEA2-EFC79D8F7867}" type="parTrans" cxnId="{4AB9E895-B1A6-4BB6-AC5D-C8625548CC81}">
      <dgm:prSet/>
      <dgm:spPr/>
      <dgm:t>
        <a:bodyPr/>
        <a:lstStyle/>
        <a:p>
          <a:endParaRPr lang="en-US"/>
        </a:p>
      </dgm:t>
    </dgm:pt>
    <dgm:pt modelId="{DE8A4261-1160-4BF5-B17B-20D45A89124C}" type="sibTrans" cxnId="{4AB9E895-B1A6-4BB6-AC5D-C8625548CC81}">
      <dgm:prSet/>
      <dgm:spPr/>
      <dgm:t>
        <a:bodyPr/>
        <a:lstStyle/>
        <a:p>
          <a:endParaRPr lang="en-US"/>
        </a:p>
      </dgm:t>
    </dgm:pt>
    <dgm:pt modelId="{9870F64C-CFA1-4741-871A-A118E0E6C1F1}" type="pres">
      <dgm:prSet presAssocID="{92BB801D-99A8-4434-ADEE-92877B454586}" presName="Name0" presStyleCnt="0">
        <dgm:presLayoutVars>
          <dgm:dir/>
          <dgm:resizeHandles val="exact"/>
        </dgm:presLayoutVars>
      </dgm:prSet>
      <dgm:spPr/>
    </dgm:pt>
    <dgm:pt modelId="{B204C95D-246E-4074-9BA7-E187A310216E}" type="pres">
      <dgm:prSet presAssocID="{92BB801D-99A8-4434-ADEE-92877B454586}" presName="fgShape" presStyleLbl="fgShp" presStyleIdx="0" presStyleCnt="1" custFlipVert="1" custScaleY="48797" custLinFactY="-229683" custLinFactNeighborX="-704" custLinFactNeighborY="-300000"/>
      <dgm:spPr/>
    </dgm:pt>
    <dgm:pt modelId="{716511C4-A651-42FE-991F-01933F0F777B}" type="pres">
      <dgm:prSet presAssocID="{92BB801D-99A8-4434-ADEE-92877B454586}" presName="linComp" presStyleCnt="0"/>
      <dgm:spPr/>
    </dgm:pt>
    <dgm:pt modelId="{B39FBC8D-D039-4460-8343-4FEA15CF5614}" type="pres">
      <dgm:prSet presAssocID="{5017339B-E2DE-49A4-9780-6D4EDA3930C1}" presName="compNode" presStyleCnt="0"/>
      <dgm:spPr/>
    </dgm:pt>
    <dgm:pt modelId="{6D4E1CFB-DBDA-45D2-B466-3B3F426347CC}" type="pres">
      <dgm:prSet presAssocID="{5017339B-E2DE-49A4-9780-6D4EDA3930C1}" presName="bkgdShape" presStyleLbl="node1" presStyleIdx="0" presStyleCnt="4" custLinFactNeighborX="1682" custLinFactNeighborY="32"/>
      <dgm:spPr/>
    </dgm:pt>
    <dgm:pt modelId="{A085FA02-9638-4BE7-BB5A-9F7E288075FC}" type="pres">
      <dgm:prSet presAssocID="{5017339B-E2DE-49A4-9780-6D4EDA3930C1}" presName="nodeTx" presStyleLbl="node1" presStyleIdx="0" presStyleCnt="4">
        <dgm:presLayoutVars>
          <dgm:bulletEnabled val="1"/>
        </dgm:presLayoutVars>
      </dgm:prSet>
      <dgm:spPr/>
    </dgm:pt>
    <dgm:pt modelId="{952AC335-6F30-4927-B559-ECBFFE4AF675}" type="pres">
      <dgm:prSet presAssocID="{5017339B-E2DE-49A4-9780-6D4EDA3930C1}" presName="invisiNode" presStyleLbl="node1" presStyleIdx="0" presStyleCnt="4"/>
      <dgm:spPr/>
    </dgm:pt>
    <dgm:pt modelId="{875FF959-52CD-4D97-89AE-E400B773A0D0}" type="pres">
      <dgm:prSet presAssocID="{5017339B-E2DE-49A4-9780-6D4EDA3930C1}" presName="imagNode" presStyleLbl="fgImgPlace1" presStyleIdx="0" presStyleCnt="4" custScaleX="98843" custScaleY="96955" custLinFactNeighborX="5510" custLinFactNeighborY="28234"/>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dgm:spPr>
    </dgm:pt>
    <dgm:pt modelId="{123B9BC1-30AB-4046-8540-680E6615C7BD}" type="pres">
      <dgm:prSet presAssocID="{D93F4B81-EA95-47C1-8CFF-D006F8A33B6E}" presName="sibTrans" presStyleLbl="sibTrans2D1" presStyleIdx="0" presStyleCnt="0"/>
      <dgm:spPr/>
    </dgm:pt>
    <dgm:pt modelId="{0C5E3E7C-A3BA-42FC-93FC-F64C364135CB}" type="pres">
      <dgm:prSet presAssocID="{BABAD68A-727A-4465-ADC1-30B608CE49FD}" presName="compNode" presStyleCnt="0"/>
      <dgm:spPr/>
    </dgm:pt>
    <dgm:pt modelId="{70081E0A-310B-4D70-9F35-DDF7B46C3BF8}" type="pres">
      <dgm:prSet presAssocID="{BABAD68A-727A-4465-ADC1-30B608CE49FD}" presName="bkgdShape" presStyleLbl="node1" presStyleIdx="1" presStyleCnt="4" custLinFactNeighborX="-1238" custLinFactNeighborY="-1266"/>
      <dgm:spPr/>
    </dgm:pt>
    <dgm:pt modelId="{E331E015-0409-493F-B188-4C0631E1A550}" type="pres">
      <dgm:prSet presAssocID="{BABAD68A-727A-4465-ADC1-30B608CE49FD}" presName="nodeTx" presStyleLbl="node1" presStyleIdx="1" presStyleCnt="4">
        <dgm:presLayoutVars>
          <dgm:bulletEnabled val="1"/>
        </dgm:presLayoutVars>
      </dgm:prSet>
      <dgm:spPr/>
    </dgm:pt>
    <dgm:pt modelId="{BCED9AB6-EFD3-4936-82C9-ACB12EE4A49C}" type="pres">
      <dgm:prSet presAssocID="{BABAD68A-727A-4465-ADC1-30B608CE49FD}" presName="invisiNode" presStyleLbl="node1" presStyleIdx="1" presStyleCnt="4"/>
      <dgm:spPr/>
    </dgm:pt>
    <dgm:pt modelId="{C52E214A-407B-4EAB-BFA9-51687F44CA27}" type="pres">
      <dgm:prSet presAssocID="{BABAD68A-727A-4465-ADC1-30B608CE49FD}" presName="imagNode" presStyleLbl="fgImgPlace1" presStyleIdx="1" presStyleCnt="4" custScaleX="85141" custScaleY="87230" custLinFactNeighborX="-3325" custLinFactNeighborY="2720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Social network"/>
        </a:ext>
      </dgm:extLst>
    </dgm:pt>
    <dgm:pt modelId="{296B9288-C407-4C09-9FBD-390BDE36718A}" type="pres">
      <dgm:prSet presAssocID="{9998EA34-1A34-47D4-BB2B-1C435AAD682F}" presName="sibTrans" presStyleLbl="sibTrans2D1" presStyleIdx="0" presStyleCnt="0"/>
      <dgm:spPr/>
    </dgm:pt>
    <dgm:pt modelId="{4F9DE8E2-362E-48AC-B5A9-9DAC45113E11}" type="pres">
      <dgm:prSet presAssocID="{1A430B88-BC26-4CE3-A986-406ECF5DBF1C}" presName="compNode" presStyleCnt="0"/>
      <dgm:spPr/>
    </dgm:pt>
    <dgm:pt modelId="{78A85268-0F84-4E8F-BFE8-7ADE21A61712}" type="pres">
      <dgm:prSet presAssocID="{1A430B88-BC26-4CE3-A986-406ECF5DBF1C}" presName="bkgdShape" presStyleLbl="node1" presStyleIdx="2" presStyleCnt="4" custLinFactNeighborX="-4420" custLinFactNeighborY="-1169"/>
      <dgm:spPr/>
    </dgm:pt>
    <dgm:pt modelId="{4E014BF5-B7D9-46FB-BC1C-97FA157E4D72}" type="pres">
      <dgm:prSet presAssocID="{1A430B88-BC26-4CE3-A986-406ECF5DBF1C}" presName="nodeTx" presStyleLbl="node1" presStyleIdx="2" presStyleCnt="4">
        <dgm:presLayoutVars>
          <dgm:bulletEnabled val="1"/>
        </dgm:presLayoutVars>
      </dgm:prSet>
      <dgm:spPr/>
    </dgm:pt>
    <dgm:pt modelId="{DC13A927-D766-4184-92DB-0F5524976A7B}" type="pres">
      <dgm:prSet presAssocID="{1A430B88-BC26-4CE3-A986-406ECF5DBF1C}" presName="invisiNode" presStyleLbl="node1" presStyleIdx="2" presStyleCnt="4"/>
      <dgm:spPr/>
    </dgm:pt>
    <dgm:pt modelId="{0F6B5CF8-DCE9-42C7-B23D-768B4EC532E8}" type="pres">
      <dgm:prSet presAssocID="{1A430B88-BC26-4CE3-A986-406ECF5DBF1C}" presName="imagNode" presStyleLbl="fgImgPlace1" presStyleIdx="2" presStyleCnt="4" custScaleX="100440" custScaleY="77225" custLinFactNeighborX="-8423" custLinFactNeighborY="25668"/>
      <dgm:spPr>
        <a:blipFill>
          <a:blip xmlns:r="http://schemas.openxmlformats.org/officeDocument/2006/relationships" r:embed="rId5">
            <a:extLst>
              <a:ext uri="{837473B0-CC2E-450A-ABE3-18F120FF3D39}">
                <a1611:picAttrSrcUrl xmlns:a1611="http://schemas.microsoft.com/office/drawing/2016/11/main" r:id="rId6"/>
              </a:ext>
            </a:extLst>
          </a:blip>
          <a:srcRect/>
          <a:stretch>
            <a:fillRect/>
          </a:stretch>
        </a:blipFill>
      </dgm:spPr>
    </dgm:pt>
    <dgm:pt modelId="{E22C85F2-683E-4A97-B5C5-D684CEFA7C47}" type="pres">
      <dgm:prSet presAssocID="{DCFAB54A-A96A-47E7-860D-3F16DDBE077C}" presName="sibTrans" presStyleLbl="sibTrans2D1" presStyleIdx="0" presStyleCnt="0"/>
      <dgm:spPr/>
    </dgm:pt>
    <dgm:pt modelId="{069E58D1-D08A-403C-9973-DC39E8CA71CE}" type="pres">
      <dgm:prSet presAssocID="{6EA961CB-EF42-4750-B45A-DFBD84EAA6FE}" presName="compNode" presStyleCnt="0"/>
      <dgm:spPr/>
    </dgm:pt>
    <dgm:pt modelId="{DC5A67EB-82BC-47AD-B81F-FEC2543FEA21}" type="pres">
      <dgm:prSet presAssocID="{6EA961CB-EF42-4750-B45A-DFBD84EAA6FE}" presName="bkgdShape" presStyleLbl="node1" presStyleIdx="3" presStyleCnt="4" custLinFactNeighborX="-6989"/>
      <dgm:spPr/>
    </dgm:pt>
    <dgm:pt modelId="{8F9831F0-DFC7-4BA3-9007-776AAC27FE3A}" type="pres">
      <dgm:prSet presAssocID="{6EA961CB-EF42-4750-B45A-DFBD84EAA6FE}" presName="nodeTx" presStyleLbl="node1" presStyleIdx="3" presStyleCnt="4">
        <dgm:presLayoutVars>
          <dgm:bulletEnabled val="1"/>
        </dgm:presLayoutVars>
      </dgm:prSet>
      <dgm:spPr/>
    </dgm:pt>
    <dgm:pt modelId="{C52131D7-9118-4CCD-A85F-AC9BB1B3F330}" type="pres">
      <dgm:prSet presAssocID="{6EA961CB-EF42-4750-B45A-DFBD84EAA6FE}" presName="invisiNode" presStyleLbl="node1" presStyleIdx="3" presStyleCnt="4"/>
      <dgm:spPr/>
    </dgm:pt>
    <dgm:pt modelId="{C4A548BC-33F7-4BC0-8618-BD4DC3A77126}" type="pres">
      <dgm:prSet presAssocID="{6EA961CB-EF42-4750-B45A-DFBD84EAA6FE}" presName="imagNode" presStyleLbl="fgImgPlace1" presStyleIdx="3" presStyleCnt="4" custScaleX="93189" custScaleY="80255" custLinFactNeighborX="-18471" custLinFactNeighborY="25473"/>
      <dgm:spPr>
        <a:blipFill>
          <a:blip xmlns:r="http://schemas.openxmlformats.org/officeDocument/2006/relationships"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l="-17000" r="-17000"/>
          </a:stretch>
        </a:blipFill>
      </dgm:spPr>
    </dgm:pt>
  </dgm:ptLst>
  <dgm:cxnLst>
    <dgm:cxn modelId="{226CC714-6C2B-4DC5-A7A3-9DEA0F3B5928}" type="presOf" srcId="{6EA961CB-EF42-4750-B45A-DFBD84EAA6FE}" destId="{DC5A67EB-82BC-47AD-B81F-FEC2543FEA21}" srcOrd="0" destOrd="0" presId="urn:microsoft.com/office/officeart/2005/8/layout/hList7"/>
    <dgm:cxn modelId="{F1BD0A5B-E39E-4225-9D17-1F58968899D3}" type="presOf" srcId="{5017339B-E2DE-49A4-9780-6D4EDA3930C1}" destId="{A085FA02-9638-4BE7-BB5A-9F7E288075FC}" srcOrd="1" destOrd="0" presId="urn:microsoft.com/office/officeart/2005/8/layout/hList7"/>
    <dgm:cxn modelId="{8DE39A62-272E-4128-9834-7B5369384AC8}" srcId="{92BB801D-99A8-4434-ADEE-92877B454586}" destId="{BABAD68A-727A-4465-ADC1-30B608CE49FD}" srcOrd="1" destOrd="0" parTransId="{5B1EDA75-F3AB-45CA-9A10-3849C2C2E22E}" sibTransId="{9998EA34-1A34-47D4-BB2B-1C435AAD682F}"/>
    <dgm:cxn modelId="{4DA32A48-682B-4A12-8A45-55BE631441C9}" type="presOf" srcId="{1A430B88-BC26-4CE3-A986-406ECF5DBF1C}" destId="{78A85268-0F84-4E8F-BFE8-7ADE21A61712}" srcOrd="0" destOrd="0" presId="urn:microsoft.com/office/officeart/2005/8/layout/hList7"/>
    <dgm:cxn modelId="{5D495757-9405-4848-B430-F9495D3477B1}" type="presOf" srcId="{6EA961CB-EF42-4750-B45A-DFBD84EAA6FE}" destId="{8F9831F0-DFC7-4BA3-9007-776AAC27FE3A}" srcOrd="1" destOrd="0" presId="urn:microsoft.com/office/officeart/2005/8/layout/hList7"/>
    <dgm:cxn modelId="{23C64081-971E-4D33-A55C-3D5B0A15F93D}" type="presOf" srcId="{1A430B88-BC26-4CE3-A986-406ECF5DBF1C}" destId="{4E014BF5-B7D9-46FB-BC1C-97FA157E4D72}" srcOrd="1" destOrd="0" presId="urn:microsoft.com/office/officeart/2005/8/layout/hList7"/>
    <dgm:cxn modelId="{41EB8290-5387-4BA8-8A66-BF190EE73BEB}" type="presOf" srcId="{BABAD68A-727A-4465-ADC1-30B608CE49FD}" destId="{70081E0A-310B-4D70-9F35-DDF7B46C3BF8}" srcOrd="0" destOrd="0" presId="urn:microsoft.com/office/officeart/2005/8/layout/hList7"/>
    <dgm:cxn modelId="{19B12E91-D913-415D-ACD5-C35016DEB7EA}" srcId="{92BB801D-99A8-4434-ADEE-92877B454586}" destId="{1A430B88-BC26-4CE3-A986-406ECF5DBF1C}" srcOrd="2" destOrd="0" parTransId="{584D1B05-6E82-42D9-A4CF-26F840BC94A1}" sibTransId="{DCFAB54A-A96A-47E7-860D-3F16DDBE077C}"/>
    <dgm:cxn modelId="{4AB9E895-B1A6-4BB6-AC5D-C8625548CC81}" srcId="{92BB801D-99A8-4434-ADEE-92877B454586}" destId="{6EA961CB-EF42-4750-B45A-DFBD84EAA6FE}" srcOrd="3" destOrd="0" parTransId="{46BDACF8-21CF-46B9-AEA2-EFC79D8F7867}" sibTransId="{DE8A4261-1160-4BF5-B17B-20D45A89124C}"/>
    <dgm:cxn modelId="{ECB436A5-5DB5-4258-838A-20BA77D2443A}" srcId="{92BB801D-99A8-4434-ADEE-92877B454586}" destId="{5017339B-E2DE-49A4-9780-6D4EDA3930C1}" srcOrd="0" destOrd="0" parTransId="{D778DCD8-9FBD-43AA-9089-1C2DA4F8E4B4}" sibTransId="{D93F4B81-EA95-47C1-8CFF-D006F8A33B6E}"/>
    <dgm:cxn modelId="{32E1C2A8-A453-4D0E-95BD-75F91DE2C53D}" type="presOf" srcId="{BABAD68A-727A-4465-ADC1-30B608CE49FD}" destId="{E331E015-0409-493F-B188-4C0631E1A550}" srcOrd="1" destOrd="0" presId="urn:microsoft.com/office/officeart/2005/8/layout/hList7"/>
    <dgm:cxn modelId="{F7128CB2-5812-4FD3-8D25-1122A2B0FAC1}" type="presOf" srcId="{5017339B-E2DE-49A4-9780-6D4EDA3930C1}" destId="{6D4E1CFB-DBDA-45D2-B466-3B3F426347CC}" srcOrd="0" destOrd="0" presId="urn:microsoft.com/office/officeart/2005/8/layout/hList7"/>
    <dgm:cxn modelId="{09FB03C7-2B80-4A66-8816-390CBAA4CA47}" type="presOf" srcId="{D93F4B81-EA95-47C1-8CFF-D006F8A33B6E}" destId="{123B9BC1-30AB-4046-8540-680E6615C7BD}" srcOrd="0" destOrd="0" presId="urn:microsoft.com/office/officeart/2005/8/layout/hList7"/>
    <dgm:cxn modelId="{E5861FCC-9911-4FE0-BB58-62F609E7CEB3}" type="presOf" srcId="{92BB801D-99A8-4434-ADEE-92877B454586}" destId="{9870F64C-CFA1-4741-871A-A118E0E6C1F1}" srcOrd="0" destOrd="0" presId="urn:microsoft.com/office/officeart/2005/8/layout/hList7"/>
    <dgm:cxn modelId="{638735D6-70CF-4A31-9F7D-0422531B3B78}" type="presOf" srcId="{DCFAB54A-A96A-47E7-860D-3F16DDBE077C}" destId="{E22C85F2-683E-4A97-B5C5-D684CEFA7C47}" srcOrd="0" destOrd="0" presId="urn:microsoft.com/office/officeart/2005/8/layout/hList7"/>
    <dgm:cxn modelId="{3D38DEDD-6146-4ADE-8AFA-8E395C4C3F4C}" type="presOf" srcId="{9998EA34-1A34-47D4-BB2B-1C435AAD682F}" destId="{296B9288-C407-4C09-9FBD-390BDE36718A}" srcOrd="0" destOrd="0" presId="urn:microsoft.com/office/officeart/2005/8/layout/hList7"/>
    <dgm:cxn modelId="{8F3632BE-0E36-451D-B56C-B0F7D47BD2B7}" type="presParOf" srcId="{9870F64C-CFA1-4741-871A-A118E0E6C1F1}" destId="{B204C95D-246E-4074-9BA7-E187A310216E}" srcOrd="0" destOrd="0" presId="urn:microsoft.com/office/officeart/2005/8/layout/hList7"/>
    <dgm:cxn modelId="{094ED9CC-C055-4425-AA08-BC538523258C}" type="presParOf" srcId="{9870F64C-CFA1-4741-871A-A118E0E6C1F1}" destId="{716511C4-A651-42FE-991F-01933F0F777B}" srcOrd="1" destOrd="0" presId="urn:microsoft.com/office/officeart/2005/8/layout/hList7"/>
    <dgm:cxn modelId="{89F55D8A-79F5-4177-8B1F-71D78E2E7478}" type="presParOf" srcId="{716511C4-A651-42FE-991F-01933F0F777B}" destId="{B39FBC8D-D039-4460-8343-4FEA15CF5614}" srcOrd="0" destOrd="0" presId="urn:microsoft.com/office/officeart/2005/8/layout/hList7"/>
    <dgm:cxn modelId="{F8330C0D-F4C0-420E-8A48-5CF19004486E}" type="presParOf" srcId="{B39FBC8D-D039-4460-8343-4FEA15CF5614}" destId="{6D4E1CFB-DBDA-45D2-B466-3B3F426347CC}" srcOrd="0" destOrd="0" presId="urn:microsoft.com/office/officeart/2005/8/layout/hList7"/>
    <dgm:cxn modelId="{19CC489B-5196-4A7B-A01C-05D2F511863B}" type="presParOf" srcId="{B39FBC8D-D039-4460-8343-4FEA15CF5614}" destId="{A085FA02-9638-4BE7-BB5A-9F7E288075FC}" srcOrd="1" destOrd="0" presId="urn:microsoft.com/office/officeart/2005/8/layout/hList7"/>
    <dgm:cxn modelId="{C935758B-62B3-473B-B5F5-208B97562F0F}" type="presParOf" srcId="{B39FBC8D-D039-4460-8343-4FEA15CF5614}" destId="{952AC335-6F30-4927-B559-ECBFFE4AF675}" srcOrd="2" destOrd="0" presId="urn:microsoft.com/office/officeart/2005/8/layout/hList7"/>
    <dgm:cxn modelId="{49121151-03A3-49EF-88D0-589AD59334EE}" type="presParOf" srcId="{B39FBC8D-D039-4460-8343-4FEA15CF5614}" destId="{875FF959-52CD-4D97-89AE-E400B773A0D0}" srcOrd="3" destOrd="0" presId="urn:microsoft.com/office/officeart/2005/8/layout/hList7"/>
    <dgm:cxn modelId="{588CB686-9318-4098-B9C4-D20B3B984A1F}" type="presParOf" srcId="{716511C4-A651-42FE-991F-01933F0F777B}" destId="{123B9BC1-30AB-4046-8540-680E6615C7BD}" srcOrd="1" destOrd="0" presId="urn:microsoft.com/office/officeart/2005/8/layout/hList7"/>
    <dgm:cxn modelId="{FD53D955-4803-44AB-8868-68F215F45C13}" type="presParOf" srcId="{716511C4-A651-42FE-991F-01933F0F777B}" destId="{0C5E3E7C-A3BA-42FC-93FC-F64C364135CB}" srcOrd="2" destOrd="0" presId="urn:microsoft.com/office/officeart/2005/8/layout/hList7"/>
    <dgm:cxn modelId="{B5DC8027-8D6F-4E8B-973C-5F45D5150BDD}" type="presParOf" srcId="{0C5E3E7C-A3BA-42FC-93FC-F64C364135CB}" destId="{70081E0A-310B-4D70-9F35-DDF7B46C3BF8}" srcOrd="0" destOrd="0" presId="urn:microsoft.com/office/officeart/2005/8/layout/hList7"/>
    <dgm:cxn modelId="{7ADE4CD4-092F-4561-A8E5-39FA8CFECF1B}" type="presParOf" srcId="{0C5E3E7C-A3BA-42FC-93FC-F64C364135CB}" destId="{E331E015-0409-493F-B188-4C0631E1A550}" srcOrd="1" destOrd="0" presId="urn:microsoft.com/office/officeart/2005/8/layout/hList7"/>
    <dgm:cxn modelId="{1390AC52-74A9-42C8-9942-6FC375F4D696}" type="presParOf" srcId="{0C5E3E7C-A3BA-42FC-93FC-F64C364135CB}" destId="{BCED9AB6-EFD3-4936-82C9-ACB12EE4A49C}" srcOrd="2" destOrd="0" presId="urn:microsoft.com/office/officeart/2005/8/layout/hList7"/>
    <dgm:cxn modelId="{8E6EFA4E-7BED-4138-AE4A-2FC06AD951C5}" type="presParOf" srcId="{0C5E3E7C-A3BA-42FC-93FC-F64C364135CB}" destId="{C52E214A-407B-4EAB-BFA9-51687F44CA27}" srcOrd="3" destOrd="0" presId="urn:microsoft.com/office/officeart/2005/8/layout/hList7"/>
    <dgm:cxn modelId="{D39446A3-8578-4865-BE62-A5AC3A544514}" type="presParOf" srcId="{716511C4-A651-42FE-991F-01933F0F777B}" destId="{296B9288-C407-4C09-9FBD-390BDE36718A}" srcOrd="3" destOrd="0" presId="urn:microsoft.com/office/officeart/2005/8/layout/hList7"/>
    <dgm:cxn modelId="{6344420B-D625-4740-9EDB-16F96F49EDA9}" type="presParOf" srcId="{716511C4-A651-42FE-991F-01933F0F777B}" destId="{4F9DE8E2-362E-48AC-B5A9-9DAC45113E11}" srcOrd="4" destOrd="0" presId="urn:microsoft.com/office/officeart/2005/8/layout/hList7"/>
    <dgm:cxn modelId="{4D1DCF83-5860-457D-B58E-3F95B454FAD1}" type="presParOf" srcId="{4F9DE8E2-362E-48AC-B5A9-9DAC45113E11}" destId="{78A85268-0F84-4E8F-BFE8-7ADE21A61712}" srcOrd="0" destOrd="0" presId="urn:microsoft.com/office/officeart/2005/8/layout/hList7"/>
    <dgm:cxn modelId="{7B4B8E91-71F2-4246-825C-FFD8E11A7BDE}" type="presParOf" srcId="{4F9DE8E2-362E-48AC-B5A9-9DAC45113E11}" destId="{4E014BF5-B7D9-46FB-BC1C-97FA157E4D72}" srcOrd="1" destOrd="0" presId="urn:microsoft.com/office/officeart/2005/8/layout/hList7"/>
    <dgm:cxn modelId="{8AC570FC-467A-4CDC-A785-EA405201A831}" type="presParOf" srcId="{4F9DE8E2-362E-48AC-B5A9-9DAC45113E11}" destId="{DC13A927-D766-4184-92DB-0F5524976A7B}" srcOrd="2" destOrd="0" presId="urn:microsoft.com/office/officeart/2005/8/layout/hList7"/>
    <dgm:cxn modelId="{04CE068A-09D8-449E-AD4A-DC5C93651110}" type="presParOf" srcId="{4F9DE8E2-362E-48AC-B5A9-9DAC45113E11}" destId="{0F6B5CF8-DCE9-42C7-B23D-768B4EC532E8}" srcOrd="3" destOrd="0" presId="urn:microsoft.com/office/officeart/2005/8/layout/hList7"/>
    <dgm:cxn modelId="{42DAB2F3-72F1-42F3-AD64-73B9D54A203F}" type="presParOf" srcId="{716511C4-A651-42FE-991F-01933F0F777B}" destId="{E22C85F2-683E-4A97-B5C5-D684CEFA7C47}" srcOrd="5" destOrd="0" presId="urn:microsoft.com/office/officeart/2005/8/layout/hList7"/>
    <dgm:cxn modelId="{BD75D674-742F-4B51-A5FE-39302CED89C9}" type="presParOf" srcId="{716511C4-A651-42FE-991F-01933F0F777B}" destId="{069E58D1-D08A-403C-9973-DC39E8CA71CE}" srcOrd="6" destOrd="0" presId="urn:microsoft.com/office/officeart/2005/8/layout/hList7"/>
    <dgm:cxn modelId="{B9C6F5A0-DD76-4AE0-A9CA-D1F9F4E410A4}" type="presParOf" srcId="{069E58D1-D08A-403C-9973-DC39E8CA71CE}" destId="{DC5A67EB-82BC-47AD-B81F-FEC2543FEA21}" srcOrd="0" destOrd="0" presId="urn:microsoft.com/office/officeart/2005/8/layout/hList7"/>
    <dgm:cxn modelId="{60F108D0-35EA-45FF-B9F5-2E807A0A670C}" type="presParOf" srcId="{069E58D1-D08A-403C-9973-DC39E8CA71CE}" destId="{8F9831F0-DFC7-4BA3-9007-776AAC27FE3A}" srcOrd="1" destOrd="0" presId="urn:microsoft.com/office/officeart/2005/8/layout/hList7"/>
    <dgm:cxn modelId="{F88D1A01-DB36-4F14-9C82-82459C5E8A6B}" type="presParOf" srcId="{069E58D1-D08A-403C-9973-DC39E8CA71CE}" destId="{C52131D7-9118-4CCD-A85F-AC9BB1B3F330}" srcOrd="2" destOrd="0" presId="urn:microsoft.com/office/officeart/2005/8/layout/hList7"/>
    <dgm:cxn modelId="{80AE546B-B6AD-49DA-9DAC-367DE0B45DA7}" type="presParOf" srcId="{069E58D1-D08A-403C-9973-DC39E8CA71CE}" destId="{C4A548BC-33F7-4BC0-8618-BD4DC3A77126}"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00E6FC-0715-4D4D-B572-EAC10F6F367E}">
      <dsp:nvSpPr>
        <dsp:cNvPr id="0" name=""/>
        <dsp:cNvSpPr/>
      </dsp:nvSpPr>
      <dsp:spPr>
        <a:xfrm>
          <a:off x="5225" y="229546"/>
          <a:ext cx="1619965" cy="971979"/>
        </a:xfrm>
        <a:prstGeom prst="roundRect">
          <a:avLst>
            <a:gd name="adj" fmla="val 10000"/>
          </a:avLst>
        </a:prstGeom>
        <a:solidFill>
          <a:schemeClr val="accent4"/>
        </a:solidFill>
        <a:ln w="38100" cap="flat" cmpd="sng" algn="ctr">
          <a:solidFill>
            <a:schemeClr val="lt1"/>
          </a:solidFill>
          <a:prstDash val="solid"/>
        </a:ln>
        <a:effectLst/>
      </dsp:spPr>
      <dsp:style>
        <a:lnRef idx="3">
          <a:schemeClr val="lt1"/>
        </a:lnRef>
        <a:fillRef idx="1">
          <a:schemeClr val="accent4"/>
        </a:fillRef>
        <a:effectRef idx="1">
          <a:schemeClr val="accent4"/>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+V3P3A/+V5A</a:t>
          </a:r>
        </a:p>
      </dsp:txBody>
      <dsp:txXfrm>
        <a:off x="33693" y="258014"/>
        <a:ext cx="1563029" cy="915043"/>
      </dsp:txXfrm>
    </dsp:sp>
    <dsp:sp modelId="{6194752E-8E9A-4FA5-8F09-264106F7D485}">
      <dsp:nvSpPr>
        <dsp:cNvPr id="0" name=""/>
        <dsp:cNvSpPr/>
      </dsp:nvSpPr>
      <dsp:spPr>
        <a:xfrm>
          <a:off x="1787187" y="514660"/>
          <a:ext cx="343432" cy="401751"/>
        </a:xfrm>
        <a:prstGeom prst="rightArrow">
          <a:avLst>
            <a:gd name="adj1" fmla="val 60000"/>
            <a:gd name="adj2" fmla="val 50000"/>
          </a:avLst>
        </a:prstGeom>
        <a:solidFill>
          <a:schemeClr val="accent4"/>
        </a:solidFill>
        <a:ln w="25400" cap="flat" cmpd="sng" algn="ctr">
          <a:solidFill>
            <a:schemeClr val="accent4">
              <a:shade val="15000"/>
            </a:schemeClr>
          </a:solidFill>
          <a:prstDash val="solid"/>
        </a:ln>
        <a:effectLst/>
      </dsp:spPr>
      <dsp:style>
        <a:lnRef idx="2">
          <a:schemeClr val="accent4">
            <a:shade val="15000"/>
          </a:schemeClr>
        </a:lnRef>
        <a:fillRef idx="1">
          <a:schemeClr val="accent4"/>
        </a:fillRef>
        <a:effectRef idx="0">
          <a:schemeClr val="accent4"/>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787187" y="595010"/>
        <a:ext cx="240402" cy="241051"/>
      </dsp:txXfrm>
    </dsp:sp>
    <dsp:sp modelId="{587BC6F8-E6FD-400B-8F33-0894E4EB4E38}">
      <dsp:nvSpPr>
        <dsp:cNvPr id="0" name=""/>
        <dsp:cNvSpPr/>
      </dsp:nvSpPr>
      <dsp:spPr>
        <a:xfrm>
          <a:off x="2273177" y="229546"/>
          <a:ext cx="1619965" cy="971979"/>
        </a:xfrm>
        <a:prstGeom prst="roundRect">
          <a:avLst>
            <a:gd name="adj" fmla="val 10000"/>
          </a:avLst>
        </a:prstGeom>
        <a:solidFill>
          <a:schemeClr val="accent4"/>
        </a:solidFill>
        <a:ln w="38100" cap="flat" cmpd="sng" algn="ctr">
          <a:solidFill>
            <a:schemeClr val="lt1"/>
          </a:solidFill>
          <a:prstDash val="solid"/>
        </a:ln>
        <a:effectLst/>
      </dsp:spPr>
      <dsp:style>
        <a:lnRef idx="3">
          <a:schemeClr val="lt1"/>
        </a:lnRef>
        <a:fillRef idx="1">
          <a:schemeClr val="accent4"/>
        </a:fillRef>
        <a:effectRef idx="1">
          <a:schemeClr val="accent4"/>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+V1P8A</a:t>
          </a:r>
        </a:p>
      </dsp:txBody>
      <dsp:txXfrm>
        <a:off x="2301645" y="258014"/>
        <a:ext cx="1563029" cy="915043"/>
      </dsp:txXfrm>
    </dsp:sp>
    <dsp:sp modelId="{A998EFB4-0876-4BBE-9776-5F3EF1A70159}">
      <dsp:nvSpPr>
        <dsp:cNvPr id="0" name=""/>
        <dsp:cNvSpPr/>
      </dsp:nvSpPr>
      <dsp:spPr>
        <a:xfrm>
          <a:off x="4055139" y="514660"/>
          <a:ext cx="343432" cy="401751"/>
        </a:xfrm>
        <a:prstGeom prst="rightArrow">
          <a:avLst>
            <a:gd name="adj1" fmla="val 60000"/>
            <a:gd name="adj2" fmla="val 50000"/>
          </a:avLst>
        </a:prstGeom>
        <a:solidFill>
          <a:schemeClr val="accent4"/>
        </a:solidFill>
        <a:ln w="25400" cap="flat" cmpd="sng" algn="ctr">
          <a:solidFill>
            <a:schemeClr val="accent4">
              <a:shade val="15000"/>
            </a:schemeClr>
          </a:solidFill>
          <a:prstDash val="solid"/>
        </a:ln>
        <a:effectLst/>
      </dsp:spPr>
      <dsp:style>
        <a:lnRef idx="2">
          <a:schemeClr val="accent4">
            <a:shade val="15000"/>
          </a:schemeClr>
        </a:lnRef>
        <a:fillRef idx="1">
          <a:schemeClr val="accent4"/>
        </a:fillRef>
        <a:effectRef idx="0">
          <a:schemeClr val="accent4"/>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4055139" y="595010"/>
        <a:ext cx="240402" cy="241051"/>
      </dsp:txXfrm>
    </dsp:sp>
    <dsp:sp modelId="{34EADBEC-E45F-4844-9B6C-2D28DA669B4B}">
      <dsp:nvSpPr>
        <dsp:cNvPr id="0" name=""/>
        <dsp:cNvSpPr/>
      </dsp:nvSpPr>
      <dsp:spPr>
        <a:xfrm>
          <a:off x="4541128" y="229546"/>
          <a:ext cx="1619965" cy="971979"/>
        </a:xfrm>
        <a:prstGeom prst="roundRect">
          <a:avLst>
            <a:gd name="adj" fmla="val 10000"/>
          </a:avLst>
        </a:prstGeom>
        <a:solidFill>
          <a:schemeClr val="accent4"/>
        </a:solidFill>
        <a:ln w="38100" cap="flat" cmpd="sng" algn="ctr">
          <a:solidFill>
            <a:schemeClr val="lt1"/>
          </a:solidFill>
          <a:prstDash val="solid"/>
        </a:ln>
        <a:effectLst/>
      </dsp:spPr>
      <dsp:style>
        <a:lnRef idx="3">
          <a:schemeClr val="lt1"/>
        </a:lnRef>
        <a:fillRef idx="1">
          <a:schemeClr val="accent4"/>
        </a:fillRef>
        <a:effectRef idx="1">
          <a:schemeClr val="accent4"/>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+VCCPRIM_3P3</a:t>
          </a:r>
        </a:p>
      </dsp:txBody>
      <dsp:txXfrm>
        <a:off x="4569596" y="258014"/>
        <a:ext cx="1563029" cy="915043"/>
      </dsp:txXfrm>
    </dsp:sp>
    <dsp:sp modelId="{A57723A5-8589-4A59-A324-AF35FF8DAC17}">
      <dsp:nvSpPr>
        <dsp:cNvPr id="0" name=""/>
        <dsp:cNvSpPr/>
      </dsp:nvSpPr>
      <dsp:spPr>
        <a:xfrm>
          <a:off x="6323090" y="514660"/>
          <a:ext cx="343432" cy="401751"/>
        </a:xfrm>
        <a:prstGeom prst="rightArrow">
          <a:avLst>
            <a:gd name="adj1" fmla="val 60000"/>
            <a:gd name="adj2" fmla="val 50000"/>
          </a:avLst>
        </a:prstGeom>
        <a:solidFill>
          <a:schemeClr val="accent4"/>
        </a:solidFill>
        <a:ln w="25400" cap="flat" cmpd="sng" algn="ctr">
          <a:solidFill>
            <a:schemeClr val="accent4">
              <a:shade val="15000"/>
            </a:schemeClr>
          </a:solidFill>
          <a:prstDash val="solid"/>
        </a:ln>
        <a:effectLst/>
      </dsp:spPr>
      <dsp:style>
        <a:lnRef idx="2">
          <a:schemeClr val="accent4">
            <a:shade val="15000"/>
          </a:schemeClr>
        </a:lnRef>
        <a:fillRef idx="1">
          <a:schemeClr val="accent4"/>
        </a:fillRef>
        <a:effectRef idx="0">
          <a:schemeClr val="accent4"/>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6323090" y="595010"/>
        <a:ext cx="240402" cy="241051"/>
      </dsp:txXfrm>
    </dsp:sp>
    <dsp:sp modelId="{0069E1BB-19C5-46D7-B393-D72E5797A6CE}">
      <dsp:nvSpPr>
        <dsp:cNvPr id="0" name=""/>
        <dsp:cNvSpPr/>
      </dsp:nvSpPr>
      <dsp:spPr>
        <a:xfrm>
          <a:off x="6809080" y="229546"/>
          <a:ext cx="1619965" cy="971979"/>
        </a:xfrm>
        <a:prstGeom prst="roundRect">
          <a:avLst>
            <a:gd name="adj" fmla="val 10000"/>
          </a:avLst>
        </a:prstGeom>
        <a:solidFill>
          <a:schemeClr val="accent4"/>
        </a:solidFill>
        <a:ln w="38100" cap="flat" cmpd="sng" algn="ctr">
          <a:solidFill>
            <a:schemeClr val="lt1"/>
          </a:solidFill>
          <a:prstDash val="solid"/>
        </a:ln>
        <a:effectLst/>
      </dsp:spPr>
      <dsp:style>
        <a:lnRef idx="3">
          <a:schemeClr val="lt1"/>
        </a:lnRef>
        <a:fillRef idx="1">
          <a:schemeClr val="accent4"/>
        </a:fillRef>
        <a:effectRef idx="1">
          <a:schemeClr val="accent4"/>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+VCCPRIM_VNNAON</a:t>
          </a:r>
        </a:p>
      </dsp:txBody>
      <dsp:txXfrm>
        <a:off x="6837548" y="258014"/>
        <a:ext cx="1563029" cy="915043"/>
      </dsp:txXfrm>
    </dsp:sp>
    <dsp:sp modelId="{DFAC99D2-102E-4309-9317-885EF4404578}">
      <dsp:nvSpPr>
        <dsp:cNvPr id="0" name=""/>
        <dsp:cNvSpPr/>
      </dsp:nvSpPr>
      <dsp:spPr>
        <a:xfrm>
          <a:off x="8591042" y="514660"/>
          <a:ext cx="343432" cy="401751"/>
        </a:xfrm>
        <a:prstGeom prst="rightArrow">
          <a:avLst>
            <a:gd name="adj1" fmla="val 60000"/>
            <a:gd name="adj2" fmla="val 50000"/>
          </a:avLst>
        </a:prstGeom>
        <a:solidFill>
          <a:schemeClr val="accent4"/>
        </a:solidFill>
        <a:ln w="25400" cap="flat" cmpd="sng" algn="ctr">
          <a:solidFill>
            <a:schemeClr val="accent4">
              <a:shade val="15000"/>
            </a:schemeClr>
          </a:solidFill>
          <a:prstDash val="solid"/>
        </a:ln>
        <a:effectLst/>
      </dsp:spPr>
      <dsp:style>
        <a:lnRef idx="2">
          <a:schemeClr val="accent4">
            <a:shade val="15000"/>
          </a:schemeClr>
        </a:lnRef>
        <a:fillRef idx="1">
          <a:schemeClr val="accent4"/>
        </a:fillRef>
        <a:effectRef idx="0">
          <a:schemeClr val="accent4"/>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8591042" y="595010"/>
        <a:ext cx="240402" cy="241051"/>
      </dsp:txXfrm>
    </dsp:sp>
    <dsp:sp modelId="{ACCF665E-BC7A-4499-B8E6-D4092D4CA682}">
      <dsp:nvSpPr>
        <dsp:cNvPr id="0" name=""/>
        <dsp:cNvSpPr/>
      </dsp:nvSpPr>
      <dsp:spPr>
        <a:xfrm>
          <a:off x="9077031" y="229546"/>
          <a:ext cx="1619965" cy="971979"/>
        </a:xfrm>
        <a:prstGeom prst="roundRect">
          <a:avLst>
            <a:gd name="adj" fmla="val 10000"/>
          </a:avLst>
        </a:prstGeom>
        <a:solidFill>
          <a:schemeClr val="accent4"/>
        </a:solidFill>
        <a:ln w="38100" cap="flat" cmpd="sng" algn="ctr">
          <a:solidFill>
            <a:schemeClr val="lt1"/>
          </a:solidFill>
          <a:prstDash val="solid"/>
        </a:ln>
        <a:effectLst/>
      </dsp:spPr>
      <dsp:style>
        <a:lnRef idx="3">
          <a:schemeClr val="lt1"/>
        </a:lnRef>
        <a:fillRef idx="1">
          <a:schemeClr val="accent4"/>
        </a:fillRef>
        <a:effectRef idx="1">
          <a:schemeClr val="accent4"/>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+VCCPRIM_IO</a:t>
          </a:r>
        </a:p>
      </dsp:txBody>
      <dsp:txXfrm>
        <a:off x="9105499" y="258014"/>
        <a:ext cx="1563029" cy="9150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00E6FC-0715-4D4D-B572-EAC10F6F367E}">
      <dsp:nvSpPr>
        <dsp:cNvPr id="0" name=""/>
        <dsp:cNvSpPr/>
      </dsp:nvSpPr>
      <dsp:spPr>
        <a:xfrm>
          <a:off x="3571" y="131299"/>
          <a:ext cx="1561703" cy="937021"/>
        </a:xfrm>
        <a:prstGeom prst="roundRect">
          <a:avLst>
            <a:gd name="adj" fmla="val 10000"/>
          </a:avLst>
        </a:prstGeom>
        <a:solidFill>
          <a:srgbClr val="FFB64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C00000"/>
              </a:solidFill>
            </a:rPr>
            <a:t>+VDD1_MEM</a:t>
          </a:r>
        </a:p>
      </dsp:txBody>
      <dsp:txXfrm>
        <a:off x="31015" y="158743"/>
        <a:ext cx="1506815" cy="882133"/>
      </dsp:txXfrm>
    </dsp:sp>
    <dsp:sp modelId="{6194752E-8E9A-4FA5-8F09-264106F7D485}">
      <dsp:nvSpPr>
        <dsp:cNvPr id="0" name=""/>
        <dsp:cNvSpPr/>
      </dsp:nvSpPr>
      <dsp:spPr>
        <a:xfrm>
          <a:off x="1721445" y="406159"/>
          <a:ext cx="331081" cy="387302"/>
        </a:xfrm>
        <a:prstGeom prst="rightArrow">
          <a:avLst>
            <a:gd name="adj1" fmla="val 60000"/>
            <a:gd name="adj2" fmla="val 50000"/>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721445" y="483619"/>
        <a:ext cx="231757" cy="232382"/>
      </dsp:txXfrm>
    </dsp:sp>
    <dsp:sp modelId="{587BC6F8-E6FD-400B-8F33-0894E4EB4E38}">
      <dsp:nvSpPr>
        <dsp:cNvPr id="0" name=""/>
        <dsp:cNvSpPr/>
      </dsp:nvSpPr>
      <dsp:spPr>
        <a:xfrm>
          <a:off x="2189956" y="131299"/>
          <a:ext cx="1561703" cy="937021"/>
        </a:xfrm>
        <a:prstGeom prst="roundRect">
          <a:avLst>
            <a:gd name="adj" fmla="val 10000"/>
          </a:avLst>
        </a:prstGeom>
        <a:solidFill>
          <a:srgbClr val="FFB64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C00000"/>
              </a:solidFill>
            </a:rPr>
            <a:t>+VDD2H_CPU/ +VDD2H_MEM</a:t>
          </a:r>
        </a:p>
      </dsp:txBody>
      <dsp:txXfrm>
        <a:off x="2217400" y="158743"/>
        <a:ext cx="1506815" cy="882133"/>
      </dsp:txXfrm>
    </dsp:sp>
    <dsp:sp modelId="{A998EFB4-0876-4BBE-9776-5F3EF1A70159}">
      <dsp:nvSpPr>
        <dsp:cNvPr id="0" name=""/>
        <dsp:cNvSpPr/>
      </dsp:nvSpPr>
      <dsp:spPr>
        <a:xfrm>
          <a:off x="3907829" y="406159"/>
          <a:ext cx="331081" cy="387302"/>
        </a:xfrm>
        <a:prstGeom prst="rightArrow">
          <a:avLst>
            <a:gd name="adj1" fmla="val 60000"/>
            <a:gd name="adj2" fmla="val 50000"/>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907829" y="483619"/>
        <a:ext cx="231757" cy="232382"/>
      </dsp:txXfrm>
    </dsp:sp>
    <dsp:sp modelId="{34EADBEC-E45F-4844-9B6C-2D28DA669B4B}">
      <dsp:nvSpPr>
        <dsp:cNvPr id="0" name=""/>
        <dsp:cNvSpPr/>
      </dsp:nvSpPr>
      <dsp:spPr>
        <a:xfrm>
          <a:off x="4376340" y="131299"/>
          <a:ext cx="1561703" cy="937021"/>
        </a:xfrm>
        <a:prstGeom prst="roundRect">
          <a:avLst>
            <a:gd name="adj" fmla="val 10000"/>
          </a:avLst>
        </a:prstGeom>
        <a:solidFill>
          <a:srgbClr val="FFB64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C00000"/>
              </a:solidFill>
            </a:rPr>
            <a:t>+VDD2L_MEM</a:t>
          </a:r>
        </a:p>
      </dsp:txBody>
      <dsp:txXfrm>
        <a:off x="4403784" y="158743"/>
        <a:ext cx="1506815" cy="882133"/>
      </dsp:txXfrm>
    </dsp:sp>
    <dsp:sp modelId="{A57723A5-8589-4A59-A324-AF35FF8DAC17}">
      <dsp:nvSpPr>
        <dsp:cNvPr id="0" name=""/>
        <dsp:cNvSpPr/>
      </dsp:nvSpPr>
      <dsp:spPr>
        <a:xfrm>
          <a:off x="6094214" y="406159"/>
          <a:ext cx="331081" cy="387302"/>
        </a:xfrm>
        <a:prstGeom prst="rightArrow">
          <a:avLst>
            <a:gd name="adj1" fmla="val 60000"/>
            <a:gd name="adj2" fmla="val 50000"/>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6094214" y="483619"/>
        <a:ext cx="231757" cy="232382"/>
      </dsp:txXfrm>
    </dsp:sp>
    <dsp:sp modelId="{0069E1BB-19C5-46D7-B393-D72E5797A6CE}">
      <dsp:nvSpPr>
        <dsp:cNvPr id="0" name=""/>
        <dsp:cNvSpPr/>
      </dsp:nvSpPr>
      <dsp:spPr>
        <a:xfrm>
          <a:off x="6562724" y="131299"/>
          <a:ext cx="1561703" cy="937021"/>
        </a:xfrm>
        <a:prstGeom prst="roundRect">
          <a:avLst>
            <a:gd name="adj" fmla="val 10000"/>
          </a:avLst>
        </a:prstGeom>
        <a:solidFill>
          <a:srgbClr val="FFB64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C00000"/>
              </a:solidFill>
            </a:rPr>
            <a:t>+VDDQ_CPU/ +VDDQ_MEM</a:t>
          </a:r>
        </a:p>
      </dsp:txBody>
      <dsp:txXfrm>
        <a:off x="6590168" y="158743"/>
        <a:ext cx="1506815" cy="8821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00E6FC-0715-4D4D-B572-EAC10F6F367E}">
      <dsp:nvSpPr>
        <dsp:cNvPr id="0" name=""/>
        <dsp:cNvSpPr/>
      </dsp:nvSpPr>
      <dsp:spPr>
        <a:xfrm>
          <a:off x="742" y="82982"/>
          <a:ext cx="1583769" cy="950261"/>
        </a:xfrm>
        <a:prstGeom prst="roundRect">
          <a:avLst>
            <a:gd name="adj" fmla="val 10000"/>
          </a:avLst>
        </a:prstGeom>
        <a:solidFill>
          <a:srgbClr val="FFB64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C00000"/>
              </a:solidFill>
            </a:rPr>
            <a:t>+VIN_BULK_DRAM</a:t>
          </a:r>
        </a:p>
      </dsp:txBody>
      <dsp:txXfrm>
        <a:off x="28574" y="110814"/>
        <a:ext cx="1528105" cy="894597"/>
      </dsp:txXfrm>
    </dsp:sp>
    <dsp:sp modelId="{6194752E-8E9A-4FA5-8F09-264106F7D485}">
      <dsp:nvSpPr>
        <dsp:cNvPr id="0" name=""/>
        <dsp:cNvSpPr/>
      </dsp:nvSpPr>
      <dsp:spPr>
        <a:xfrm>
          <a:off x="1742889" y="361726"/>
          <a:ext cx="335759" cy="392774"/>
        </a:xfrm>
        <a:prstGeom prst="rightArrow">
          <a:avLst>
            <a:gd name="adj1" fmla="val 60000"/>
            <a:gd name="adj2" fmla="val 50000"/>
          </a:avLst>
        </a:prstGeom>
        <a:solidFill>
          <a:schemeClr val="accent4"/>
        </a:solidFill>
        <a:ln w="25400" cap="flat" cmpd="sng" algn="ctr">
          <a:solidFill>
            <a:schemeClr val="accent4">
              <a:shade val="15000"/>
            </a:schemeClr>
          </a:solidFill>
          <a:prstDash val="solid"/>
        </a:ln>
        <a:effectLst/>
      </dsp:spPr>
      <dsp:style>
        <a:lnRef idx="2">
          <a:schemeClr val="accent4">
            <a:shade val="15000"/>
          </a:schemeClr>
        </a:lnRef>
        <a:fillRef idx="1">
          <a:schemeClr val="accent4"/>
        </a:fillRef>
        <a:effectRef idx="0">
          <a:schemeClr val="accent4"/>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742889" y="440281"/>
        <a:ext cx="235031" cy="235664"/>
      </dsp:txXfrm>
    </dsp:sp>
    <dsp:sp modelId="{587BC6F8-E6FD-400B-8F33-0894E4EB4E38}">
      <dsp:nvSpPr>
        <dsp:cNvPr id="0" name=""/>
        <dsp:cNvSpPr/>
      </dsp:nvSpPr>
      <dsp:spPr>
        <a:xfrm>
          <a:off x="2218019" y="82982"/>
          <a:ext cx="1583769" cy="950261"/>
        </a:xfrm>
        <a:prstGeom prst="roundRect">
          <a:avLst>
            <a:gd name="adj" fmla="val 10000"/>
          </a:avLst>
        </a:prstGeom>
        <a:solidFill>
          <a:srgbClr val="FFB64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C00000"/>
              </a:solidFill>
            </a:rPr>
            <a:t>+VDD2_CPU</a:t>
          </a:r>
        </a:p>
      </dsp:txBody>
      <dsp:txXfrm>
        <a:off x="2245851" y="110814"/>
        <a:ext cx="1528105" cy="8945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4E1CFB-DBDA-45D2-B466-3B3F426347CC}">
      <dsp:nvSpPr>
        <dsp:cNvPr id="0" name=""/>
        <dsp:cNvSpPr/>
      </dsp:nvSpPr>
      <dsp:spPr>
        <a:xfrm>
          <a:off x="43479" y="0"/>
          <a:ext cx="2446213" cy="3711908"/>
        </a:xfrm>
        <a:prstGeom prst="roundRect">
          <a:avLst>
            <a:gd name="adj" fmla="val 10000"/>
          </a:avLst>
        </a:prstGeom>
        <a:solidFill>
          <a:schemeClr val="accent1">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accent3">
                  <a:lumMod val="60000"/>
                  <a:lumOff val="40000"/>
                </a:schemeClr>
              </a:solidFill>
            </a:rPr>
            <a:t>Debugging</a:t>
          </a:r>
          <a:r>
            <a:rPr lang="en-US" sz="3400" kern="1200"/>
            <a:t> </a:t>
          </a:r>
        </a:p>
      </dsp:txBody>
      <dsp:txXfrm>
        <a:off x="43479" y="1484763"/>
        <a:ext cx="2446213" cy="1484763"/>
      </dsp:txXfrm>
    </dsp:sp>
    <dsp:sp modelId="{875FF959-52CD-4D97-89AE-E400B773A0D0}">
      <dsp:nvSpPr>
        <dsp:cNvPr id="0" name=""/>
        <dsp:cNvSpPr/>
      </dsp:nvSpPr>
      <dsp:spPr>
        <a:xfrm>
          <a:off x="682665" y="590524"/>
          <a:ext cx="1221764" cy="1198427"/>
        </a:xfrm>
        <a:prstGeom prst="ellipse">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081E0A-310B-4D70-9F35-DDF7B46C3BF8}">
      <dsp:nvSpPr>
        <dsp:cNvPr id="0" name=""/>
        <dsp:cNvSpPr/>
      </dsp:nvSpPr>
      <dsp:spPr>
        <a:xfrm>
          <a:off x="2491649" y="0"/>
          <a:ext cx="2446213" cy="3711908"/>
        </a:xfrm>
        <a:prstGeom prst="roundRect">
          <a:avLst>
            <a:gd name="adj" fmla="val 10000"/>
          </a:avLst>
        </a:prstGeom>
        <a:solidFill>
          <a:schemeClr val="accent1">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accent3">
                  <a:lumMod val="60000"/>
                  <a:lumOff val="40000"/>
                </a:schemeClr>
              </a:solidFill>
            </a:rPr>
            <a:t>Remote debug</a:t>
          </a:r>
        </a:p>
      </dsp:txBody>
      <dsp:txXfrm>
        <a:off x="2491649" y="1484763"/>
        <a:ext cx="2446213" cy="1484763"/>
      </dsp:txXfrm>
    </dsp:sp>
    <dsp:sp modelId="{C52E214A-407B-4EAB-BFA9-51687F44CA27}">
      <dsp:nvSpPr>
        <dsp:cNvPr id="0" name=""/>
        <dsp:cNvSpPr/>
      </dsp:nvSpPr>
      <dsp:spPr>
        <a:xfrm>
          <a:off x="3177742" y="637896"/>
          <a:ext cx="1052398" cy="1078219"/>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8A85268-0F84-4E8F-BFE8-7ADE21A61712}">
      <dsp:nvSpPr>
        <dsp:cNvPr id="0" name=""/>
        <dsp:cNvSpPr/>
      </dsp:nvSpPr>
      <dsp:spPr>
        <a:xfrm>
          <a:off x="4933411" y="0"/>
          <a:ext cx="2446213" cy="3711908"/>
        </a:xfrm>
        <a:prstGeom prst="roundRect">
          <a:avLst>
            <a:gd name="adj" fmla="val 10000"/>
          </a:avLst>
        </a:prstGeom>
        <a:solidFill>
          <a:schemeClr val="accent1">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accent3">
                  <a:lumMod val="60000"/>
                  <a:lumOff val="40000"/>
                </a:schemeClr>
              </a:solidFill>
            </a:rPr>
            <a:t>Validation</a:t>
          </a:r>
          <a:endParaRPr lang="en-US" sz="3200" b="1" kern="1200">
            <a:solidFill>
              <a:schemeClr val="accent3">
                <a:lumMod val="60000"/>
                <a:lumOff val="40000"/>
              </a:schemeClr>
            </a:solidFill>
          </a:endParaRPr>
        </a:p>
      </dsp:txBody>
      <dsp:txXfrm>
        <a:off x="4933411" y="1484763"/>
        <a:ext cx="2446213" cy="1484763"/>
      </dsp:txXfrm>
    </dsp:sp>
    <dsp:sp modelId="{0F6B5CF8-DCE9-42C7-B23D-768B4EC532E8}">
      <dsp:nvSpPr>
        <dsp:cNvPr id="0" name=""/>
        <dsp:cNvSpPr/>
      </dsp:nvSpPr>
      <dsp:spPr>
        <a:xfrm>
          <a:off x="5539774" y="680744"/>
          <a:ext cx="1241504" cy="954551"/>
        </a:xfrm>
        <a:prstGeom prst="ellipse">
          <a:avLst/>
        </a:prstGeom>
        <a:blipFill>
          <a:blip xmlns:r="http://schemas.openxmlformats.org/officeDocument/2006/relationships" r:embed="rId5">
            <a:extLst>
              <a:ext uri="{837473B0-CC2E-450A-ABE3-18F120FF3D39}">
                <a1611:picAttrSrcUrl xmlns:a1611="http://schemas.microsoft.com/office/drawing/2016/11/main" r:id="rId6"/>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5A67EB-82BC-47AD-B81F-FEC2543FEA21}">
      <dsp:nvSpPr>
        <dsp:cNvPr id="0" name=""/>
        <dsp:cNvSpPr/>
      </dsp:nvSpPr>
      <dsp:spPr>
        <a:xfrm>
          <a:off x="7390167" y="0"/>
          <a:ext cx="2446213" cy="3711908"/>
        </a:xfrm>
        <a:prstGeom prst="roundRect">
          <a:avLst>
            <a:gd name="adj" fmla="val 10000"/>
          </a:avLst>
        </a:prstGeom>
        <a:solidFill>
          <a:schemeClr val="accent1">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accent3">
                  <a:lumMod val="60000"/>
                  <a:lumOff val="40000"/>
                </a:schemeClr>
              </a:solidFill>
            </a:rPr>
            <a:t>Nest</a:t>
          </a:r>
        </a:p>
      </dsp:txBody>
      <dsp:txXfrm>
        <a:off x="7390167" y="1484763"/>
        <a:ext cx="2446213" cy="1484763"/>
      </dsp:txXfrm>
    </dsp:sp>
    <dsp:sp modelId="{C4A548BC-33F7-4BC0-8618-BD4DC3A77126}">
      <dsp:nvSpPr>
        <dsp:cNvPr id="0" name=""/>
        <dsp:cNvSpPr/>
      </dsp:nvSpPr>
      <dsp:spPr>
        <a:xfrm>
          <a:off x="7979988" y="659607"/>
          <a:ext cx="1151876" cy="992004"/>
        </a:xfrm>
        <a:prstGeom prst="ellipse">
          <a:avLst/>
        </a:prstGeom>
        <a:blipFill>
          <a:blip xmlns:r="http://schemas.openxmlformats.org/officeDocument/2006/relationships"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204C95D-246E-4074-9BA7-E187A310216E}">
      <dsp:nvSpPr>
        <dsp:cNvPr id="0" name=""/>
        <dsp:cNvSpPr/>
      </dsp:nvSpPr>
      <dsp:spPr>
        <a:xfrm flipV="1">
          <a:off x="335556" y="162870"/>
          <a:ext cx="9208906" cy="271694"/>
        </a:xfrm>
        <a:prstGeom prst="leftRight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3A553E8-0470-1349-956C-3CB1869458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A67CBD2-00E1-E94C-B4F0-37C39C209DC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10B726A-C477-6444-83BF-F1538D69AD12}" type="datetimeFigureOut">
              <a:rPr lang="en-US" smtClean="0"/>
              <a:t>5/22/2025</a:t>
            </a:fld>
            <a:endParaRPr lang="en-US"/>
          </a:p>
        </p:txBody>
      </p:sp>
      <p:sp>
        <p:nvSpPr>
          <p:cNvPr id="4" name="Footer Placeholder 3">
            <a:extLst>
              <a:ext uri="{FF2B5EF4-FFF2-40B4-BE49-F238E27FC236}">
                <a16:creationId xmlns:a16="http://schemas.microsoft.com/office/drawing/2014/main" id="{447C31E5-3BC8-F849-AC60-6FCBD80D554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101290B-DD02-C147-B1CC-37C02F331DB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DDCDB93-7126-8142-8B95-E87AEC48376D}" type="slidenum">
              <a:rPr lang="en-US" smtClean="0"/>
              <a:t>‹#›</a:t>
            </a:fld>
            <a:endParaRPr lang="en-US"/>
          </a:p>
        </p:txBody>
      </p:sp>
    </p:spTree>
    <p:extLst>
      <p:ext uri="{BB962C8B-B14F-4D97-AF65-F5344CB8AC3E}">
        <p14:creationId xmlns:p14="http://schemas.microsoft.com/office/powerpoint/2010/main" val="20562277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55" name="Shape 1055"/>
          <p:cNvSpPr>
            <a:spLocks noGrp="1" noRot="1" noChangeAspect="1"/>
          </p:cNvSpPr>
          <p:nvPr>
            <p:ph type="sldImg"/>
          </p:nvPr>
        </p:nvSpPr>
        <p:spPr>
          <a:xfrm>
            <a:off x="381000" y="685800"/>
            <a:ext cx="6096000" cy="3429000"/>
          </a:xfrm>
          <a:prstGeom prst="rect">
            <a:avLst/>
          </a:prstGeom>
        </p:spPr>
        <p:txBody>
          <a:bodyPr/>
          <a:lstStyle/>
          <a:p>
            <a:endParaRPr/>
          </a:p>
        </p:txBody>
      </p:sp>
      <p:sp>
        <p:nvSpPr>
          <p:cNvPr id="1056" name="Shape 105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hf hdr="0" ftr="0" dt="0"/>
  <p:notesStyle>
    <a:lvl1pPr defTabSz="228600" latinLnBrk="0">
      <a:lnSpc>
        <a:spcPct val="117999"/>
      </a:lnSpc>
      <a:defRPr sz="1100">
        <a:latin typeface="+mn-lt"/>
        <a:ea typeface="+mn-ea"/>
        <a:cs typeface="+mn-cs"/>
        <a:sym typeface="Helvetica Neue"/>
      </a:defRPr>
    </a:lvl1pPr>
    <a:lvl2pPr indent="114300" defTabSz="228600" latinLnBrk="0">
      <a:lnSpc>
        <a:spcPct val="117999"/>
      </a:lnSpc>
      <a:defRPr sz="1100">
        <a:latin typeface="+mn-lt"/>
        <a:ea typeface="+mn-ea"/>
        <a:cs typeface="+mn-cs"/>
        <a:sym typeface="Helvetica Neue"/>
      </a:defRPr>
    </a:lvl2pPr>
    <a:lvl3pPr indent="228600" defTabSz="228600" latinLnBrk="0">
      <a:lnSpc>
        <a:spcPct val="117999"/>
      </a:lnSpc>
      <a:defRPr sz="1100">
        <a:latin typeface="+mn-lt"/>
        <a:ea typeface="+mn-ea"/>
        <a:cs typeface="+mn-cs"/>
        <a:sym typeface="Helvetica Neue"/>
      </a:defRPr>
    </a:lvl3pPr>
    <a:lvl4pPr indent="342900" defTabSz="228600" latinLnBrk="0">
      <a:lnSpc>
        <a:spcPct val="117999"/>
      </a:lnSpc>
      <a:defRPr sz="1100">
        <a:latin typeface="+mn-lt"/>
        <a:ea typeface="+mn-ea"/>
        <a:cs typeface="+mn-cs"/>
        <a:sym typeface="Helvetica Neue"/>
      </a:defRPr>
    </a:lvl4pPr>
    <a:lvl5pPr indent="457200" defTabSz="228600" latinLnBrk="0">
      <a:lnSpc>
        <a:spcPct val="117999"/>
      </a:lnSpc>
      <a:defRPr sz="1100">
        <a:latin typeface="+mn-lt"/>
        <a:ea typeface="+mn-ea"/>
        <a:cs typeface="+mn-cs"/>
        <a:sym typeface="Helvetica Neue"/>
      </a:defRPr>
    </a:lvl5pPr>
    <a:lvl6pPr indent="571500" defTabSz="228600" latinLnBrk="0">
      <a:lnSpc>
        <a:spcPct val="117999"/>
      </a:lnSpc>
      <a:defRPr sz="1100">
        <a:latin typeface="+mn-lt"/>
        <a:ea typeface="+mn-ea"/>
        <a:cs typeface="+mn-cs"/>
        <a:sym typeface="Helvetica Neue"/>
      </a:defRPr>
    </a:lvl6pPr>
    <a:lvl7pPr indent="685800" defTabSz="228600" latinLnBrk="0">
      <a:lnSpc>
        <a:spcPct val="117999"/>
      </a:lnSpc>
      <a:defRPr sz="1100">
        <a:latin typeface="+mn-lt"/>
        <a:ea typeface="+mn-ea"/>
        <a:cs typeface="+mn-cs"/>
        <a:sym typeface="Helvetica Neue"/>
      </a:defRPr>
    </a:lvl7pPr>
    <a:lvl8pPr indent="800100" defTabSz="228600" latinLnBrk="0">
      <a:lnSpc>
        <a:spcPct val="117999"/>
      </a:lnSpc>
      <a:defRPr sz="1100">
        <a:latin typeface="+mn-lt"/>
        <a:ea typeface="+mn-ea"/>
        <a:cs typeface="+mn-cs"/>
        <a:sym typeface="Helvetica Neue"/>
      </a:defRPr>
    </a:lvl8pPr>
    <a:lvl9pPr indent="914400" defTabSz="228600" latinLnBrk="0">
      <a:lnSpc>
        <a:spcPct val="117999"/>
      </a:lnSpc>
      <a:defRPr sz="11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iki.ith.intel.com/display/ITSDesignWiki/Gen+6+Audio+Add-In-Card" TargetMode="External"/><Relationship Id="rId2" Type="http://schemas.openxmlformats.org/officeDocument/2006/relationships/slide" Target="../slides/slide64.xml"/><Relationship Id="rId1" Type="http://schemas.openxmlformats.org/officeDocument/2006/relationships/notesMaster" Target="../notesMasters/notesMaster1.xml"/><Relationship Id="rId6" Type="http://schemas.openxmlformats.org/officeDocument/2006/relationships/hyperlink" Target="https://wiki.ith.intel.com/display/ITSDesignWiki/Gen4+Audio+Add-In-Card" TargetMode="External"/><Relationship Id="rId5" Type="http://schemas.openxmlformats.org/officeDocument/2006/relationships/hyperlink" Target="https://wiki.ith.intel.com/display/ITSDesignWiki/Gen3+Audio+Add-In-Card" TargetMode="External"/><Relationship Id="rId4" Type="http://schemas.openxmlformats.org/officeDocument/2006/relationships/hyperlink" Target="https://wiki.ith.intel.com/display/ITSDesignWiki/Cirrus+AIOC+v3"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intel.com/documents/iparch/ace/ACE%20IP/3.x/Integration%20Specs/PTLSM/PTLSM_ACE3.x_Integration_HAS.html#privacy-microphone-protection"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RVP NEST  </a:t>
            </a:r>
          </a:p>
          <a:p>
            <a:r>
              <a:rPr lang="en-US"/>
              <a:t>UCP - backup</a:t>
            </a:r>
          </a:p>
        </p:txBody>
      </p:sp>
    </p:spTree>
    <p:extLst>
      <p:ext uri="{BB962C8B-B14F-4D97-AF65-F5344CB8AC3E}">
        <p14:creationId xmlns:p14="http://schemas.microsoft.com/office/powerpoint/2010/main" val="12921944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3D51F1-5FC3-80ED-FCBC-E4EA103E50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4E63DD-F522-49FC-02AD-5F7DF5A6BD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E74F76-362E-5FED-8BB9-3D8737DF0E5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39559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E4FFC-EBFA-AD1B-78F8-7269823E9D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8D09F9-5F6B-63A5-059C-30E3345E96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278416-82F5-74F1-C91A-E7884EB656E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02935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5D214F-EC9E-1685-0548-7B33C0D5E4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D677DA-D885-0B6B-CCA7-179553E796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1F3012-D6B6-DF64-7D47-9C02E98C785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33804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050B6-00FB-2CD4-D627-A81A83D8D0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5B29C0-4D4A-14EE-110F-152CCD9E7D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039BF9-E81E-CA0A-D4CC-5D2B8C3D4A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506917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21947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EE8FF-14C1-48B9-9C54-89AC9079E2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5681AF-07A6-F1AB-505C-F9676AF5F5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92262A-D8B6-13A2-4228-D6F5584018E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20006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F2E39-6401-14FC-8C89-48CF9FC947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561D6D-3874-C7C1-4812-26D6B126CC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BF40C6-2D42-1AD0-7AA6-09AECF47F43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01877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C1FA1-FFA5-1C43-358A-0A62C677A4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B44C56-7F3F-815E-7C1E-72B450E40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8C0671-89AD-05EA-B602-48A3770461E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060899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37</a:t>
            </a:fld>
            <a:endParaRPr lang="en-US"/>
          </a:p>
        </p:txBody>
      </p:sp>
    </p:spTree>
    <p:extLst>
      <p:ext uri="{BB962C8B-B14F-4D97-AF65-F5344CB8AC3E}">
        <p14:creationId xmlns:p14="http://schemas.microsoft.com/office/powerpoint/2010/main" val="22247858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38</a:t>
            </a:fld>
            <a:endParaRPr lang="en-US"/>
          </a:p>
        </p:txBody>
      </p:sp>
    </p:spTree>
    <p:extLst>
      <p:ext uri="{BB962C8B-B14F-4D97-AF65-F5344CB8AC3E}">
        <p14:creationId xmlns:p14="http://schemas.microsoft.com/office/powerpoint/2010/main" val="3490744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IPNs for the PB/PBA/AA/TA</a:t>
            </a:r>
          </a:p>
        </p:txBody>
      </p:sp>
    </p:spTree>
    <p:extLst>
      <p:ext uri="{BB962C8B-B14F-4D97-AF65-F5344CB8AC3E}">
        <p14:creationId xmlns:p14="http://schemas.microsoft.com/office/powerpoint/2010/main" val="27652593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39</a:t>
            </a:fld>
            <a:endParaRPr lang="en-US"/>
          </a:p>
        </p:txBody>
      </p:sp>
    </p:spTree>
    <p:extLst>
      <p:ext uri="{BB962C8B-B14F-4D97-AF65-F5344CB8AC3E}">
        <p14:creationId xmlns:p14="http://schemas.microsoft.com/office/powerpoint/2010/main" val="4752064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A59A50-7F0E-F39B-9C2F-DA06DD2CAA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D5ED54-691B-C954-A659-BE539F9014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FD5591-C049-4489-5007-824756DA1E6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0234050-EC46-427E-04C0-DB99FB03DD31}"/>
              </a:ext>
            </a:extLst>
          </p:cNvPr>
          <p:cNvSpPr>
            <a:spLocks noGrp="1"/>
          </p:cNvSpPr>
          <p:nvPr>
            <p:ph type="sldNum" sz="quarter" idx="10"/>
          </p:nvPr>
        </p:nvSpPr>
        <p:spPr/>
        <p:txBody>
          <a:bodyPr/>
          <a:lstStyle/>
          <a:p>
            <a:fld id="{D61C8689-8455-3546-ADF9-3B7273760F66}" type="slidenum">
              <a:rPr lang="en-US" smtClean="0"/>
              <a:pPr/>
              <a:t>40</a:t>
            </a:fld>
            <a:endParaRPr lang="en-US"/>
          </a:p>
        </p:txBody>
      </p:sp>
    </p:spTree>
    <p:extLst>
      <p:ext uri="{BB962C8B-B14F-4D97-AF65-F5344CB8AC3E}">
        <p14:creationId xmlns:p14="http://schemas.microsoft.com/office/powerpoint/2010/main" val="740246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41</a:t>
            </a:fld>
            <a:endParaRPr lang="en-US"/>
          </a:p>
        </p:txBody>
      </p:sp>
    </p:spTree>
    <p:extLst>
      <p:ext uri="{BB962C8B-B14F-4D97-AF65-F5344CB8AC3E}">
        <p14:creationId xmlns:p14="http://schemas.microsoft.com/office/powerpoint/2010/main" val="14278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42</a:t>
            </a:fld>
            <a:endParaRPr lang="en-US"/>
          </a:p>
        </p:txBody>
      </p:sp>
    </p:spTree>
    <p:extLst>
      <p:ext uri="{BB962C8B-B14F-4D97-AF65-F5344CB8AC3E}">
        <p14:creationId xmlns:p14="http://schemas.microsoft.com/office/powerpoint/2010/main" val="33273119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44</a:t>
            </a:fld>
            <a:endParaRPr lang="en-US"/>
          </a:p>
        </p:txBody>
      </p:sp>
    </p:spTree>
    <p:extLst>
      <p:ext uri="{BB962C8B-B14F-4D97-AF65-F5344CB8AC3E}">
        <p14:creationId xmlns:p14="http://schemas.microsoft.com/office/powerpoint/2010/main" val="41891858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590429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375175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540717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036726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65418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99135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SKU strategy similar like LNL –One SKU C-PHY rest all are D-PHY</a:t>
            </a:r>
          </a:p>
        </p:txBody>
      </p:sp>
    </p:spTree>
    <p:extLst>
      <p:ext uri="{BB962C8B-B14F-4D97-AF65-F5344CB8AC3E}">
        <p14:creationId xmlns:p14="http://schemas.microsoft.com/office/powerpoint/2010/main" val="17235018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021708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608174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Reference : </a:t>
            </a:r>
          </a:p>
          <a:p>
            <a:r>
              <a:rPr lang="en-US">
                <a:hlinkClick r:id="rId3"/>
              </a:rPr>
              <a:t>Gen 6 Audio Add-In-Card - Reference Validation Platform Design Wiki - Intel Enterprise Wiki</a:t>
            </a:r>
            <a:endParaRPr lang="en-US"/>
          </a:p>
          <a:p>
            <a:r>
              <a:rPr lang="en-US">
                <a:hlinkClick r:id="rId4"/>
              </a:rPr>
              <a:t>Cirrus AIOC v3 - Reference Validation Platform Design Wiki - Intel Enterprise Wiki</a:t>
            </a:r>
            <a:endParaRPr lang="en-US"/>
          </a:p>
          <a:p>
            <a:r>
              <a:rPr lang="en-US">
                <a:hlinkClick r:id="rId5"/>
              </a:rPr>
              <a:t>Gen3 Audio Add-In-Card - Reference Validation Platform Design Wiki - Intel Enterprise Wiki</a:t>
            </a:r>
            <a:endParaRPr lang="en-US"/>
          </a:p>
          <a:p>
            <a:r>
              <a:rPr lang="en-US">
                <a:hlinkClick r:id="rId6"/>
              </a:rPr>
              <a:t>Gen4 Audio Add-In-Card - Reference Validation Platform Design Wiki - Intel Enterprise Wiki</a:t>
            </a:r>
            <a:endParaRPr lang="en-US"/>
          </a:p>
          <a:p>
            <a:endParaRPr lang="en-US"/>
          </a:p>
        </p:txBody>
      </p:sp>
    </p:spTree>
    <p:extLst>
      <p:ext uri="{BB962C8B-B14F-4D97-AF65-F5344CB8AC3E}">
        <p14:creationId xmlns:p14="http://schemas.microsoft.com/office/powerpoint/2010/main" val="11491615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Reference : </a:t>
            </a:r>
            <a:r>
              <a:rPr lang="en-US">
                <a:hlinkClick r:id="rId3"/>
              </a:rPr>
              <a:t>ACE3.x Integration HAS (intel.com)</a:t>
            </a:r>
            <a:endParaRPr lang="en-US"/>
          </a:p>
        </p:txBody>
      </p:sp>
    </p:spTree>
    <p:extLst>
      <p:ext uri="{BB962C8B-B14F-4D97-AF65-F5344CB8AC3E}">
        <p14:creationId xmlns:p14="http://schemas.microsoft.com/office/powerpoint/2010/main" val="22767636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sz="18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TTK3 version to be used -&gt; have this info backup</a:t>
            </a:r>
          </a:p>
        </p:txBody>
      </p:sp>
    </p:spTree>
    <p:extLst>
      <p:ext uri="{BB962C8B-B14F-4D97-AF65-F5344CB8AC3E}">
        <p14:creationId xmlns:p14="http://schemas.microsoft.com/office/powerpoint/2010/main" val="40931485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80399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282453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217040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02002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61466-9119-C2B7-460C-C3962AB49B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8D3451-CB59-AFEB-02D1-8D1A9C2F2C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7E8411-B370-A800-D238-55C03FBE17E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148799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615838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65719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748066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30953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79255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014617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236935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207262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152543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228594" indent="-228594">
              <a:buFont typeface="+mj-lt"/>
              <a:buAutoNum type="arabicPeriod" startAt="2"/>
            </a:pPr>
            <a:r>
              <a:rPr lang="en-US" sz="1100" b="1">
                <a:solidFill>
                  <a:srgbClr val="003C71"/>
                </a:solidFill>
              </a:rPr>
              <a:t>VISA to Pins</a:t>
            </a:r>
          </a:p>
          <a:p>
            <a:pPr marL="685789" lvl="1" indent="-228600">
              <a:buFont typeface="+mj-lt"/>
              <a:buAutoNum type="arabicPeriod"/>
            </a:pPr>
            <a:r>
              <a:rPr lang="en-US" sz="1000">
                <a:solidFill>
                  <a:srgbClr val="003C71"/>
                </a:solidFill>
              </a:rPr>
              <a:t>2 byte-lanes, 1b of clock on each lane (16b of data, 2b of clock)</a:t>
            </a:r>
          </a:p>
          <a:p>
            <a:pPr marL="685783" lvl="1" indent="-228594">
              <a:buFont typeface="+mj-lt"/>
              <a:buAutoNum type="arabicPeriod"/>
            </a:pPr>
            <a:r>
              <a:rPr lang="en-US" sz="1000">
                <a:solidFill>
                  <a:srgbClr val="003C71"/>
                </a:solidFill>
              </a:rPr>
              <a:t>Using VISA clock</a:t>
            </a:r>
          </a:p>
          <a:p>
            <a:pPr marL="228594" indent="-228594">
              <a:buFont typeface="+mj-lt"/>
              <a:buAutoNum type="arabicPeriod" startAt="2"/>
            </a:pPr>
            <a:r>
              <a:rPr lang="en-US" sz="1100" b="1">
                <a:solidFill>
                  <a:srgbClr val="003C71"/>
                </a:solidFill>
              </a:rPr>
              <a:t>VISA to Pins (Async)</a:t>
            </a:r>
          </a:p>
          <a:p>
            <a:pPr marL="685789" lvl="1" indent="-228600">
              <a:buFont typeface="+mj-lt"/>
              <a:buAutoNum type="arabicPeriod"/>
            </a:pPr>
            <a:r>
              <a:rPr lang="en-US" sz="1000">
                <a:solidFill>
                  <a:srgbClr val="003C71"/>
                </a:solidFill>
              </a:rPr>
              <a:t>Bypass the flops and sample the signals using  LA</a:t>
            </a:r>
          </a:p>
          <a:p>
            <a:pPr marL="685783" lvl="1" indent="-228594">
              <a:buFont typeface="+mj-lt"/>
              <a:buAutoNum type="arabicPeriod"/>
            </a:pPr>
            <a:r>
              <a:rPr lang="en-US" sz="1000">
                <a:solidFill>
                  <a:srgbClr val="003C71"/>
                </a:solidFill>
              </a:rPr>
              <a:t>Async mode is recommended when working with LA</a:t>
            </a:r>
          </a:p>
          <a:p>
            <a:pPr marL="457189" lvl="1" indent="0">
              <a:buFont typeface="+mj-lt"/>
              <a:buNone/>
            </a:pPr>
            <a:endParaRPr lang="en-US" sz="1100">
              <a:solidFill>
                <a:srgbClr val="003C71"/>
              </a:solidFill>
            </a:endParaRPr>
          </a:p>
          <a:p>
            <a:pPr marL="228594" indent="-228594">
              <a:buFont typeface="+mj-lt"/>
              <a:buAutoNum type="arabicPeriod" startAt="2"/>
            </a:pPr>
            <a:r>
              <a:rPr lang="en-US" sz="1100" b="1">
                <a:solidFill>
                  <a:srgbClr val="003C71"/>
                </a:solidFill>
              </a:rPr>
              <a:t>Touch Panel (VISA) to Pins (Sync)</a:t>
            </a:r>
          </a:p>
          <a:p>
            <a:pPr marL="685789" lvl="1" indent="-228600">
              <a:buFont typeface="+mj-lt"/>
              <a:buAutoNum type="arabicPeriod"/>
            </a:pPr>
            <a:r>
              <a:rPr lang="en-US" sz="1000">
                <a:solidFill>
                  <a:srgbClr val="003C71"/>
                </a:solidFill>
              </a:rPr>
              <a:t>2 byte-lanes, 1b of clock on each lane (16b of data, 2b of clock)</a:t>
            </a:r>
          </a:p>
          <a:p>
            <a:pPr marL="685783" lvl="1" indent="-228594">
              <a:buFont typeface="+mj-lt"/>
              <a:buAutoNum type="arabicPeriod"/>
            </a:pPr>
            <a:r>
              <a:rPr lang="en-US" sz="1100">
                <a:solidFill>
                  <a:srgbClr val="003C71"/>
                </a:solidFill>
              </a:rPr>
              <a:t>Using VISA clock</a:t>
            </a:r>
          </a:p>
          <a:p>
            <a:pPr marL="228594" indent="-228594">
              <a:buFont typeface="+mj-lt"/>
              <a:buAutoNum type="arabicPeriod" startAt="2"/>
            </a:pPr>
            <a:r>
              <a:rPr lang="en-US" sz="1100" b="1">
                <a:solidFill>
                  <a:srgbClr val="003C71"/>
                </a:solidFill>
              </a:rPr>
              <a:t>Touch Panel (VISA) to Pins (Async)</a:t>
            </a:r>
          </a:p>
          <a:p>
            <a:pPr marL="685789" lvl="1" indent="-228600">
              <a:buFont typeface="+mj-lt"/>
              <a:buAutoNum type="arabicPeriod"/>
            </a:pPr>
            <a:r>
              <a:rPr lang="en-US" sz="1000">
                <a:solidFill>
                  <a:srgbClr val="003C71"/>
                </a:solidFill>
              </a:rPr>
              <a:t>Bypass the flops and sample the signals using  LA</a:t>
            </a:r>
          </a:p>
          <a:p>
            <a:pPr marL="685783" lvl="1" indent="-228594">
              <a:buFont typeface="+mj-lt"/>
              <a:buAutoNum type="arabicPeriod"/>
            </a:pPr>
            <a:r>
              <a:rPr lang="en-US" sz="1000">
                <a:solidFill>
                  <a:srgbClr val="003C71"/>
                </a:solidFill>
              </a:rPr>
              <a:t>Async mode is recommended when working with LA</a:t>
            </a:r>
          </a:p>
          <a:p>
            <a:endParaRPr lang="en-US"/>
          </a:p>
        </p:txBody>
      </p:sp>
    </p:spTree>
    <p:extLst>
      <p:ext uri="{BB962C8B-B14F-4D97-AF65-F5344CB8AC3E}">
        <p14:creationId xmlns:p14="http://schemas.microsoft.com/office/powerpoint/2010/main" val="330351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133200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221127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Tree>
    <p:extLst>
      <p:ext uri="{BB962C8B-B14F-4D97-AF65-F5344CB8AC3E}">
        <p14:creationId xmlns:p14="http://schemas.microsoft.com/office/powerpoint/2010/main" val="28724201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Tree>
    <p:extLst>
      <p:ext uri="{BB962C8B-B14F-4D97-AF65-F5344CB8AC3E}">
        <p14:creationId xmlns:p14="http://schemas.microsoft.com/office/powerpoint/2010/main" val="38073403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107</a:t>
            </a:fld>
            <a:endParaRPr lang="en-US"/>
          </a:p>
        </p:txBody>
      </p:sp>
    </p:spTree>
    <p:extLst>
      <p:ext uri="{BB962C8B-B14F-4D97-AF65-F5344CB8AC3E}">
        <p14:creationId xmlns:p14="http://schemas.microsoft.com/office/powerpoint/2010/main" val="39154548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108</a:t>
            </a:fld>
            <a:endParaRPr lang="en-US"/>
          </a:p>
        </p:txBody>
      </p:sp>
    </p:spTree>
    <p:extLst>
      <p:ext uri="{BB962C8B-B14F-4D97-AF65-F5344CB8AC3E}">
        <p14:creationId xmlns:p14="http://schemas.microsoft.com/office/powerpoint/2010/main" val="38621920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Diff memory technology different power delivery solutions</a:t>
            </a:r>
          </a:p>
          <a:p>
            <a:r>
              <a:rPr lang="en-US"/>
              <a:t>Soc power solution is for the superset design</a:t>
            </a:r>
          </a:p>
        </p:txBody>
      </p:sp>
      <p:sp>
        <p:nvSpPr>
          <p:cNvPr id="4" name="Slide Number Placeholder 3"/>
          <p:cNvSpPr>
            <a:spLocks noGrp="1"/>
          </p:cNvSpPr>
          <p:nvPr>
            <p:ph type="sldNum" sz="quarter" idx="10"/>
          </p:nvPr>
        </p:nvSpPr>
        <p:spPr/>
        <p:txBody>
          <a:bodyPr/>
          <a:lstStyle/>
          <a:p>
            <a:fld id="{D61C8689-8455-3546-ADF9-3B7273760F66}" type="slidenum">
              <a:rPr lang="en-US" smtClean="0"/>
              <a:pPr/>
              <a:t>109</a:t>
            </a:fld>
            <a:endParaRPr lang="en-US"/>
          </a:p>
        </p:txBody>
      </p:sp>
    </p:spTree>
    <p:extLst>
      <p:ext uri="{BB962C8B-B14F-4D97-AF65-F5344CB8AC3E}">
        <p14:creationId xmlns:p14="http://schemas.microsoft.com/office/powerpoint/2010/main" val="34174521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fontAlgn="t" latinLnBrk="0">
              <a:spcBef>
                <a:spcPts val="0"/>
              </a:spcBef>
              <a:spcAft>
                <a:spcPts val="0"/>
              </a:spcAft>
            </a:pPr>
            <a:r>
              <a:rPr kumimoji="0" lang="en-US" sz="4000" b="0" i="0" u="none" strike="noStrike" cap="none" spc="0" normalizeH="0" baseline="0">
                <a:ln>
                  <a:noFill/>
                </a:ln>
                <a:solidFill>
                  <a:schemeClr val="tx2"/>
                </a:solidFill>
                <a:effectLst/>
                <a:uFillTx/>
                <a:latin typeface="+mn-lt"/>
                <a:ea typeface="+mn-ea"/>
                <a:cs typeface="+mn-cs"/>
                <a:sym typeface="Helvetica Neue"/>
              </a:rPr>
              <a:t>VCCGT </a:t>
            </a:r>
            <a:r>
              <a:rPr kumimoji="0" lang="en-US" sz="4000" b="0" i="0" u="none" strike="noStrike" cap="none" spc="0" normalizeH="0" baseline="0" err="1">
                <a:ln>
                  <a:noFill/>
                </a:ln>
                <a:solidFill>
                  <a:schemeClr val="tx2"/>
                </a:solidFill>
                <a:effectLst/>
                <a:uFillTx/>
                <a:latin typeface="+mn-lt"/>
                <a:ea typeface="+mn-ea"/>
                <a:cs typeface="+mn-cs"/>
                <a:sym typeface="Helvetica Neue"/>
              </a:rPr>
              <a:t>ICCMAx</a:t>
            </a:r>
            <a:r>
              <a:rPr kumimoji="0" lang="en-US" sz="4000" b="0" i="0" u="none" strike="noStrike" cap="none" spc="0" normalizeH="0" baseline="0">
                <a:ln>
                  <a:noFill/>
                </a:ln>
                <a:solidFill>
                  <a:schemeClr val="tx2"/>
                </a:solidFill>
                <a:effectLst/>
                <a:uFillTx/>
                <a:latin typeface="+mn-lt"/>
                <a:ea typeface="+mn-ea"/>
                <a:cs typeface="+mn-cs"/>
                <a:sym typeface="Helvetica Neue"/>
              </a:rPr>
              <a:t> 97 and VCCSA </a:t>
            </a:r>
            <a:r>
              <a:rPr kumimoji="0" lang="en-US" sz="4000" b="0" i="0" u="none" strike="noStrike" cap="none" spc="0" normalizeH="0" baseline="0" err="1">
                <a:ln>
                  <a:noFill/>
                </a:ln>
                <a:solidFill>
                  <a:schemeClr val="tx2"/>
                </a:solidFill>
                <a:effectLst/>
                <a:uFillTx/>
                <a:latin typeface="+mn-lt"/>
                <a:ea typeface="+mn-ea"/>
                <a:cs typeface="+mn-cs"/>
                <a:sym typeface="Helvetica Neue"/>
              </a:rPr>
              <a:t>ICCMAx</a:t>
            </a:r>
            <a:r>
              <a:rPr kumimoji="0" lang="en-US" sz="4000" b="0" i="0" u="none" strike="noStrike" cap="none" spc="0" normalizeH="0" baseline="0">
                <a:ln>
                  <a:noFill/>
                </a:ln>
                <a:solidFill>
                  <a:schemeClr val="tx2"/>
                </a:solidFill>
                <a:effectLst/>
                <a:uFillTx/>
                <a:latin typeface="+mn-lt"/>
                <a:ea typeface="+mn-ea"/>
                <a:cs typeface="+mn-cs"/>
                <a:sym typeface="Helvetica Neue"/>
              </a:rPr>
              <a:t> 52</a:t>
            </a:r>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110</a:t>
            </a:fld>
            <a:endParaRPr lang="en-US"/>
          </a:p>
        </p:txBody>
      </p:sp>
    </p:spTree>
    <p:extLst>
      <p:ext uri="{BB962C8B-B14F-4D97-AF65-F5344CB8AC3E}">
        <p14:creationId xmlns:p14="http://schemas.microsoft.com/office/powerpoint/2010/main" val="13416806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per mem technology </a:t>
            </a:r>
          </a:p>
        </p:txBody>
      </p:sp>
      <p:sp>
        <p:nvSpPr>
          <p:cNvPr id="4" name="Slide Number Placeholder 3"/>
          <p:cNvSpPr>
            <a:spLocks noGrp="1"/>
          </p:cNvSpPr>
          <p:nvPr>
            <p:ph type="sldNum" sz="quarter" idx="10"/>
          </p:nvPr>
        </p:nvSpPr>
        <p:spPr/>
        <p:txBody>
          <a:bodyPr/>
          <a:lstStyle/>
          <a:p>
            <a:fld id="{D61C8689-8455-3546-ADF9-3B7273760F66}" type="slidenum">
              <a:rPr lang="en-US" smtClean="0"/>
              <a:pPr/>
              <a:t>111</a:t>
            </a:fld>
            <a:endParaRPr lang="en-US"/>
          </a:p>
        </p:txBody>
      </p:sp>
    </p:spTree>
    <p:extLst>
      <p:ext uri="{BB962C8B-B14F-4D97-AF65-F5344CB8AC3E}">
        <p14:creationId xmlns:p14="http://schemas.microsoft.com/office/powerpoint/2010/main" val="36126258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Call out Pg 6 for each </a:t>
            </a:r>
            <a:r>
              <a:rPr lang="en-US" err="1"/>
              <a:t>sku</a:t>
            </a:r>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112</a:t>
            </a:fld>
            <a:endParaRPr lang="en-US"/>
          </a:p>
        </p:txBody>
      </p:sp>
    </p:spTree>
    <p:extLst>
      <p:ext uri="{BB962C8B-B14F-4D97-AF65-F5344CB8AC3E}">
        <p14:creationId xmlns:p14="http://schemas.microsoft.com/office/powerpoint/2010/main" val="28282197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29D08-5663-59FD-6C67-C2586BAAD4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0F69CE-7912-B400-B8E1-49BA027866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27A460-D8AE-4964-9CDD-CAFA2DB895F3}"/>
              </a:ext>
            </a:extLst>
          </p:cNvPr>
          <p:cNvSpPr>
            <a:spLocks noGrp="1"/>
          </p:cNvSpPr>
          <p:nvPr>
            <p:ph type="body" idx="1"/>
          </p:nvPr>
        </p:nvSpPr>
        <p:spPr/>
        <p:txBody>
          <a:bodyPr/>
          <a:lstStyle/>
          <a:p>
            <a:r>
              <a:rPr lang="en-US"/>
              <a:t>Call out Pg 6 for each </a:t>
            </a:r>
            <a:r>
              <a:rPr lang="en-US" err="1"/>
              <a:t>sku</a:t>
            </a:r>
            <a:endParaRPr lang="en-US"/>
          </a:p>
        </p:txBody>
      </p:sp>
      <p:sp>
        <p:nvSpPr>
          <p:cNvPr id="4" name="Slide Number Placeholder 3">
            <a:extLst>
              <a:ext uri="{FF2B5EF4-FFF2-40B4-BE49-F238E27FC236}">
                <a16:creationId xmlns:a16="http://schemas.microsoft.com/office/drawing/2014/main" id="{F7631AE9-6C33-13B1-0DE9-959AF0B89F29}"/>
              </a:ext>
            </a:extLst>
          </p:cNvPr>
          <p:cNvSpPr>
            <a:spLocks noGrp="1"/>
          </p:cNvSpPr>
          <p:nvPr>
            <p:ph type="sldNum" sz="quarter" idx="10"/>
          </p:nvPr>
        </p:nvSpPr>
        <p:spPr/>
        <p:txBody>
          <a:bodyPr/>
          <a:lstStyle/>
          <a:p>
            <a:fld id="{D61C8689-8455-3546-ADF9-3B7273760F66}" type="slidenum">
              <a:rPr lang="en-US" smtClean="0"/>
              <a:pPr/>
              <a:t>113</a:t>
            </a:fld>
            <a:endParaRPr lang="en-US"/>
          </a:p>
        </p:txBody>
      </p:sp>
    </p:spTree>
    <p:extLst>
      <p:ext uri="{BB962C8B-B14F-4D97-AF65-F5344CB8AC3E}">
        <p14:creationId xmlns:p14="http://schemas.microsoft.com/office/powerpoint/2010/main" val="2863251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6D7CC-F7F8-F1F2-46D2-3CA57B6818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B6EF9D-4F58-4A3B-AAC2-1CF281EA53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C5AE21-343A-7B74-4CA8-A4340552AFA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787435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Programming thru external I2C host possible e.g. AADVARK</a:t>
            </a:r>
          </a:p>
        </p:txBody>
      </p:sp>
      <p:sp>
        <p:nvSpPr>
          <p:cNvPr id="4" name="Slide Number Placeholder 3"/>
          <p:cNvSpPr>
            <a:spLocks noGrp="1"/>
          </p:cNvSpPr>
          <p:nvPr>
            <p:ph type="sldNum" sz="quarter" idx="10"/>
          </p:nvPr>
        </p:nvSpPr>
        <p:spPr/>
        <p:txBody>
          <a:bodyPr/>
          <a:lstStyle/>
          <a:p>
            <a:fld id="{D61C8689-8455-3546-ADF9-3B7273760F66}" type="slidenum">
              <a:rPr lang="en-US" smtClean="0"/>
              <a:pPr/>
              <a:t>114</a:t>
            </a:fld>
            <a:endParaRPr lang="en-US"/>
          </a:p>
        </p:txBody>
      </p:sp>
    </p:spTree>
    <p:extLst>
      <p:ext uri="{BB962C8B-B14F-4D97-AF65-F5344CB8AC3E}">
        <p14:creationId xmlns:p14="http://schemas.microsoft.com/office/powerpoint/2010/main" val="2954449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Legacy Power states supported</a:t>
            </a:r>
          </a:p>
        </p:txBody>
      </p:sp>
    </p:spTree>
    <p:extLst>
      <p:ext uri="{BB962C8B-B14F-4D97-AF65-F5344CB8AC3E}">
        <p14:creationId xmlns:p14="http://schemas.microsoft.com/office/powerpoint/2010/main" val="27241896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594720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572405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816828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121</a:t>
            </a:fld>
            <a:endParaRPr lang="en-US"/>
          </a:p>
        </p:txBody>
      </p:sp>
    </p:spTree>
    <p:extLst>
      <p:ext uri="{BB962C8B-B14F-4D97-AF65-F5344CB8AC3E}">
        <p14:creationId xmlns:p14="http://schemas.microsoft.com/office/powerpoint/2010/main" val="39376348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a:effectLst/>
                <a:latin typeface="var(--fontfamilybase)"/>
              </a:rPr>
              <a:t>AVMC : Analog Validation Margining Card</a:t>
            </a:r>
          </a:p>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122</a:t>
            </a:fld>
            <a:endParaRPr lang="en-US"/>
          </a:p>
        </p:txBody>
      </p:sp>
    </p:spTree>
    <p:extLst>
      <p:ext uri="{BB962C8B-B14F-4D97-AF65-F5344CB8AC3E}">
        <p14:creationId xmlns:p14="http://schemas.microsoft.com/office/powerpoint/2010/main" val="42196432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836423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36507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05498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4D7C4-AD51-4DE0-AD0F-8C652DCCF5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73A44B-F664-EDE8-A7C8-3658B02D04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CF6D87-C23D-93F8-38A7-C5196788916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5180214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3971652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443824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Check</a:t>
            </a:r>
            <a:r>
              <a:rPr lang="en-US" baseline="0"/>
              <a:t> for Port0 or 1 start.</a:t>
            </a:r>
          </a:p>
          <a:p>
            <a:endParaRPr lang="en-US"/>
          </a:p>
        </p:txBody>
      </p:sp>
      <p:sp>
        <p:nvSpPr>
          <p:cNvPr id="4" name="Slide Number Placeholder 3"/>
          <p:cNvSpPr>
            <a:spLocks noGrp="1"/>
          </p:cNvSpPr>
          <p:nvPr>
            <p:ph type="sldNum" sz="quarter" idx="10"/>
          </p:nvPr>
        </p:nvSpPr>
        <p:spPr/>
        <p:txBody>
          <a:bodyPr/>
          <a:lstStyle/>
          <a:p>
            <a:fld id="{6CB685F5-8CF9-46CE-9119-B99816C808F8}" type="slidenum">
              <a:rPr lang="en-US" smtClean="0">
                <a:solidFill>
                  <a:prstClr val="black"/>
                </a:solidFill>
              </a:rPr>
              <a:pPr/>
              <a:t>131</a:t>
            </a:fld>
            <a:endParaRPr lang="en-US">
              <a:solidFill>
                <a:prstClr val="black"/>
              </a:solidFill>
            </a:endParaRPr>
          </a:p>
        </p:txBody>
      </p:sp>
    </p:spTree>
    <p:extLst>
      <p:ext uri="{BB962C8B-B14F-4D97-AF65-F5344CB8AC3E}">
        <p14:creationId xmlns:p14="http://schemas.microsoft.com/office/powerpoint/2010/main" val="11118051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132</a:t>
            </a:fld>
            <a:endParaRPr lang="en-US"/>
          </a:p>
        </p:txBody>
      </p:sp>
    </p:spTree>
    <p:extLst>
      <p:ext uri="{BB962C8B-B14F-4D97-AF65-F5344CB8AC3E}">
        <p14:creationId xmlns:p14="http://schemas.microsoft.com/office/powerpoint/2010/main" val="231164574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134</a:t>
            </a:fld>
            <a:endParaRPr lang="en-US"/>
          </a:p>
        </p:txBody>
      </p:sp>
    </p:spTree>
    <p:extLst>
      <p:ext uri="{BB962C8B-B14F-4D97-AF65-F5344CB8AC3E}">
        <p14:creationId xmlns:p14="http://schemas.microsoft.com/office/powerpoint/2010/main" val="151004131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D576A-9033-1E4A-F9DD-0B331755FA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A347A7-8D3E-D487-D055-6F0598965D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CCC248-64F6-10D6-EE1B-ED941318D50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124FF64-F062-FFAE-A5DA-E3CB57E1BB34}"/>
              </a:ext>
            </a:extLst>
          </p:cNvPr>
          <p:cNvSpPr>
            <a:spLocks noGrp="1"/>
          </p:cNvSpPr>
          <p:nvPr>
            <p:ph type="sldNum" sz="quarter" idx="10"/>
          </p:nvPr>
        </p:nvSpPr>
        <p:spPr/>
        <p:txBody>
          <a:bodyPr/>
          <a:lstStyle/>
          <a:p>
            <a:fld id="{D61C8689-8455-3546-ADF9-3B7273760F66}" type="slidenum">
              <a:rPr lang="en-US" smtClean="0"/>
              <a:pPr/>
              <a:t>135</a:t>
            </a:fld>
            <a:endParaRPr lang="en-US"/>
          </a:p>
        </p:txBody>
      </p:sp>
    </p:spTree>
    <p:extLst>
      <p:ext uri="{BB962C8B-B14F-4D97-AF65-F5344CB8AC3E}">
        <p14:creationId xmlns:p14="http://schemas.microsoft.com/office/powerpoint/2010/main" val="50669269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Reference designator are w.r.t RPL-P LP4x RVP</a:t>
            </a:r>
          </a:p>
        </p:txBody>
      </p:sp>
    </p:spTree>
    <p:extLst>
      <p:ext uri="{BB962C8B-B14F-4D97-AF65-F5344CB8AC3E}">
        <p14:creationId xmlns:p14="http://schemas.microsoft.com/office/powerpoint/2010/main" val="23908820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t>Note: Reference designator are w.r.t RPL-P LP4x RVP</a:t>
            </a:r>
          </a:p>
          <a:p>
            <a:endParaRPr lang="en-US"/>
          </a:p>
        </p:txBody>
      </p:sp>
    </p:spTree>
    <p:extLst>
      <p:ext uri="{BB962C8B-B14F-4D97-AF65-F5344CB8AC3E}">
        <p14:creationId xmlns:p14="http://schemas.microsoft.com/office/powerpoint/2010/main" val="407240102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1C8689-8455-3546-ADF9-3B7273760F66}" type="slidenum">
              <a:rPr kumimoji="0" lang="en-US" sz="1200" b="0" i="0" u="none" strike="noStrike" kern="1200" cap="none" spc="0" normalizeH="0" baseline="0" noProof="0" smtClean="0">
                <a:ln>
                  <a:noFill/>
                </a:ln>
                <a:solidFill>
                  <a:prstClr val="black"/>
                </a:solidFill>
                <a:effectLst/>
                <a:uLnTx/>
                <a:uFillTx/>
                <a:latin typeface="Intel Cle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a:ln>
                <a:noFill/>
              </a:ln>
              <a:solidFill>
                <a:prstClr val="black"/>
              </a:solidFill>
              <a:effectLst/>
              <a:uLnTx/>
              <a:uFillTx/>
              <a:latin typeface="Intel Clear"/>
              <a:ea typeface="+mn-ea"/>
              <a:cs typeface="+mn-cs"/>
            </a:endParaRPr>
          </a:p>
        </p:txBody>
      </p:sp>
    </p:spTree>
    <p:extLst>
      <p:ext uri="{BB962C8B-B14F-4D97-AF65-F5344CB8AC3E}">
        <p14:creationId xmlns:p14="http://schemas.microsoft.com/office/powerpoint/2010/main" val="180517943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09481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63E23-A4E0-879E-D86C-4E172B4099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5C2C2A-6E48-FCB1-B9ED-D720FC5EE8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85FF68-AB5B-F465-729B-E7E407EC1CB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140611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6615739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73427070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Check</a:t>
            </a:r>
            <a:r>
              <a:rPr lang="en-US" baseline="0"/>
              <a:t> for Port0 or 1 start.</a:t>
            </a:r>
          </a:p>
          <a:p>
            <a:endParaRPr lang="en-US"/>
          </a:p>
        </p:txBody>
      </p:sp>
    </p:spTree>
    <p:extLst>
      <p:ext uri="{BB962C8B-B14F-4D97-AF65-F5344CB8AC3E}">
        <p14:creationId xmlns:p14="http://schemas.microsoft.com/office/powerpoint/2010/main" val="111180512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6675685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9542960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160</a:t>
            </a:fld>
            <a:endParaRPr lang="en-US"/>
          </a:p>
        </p:txBody>
      </p:sp>
    </p:spTree>
    <p:extLst>
      <p:ext uri="{BB962C8B-B14F-4D97-AF65-F5344CB8AC3E}">
        <p14:creationId xmlns:p14="http://schemas.microsoft.com/office/powerpoint/2010/main" val="32531860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161</a:t>
            </a:fld>
            <a:endParaRPr lang="en-US"/>
          </a:p>
        </p:txBody>
      </p:sp>
    </p:spTree>
    <p:extLst>
      <p:ext uri="{BB962C8B-B14F-4D97-AF65-F5344CB8AC3E}">
        <p14:creationId xmlns:p14="http://schemas.microsoft.com/office/powerpoint/2010/main" val="357893881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8168210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12034-C711-4B11-A929-3D20032BA6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2138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44007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tiff"/><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 Id="rId9" Type="http://schemas.openxmlformats.org/officeDocument/2006/relationships/image" Target="../media/image19.jpe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23.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Blue A">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0" name="Square"/>
          <p:cNvSpPr/>
          <p:nvPr/>
        </p:nvSpPr>
        <p:spPr>
          <a:xfrm>
            <a:off x="861107" y="5390896"/>
            <a:ext cx="607299" cy="607299"/>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81" name="Rectangle"/>
          <p:cNvSpPr/>
          <p:nvPr/>
        </p:nvSpPr>
        <p:spPr>
          <a:xfrm>
            <a:off x="576067" y="5108797"/>
            <a:ext cx="286654" cy="282073"/>
          </a:xfrm>
          <a:prstGeom prst="rect">
            <a:avLst/>
          </a:prstGeom>
          <a:solidFill>
            <a:srgbClr val="00C7FD"/>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82" name="Square"/>
          <p:cNvSpPr/>
          <p:nvPr/>
        </p:nvSpPr>
        <p:spPr>
          <a:xfrm>
            <a:off x="861107" y="4952474"/>
            <a:ext cx="157461" cy="1574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7500">
                <a:solidFill>
                  <a:schemeClr val="bg1"/>
                </a:solidFill>
              </a:defRPr>
            </a:lvl1pPr>
          </a:lstStyle>
          <a:p>
            <a:r>
              <a:rPr lang="en-US"/>
              <a:t>75 </a:t>
            </a:r>
            <a:r>
              <a:rPr lang="en-US" err="1"/>
              <a:t>pt</a:t>
            </a:r>
            <a:r>
              <a:rPr lang="en-US"/>
              <a:t> Intel Clear Light</a:t>
            </a:r>
            <a:endParaRPr/>
          </a:p>
        </p:txBody>
      </p:sp>
      <p:sp>
        <p:nvSpPr>
          <p:cNvPr id="17" name="Text Placeholder 2">
            <a:extLst>
              <a:ext uri="{FF2B5EF4-FFF2-40B4-BE49-F238E27FC236}">
                <a16:creationId xmlns:a16="http://schemas.microsoft.com/office/drawing/2014/main" id="{75379059-B28C-483A-9CD1-B3EB81874AEC}"/>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16pt Intel Clear Bold Intro:</a:t>
            </a:r>
          </a:p>
        </p:txBody>
      </p:sp>
      <p:sp>
        <p:nvSpPr>
          <p:cNvPr id="18" name="Text Placeholder 6">
            <a:extLst>
              <a:ext uri="{FF2B5EF4-FFF2-40B4-BE49-F238E27FC236}">
                <a16:creationId xmlns:a16="http://schemas.microsoft.com/office/drawing/2014/main" id="{BEFC1083-9176-4B55-B8AB-9F31A213ED26}"/>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18pt Intel Clear Subhead, Date, Etc.</a:t>
            </a:r>
          </a:p>
        </p:txBody>
      </p:sp>
      <p:grpSp>
        <p:nvGrpSpPr>
          <p:cNvPr id="9" name="Group 8">
            <a:extLst>
              <a:ext uri="{FF2B5EF4-FFF2-40B4-BE49-F238E27FC236}">
                <a16:creationId xmlns:a16="http://schemas.microsoft.com/office/drawing/2014/main" id="{698DF977-78B3-4C00-9E43-1223CD667932}"/>
              </a:ext>
            </a:extLst>
          </p:cNvPr>
          <p:cNvGrpSpPr/>
          <p:nvPr userDrawn="1"/>
        </p:nvGrpSpPr>
        <p:grpSpPr>
          <a:xfrm>
            <a:off x="1468406" y="5995719"/>
            <a:ext cx="1059754" cy="396801"/>
            <a:chOff x="1314450" y="6391094"/>
            <a:chExt cx="1123377" cy="420623"/>
          </a:xfrm>
        </p:grpSpPr>
        <p:sp>
          <p:nvSpPr>
            <p:cNvPr id="5" name="Freeform: Shape 4">
              <a:extLst>
                <a:ext uri="{FF2B5EF4-FFF2-40B4-BE49-F238E27FC236}">
                  <a16:creationId xmlns:a16="http://schemas.microsoft.com/office/drawing/2014/main" id="{78F73C8D-05B1-4270-85FA-B1FD37A25A06}"/>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FC6580CA-6E37-4F04-8FAD-D6491FEE8CE6}"/>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1C614C49-972F-498A-9654-844CECF9AF64}"/>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922EBBE0-933B-4A65-BAAC-DC5972E3F9A4}"/>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67968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 Content &amp;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B3C6455-4913-47BC-8232-AB0BABBA08C3}"/>
              </a:ext>
            </a:extLst>
          </p:cNvPr>
          <p:cNvSpPr>
            <a:spLocks noGrp="1"/>
          </p:cNvSpPr>
          <p:nvPr>
            <p:ph type="pic" sz="quarter" idx="30"/>
          </p:nvPr>
        </p:nvSpPr>
        <p:spPr>
          <a:xfrm>
            <a:off x="6615046" y="0"/>
            <a:ext cx="5129422" cy="6416167"/>
          </a:xfrm>
        </p:spPr>
        <p:txBody>
          <a:bodyPr/>
          <a:lstStyle/>
          <a:p>
            <a:endParaRPr lang="en-US"/>
          </a:p>
        </p:txBody>
      </p:sp>
      <p:sp>
        <p:nvSpPr>
          <p:cNvPr id="23" name="Title Text">
            <a:extLst>
              <a:ext uri="{FF2B5EF4-FFF2-40B4-BE49-F238E27FC236}">
                <a16:creationId xmlns:a16="http://schemas.microsoft.com/office/drawing/2014/main" id="{FAEAC0A3-8438-1245-A28C-64BC26BFB231}"/>
              </a:ext>
            </a:extLst>
          </p:cNvPr>
          <p:cNvSpPr txBox="1">
            <a:spLocks noGrp="1"/>
          </p:cNvSpPr>
          <p:nvPr>
            <p:ph type="title" hasCustomPrompt="1"/>
          </p:nvPr>
        </p:nvSpPr>
        <p:spPr>
          <a:xfrm>
            <a:off x="571500" y="567227"/>
            <a:ext cx="5747107" cy="9458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11" name="Content Placeholder 2">
            <a:extLst>
              <a:ext uri="{FF2B5EF4-FFF2-40B4-BE49-F238E27FC236}">
                <a16:creationId xmlns:a16="http://schemas.microsoft.com/office/drawing/2014/main" id="{7B7FB3F6-9C71-45A0-8236-12671533CA22}"/>
              </a:ext>
            </a:extLst>
          </p:cNvPr>
          <p:cNvSpPr>
            <a:spLocks noGrp="1"/>
          </p:cNvSpPr>
          <p:nvPr>
            <p:ph sz="quarter" idx="32"/>
          </p:nvPr>
        </p:nvSpPr>
        <p:spPr>
          <a:xfrm>
            <a:off x="571500" y="2139952"/>
            <a:ext cx="5768944"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a:extLst>
              <a:ext uri="{FF2B5EF4-FFF2-40B4-BE49-F238E27FC236}">
                <a16:creationId xmlns:a16="http://schemas.microsoft.com/office/drawing/2014/main" id="{B1C73349-1E00-4922-970C-187F97CE0620}"/>
              </a:ext>
            </a:extLst>
          </p:cNvPr>
          <p:cNvSpPr>
            <a:spLocks noGrp="1"/>
          </p:cNvSpPr>
          <p:nvPr>
            <p:ph type="body" sz="quarter" idx="29"/>
          </p:nvPr>
        </p:nvSpPr>
        <p:spPr>
          <a:xfrm>
            <a:off x="571500" y="1612901"/>
            <a:ext cx="5768944"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057877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Section Break Light Blue">
    <p:bg>
      <p:bgPr>
        <a:solidFill>
          <a:schemeClr val="accent2">
            <a:lumMod val="75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07A2BC2-9250-4B6C-8674-1CD30F0A349F}"/>
              </a:ext>
            </a:extLst>
          </p:cNvPr>
          <p:cNvSpPr/>
          <p:nvPr userDrawn="1"/>
        </p:nvSpPr>
        <p:spPr>
          <a:xfrm>
            <a:off x="0" y="6407451"/>
            <a:ext cx="11736987"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FE22C60C-8CBC-40B8-ABEA-44BF775A3581}"/>
              </a:ext>
            </a:extLst>
          </p:cNvPr>
          <p:cNvSpPr/>
          <p:nvPr userDrawn="1"/>
        </p:nvSpPr>
        <p:spPr>
          <a:xfrm rot="5400000">
            <a:off x="8758537" y="2978453"/>
            <a:ext cx="6407450"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5" name="Rectangle 14">
            <a:extLst>
              <a:ext uri="{FF2B5EF4-FFF2-40B4-BE49-F238E27FC236}">
                <a16:creationId xmlns:a16="http://schemas.microsoft.com/office/drawing/2014/main" id="{68A864FA-3818-4931-B452-798F1E7F5A67}"/>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16" name="Rectangle 15">
            <a:extLst>
              <a:ext uri="{FF2B5EF4-FFF2-40B4-BE49-F238E27FC236}">
                <a16:creationId xmlns:a16="http://schemas.microsoft.com/office/drawing/2014/main" id="{48FC8DFF-85CB-4435-B144-6A1DC4093482}"/>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17" name="Title Text">
            <a:extLst>
              <a:ext uri="{FF2B5EF4-FFF2-40B4-BE49-F238E27FC236}">
                <a16:creationId xmlns:a16="http://schemas.microsoft.com/office/drawing/2014/main" id="{5844F860-03F8-4657-A6E6-4E8919DD4FFF}"/>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nchorCtr="0">
            <a:noAutofit/>
          </a:bodyPr>
          <a:lstStyle>
            <a:lvl1pPr>
              <a:defRPr sz="4800">
                <a:solidFill>
                  <a:schemeClr val="bg1"/>
                </a:solidFill>
              </a:defRPr>
            </a:lvl1pPr>
          </a:lstStyle>
          <a:p>
            <a:r>
              <a:rPr lang="en-US"/>
              <a:t>Section Break Text Goes Here</a:t>
            </a:r>
          </a:p>
        </p:txBody>
      </p:sp>
      <p:sp>
        <p:nvSpPr>
          <p:cNvPr id="11" name="Text Placeholder 3">
            <a:extLst>
              <a:ext uri="{FF2B5EF4-FFF2-40B4-BE49-F238E27FC236}">
                <a16:creationId xmlns:a16="http://schemas.microsoft.com/office/drawing/2014/main" id="{ADACC9CB-1B2F-42BF-8D9F-62EC595FEA6C}"/>
              </a:ext>
            </a:extLst>
          </p:cNvPr>
          <p:cNvSpPr>
            <a:spLocks noGrp="1"/>
          </p:cNvSpPr>
          <p:nvPr>
            <p:ph type="body" sz="quarter" idx="29"/>
          </p:nvPr>
        </p:nvSpPr>
        <p:spPr>
          <a:xfrm>
            <a:off x="571500" y="3964420"/>
            <a:ext cx="11022013" cy="438150"/>
          </a:xfrm>
        </p:spPr>
        <p:txBody>
          <a:bodyPr/>
          <a:lstStyle>
            <a:lvl1pPr marL="0" indent="0">
              <a:buNone/>
              <a:defRPr>
                <a:solidFill>
                  <a:schemeClr val="bg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07182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p:bg>
      <p:bgPr>
        <a:solidFill>
          <a:schemeClr val="tx2"/>
        </a:solidFill>
        <a:effectLst/>
      </p:bgPr>
    </p:bg>
    <p:spTree>
      <p:nvGrpSpPr>
        <p:cNvPr id="1" name=""/>
        <p:cNvGrpSpPr/>
        <p:nvPr/>
      </p:nvGrpSpPr>
      <p:grpSpPr>
        <a:xfrm>
          <a:off x="0" y="0"/>
          <a:ext cx="0" cy="0"/>
          <a:chOff x="0" y="0"/>
          <a:chExt cx="0" cy="0"/>
        </a:xfrm>
      </p:grpSpPr>
      <p:sp>
        <p:nvSpPr>
          <p:cNvPr id="21" name="Square">
            <a:extLst>
              <a:ext uri="{FF2B5EF4-FFF2-40B4-BE49-F238E27FC236}">
                <a16:creationId xmlns:a16="http://schemas.microsoft.com/office/drawing/2014/main" id="{4C58A6BF-BF0D-4749-B07B-7C0A27747D42}"/>
              </a:ext>
            </a:extLst>
          </p:cNvPr>
          <p:cNvSpPr/>
          <p:nvPr userDrawn="1"/>
        </p:nvSpPr>
        <p:spPr>
          <a:xfrm>
            <a:off x="11741697" y="6405280"/>
            <a:ext cx="450068" cy="450068"/>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697" name="Square"/>
          <p:cNvSpPr/>
          <p:nvPr/>
        </p:nvSpPr>
        <p:spPr>
          <a:xfrm>
            <a:off x="709974" y="2295859"/>
            <a:ext cx="318638" cy="318638"/>
          </a:xfrm>
          <a:prstGeom prst="rect">
            <a:avLst/>
          </a:prstGeom>
          <a:solidFill>
            <a:srgbClr val="00C7FD"/>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698" name="Square"/>
          <p:cNvSpPr/>
          <p:nvPr/>
        </p:nvSpPr>
        <p:spPr>
          <a:xfrm>
            <a:off x="536812" y="2122317"/>
            <a:ext cx="174318" cy="174318"/>
          </a:xfrm>
          <a:prstGeom prst="rect">
            <a:avLst/>
          </a:prstGeom>
          <a:solidFill>
            <a:srgbClr val="7BDE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99" name="Square"/>
          <p:cNvSpPr/>
          <p:nvPr/>
        </p:nvSpPr>
        <p:spPr>
          <a:xfrm>
            <a:off x="709974" y="2023075"/>
            <a:ext cx="98724" cy="98723"/>
          </a:xfrm>
          <a:prstGeom prst="rect">
            <a:avLst/>
          </a:prstGeom>
          <a:solidFill>
            <a:srgbClr val="B4F0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700" name="Rectangle"/>
          <p:cNvSpPr/>
          <p:nvPr/>
        </p:nvSpPr>
        <p:spPr>
          <a:xfrm>
            <a:off x="5814183" y="402558"/>
            <a:ext cx="5927511" cy="600347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705"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8" name="TextBox 17">
            <a:extLst>
              <a:ext uri="{FF2B5EF4-FFF2-40B4-BE49-F238E27FC236}">
                <a16:creationId xmlns:a16="http://schemas.microsoft.com/office/drawing/2014/main" id="{F5846515-4871-AA4D-B71A-1561CC2E370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Content Placeholder 2">
            <a:extLst>
              <a:ext uri="{FF2B5EF4-FFF2-40B4-BE49-F238E27FC236}">
                <a16:creationId xmlns:a16="http://schemas.microsoft.com/office/drawing/2014/main" id="{DFE89D76-523B-456C-9EE9-BC9CB964E5C3}"/>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Rectangle 18">
            <a:extLst>
              <a:ext uri="{FF2B5EF4-FFF2-40B4-BE49-F238E27FC236}">
                <a16:creationId xmlns:a16="http://schemas.microsoft.com/office/drawing/2014/main" id="{D5D8740F-FED9-4D14-9DF3-3BA84ADF820C}"/>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20" name="Rectangle 19">
            <a:extLst>
              <a:ext uri="{FF2B5EF4-FFF2-40B4-BE49-F238E27FC236}">
                <a16:creationId xmlns:a16="http://schemas.microsoft.com/office/drawing/2014/main" id="{1DEF55E0-947C-4281-8A2A-E59398C246AB}"/>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23" name="Title Text">
            <a:extLst>
              <a:ext uri="{FF2B5EF4-FFF2-40B4-BE49-F238E27FC236}">
                <a16:creationId xmlns:a16="http://schemas.microsoft.com/office/drawing/2014/main" id="{5F192548-45E5-4F50-A32B-E61F6CFA996F}"/>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4" name="Text Placeholder 3">
            <a:extLst>
              <a:ext uri="{FF2B5EF4-FFF2-40B4-BE49-F238E27FC236}">
                <a16:creationId xmlns:a16="http://schemas.microsoft.com/office/drawing/2014/main" id="{38703551-AC59-4BD9-8B3C-616B6DFB3DB4}"/>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16092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2">
    <p:bg>
      <p:bgPr>
        <a:solidFill>
          <a:schemeClr val="tx2"/>
        </a:solidFill>
        <a:effectLst/>
      </p:bgPr>
    </p:bg>
    <p:spTree>
      <p:nvGrpSpPr>
        <p:cNvPr id="1" name=""/>
        <p:cNvGrpSpPr/>
        <p:nvPr/>
      </p:nvGrpSpPr>
      <p:grpSpPr>
        <a:xfrm>
          <a:off x="0" y="0"/>
          <a:ext cx="0" cy="0"/>
          <a:chOff x="0" y="0"/>
          <a:chExt cx="0" cy="0"/>
        </a:xfrm>
      </p:grpSpPr>
      <p:sp>
        <p:nvSpPr>
          <p:cNvPr id="21" name="Square">
            <a:extLst>
              <a:ext uri="{FF2B5EF4-FFF2-40B4-BE49-F238E27FC236}">
                <a16:creationId xmlns:a16="http://schemas.microsoft.com/office/drawing/2014/main" id="{3B808FDC-D2A2-42EB-B356-E69E4A048F8E}"/>
              </a:ext>
            </a:extLst>
          </p:cNvPr>
          <p:cNvSpPr/>
          <p:nvPr userDrawn="1"/>
        </p:nvSpPr>
        <p:spPr>
          <a:xfrm>
            <a:off x="11741697" y="6405280"/>
            <a:ext cx="450068" cy="450068"/>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22" name="Rectangle">
            <a:extLst>
              <a:ext uri="{FF2B5EF4-FFF2-40B4-BE49-F238E27FC236}">
                <a16:creationId xmlns:a16="http://schemas.microsoft.com/office/drawing/2014/main" id="{8A1BD37C-2C85-4873-ABDD-4B358A87ED4B}"/>
              </a:ext>
            </a:extLst>
          </p:cNvPr>
          <p:cNvSpPr/>
          <p:nvPr userDrawn="1"/>
        </p:nvSpPr>
        <p:spPr>
          <a:xfrm>
            <a:off x="5814183" y="402558"/>
            <a:ext cx="5927511" cy="600347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70" name="Square"/>
          <p:cNvSpPr/>
          <p:nvPr/>
        </p:nvSpPr>
        <p:spPr>
          <a:xfrm>
            <a:off x="707513" y="2295859"/>
            <a:ext cx="318638" cy="318638"/>
          </a:xfrm>
          <a:prstGeom prst="rect">
            <a:avLst/>
          </a:prstGeom>
          <a:solidFill>
            <a:srgbClr val="D9692F"/>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671" name="Square"/>
          <p:cNvSpPr/>
          <p:nvPr/>
        </p:nvSpPr>
        <p:spPr>
          <a:xfrm>
            <a:off x="533946" y="2122317"/>
            <a:ext cx="174318" cy="174318"/>
          </a:xfrm>
          <a:prstGeom prst="rect">
            <a:avLst/>
          </a:prstGeom>
          <a:solidFill>
            <a:srgbClr val="F6CB4B"/>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72" name="Square"/>
          <p:cNvSpPr/>
          <p:nvPr/>
        </p:nvSpPr>
        <p:spPr>
          <a:xfrm>
            <a:off x="707513" y="2023075"/>
            <a:ext cx="98724" cy="98723"/>
          </a:xfrm>
          <a:prstGeom prst="rect">
            <a:avLst/>
          </a:prstGeom>
          <a:solidFill>
            <a:srgbClr val="D9692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673"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9" name="TextBox 18">
            <a:extLst>
              <a:ext uri="{FF2B5EF4-FFF2-40B4-BE49-F238E27FC236}">
                <a16:creationId xmlns:a16="http://schemas.microsoft.com/office/drawing/2014/main" id="{C90FD0E6-78D1-5F44-A938-3A961F43FACD}"/>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Content Placeholder 2">
            <a:extLst>
              <a:ext uri="{FF2B5EF4-FFF2-40B4-BE49-F238E27FC236}">
                <a16:creationId xmlns:a16="http://schemas.microsoft.com/office/drawing/2014/main" id="{25002A24-73D0-4602-A8A1-5D9281BAF934}"/>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431659E3-0873-4033-A7E2-31DB4A07B08A}"/>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20" name="Rectangle 19">
            <a:extLst>
              <a:ext uri="{FF2B5EF4-FFF2-40B4-BE49-F238E27FC236}">
                <a16:creationId xmlns:a16="http://schemas.microsoft.com/office/drawing/2014/main" id="{C660C086-3964-411C-85AF-F720D5E83519}"/>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25" name="Title Text">
            <a:extLst>
              <a:ext uri="{FF2B5EF4-FFF2-40B4-BE49-F238E27FC236}">
                <a16:creationId xmlns:a16="http://schemas.microsoft.com/office/drawing/2014/main" id="{1F252960-CAAB-483D-8A6A-5882E4B6282A}"/>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4" name="Text Placeholder 3">
            <a:extLst>
              <a:ext uri="{FF2B5EF4-FFF2-40B4-BE49-F238E27FC236}">
                <a16:creationId xmlns:a16="http://schemas.microsoft.com/office/drawing/2014/main" id="{AAFA146E-21CD-4BD6-A89D-E6C5A6850811}"/>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883742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Light Blue">
    <p:bg>
      <p:bgPr>
        <a:solidFill>
          <a:schemeClr val="accent2"/>
        </a:solidFill>
        <a:effectLst/>
      </p:bgPr>
    </p:bg>
    <p:spTree>
      <p:nvGrpSpPr>
        <p:cNvPr id="1" name=""/>
        <p:cNvGrpSpPr/>
        <p:nvPr/>
      </p:nvGrpSpPr>
      <p:grpSpPr>
        <a:xfrm>
          <a:off x="0" y="0"/>
          <a:ext cx="0" cy="0"/>
          <a:chOff x="0" y="0"/>
          <a:chExt cx="0" cy="0"/>
        </a:xfrm>
      </p:grpSpPr>
      <p:sp>
        <p:nvSpPr>
          <p:cNvPr id="20" name="Square">
            <a:extLst>
              <a:ext uri="{FF2B5EF4-FFF2-40B4-BE49-F238E27FC236}">
                <a16:creationId xmlns:a16="http://schemas.microsoft.com/office/drawing/2014/main" id="{FE9A3852-307B-4677-A2E2-D7DC495E366A}"/>
              </a:ext>
            </a:extLst>
          </p:cNvPr>
          <p:cNvSpPr/>
          <p:nvPr userDrawn="1"/>
        </p:nvSpPr>
        <p:spPr>
          <a:xfrm>
            <a:off x="11741697" y="6405280"/>
            <a:ext cx="450068" cy="450068"/>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21" name="Rectangle">
            <a:extLst>
              <a:ext uri="{FF2B5EF4-FFF2-40B4-BE49-F238E27FC236}">
                <a16:creationId xmlns:a16="http://schemas.microsoft.com/office/drawing/2014/main" id="{1E9FE6C1-27FB-467A-8BF9-B80A0C35FEDB}"/>
              </a:ext>
            </a:extLst>
          </p:cNvPr>
          <p:cNvSpPr/>
          <p:nvPr userDrawn="1"/>
        </p:nvSpPr>
        <p:spPr>
          <a:xfrm>
            <a:off x="5814183" y="402558"/>
            <a:ext cx="5927511" cy="6003471"/>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1" name="Square">
            <a:extLst>
              <a:ext uri="{FF2B5EF4-FFF2-40B4-BE49-F238E27FC236}">
                <a16:creationId xmlns:a16="http://schemas.microsoft.com/office/drawing/2014/main" id="{C93C8C2E-66DD-E64F-BD60-42EBDC0E958E}"/>
              </a:ext>
            </a:extLst>
          </p:cNvPr>
          <p:cNvSpPr/>
          <p:nvPr userDrawn="1"/>
        </p:nvSpPr>
        <p:spPr>
          <a:xfrm>
            <a:off x="707513" y="2295859"/>
            <a:ext cx="318638" cy="318638"/>
          </a:xfrm>
          <a:prstGeom prst="rect">
            <a:avLst/>
          </a:prstGeom>
          <a:solidFill>
            <a:srgbClr val="004A86"/>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85A14FBD-B953-BA4F-8F83-DE73E3C37290}"/>
              </a:ext>
            </a:extLst>
          </p:cNvPr>
          <p:cNvSpPr/>
          <p:nvPr userDrawn="1"/>
        </p:nvSpPr>
        <p:spPr>
          <a:xfrm>
            <a:off x="533946" y="2122317"/>
            <a:ext cx="174318" cy="174318"/>
          </a:xfrm>
          <a:prstGeom prst="rect">
            <a:avLst/>
          </a:prstGeom>
          <a:solidFill>
            <a:srgbClr val="7BDE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7" name="Square">
            <a:extLst>
              <a:ext uri="{FF2B5EF4-FFF2-40B4-BE49-F238E27FC236}">
                <a16:creationId xmlns:a16="http://schemas.microsoft.com/office/drawing/2014/main" id="{59044771-2E3B-C941-8593-8E508F542287}"/>
              </a:ext>
            </a:extLst>
          </p:cNvPr>
          <p:cNvSpPr/>
          <p:nvPr userDrawn="1"/>
        </p:nvSpPr>
        <p:spPr>
          <a:xfrm>
            <a:off x="707513" y="2023075"/>
            <a:ext cx="98724" cy="98723"/>
          </a:xfrm>
          <a:prstGeom prst="rect">
            <a:avLst/>
          </a:prstGeom>
          <a:solidFill>
            <a:srgbClr val="B4F0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6" name="Content Placeholder 2">
            <a:extLst>
              <a:ext uri="{FF2B5EF4-FFF2-40B4-BE49-F238E27FC236}">
                <a16:creationId xmlns:a16="http://schemas.microsoft.com/office/drawing/2014/main" id="{2093C42A-FAA6-40D8-A663-DDDE456C16CF}"/>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5C1E74A4-2107-4448-BA31-9630404A452B}"/>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19" name="Rectangle 18">
            <a:extLst>
              <a:ext uri="{FF2B5EF4-FFF2-40B4-BE49-F238E27FC236}">
                <a16:creationId xmlns:a16="http://schemas.microsoft.com/office/drawing/2014/main" id="{1DABA887-D95E-434F-B1E9-73FC7AE8C2A8}"/>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23" name="Title Text">
            <a:extLst>
              <a:ext uri="{FF2B5EF4-FFF2-40B4-BE49-F238E27FC236}">
                <a16:creationId xmlns:a16="http://schemas.microsoft.com/office/drawing/2014/main" id="{5E5861BF-901F-47D4-91BC-0B353503F232}"/>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8" name="Text Placeholder 3">
            <a:extLst>
              <a:ext uri="{FF2B5EF4-FFF2-40B4-BE49-F238E27FC236}">
                <a16:creationId xmlns:a16="http://schemas.microsoft.com/office/drawing/2014/main" id="{3BA33390-07D4-4E2C-BDA6-AE147B9075AE}"/>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05219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ub, Content Gray">
    <p:bg>
      <p:bgPr>
        <a:solidFill>
          <a:schemeClr val="bg1">
            <a:lumMod val="95000"/>
          </a:schemeClr>
        </a:solidFill>
        <a:effectLst/>
      </p:bgPr>
    </p:bg>
    <p:spTree>
      <p:nvGrpSpPr>
        <p:cNvPr id="1" name=""/>
        <p:cNvGrpSpPr/>
        <p:nvPr/>
      </p:nvGrpSpPr>
      <p:grpSpPr>
        <a:xfrm>
          <a:off x="0" y="0"/>
          <a:ext cx="0" cy="0"/>
          <a:chOff x="0" y="0"/>
          <a:chExt cx="0" cy="0"/>
        </a:xfrm>
      </p:grpSpPr>
      <p:sp>
        <p:nvSpPr>
          <p:cNvPr id="12" name="Square">
            <a:extLst>
              <a:ext uri="{FF2B5EF4-FFF2-40B4-BE49-F238E27FC236}">
                <a16:creationId xmlns:a16="http://schemas.microsoft.com/office/drawing/2014/main" id="{55D0C779-F23A-40CE-B4C7-842A10085F59}"/>
              </a:ext>
            </a:extLst>
          </p:cNvPr>
          <p:cNvSpPr/>
          <p:nvPr userDrawn="1"/>
        </p:nvSpPr>
        <p:spPr>
          <a:xfrm>
            <a:off x="11741697" y="6405280"/>
            <a:ext cx="450068" cy="450068"/>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9" name="Rectangle">
            <a:extLst>
              <a:ext uri="{FF2B5EF4-FFF2-40B4-BE49-F238E27FC236}">
                <a16:creationId xmlns:a16="http://schemas.microsoft.com/office/drawing/2014/main" id="{1EFAB719-B3C2-4520-AFF9-4A06F169DB2B}"/>
              </a:ext>
            </a:extLst>
          </p:cNvPr>
          <p:cNvSpPr/>
          <p:nvPr userDrawn="1"/>
        </p:nvSpPr>
        <p:spPr>
          <a:xfrm>
            <a:off x="5814183" y="402558"/>
            <a:ext cx="5927511" cy="6003471"/>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511" name="Rectangle"/>
          <p:cNvSpPr/>
          <p:nvPr/>
        </p:nvSpPr>
        <p:spPr>
          <a:xfrm>
            <a:off x="5815052" y="401865"/>
            <a:ext cx="5927511" cy="6003471"/>
          </a:xfrm>
          <a:prstGeom prst="rect">
            <a:avLst/>
          </a:prstGeom>
          <a:solidFill>
            <a:srgbClr val="FFFF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0" name="Content Placeholder 2">
            <a:extLst>
              <a:ext uri="{FF2B5EF4-FFF2-40B4-BE49-F238E27FC236}">
                <a16:creationId xmlns:a16="http://schemas.microsoft.com/office/drawing/2014/main" id="{D197FC80-1304-44AF-BD9E-CFB8D3B37C99}"/>
              </a:ext>
            </a:extLst>
          </p:cNvPr>
          <p:cNvSpPr>
            <a:spLocks noGrp="1"/>
          </p:cNvSpPr>
          <p:nvPr>
            <p:ph sz="quarter" idx="27"/>
          </p:nvPr>
        </p:nvSpPr>
        <p:spPr>
          <a:xfrm>
            <a:off x="6394450" y="1974850"/>
            <a:ext cx="4852988"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Text">
            <a:extLst>
              <a:ext uri="{FF2B5EF4-FFF2-40B4-BE49-F238E27FC236}">
                <a16:creationId xmlns:a16="http://schemas.microsoft.com/office/drawing/2014/main" id="{1B60A262-0CE7-4C6B-B734-0B0EA0F1A4A3}"/>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chorCtr="0">
            <a:noAutofit/>
          </a:bodyPr>
          <a:lstStyle>
            <a:lvl1pPr>
              <a:defRPr sz="4000">
                <a:solidFill>
                  <a:schemeClr val="bg2"/>
                </a:solidFill>
              </a:defRPr>
            </a:lvl1pPr>
          </a:lstStyle>
          <a:p>
            <a:r>
              <a:rPr lang="en-US"/>
              <a:t>Title Text Goes Here</a:t>
            </a:r>
          </a:p>
        </p:txBody>
      </p:sp>
      <p:sp>
        <p:nvSpPr>
          <p:cNvPr id="11" name="Text Placeholder 3">
            <a:extLst>
              <a:ext uri="{FF2B5EF4-FFF2-40B4-BE49-F238E27FC236}">
                <a16:creationId xmlns:a16="http://schemas.microsoft.com/office/drawing/2014/main" id="{7B80F0DD-816B-4E0B-8C85-8413DB8C70EF}"/>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2"/>
                </a:solidFill>
                <a:latin typeface="+mn-lt"/>
              </a:defRPr>
            </a:lvl1pPr>
            <a:lvl2pPr marL="2286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4578484E-3DC4-4DF6-819B-FDDDA6F166CB}"/>
              </a:ext>
            </a:extLst>
          </p:cNvPr>
          <p:cNvSpPr txBox="1"/>
          <p:nvPr userDrawn="1"/>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tx2"/>
                </a:solidFill>
                <a:effectLst/>
                <a:uFillTx/>
                <a:latin typeface="+mn-lt"/>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err="1">
              <a:ln>
                <a:noFill/>
              </a:ln>
              <a:solidFill>
                <a:schemeClr val="tx2"/>
              </a:solidFill>
              <a:effectLst/>
              <a:uFillTx/>
              <a:latin typeface="+mn-lt"/>
              <a:ea typeface="+mn-ea"/>
              <a:cs typeface="+mn-cs"/>
              <a:sym typeface="Helvetica Neue"/>
            </a:endParaRPr>
          </a:p>
        </p:txBody>
      </p:sp>
    </p:spTree>
    <p:extLst>
      <p:ext uri="{BB962C8B-B14F-4D97-AF65-F5344CB8AC3E}">
        <p14:creationId xmlns:p14="http://schemas.microsoft.com/office/powerpoint/2010/main" val="3438955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3">
    <p:bg>
      <p:bgPr>
        <a:solidFill>
          <a:schemeClr val="accent1"/>
        </a:solidFill>
        <a:effectLst/>
      </p:bgPr>
    </p:bg>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DFE89D76-523B-456C-9EE9-BC9CB964E5C3}"/>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Text">
            <a:extLst>
              <a:ext uri="{FF2B5EF4-FFF2-40B4-BE49-F238E27FC236}">
                <a16:creationId xmlns:a16="http://schemas.microsoft.com/office/drawing/2014/main" id="{72D74CEB-BA0A-43F1-82CE-384185B612C9}"/>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1" name="Text Placeholder 3">
            <a:extLst>
              <a:ext uri="{FF2B5EF4-FFF2-40B4-BE49-F238E27FC236}">
                <a16:creationId xmlns:a16="http://schemas.microsoft.com/office/drawing/2014/main" id="{50F55EEA-3D90-42F4-B8D0-30E0374D2A5B}"/>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
        <p:nvSpPr>
          <p:cNvPr id="12" name="Rectangle 11">
            <a:extLst>
              <a:ext uri="{FF2B5EF4-FFF2-40B4-BE49-F238E27FC236}">
                <a16:creationId xmlns:a16="http://schemas.microsoft.com/office/drawing/2014/main" id="{84CCC3F4-FFF1-4AD9-8605-41A61B8926CF}"/>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Square">
            <a:extLst>
              <a:ext uri="{FF2B5EF4-FFF2-40B4-BE49-F238E27FC236}">
                <a16:creationId xmlns:a16="http://schemas.microsoft.com/office/drawing/2014/main" id="{C4A06178-9ACC-4082-8329-4A9A59924508}"/>
              </a:ext>
            </a:extLst>
          </p:cNvPr>
          <p:cNvSpPr/>
          <p:nvPr userDrawn="1"/>
        </p:nvSpPr>
        <p:spPr>
          <a:xfrm>
            <a:off x="11741697" y="6407185"/>
            <a:ext cx="450068" cy="450068"/>
          </a:xfrm>
          <a:prstGeom prst="rect">
            <a:avLst/>
          </a:prstGeom>
          <a:solidFill>
            <a:schemeClr val="accent1">
              <a:alpha val="50000"/>
            </a:schemeClr>
          </a:solidFill>
          <a:ln w="12700">
            <a:miter lim="400000"/>
          </a:ln>
        </p:spPr>
        <p:txBody>
          <a:bodyPr lIns="0" tIns="0" rIns="0" bIns="0" anchor="ctr"/>
          <a:lstStyle/>
          <a:p>
            <a:pPr defTabSz="412750">
              <a:defRPr sz="3200">
                <a:solidFill>
                  <a:srgbClr val="026FC5"/>
                </a:solidFill>
                <a:latin typeface="Helvetica Neue Medium"/>
                <a:ea typeface="Helvetica Neue Medium"/>
                <a:cs typeface="Helvetica Neue Medium"/>
                <a:sym typeface="Helvetica Neue Medium"/>
              </a:defRPr>
            </a:pPr>
            <a:endParaRPr sz="1600"/>
          </a:p>
        </p:txBody>
      </p:sp>
      <p:sp>
        <p:nvSpPr>
          <p:cNvPr id="20" name="TextBox 19">
            <a:extLst>
              <a:ext uri="{FF2B5EF4-FFF2-40B4-BE49-F238E27FC236}">
                <a16:creationId xmlns:a16="http://schemas.microsoft.com/office/drawing/2014/main" id="{DC922DFF-5663-40DE-9B54-4149EDB7740E}"/>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pic>
        <p:nvPicPr>
          <p:cNvPr id="22" name="Image" descr="Image">
            <a:extLst>
              <a:ext uri="{FF2B5EF4-FFF2-40B4-BE49-F238E27FC236}">
                <a16:creationId xmlns:a16="http://schemas.microsoft.com/office/drawing/2014/main" id="{E5997704-33EA-4D7D-8B55-E46DD2216814}"/>
              </a:ext>
            </a:extLst>
          </p:cNvPr>
          <p:cNvPicPr>
            <a:picLocks noChangeAspect="1"/>
          </p:cNvPicPr>
          <p:nvPr userDrawn="1"/>
        </p:nvPicPr>
        <p:blipFill>
          <a:blip r:embed="rId2"/>
          <a:stretch>
            <a:fillRect/>
          </a:stretch>
        </p:blipFill>
        <p:spPr>
          <a:xfrm>
            <a:off x="11151433" y="6543018"/>
            <a:ext cx="491250" cy="190501"/>
          </a:xfrm>
          <a:prstGeom prst="rect">
            <a:avLst/>
          </a:prstGeom>
          <a:ln w="12700">
            <a:miter lim="400000"/>
          </a:ln>
        </p:spPr>
      </p:pic>
      <p:sp>
        <p:nvSpPr>
          <p:cNvPr id="23" name="Rectangle 22">
            <a:extLst>
              <a:ext uri="{FF2B5EF4-FFF2-40B4-BE49-F238E27FC236}">
                <a16:creationId xmlns:a16="http://schemas.microsoft.com/office/drawing/2014/main" id="{3C3544D4-6B59-4B11-BC0E-2FD48F693641}"/>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24" name="Rectangle 23">
            <a:extLst>
              <a:ext uri="{FF2B5EF4-FFF2-40B4-BE49-F238E27FC236}">
                <a16:creationId xmlns:a16="http://schemas.microsoft.com/office/drawing/2014/main" id="{562FEA03-1122-4C36-ACD1-DA42FB8A03DC}"/>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25" name="Rectangle 24">
            <a:extLst>
              <a:ext uri="{FF2B5EF4-FFF2-40B4-BE49-F238E27FC236}">
                <a16:creationId xmlns:a16="http://schemas.microsoft.com/office/drawing/2014/main" id="{373D4EB9-5CAF-4B81-91EA-AD490D0B13E4}"/>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9952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Light Blue 2">
    <p:bg>
      <p:bgPr>
        <a:solidFill>
          <a:schemeClr val="accent2">
            <a:lumMod val="75000"/>
          </a:schemeClr>
        </a:solidFill>
        <a:effectLst/>
      </p:bgPr>
    </p:bg>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2093C42A-FAA6-40D8-A663-DDDE456C16CF}"/>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itle Text">
            <a:extLst>
              <a:ext uri="{FF2B5EF4-FFF2-40B4-BE49-F238E27FC236}">
                <a16:creationId xmlns:a16="http://schemas.microsoft.com/office/drawing/2014/main" id="{6A03358B-3D25-4A6D-85E6-54F235A943A8}"/>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2" name="Text Placeholder 3">
            <a:extLst>
              <a:ext uri="{FF2B5EF4-FFF2-40B4-BE49-F238E27FC236}">
                <a16:creationId xmlns:a16="http://schemas.microsoft.com/office/drawing/2014/main" id="{F8EBE803-6659-42A1-A094-94B9EF7ABC2F}"/>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
        <p:nvSpPr>
          <p:cNvPr id="15" name="Rectangle 14">
            <a:extLst>
              <a:ext uri="{FF2B5EF4-FFF2-40B4-BE49-F238E27FC236}">
                <a16:creationId xmlns:a16="http://schemas.microsoft.com/office/drawing/2014/main" id="{DC0D4B91-0BAF-46EC-9A7C-9D57C3224A9C}"/>
              </a:ext>
            </a:extLst>
          </p:cNvPr>
          <p:cNvSpPr/>
          <p:nvPr userDrawn="1"/>
        </p:nvSpPr>
        <p:spPr>
          <a:xfrm>
            <a:off x="0" y="6407451"/>
            <a:ext cx="11736987"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TextBox 16">
            <a:extLst>
              <a:ext uri="{FF2B5EF4-FFF2-40B4-BE49-F238E27FC236}">
                <a16:creationId xmlns:a16="http://schemas.microsoft.com/office/drawing/2014/main" id="{4B30B67E-5DCD-4732-882C-64DE9CC86419}"/>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pic>
        <p:nvPicPr>
          <p:cNvPr id="18" name="Image" descr="Image">
            <a:extLst>
              <a:ext uri="{FF2B5EF4-FFF2-40B4-BE49-F238E27FC236}">
                <a16:creationId xmlns:a16="http://schemas.microsoft.com/office/drawing/2014/main" id="{2F70C4FC-7A21-4AFA-8998-5EAB2E19CBCA}"/>
              </a:ext>
            </a:extLst>
          </p:cNvPr>
          <p:cNvPicPr>
            <a:picLocks noChangeAspect="1"/>
          </p:cNvPicPr>
          <p:nvPr userDrawn="1"/>
        </p:nvPicPr>
        <p:blipFill>
          <a:blip r:embed="rId2"/>
          <a:stretch>
            <a:fillRect/>
          </a:stretch>
        </p:blipFill>
        <p:spPr>
          <a:xfrm>
            <a:off x="11151433" y="6543018"/>
            <a:ext cx="491250" cy="190501"/>
          </a:xfrm>
          <a:prstGeom prst="rect">
            <a:avLst/>
          </a:prstGeom>
          <a:ln w="12700">
            <a:miter lim="400000"/>
          </a:ln>
        </p:spPr>
      </p:pic>
      <p:sp>
        <p:nvSpPr>
          <p:cNvPr id="22" name="Rectangle 21">
            <a:extLst>
              <a:ext uri="{FF2B5EF4-FFF2-40B4-BE49-F238E27FC236}">
                <a16:creationId xmlns:a16="http://schemas.microsoft.com/office/drawing/2014/main" id="{8D716FF7-59F9-414F-85CD-8E23360D2B4C}"/>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24" name="Rectangle 23">
            <a:extLst>
              <a:ext uri="{FF2B5EF4-FFF2-40B4-BE49-F238E27FC236}">
                <a16:creationId xmlns:a16="http://schemas.microsoft.com/office/drawing/2014/main" id="{AD4273EB-E90B-42F7-8CE9-6A1713A08CA3}"/>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25" name="Rectangle 24">
            <a:extLst>
              <a:ext uri="{FF2B5EF4-FFF2-40B4-BE49-F238E27FC236}">
                <a16:creationId xmlns:a16="http://schemas.microsoft.com/office/drawing/2014/main" id="{F98FFA5B-1C6A-486A-A0FE-02206FCDC54A}"/>
              </a:ext>
            </a:extLst>
          </p:cNvPr>
          <p:cNvSpPr/>
          <p:nvPr userDrawn="1"/>
        </p:nvSpPr>
        <p:spPr>
          <a:xfrm rot="5400000">
            <a:off x="8758537" y="2978453"/>
            <a:ext cx="6407450"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79884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Sub White">
    <p:spTree>
      <p:nvGrpSpPr>
        <p:cNvPr id="1" name=""/>
        <p:cNvGrpSpPr/>
        <p:nvPr/>
      </p:nvGrpSpPr>
      <p:grpSpPr>
        <a:xfrm>
          <a:off x="0" y="0"/>
          <a:ext cx="0" cy="0"/>
          <a:chOff x="0" y="0"/>
          <a:chExt cx="0" cy="0"/>
        </a:xfrm>
      </p:grpSpPr>
      <p:graphicFrame>
        <p:nvGraphicFramePr>
          <p:cNvPr id="13" name="Chart 5">
            <a:extLst>
              <a:ext uri="{FF2B5EF4-FFF2-40B4-BE49-F238E27FC236}">
                <a16:creationId xmlns:a16="http://schemas.microsoft.com/office/drawing/2014/main" id="{F0529FEA-BEC4-644C-94EE-601D5BED26F3}"/>
              </a:ext>
            </a:extLst>
          </p:cNvPr>
          <p:cNvGraphicFramePr/>
          <p:nvPr userDrawn="1">
            <p:extLst>
              <p:ext uri="{D42A27DB-BD31-4B8C-83A1-F6EECF244321}">
                <p14:modId xmlns:p14="http://schemas.microsoft.com/office/powerpoint/2010/main" val="680995965"/>
              </p:ext>
            </p:extLst>
          </p:nvPr>
        </p:nvGraphicFramePr>
        <p:xfrm>
          <a:off x="7201593" y="1799047"/>
          <a:ext cx="3472287" cy="4025676"/>
        </p:xfrm>
        <a:graphic>
          <a:graphicData uri="http://schemas.openxmlformats.org/drawingml/2006/chart">
            <c:chart xmlns:c="http://schemas.openxmlformats.org/drawingml/2006/chart" xmlns:r="http://schemas.openxmlformats.org/officeDocument/2006/relationships" r:id="rId2"/>
          </a:graphicData>
        </a:graphic>
      </p:graphicFrame>
      <p:sp>
        <p:nvSpPr>
          <p:cNvPr id="10" name="Title Text">
            <a:extLst>
              <a:ext uri="{FF2B5EF4-FFF2-40B4-BE49-F238E27FC236}">
                <a16:creationId xmlns:a16="http://schemas.microsoft.com/office/drawing/2014/main" id="{0EA1A176-5931-41CA-86D5-15FC4398AA40}"/>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noAutofit/>
          </a:bodyPr>
          <a:lstStyle>
            <a:lvl1pPr algn="ctr">
              <a:defRPr sz="4800">
                <a:solidFill>
                  <a:schemeClr val="accent1"/>
                </a:solidFill>
              </a:defRPr>
            </a:lvl1pPr>
          </a:lstStyle>
          <a:p>
            <a:r>
              <a:rPr lang="en-US"/>
              <a:t>48pt Intel Clear Light Body. For content that is not a section, but has a big idea in text only.</a:t>
            </a:r>
          </a:p>
        </p:txBody>
      </p:sp>
      <p:sp>
        <p:nvSpPr>
          <p:cNvPr id="8" name="Rectangle 7">
            <a:extLst>
              <a:ext uri="{FF2B5EF4-FFF2-40B4-BE49-F238E27FC236}">
                <a16:creationId xmlns:a16="http://schemas.microsoft.com/office/drawing/2014/main" id="{597652EB-8B2D-46CC-B147-89A4C26A2D8F}"/>
              </a:ext>
            </a:extLst>
          </p:cNvPr>
          <p:cNvSpPr/>
          <p:nvPr userDrawn="1"/>
        </p:nvSpPr>
        <p:spPr>
          <a:xfrm>
            <a:off x="0" y="0"/>
            <a:ext cx="11736987"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571A480A-B7B4-498C-9868-A91E2651D429}"/>
              </a:ext>
            </a:extLst>
          </p:cNvPr>
          <p:cNvSpPr/>
          <p:nvPr userDrawn="1"/>
        </p:nvSpPr>
        <p:spPr>
          <a:xfrm rot="5400000">
            <a:off x="-2978450" y="2978453"/>
            <a:ext cx="6407450"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939243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Title &amp; Sub Blue">
    <p:bg>
      <p:bgPr>
        <a:solidFill>
          <a:schemeClr val="tx2"/>
        </a:solidFill>
        <a:effectLst/>
      </p:bgPr>
    </p:bg>
    <p:spTree>
      <p:nvGrpSpPr>
        <p:cNvPr id="1" name=""/>
        <p:cNvGrpSpPr/>
        <p:nvPr/>
      </p:nvGrpSpPr>
      <p:grpSpPr>
        <a:xfrm>
          <a:off x="0" y="0"/>
          <a:ext cx="0" cy="0"/>
          <a:chOff x="0" y="0"/>
          <a:chExt cx="0" cy="0"/>
        </a:xfrm>
      </p:grpSpPr>
      <p:sp>
        <p:nvSpPr>
          <p:cNvPr id="860" name="Rectangle"/>
          <p:cNvSpPr/>
          <p:nvPr userDrawn="1"/>
        </p:nvSpPr>
        <p:spPr>
          <a:xfrm>
            <a:off x="471054" y="464127"/>
            <a:ext cx="11272494" cy="5944838"/>
          </a:xfrm>
          <a:prstGeom prst="rect">
            <a:avLst/>
          </a:prstGeom>
          <a:solidFill>
            <a:schemeClr val="accent1"/>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61" name="Square"/>
          <p:cNvSpPr/>
          <p:nvPr/>
        </p:nvSpPr>
        <p:spPr>
          <a:xfrm>
            <a:off x="11743603" y="6405281"/>
            <a:ext cx="448398" cy="452720"/>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8" name="Rectangle 7">
            <a:extLst>
              <a:ext uri="{FF2B5EF4-FFF2-40B4-BE49-F238E27FC236}">
                <a16:creationId xmlns:a16="http://schemas.microsoft.com/office/drawing/2014/main" id="{41A778AB-F6EC-4101-87E6-DECF7944E661}"/>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9" name="Rectangle 8">
            <a:extLst>
              <a:ext uri="{FF2B5EF4-FFF2-40B4-BE49-F238E27FC236}">
                <a16:creationId xmlns:a16="http://schemas.microsoft.com/office/drawing/2014/main" id="{F6E1F1A6-2FDF-4676-B713-F9746DD3A821}"/>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10" name="Title Text">
            <a:extLst>
              <a:ext uri="{FF2B5EF4-FFF2-40B4-BE49-F238E27FC236}">
                <a16:creationId xmlns:a16="http://schemas.microsoft.com/office/drawing/2014/main" id="{E400EEBB-F912-40CA-A759-DEFE15164979}"/>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noAutofit/>
          </a:bodyPr>
          <a:lstStyle>
            <a:lvl1pPr algn="ctr">
              <a:defRPr sz="4800">
                <a:solidFill>
                  <a:schemeClr val="bg1"/>
                </a:solidFill>
              </a:defRPr>
            </a:lvl1pPr>
          </a:lstStyle>
          <a:p>
            <a:r>
              <a:rPr lang="en-US"/>
              <a:t>48pt Intel Clear Light Body. For content that is not a section, but has a big idea in text only.</a:t>
            </a:r>
          </a:p>
        </p:txBody>
      </p:sp>
    </p:spTree>
    <p:extLst>
      <p:ext uri="{BB962C8B-B14F-4D97-AF65-F5344CB8AC3E}">
        <p14:creationId xmlns:p14="http://schemas.microsoft.com/office/powerpoint/2010/main" val="1456320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Title &amp; Sub Light Blue">
    <p:bg>
      <p:bgPr>
        <a:solidFill>
          <a:srgbClr val="00C7FD"/>
        </a:solidFill>
        <a:effectLst/>
      </p:bgPr>
    </p:bg>
    <p:spTree>
      <p:nvGrpSpPr>
        <p:cNvPr id="1" name=""/>
        <p:cNvGrpSpPr/>
        <p:nvPr/>
      </p:nvGrpSpPr>
      <p:grpSpPr>
        <a:xfrm>
          <a:off x="0" y="0"/>
          <a:ext cx="0" cy="0"/>
          <a:chOff x="0" y="0"/>
          <a:chExt cx="0" cy="0"/>
        </a:xfrm>
      </p:grpSpPr>
      <p:sp>
        <p:nvSpPr>
          <p:cNvPr id="860" name="Rectangle"/>
          <p:cNvSpPr/>
          <p:nvPr userDrawn="1"/>
        </p:nvSpPr>
        <p:spPr>
          <a:xfrm>
            <a:off x="471054" y="464127"/>
            <a:ext cx="11272494" cy="5944838"/>
          </a:xfrm>
          <a:prstGeom prst="rect">
            <a:avLst/>
          </a:prstGeom>
          <a:solidFill>
            <a:schemeClr val="accent2">
              <a:lumMod val="75000"/>
            </a:schemeClr>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61" name="Square"/>
          <p:cNvSpPr/>
          <p:nvPr/>
        </p:nvSpPr>
        <p:spPr>
          <a:xfrm>
            <a:off x="11743603" y="6405281"/>
            <a:ext cx="448398" cy="452720"/>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8" name="Rectangle 7">
            <a:extLst>
              <a:ext uri="{FF2B5EF4-FFF2-40B4-BE49-F238E27FC236}">
                <a16:creationId xmlns:a16="http://schemas.microsoft.com/office/drawing/2014/main" id="{52E60B70-5DF3-4398-B558-301661292DFC}"/>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9" name="Rectangle 8">
            <a:extLst>
              <a:ext uri="{FF2B5EF4-FFF2-40B4-BE49-F238E27FC236}">
                <a16:creationId xmlns:a16="http://schemas.microsoft.com/office/drawing/2014/main" id="{EC2CF38D-B95A-4CD5-8F7D-86EA9C709AD4}"/>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10" name="Title Text">
            <a:extLst>
              <a:ext uri="{FF2B5EF4-FFF2-40B4-BE49-F238E27FC236}">
                <a16:creationId xmlns:a16="http://schemas.microsoft.com/office/drawing/2014/main" id="{93B25211-1805-4C17-8545-7E02A6786392}"/>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noAutofit/>
          </a:bodyPr>
          <a:lstStyle>
            <a:lvl1pPr algn="ctr">
              <a:defRPr sz="4800">
                <a:solidFill>
                  <a:schemeClr val="bg1"/>
                </a:solidFill>
              </a:defRPr>
            </a:lvl1pPr>
          </a:lstStyle>
          <a:p>
            <a:r>
              <a:rPr lang="en-US"/>
              <a:t>48pt Intel Clear Light Body. For content that is not a section, but has a big idea in text only.</a:t>
            </a:r>
          </a:p>
        </p:txBody>
      </p:sp>
    </p:spTree>
    <p:extLst>
      <p:ext uri="{BB962C8B-B14F-4D97-AF65-F5344CB8AC3E}">
        <p14:creationId xmlns:p14="http://schemas.microsoft.com/office/powerpoint/2010/main" val="160034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Full Page 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AAD9210-5064-4050-9368-9292054D59F4}"/>
              </a:ext>
            </a:extLst>
          </p:cNvPr>
          <p:cNvSpPr>
            <a:spLocks noGrp="1"/>
          </p:cNvSpPr>
          <p:nvPr>
            <p:ph type="pic" sz="quarter" idx="10"/>
          </p:nvPr>
        </p:nvSpPr>
        <p:spPr>
          <a:xfrm>
            <a:off x="-11286" y="0"/>
            <a:ext cx="11744325" cy="6401797"/>
          </a:xfrm>
          <a:noFill/>
        </p:spPr>
        <p:txBody>
          <a:bodyPr/>
          <a:lstStyle/>
          <a:p>
            <a:endParaRPr lang="en-US"/>
          </a:p>
        </p:txBody>
      </p:sp>
      <p:sp>
        <p:nvSpPr>
          <p:cNvPr id="11" name="Title Text">
            <a:extLst>
              <a:ext uri="{FF2B5EF4-FFF2-40B4-BE49-F238E27FC236}">
                <a16:creationId xmlns:a16="http://schemas.microsoft.com/office/drawing/2014/main" id="{14AFAB66-6BED-5D47-B26F-D9C8808F3A18}"/>
              </a:ext>
            </a:extLst>
          </p:cNvPr>
          <p:cNvSpPr txBox="1">
            <a:spLocks noGrp="1"/>
          </p:cNvSpPr>
          <p:nvPr>
            <p:ph type="title" hasCustomPrompt="1"/>
          </p:nvPr>
        </p:nvSpPr>
        <p:spPr>
          <a:xfrm>
            <a:off x="571500" y="571500"/>
            <a:ext cx="11010899" cy="8763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defRPr sz="4000">
                <a:solidFill>
                  <a:schemeClr val="tx2"/>
                </a:solidFill>
              </a:defRPr>
            </a:lvl1pPr>
          </a:lstStyle>
          <a:p>
            <a:r>
              <a:rPr lang="en-US"/>
              <a:t>Full page Image, Delete Title if Necessary</a:t>
            </a:r>
          </a:p>
        </p:txBody>
      </p:sp>
    </p:spTree>
    <p:extLst>
      <p:ext uri="{BB962C8B-B14F-4D97-AF65-F5344CB8AC3E}">
        <p14:creationId xmlns:p14="http://schemas.microsoft.com/office/powerpoint/2010/main" val="49856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accent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DA94F2D-B7BD-4CE9-A606-F00802F3131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99949" y="2409775"/>
            <a:ext cx="4080108" cy="1521396"/>
          </a:xfrm>
          <a:prstGeom prst="rect">
            <a:avLst/>
          </a:prstGeom>
        </p:spPr>
      </p:pic>
      <p:sp>
        <p:nvSpPr>
          <p:cNvPr id="15" name="TextBox 14">
            <a:extLst>
              <a:ext uri="{FF2B5EF4-FFF2-40B4-BE49-F238E27FC236}">
                <a16:creationId xmlns:a16="http://schemas.microsoft.com/office/drawing/2014/main" id="{3F655609-5439-9C4A-8F0D-9AB5A1AAC9A3}"/>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6" name="Rectangle 5">
            <a:extLst>
              <a:ext uri="{FF2B5EF4-FFF2-40B4-BE49-F238E27FC236}">
                <a16:creationId xmlns:a16="http://schemas.microsoft.com/office/drawing/2014/main" id="{69112354-342E-49CE-8E3C-E078BBE1ADF7}"/>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CD21D8AD-9194-4DBA-8221-7F294421810B}"/>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558582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93AFE-3BBF-4089-BB38-2839EC7203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9FC5D1D-CB70-4386-8C98-895F3372FA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838BD68-10C2-4B17-8EDC-F752F6FEFB73}"/>
              </a:ext>
            </a:extLst>
          </p:cNvPr>
          <p:cNvSpPr>
            <a:spLocks noGrp="1"/>
          </p:cNvSpPr>
          <p:nvPr>
            <p:ph type="dt" sz="half" idx="10"/>
          </p:nvPr>
        </p:nvSpPr>
        <p:spPr/>
        <p:txBody>
          <a:bodyPr/>
          <a:lstStyle/>
          <a:p>
            <a:fld id="{5CA5860E-EC4B-4ABD-A42F-0304B71588E5}" type="datetimeFigureOut">
              <a:rPr lang="en-US" smtClean="0"/>
              <a:t>5/19/2025</a:t>
            </a:fld>
            <a:endParaRPr lang="en-US"/>
          </a:p>
        </p:txBody>
      </p:sp>
      <p:sp>
        <p:nvSpPr>
          <p:cNvPr id="5" name="Footer Placeholder 4">
            <a:extLst>
              <a:ext uri="{FF2B5EF4-FFF2-40B4-BE49-F238E27FC236}">
                <a16:creationId xmlns:a16="http://schemas.microsoft.com/office/drawing/2014/main" id="{5D43E5FD-1231-415F-9048-2FFFDFC298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7DEF35-8E13-4904-B5E7-2174F9F5E43A}"/>
              </a:ext>
            </a:extLst>
          </p:cNvPr>
          <p:cNvSpPr>
            <a:spLocks noGrp="1"/>
          </p:cNvSpPr>
          <p:nvPr>
            <p:ph type="sldNum" sz="quarter" idx="12"/>
          </p:nvPr>
        </p:nvSpPr>
        <p:spPr/>
        <p:txBody>
          <a:bodyPr/>
          <a:lstStyle/>
          <a:p>
            <a:fld id="{67A808D7-8300-4939-8126-02D4D294BBBC}" type="slidenum">
              <a:rPr lang="en-US" smtClean="0"/>
              <a:t>‹#›</a:t>
            </a:fld>
            <a:endParaRPr lang="en-US"/>
          </a:p>
        </p:txBody>
      </p:sp>
    </p:spTree>
    <p:extLst>
      <p:ext uri="{BB962C8B-B14F-4D97-AF65-F5344CB8AC3E}">
        <p14:creationId xmlns:p14="http://schemas.microsoft.com/office/powerpoint/2010/main" val="355267555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74D6C-ED6C-4F7E-AE8E-2E6CDBA403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A93F9E-34C8-4F35-9425-54776C793D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0567DF-70B2-48FC-B96E-A06D7EE7E2A2}"/>
              </a:ext>
            </a:extLst>
          </p:cNvPr>
          <p:cNvSpPr>
            <a:spLocks noGrp="1"/>
          </p:cNvSpPr>
          <p:nvPr>
            <p:ph type="dt" sz="half" idx="10"/>
          </p:nvPr>
        </p:nvSpPr>
        <p:spPr/>
        <p:txBody>
          <a:bodyPr/>
          <a:lstStyle/>
          <a:p>
            <a:fld id="{5CA5860E-EC4B-4ABD-A42F-0304B71588E5}" type="datetimeFigureOut">
              <a:rPr lang="en-US" smtClean="0"/>
              <a:t>5/19/2025</a:t>
            </a:fld>
            <a:endParaRPr lang="en-US"/>
          </a:p>
        </p:txBody>
      </p:sp>
      <p:sp>
        <p:nvSpPr>
          <p:cNvPr id="5" name="Footer Placeholder 4">
            <a:extLst>
              <a:ext uri="{FF2B5EF4-FFF2-40B4-BE49-F238E27FC236}">
                <a16:creationId xmlns:a16="http://schemas.microsoft.com/office/drawing/2014/main" id="{52CC2AA7-E421-426C-89F7-FB51B80184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B504DB-DFCA-4CE2-AF51-058D1ACB8426}"/>
              </a:ext>
            </a:extLst>
          </p:cNvPr>
          <p:cNvSpPr>
            <a:spLocks noGrp="1"/>
          </p:cNvSpPr>
          <p:nvPr>
            <p:ph type="sldNum" sz="quarter" idx="12"/>
          </p:nvPr>
        </p:nvSpPr>
        <p:spPr/>
        <p:txBody>
          <a:bodyPr/>
          <a:lstStyle/>
          <a:p>
            <a:fld id="{67A808D7-8300-4939-8126-02D4D294BBBC}" type="slidenum">
              <a:rPr lang="en-US" smtClean="0"/>
              <a:t>‹#›</a:t>
            </a:fld>
            <a:endParaRPr lang="en-US"/>
          </a:p>
        </p:txBody>
      </p:sp>
    </p:spTree>
    <p:extLst>
      <p:ext uri="{BB962C8B-B14F-4D97-AF65-F5344CB8AC3E}">
        <p14:creationId xmlns:p14="http://schemas.microsoft.com/office/powerpoint/2010/main" val="301354540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E2077-4F87-4BB6-90B4-25B873698B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7AB1B5-CD34-414D-82BA-1D02B875C3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8879B4-26FD-42FF-80C6-07F439EBC641}"/>
              </a:ext>
            </a:extLst>
          </p:cNvPr>
          <p:cNvSpPr>
            <a:spLocks noGrp="1"/>
          </p:cNvSpPr>
          <p:nvPr>
            <p:ph type="dt" sz="half" idx="10"/>
          </p:nvPr>
        </p:nvSpPr>
        <p:spPr/>
        <p:txBody>
          <a:bodyPr/>
          <a:lstStyle/>
          <a:p>
            <a:fld id="{5CA5860E-EC4B-4ABD-A42F-0304B71588E5}" type="datetimeFigureOut">
              <a:rPr lang="en-US" smtClean="0"/>
              <a:t>5/19/2025</a:t>
            </a:fld>
            <a:endParaRPr lang="en-US"/>
          </a:p>
        </p:txBody>
      </p:sp>
      <p:sp>
        <p:nvSpPr>
          <p:cNvPr id="5" name="Footer Placeholder 4">
            <a:extLst>
              <a:ext uri="{FF2B5EF4-FFF2-40B4-BE49-F238E27FC236}">
                <a16:creationId xmlns:a16="http://schemas.microsoft.com/office/drawing/2014/main" id="{6F7DBC1E-21E0-4466-B343-DDD440AF51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F51075-856D-44A9-AA5C-3FB06C7AADE9}"/>
              </a:ext>
            </a:extLst>
          </p:cNvPr>
          <p:cNvSpPr>
            <a:spLocks noGrp="1"/>
          </p:cNvSpPr>
          <p:nvPr>
            <p:ph type="sldNum" sz="quarter" idx="12"/>
          </p:nvPr>
        </p:nvSpPr>
        <p:spPr/>
        <p:txBody>
          <a:bodyPr/>
          <a:lstStyle/>
          <a:p>
            <a:fld id="{67A808D7-8300-4939-8126-02D4D294BBBC}" type="slidenum">
              <a:rPr lang="en-US" smtClean="0"/>
              <a:t>‹#›</a:t>
            </a:fld>
            <a:endParaRPr lang="en-US"/>
          </a:p>
        </p:txBody>
      </p:sp>
    </p:spTree>
    <p:extLst>
      <p:ext uri="{BB962C8B-B14F-4D97-AF65-F5344CB8AC3E}">
        <p14:creationId xmlns:p14="http://schemas.microsoft.com/office/powerpoint/2010/main" val="45467562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52CC3-EBF7-44AA-B129-4BA2F4B633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760D75-DF44-4213-9E59-8F26B74077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6F92598-E2EA-427E-A836-5A9B95E76B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BD8CBC-7DB5-4C88-8670-6DA89980D742}"/>
              </a:ext>
            </a:extLst>
          </p:cNvPr>
          <p:cNvSpPr>
            <a:spLocks noGrp="1"/>
          </p:cNvSpPr>
          <p:nvPr>
            <p:ph type="dt" sz="half" idx="10"/>
          </p:nvPr>
        </p:nvSpPr>
        <p:spPr/>
        <p:txBody>
          <a:bodyPr/>
          <a:lstStyle/>
          <a:p>
            <a:fld id="{5CA5860E-EC4B-4ABD-A42F-0304B71588E5}" type="datetimeFigureOut">
              <a:rPr lang="en-US" smtClean="0"/>
              <a:t>5/19/2025</a:t>
            </a:fld>
            <a:endParaRPr lang="en-US"/>
          </a:p>
        </p:txBody>
      </p:sp>
      <p:sp>
        <p:nvSpPr>
          <p:cNvPr id="6" name="Footer Placeholder 5">
            <a:extLst>
              <a:ext uri="{FF2B5EF4-FFF2-40B4-BE49-F238E27FC236}">
                <a16:creationId xmlns:a16="http://schemas.microsoft.com/office/drawing/2014/main" id="{759F4D6A-1E9A-4F79-97FA-354060FEDE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3EA394-3327-46FF-B9DE-E9304E01D72E}"/>
              </a:ext>
            </a:extLst>
          </p:cNvPr>
          <p:cNvSpPr>
            <a:spLocks noGrp="1"/>
          </p:cNvSpPr>
          <p:nvPr>
            <p:ph type="sldNum" sz="quarter" idx="12"/>
          </p:nvPr>
        </p:nvSpPr>
        <p:spPr/>
        <p:txBody>
          <a:bodyPr/>
          <a:lstStyle/>
          <a:p>
            <a:fld id="{67A808D7-8300-4939-8126-02D4D294BBBC}" type="slidenum">
              <a:rPr lang="en-US" smtClean="0"/>
              <a:t>‹#›</a:t>
            </a:fld>
            <a:endParaRPr lang="en-US"/>
          </a:p>
        </p:txBody>
      </p:sp>
    </p:spTree>
    <p:extLst>
      <p:ext uri="{BB962C8B-B14F-4D97-AF65-F5344CB8AC3E}">
        <p14:creationId xmlns:p14="http://schemas.microsoft.com/office/powerpoint/2010/main" val="164740695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E3E29-9E83-43BC-A42A-2E0A10661C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BD372E-4422-48DA-80F2-9AB2D5C940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82B732F-5954-4742-A165-A65EED0FC5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849757D-93E6-4D09-A53C-D2CD244805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C50246-455F-40F0-BD5E-655AA47694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421C67-4428-4273-BFB5-1358990C9274}"/>
              </a:ext>
            </a:extLst>
          </p:cNvPr>
          <p:cNvSpPr>
            <a:spLocks noGrp="1"/>
          </p:cNvSpPr>
          <p:nvPr>
            <p:ph type="dt" sz="half" idx="10"/>
          </p:nvPr>
        </p:nvSpPr>
        <p:spPr/>
        <p:txBody>
          <a:bodyPr/>
          <a:lstStyle/>
          <a:p>
            <a:fld id="{5CA5860E-EC4B-4ABD-A42F-0304B71588E5}" type="datetimeFigureOut">
              <a:rPr lang="en-US" smtClean="0"/>
              <a:t>5/19/2025</a:t>
            </a:fld>
            <a:endParaRPr lang="en-US"/>
          </a:p>
        </p:txBody>
      </p:sp>
      <p:sp>
        <p:nvSpPr>
          <p:cNvPr id="8" name="Footer Placeholder 7">
            <a:extLst>
              <a:ext uri="{FF2B5EF4-FFF2-40B4-BE49-F238E27FC236}">
                <a16:creationId xmlns:a16="http://schemas.microsoft.com/office/drawing/2014/main" id="{F0EB7D04-2615-4E4C-BB4A-D837545D836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18EB9D-8263-49B5-92A5-DAA5050D08AF}"/>
              </a:ext>
            </a:extLst>
          </p:cNvPr>
          <p:cNvSpPr>
            <a:spLocks noGrp="1"/>
          </p:cNvSpPr>
          <p:nvPr>
            <p:ph type="sldNum" sz="quarter" idx="12"/>
          </p:nvPr>
        </p:nvSpPr>
        <p:spPr/>
        <p:txBody>
          <a:bodyPr/>
          <a:lstStyle/>
          <a:p>
            <a:fld id="{67A808D7-8300-4939-8126-02D4D294BBBC}" type="slidenum">
              <a:rPr lang="en-US" smtClean="0"/>
              <a:t>‹#›</a:t>
            </a:fld>
            <a:endParaRPr lang="en-US"/>
          </a:p>
        </p:txBody>
      </p:sp>
    </p:spTree>
    <p:extLst>
      <p:ext uri="{BB962C8B-B14F-4D97-AF65-F5344CB8AC3E}">
        <p14:creationId xmlns:p14="http://schemas.microsoft.com/office/powerpoint/2010/main" val="216354849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5429D-D6DC-4CFC-9900-9C0A7F21875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5B71BC3-72D3-4B0A-A738-96984F763802}"/>
              </a:ext>
            </a:extLst>
          </p:cNvPr>
          <p:cNvSpPr>
            <a:spLocks noGrp="1"/>
          </p:cNvSpPr>
          <p:nvPr>
            <p:ph type="dt" sz="half" idx="10"/>
          </p:nvPr>
        </p:nvSpPr>
        <p:spPr/>
        <p:txBody>
          <a:bodyPr/>
          <a:lstStyle/>
          <a:p>
            <a:fld id="{5CA5860E-EC4B-4ABD-A42F-0304B71588E5}" type="datetimeFigureOut">
              <a:rPr lang="en-US" smtClean="0"/>
              <a:t>5/19/2025</a:t>
            </a:fld>
            <a:endParaRPr lang="en-US"/>
          </a:p>
        </p:txBody>
      </p:sp>
      <p:sp>
        <p:nvSpPr>
          <p:cNvPr id="4" name="Footer Placeholder 3">
            <a:extLst>
              <a:ext uri="{FF2B5EF4-FFF2-40B4-BE49-F238E27FC236}">
                <a16:creationId xmlns:a16="http://schemas.microsoft.com/office/drawing/2014/main" id="{EB390DDF-6D5B-4DC4-8098-133E214906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83B1EC-906B-491B-BDB9-7C147E2BE47C}"/>
              </a:ext>
            </a:extLst>
          </p:cNvPr>
          <p:cNvSpPr>
            <a:spLocks noGrp="1"/>
          </p:cNvSpPr>
          <p:nvPr>
            <p:ph type="sldNum" sz="quarter" idx="12"/>
          </p:nvPr>
        </p:nvSpPr>
        <p:spPr/>
        <p:txBody>
          <a:bodyPr/>
          <a:lstStyle/>
          <a:p>
            <a:fld id="{67A808D7-8300-4939-8126-02D4D294BBBC}" type="slidenum">
              <a:rPr lang="en-US" smtClean="0"/>
              <a:t>‹#›</a:t>
            </a:fld>
            <a:endParaRPr lang="en-US"/>
          </a:p>
        </p:txBody>
      </p:sp>
    </p:spTree>
    <p:extLst>
      <p:ext uri="{BB962C8B-B14F-4D97-AF65-F5344CB8AC3E}">
        <p14:creationId xmlns:p14="http://schemas.microsoft.com/office/powerpoint/2010/main" val="411891555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E7E0D5-DAD4-4A06-928B-34B504E64B69}"/>
              </a:ext>
            </a:extLst>
          </p:cNvPr>
          <p:cNvSpPr>
            <a:spLocks noGrp="1"/>
          </p:cNvSpPr>
          <p:nvPr>
            <p:ph type="dt" sz="half" idx="10"/>
          </p:nvPr>
        </p:nvSpPr>
        <p:spPr/>
        <p:txBody>
          <a:bodyPr/>
          <a:lstStyle/>
          <a:p>
            <a:fld id="{5CA5860E-EC4B-4ABD-A42F-0304B71588E5}" type="datetimeFigureOut">
              <a:rPr lang="en-US" smtClean="0"/>
              <a:t>5/19/2025</a:t>
            </a:fld>
            <a:endParaRPr lang="en-US"/>
          </a:p>
        </p:txBody>
      </p:sp>
      <p:sp>
        <p:nvSpPr>
          <p:cNvPr id="3" name="Footer Placeholder 2">
            <a:extLst>
              <a:ext uri="{FF2B5EF4-FFF2-40B4-BE49-F238E27FC236}">
                <a16:creationId xmlns:a16="http://schemas.microsoft.com/office/drawing/2014/main" id="{695809DF-B5F7-4B09-A5D9-60F00AA5E6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28DB87-6D3F-4912-B98A-048AECB49474}"/>
              </a:ext>
            </a:extLst>
          </p:cNvPr>
          <p:cNvSpPr>
            <a:spLocks noGrp="1"/>
          </p:cNvSpPr>
          <p:nvPr>
            <p:ph type="sldNum" sz="quarter" idx="12"/>
          </p:nvPr>
        </p:nvSpPr>
        <p:spPr/>
        <p:txBody>
          <a:bodyPr/>
          <a:lstStyle/>
          <a:p>
            <a:fld id="{67A808D7-8300-4939-8126-02D4D294BBBC}" type="slidenum">
              <a:rPr lang="en-US" smtClean="0"/>
              <a:t>‹#›</a:t>
            </a:fld>
            <a:endParaRPr lang="en-US"/>
          </a:p>
        </p:txBody>
      </p:sp>
    </p:spTree>
    <p:extLst>
      <p:ext uri="{BB962C8B-B14F-4D97-AF65-F5344CB8AC3E}">
        <p14:creationId xmlns:p14="http://schemas.microsoft.com/office/powerpoint/2010/main" val="18848048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8E9D5-4850-4B8C-833D-981A9AEB61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0D91E5-7E83-454B-B7C6-6446C6B344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D87BE95-D380-4A9F-81E6-23F3508E48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C67BB1-4A50-44D8-B1AD-DA408B994746}"/>
              </a:ext>
            </a:extLst>
          </p:cNvPr>
          <p:cNvSpPr>
            <a:spLocks noGrp="1"/>
          </p:cNvSpPr>
          <p:nvPr>
            <p:ph type="dt" sz="half" idx="10"/>
          </p:nvPr>
        </p:nvSpPr>
        <p:spPr/>
        <p:txBody>
          <a:bodyPr/>
          <a:lstStyle/>
          <a:p>
            <a:fld id="{5CA5860E-EC4B-4ABD-A42F-0304B71588E5}" type="datetimeFigureOut">
              <a:rPr lang="en-US" smtClean="0"/>
              <a:t>5/19/2025</a:t>
            </a:fld>
            <a:endParaRPr lang="en-US"/>
          </a:p>
        </p:txBody>
      </p:sp>
      <p:sp>
        <p:nvSpPr>
          <p:cNvPr id="6" name="Footer Placeholder 5">
            <a:extLst>
              <a:ext uri="{FF2B5EF4-FFF2-40B4-BE49-F238E27FC236}">
                <a16:creationId xmlns:a16="http://schemas.microsoft.com/office/drawing/2014/main" id="{23DE79A7-27C8-4D1A-9AE6-DBA8EC24DC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DD2191-0F7E-467F-A482-1C848B52C8A7}"/>
              </a:ext>
            </a:extLst>
          </p:cNvPr>
          <p:cNvSpPr>
            <a:spLocks noGrp="1"/>
          </p:cNvSpPr>
          <p:nvPr>
            <p:ph type="sldNum" sz="quarter" idx="12"/>
          </p:nvPr>
        </p:nvSpPr>
        <p:spPr/>
        <p:txBody>
          <a:bodyPr/>
          <a:lstStyle/>
          <a:p>
            <a:fld id="{67A808D7-8300-4939-8126-02D4D294BBBC}" type="slidenum">
              <a:rPr lang="en-US" smtClean="0"/>
              <a:t>‹#›</a:t>
            </a:fld>
            <a:endParaRPr lang="en-US"/>
          </a:p>
        </p:txBody>
      </p:sp>
    </p:spTree>
    <p:extLst>
      <p:ext uri="{BB962C8B-B14F-4D97-AF65-F5344CB8AC3E}">
        <p14:creationId xmlns:p14="http://schemas.microsoft.com/office/powerpoint/2010/main" val="55746392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41BE3-0C50-4B43-8150-619101F2B1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74F198-7CE8-4ED5-AFFF-13E901F465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4C5BB5-ED98-449E-AF7D-3B1B1B56FC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D7A486-7334-4432-B44F-F30A48801035}"/>
              </a:ext>
            </a:extLst>
          </p:cNvPr>
          <p:cNvSpPr>
            <a:spLocks noGrp="1"/>
          </p:cNvSpPr>
          <p:nvPr>
            <p:ph type="dt" sz="half" idx="10"/>
          </p:nvPr>
        </p:nvSpPr>
        <p:spPr/>
        <p:txBody>
          <a:bodyPr/>
          <a:lstStyle/>
          <a:p>
            <a:fld id="{5CA5860E-EC4B-4ABD-A42F-0304B71588E5}" type="datetimeFigureOut">
              <a:rPr lang="en-US" smtClean="0"/>
              <a:t>5/19/2025</a:t>
            </a:fld>
            <a:endParaRPr lang="en-US"/>
          </a:p>
        </p:txBody>
      </p:sp>
      <p:sp>
        <p:nvSpPr>
          <p:cNvPr id="6" name="Footer Placeholder 5">
            <a:extLst>
              <a:ext uri="{FF2B5EF4-FFF2-40B4-BE49-F238E27FC236}">
                <a16:creationId xmlns:a16="http://schemas.microsoft.com/office/drawing/2014/main" id="{C8647BF3-5257-454B-9DD9-8CF27641C1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E205D5-6535-4EFF-8307-90479F27BCF5}"/>
              </a:ext>
            </a:extLst>
          </p:cNvPr>
          <p:cNvSpPr>
            <a:spLocks noGrp="1"/>
          </p:cNvSpPr>
          <p:nvPr>
            <p:ph type="sldNum" sz="quarter" idx="12"/>
          </p:nvPr>
        </p:nvSpPr>
        <p:spPr/>
        <p:txBody>
          <a:bodyPr/>
          <a:lstStyle/>
          <a:p>
            <a:fld id="{67A808D7-8300-4939-8126-02D4D294BBBC}" type="slidenum">
              <a:rPr lang="en-US" smtClean="0"/>
              <a:t>‹#›</a:t>
            </a:fld>
            <a:endParaRPr lang="en-US"/>
          </a:p>
        </p:txBody>
      </p:sp>
    </p:spTree>
    <p:extLst>
      <p:ext uri="{BB962C8B-B14F-4D97-AF65-F5344CB8AC3E}">
        <p14:creationId xmlns:p14="http://schemas.microsoft.com/office/powerpoint/2010/main" val="16667658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Quote">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defRPr sz="4000">
                <a:solidFill>
                  <a:srgbClr val="525252"/>
                </a:solidFill>
              </a:defRPr>
            </a:lvl1pPr>
          </a:lstStyle>
          <a:p>
            <a:r>
              <a:rPr lang="en-US"/>
              <a:t>40pt Intel Clear Light Text Goes Here</a:t>
            </a:r>
          </a:p>
        </p:txBody>
      </p:sp>
      <p:sp>
        <p:nvSpPr>
          <p:cNvPr id="3" name="Text Placeholder 2">
            <a:extLst>
              <a:ext uri="{FF2B5EF4-FFF2-40B4-BE49-F238E27FC236}">
                <a16:creationId xmlns:a16="http://schemas.microsoft.com/office/drawing/2014/main" id="{EBF36A7C-A787-47EC-ACD5-77F3FD6AFB8D}"/>
              </a:ext>
            </a:extLst>
          </p:cNvPr>
          <p:cNvSpPr>
            <a:spLocks noGrp="1"/>
          </p:cNvSpPr>
          <p:nvPr>
            <p:ph type="body" sz="quarter" idx="10"/>
          </p:nvPr>
        </p:nvSpPr>
        <p:spPr>
          <a:xfrm>
            <a:off x="571500" y="1592529"/>
            <a:ext cx="11010900" cy="3727184"/>
          </a:xfrm>
        </p:spPr>
        <p:txBody>
          <a:bodyPr>
            <a:normAutofit/>
          </a:bodyPr>
          <a:lstStyle>
            <a:lvl1pPr marL="0" indent="0">
              <a:buNone/>
              <a:defRPr sz="6000">
                <a:solidFill>
                  <a:schemeClr val="accent1"/>
                </a:solidFill>
              </a:defRPr>
            </a:lvl1pPr>
          </a:lstStyle>
          <a:p>
            <a:pPr lvl="0"/>
            <a:endParaRPr lang="en-US"/>
          </a:p>
        </p:txBody>
      </p:sp>
      <p:sp>
        <p:nvSpPr>
          <p:cNvPr id="9" name="Text Placeholder 3">
            <a:extLst>
              <a:ext uri="{FF2B5EF4-FFF2-40B4-BE49-F238E27FC236}">
                <a16:creationId xmlns:a16="http://schemas.microsoft.com/office/drawing/2014/main" id="{4E196E31-7238-4049-821C-D94FDEAEDC56}"/>
              </a:ext>
            </a:extLst>
          </p:cNvPr>
          <p:cNvSpPr>
            <a:spLocks noGrp="1"/>
          </p:cNvSpPr>
          <p:nvPr>
            <p:ph type="body" sz="quarter" idx="29"/>
          </p:nvPr>
        </p:nvSpPr>
        <p:spPr>
          <a:xfrm>
            <a:off x="571500" y="5461818"/>
            <a:ext cx="11022013" cy="438150"/>
          </a:xfrm>
        </p:spPr>
        <p:txBody>
          <a:bodyPr/>
          <a:lstStyle>
            <a:lvl1pPr marL="0" indent="0">
              <a:buNone/>
              <a:defRPr>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985169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6CC8A-9AC2-4EDD-9DE6-1FCC0FDE19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3D57CE7-4052-4136-A182-340438B59E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6684FB-04B0-4587-87BF-FAEAD5D67023}"/>
              </a:ext>
            </a:extLst>
          </p:cNvPr>
          <p:cNvSpPr>
            <a:spLocks noGrp="1"/>
          </p:cNvSpPr>
          <p:nvPr>
            <p:ph type="dt" sz="half" idx="10"/>
          </p:nvPr>
        </p:nvSpPr>
        <p:spPr/>
        <p:txBody>
          <a:bodyPr/>
          <a:lstStyle/>
          <a:p>
            <a:fld id="{5CA5860E-EC4B-4ABD-A42F-0304B71588E5}" type="datetimeFigureOut">
              <a:rPr lang="en-US" smtClean="0"/>
              <a:t>5/19/2025</a:t>
            </a:fld>
            <a:endParaRPr lang="en-US"/>
          </a:p>
        </p:txBody>
      </p:sp>
      <p:sp>
        <p:nvSpPr>
          <p:cNvPr id="5" name="Footer Placeholder 4">
            <a:extLst>
              <a:ext uri="{FF2B5EF4-FFF2-40B4-BE49-F238E27FC236}">
                <a16:creationId xmlns:a16="http://schemas.microsoft.com/office/drawing/2014/main" id="{06B0A0C5-6AB2-4F3D-8EDA-B809042388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36EE0E-31E5-4158-BD84-DA384B40D43E}"/>
              </a:ext>
            </a:extLst>
          </p:cNvPr>
          <p:cNvSpPr>
            <a:spLocks noGrp="1"/>
          </p:cNvSpPr>
          <p:nvPr>
            <p:ph type="sldNum" sz="quarter" idx="12"/>
          </p:nvPr>
        </p:nvSpPr>
        <p:spPr/>
        <p:txBody>
          <a:bodyPr/>
          <a:lstStyle/>
          <a:p>
            <a:fld id="{67A808D7-8300-4939-8126-02D4D294BBBC}" type="slidenum">
              <a:rPr lang="en-US" smtClean="0"/>
              <a:t>‹#›</a:t>
            </a:fld>
            <a:endParaRPr lang="en-US"/>
          </a:p>
        </p:txBody>
      </p:sp>
    </p:spTree>
    <p:extLst>
      <p:ext uri="{BB962C8B-B14F-4D97-AF65-F5344CB8AC3E}">
        <p14:creationId xmlns:p14="http://schemas.microsoft.com/office/powerpoint/2010/main" val="294749180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45BA79-8BC8-41C7-B8E5-D3146AC51D7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F7875E5-5EF4-4713-9D3A-8B69F0B192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4B313F-BC2D-4DDC-8051-1CD660AD9317}"/>
              </a:ext>
            </a:extLst>
          </p:cNvPr>
          <p:cNvSpPr>
            <a:spLocks noGrp="1"/>
          </p:cNvSpPr>
          <p:nvPr>
            <p:ph type="dt" sz="half" idx="10"/>
          </p:nvPr>
        </p:nvSpPr>
        <p:spPr/>
        <p:txBody>
          <a:bodyPr/>
          <a:lstStyle/>
          <a:p>
            <a:fld id="{5CA5860E-EC4B-4ABD-A42F-0304B71588E5}" type="datetimeFigureOut">
              <a:rPr lang="en-US" smtClean="0"/>
              <a:t>5/19/2025</a:t>
            </a:fld>
            <a:endParaRPr lang="en-US"/>
          </a:p>
        </p:txBody>
      </p:sp>
      <p:sp>
        <p:nvSpPr>
          <p:cNvPr id="5" name="Footer Placeholder 4">
            <a:extLst>
              <a:ext uri="{FF2B5EF4-FFF2-40B4-BE49-F238E27FC236}">
                <a16:creationId xmlns:a16="http://schemas.microsoft.com/office/drawing/2014/main" id="{CA69A253-5CE8-488E-963A-5CC9ACB4D7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ADAF19-48CD-47A8-B1D8-70A1A6DB41F1}"/>
              </a:ext>
            </a:extLst>
          </p:cNvPr>
          <p:cNvSpPr>
            <a:spLocks noGrp="1"/>
          </p:cNvSpPr>
          <p:nvPr>
            <p:ph type="sldNum" sz="quarter" idx="12"/>
          </p:nvPr>
        </p:nvSpPr>
        <p:spPr/>
        <p:txBody>
          <a:bodyPr/>
          <a:lstStyle/>
          <a:p>
            <a:fld id="{67A808D7-8300-4939-8126-02D4D294BBBC}" type="slidenum">
              <a:rPr lang="en-US" smtClean="0"/>
              <a:t>‹#›</a:t>
            </a:fld>
            <a:endParaRPr lang="en-US"/>
          </a:p>
        </p:txBody>
      </p:sp>
    </p:spTree>
    <p:extLst>
      <p:ext uri="{BB962C8B-B14F-4D97-AF65-F5344CB8AC3E}">
        <p14:creationId xmlns:p14="http://schemas.microsoft.com/office/powerpoint/2010/main" val="217235797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userDrawn="1">
  <p:cSld name="Title Blue A">
    <p:bg>
      <p:bgPr>
        <a:solidFill>
          <a:srgbClr val="184A86"/>
        </a:solidFill>
        <a:effectLst/>
      </p:bgPr>
    </p:bg>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0" name="Square"/>
          <p:cNvSpPr/>
          <p:nvPr/>
        </p:nvSpPr>
        <p:spPr>
          <a:xfrm>
            <a:off x="861107" y="5390896"/>
            <a:ext cx="607299" cy="607299"/>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81" name="Rectangle"/>
          <p:cNvSpPr/>
          <p:nvPr/>
        </p:nvSpPr>
        <p:spPr>
          <a:xfrm>
            <a:off x="576067" y="5108797"/>
            <a:ext cx="286654" cy="282073"/>
          </a:xfrm>
          <a:prstGeom prst="rect">
            <a:avLst/>
          </a:prstGeom>
          <a:solidFill>
            <a:srgbClr val="00C7FD"/>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82" name="Square"/>
          <p:cNvSpPr/>
          <p:nvPr/>
        </p:nvSpPr>
        <p:spPr>
          <a:xfrm>
            <a:off x="861107" y="4952474"/>
            <a:ext cx="157461" cy="1574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7500">
                <a:solidFill>
                  <a:schemeClr val="bg1"/>
                </a:solidFill>
              </a:defRPr>
            </a:lvl1pPr>
          </a:lstStyle>
          <a:p>
            <a:r>
              <a:rPr lang="en-US"/>
              <a:t>75 </a:t>
            </a:r>
            <a:r>
              <a:rPr lang="en-US" err="1"/>
              <a:t>pt</a:t>
            </a:r>
            <a:r>
              <a:rPr lang="en-US"/>
              <a:t> Intel Clear Light</a:t>
            </a:r>
            <a:endParaRPr/>
          </a:p>
        </p:txBody>
      </p:sp>
      <p:sp>
        <p:nvSpPr>
          <p:cNvPr id="17" name="Text Placeholder 2">
            <a:extLst>
              <a:ext uri="{FF2B5EF4-FFF2-40B4-BE49-F238E27FC236}">
                <a16:creationId xmlns:a16="http://schemas.microsoft.com/office/drawing/2014/main" id="{75379059-B28C-483A-9CD1-B3EB81874AEC}"/>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16pt Intel Clear Bold Intro:</a:t>
            </a:r>
          </a:p>
        </p:txBody>
      </p:sp>
      <p:sp>
        <p:nvSpPr>
          <p:cNvPr id="18" name="Text Placeholder 6">
            <a:extLst>
              <a:ext uri="{FF2B5EF4-FFF2-40B4-BE49-F238E27FC236}">
                <a16:creationId xmlns:a16="http://schemas.microsoft.com/office/drawing/2014/main" id="{BEFC1083-9176-4B55-B8AB-9F31A213ED26}"/>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18pt Intel Clear Subhead, Date, Etc.</a:t>
            </a:r>
          </a:p>
        </p:txBody>
      </p:sp>
      <p:grpSp>
        <p:nvGrpSpPr>
          <p:cNvPr id="9" name="Group 8">
            <a:extLst>
              <a:ext uri="{FF2B5EF4-FFF2-40B4-BE49-F238E27FC236}">
                <a16:creationId xmlns:a16="http://schemas.microsoft.com/office/drawing/2014/main" id="{698DF977-78B3-4C00-9E43-1223CD667932}"/>
              </a:ext>
            </a:extLst>
          </p:cNvPr>
          <p:cNvGrpSpPr/>
          <p:nvPr userDrawn="1"/>
        </p:nvGrpSpPr>
        <p:grpSpPr>
          <a:xfrm>
            <a:off x="1468406" y="5995719"/>
            <a:ext cx="1059754" cy="396801"/>
            <a:chOff x="1314450" y="6391094"/>
            <a:chExt cx="1123377" cy="420623"/>
          </a:xfrm>
        </p:grpSpPr>
        <p:sp>
          <p:nvSpPr>
            <p:cNvPr id="5" name="Freeform: Shape 4">
              <a:extLst>
                <a:ext uri="{FF2B5EF4-FFF2-40B4-BE49-F238E27FC236}">
                  <a16:creationId xmlns:a16="http://schemas.microsoft.com/office/drawing/2014/main" id="{78F73C8D-05B1-4270-85FA-B1FD37A25A06}"/>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FC6580CA-6E37-4F04-8FAD-D6491FEE8CE6}"/>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1C614C49-972F-498A-9654-844CECF9AF64}"/>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922EBBE0-933B-4A65-BAAC-DC5972E3F9A4}"/>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pic>
        <p:nvPicPr>
          <p:cNvPr id="14" name="Picture 13">
            <a:extLst>
              <a:ext uri="{FF2B5EF4-FFF2-40B4-BE49-F238E27FC236}">
                <a16:creationId xmlns:a16="http://schemas.microsoft.com/office/drawing/2014/main" id="{43761547-C9DD-4DCC-AAA0-F8B785C89836}"/>
              </a:ext>
            </a:extLst>
          </p:cNvPr>
          <p:cNvPicPr>
            <a:picLocks noChangeAspect="1"/>
          </p:cNvPicPr>
          <p:nvPr userDrawn="1"/>
        </p:nvPicPr>
        <p:blipFill>
          <a:blip r:embed="rId2"/>
          <a:stretch>
            <a:fillRect/>
          </a:stretch>
        </p:blipFill>
        <p:spPr>
          <a:xfrm>
            <a:off x="1468406" y="1324952"/>
            <a:ext cx="3429746" cy="1463038"/>
          </a:xfrm>
          <a:prstGeom prst="rect">
            <a:avLst/>
          </a:prstGeom>
        </p:spPr>
      </p:pic>
    </p:spTree>
    <p:extLst>
      <p:ext uri="{BB962C8B-B14F-4D97-AF65-F5344CB8AC3E}">
        <p14:creationId xmlns:p14="http://schemas.microsoft.com/office/powerpoint/2010/main" val="1082151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userDrawn="1">
  <p:cSld name="Title, Sub &amp; Content Blue 3">
    <p:bg>
      <p:bgPr>
        <a:solidFill>
          <a:schemeClr val="accent1"/>
        </a:solidFill>
        <a:effectLst/>
      </p:bgPr>
    </p:bg>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DFE89D76-523B-456C-9EE9-BC9CB964E5C3}"/>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Text">
            <a:extLst>
              <a:ext uri="{FF2B5EF4-FFF2-40B4-BE49-F238E27FC236}">
                <a16:creationId xmlns:a16="http://schemas.microsoft.com/office/drawing/2014/main" id="{72D74CEB-BA0A-43F1-82CE-384185B612C9}"/>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1" name="Text Placeholder 3">
            <a:extLst>
              <a:ext uri="{FF2B5EF4-FFF2-40B4-BE49-F238E27FC236}">
                <a16:creationId xmlns:a16="http://schemas.microsoft.com/office/drawing/2014/main" id="{50F55EEA-3D90-42F4-B8D0-30E0374D2A5B}"/>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
        <p:nvSpPr>
          <p:cNvPr id="12" name="Rectangle 11">
            <a:extLst>
              <a:ext uri="{FF2B5EF4-FFF2-40B4-BE49-F238E27FC236}">
                <a16:creationId xmlns:a16="http://schemas.microsoft.com/office/drawing/2014/main" id="{84CCC3F4-FFF1-4AD9-8605-41A61B8926CF}"/>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Square">
            <a:extLst>
              <a:ext uri="{FF2B5EF4-FFF2-40B4-BE49-F238E27FC236}">
                <a16:creationId xmlns:a16="http://schemas.microsoft.com/office/drawing/2014/main" id="{C4A06178-9ACC-4082-8329-4A9A59924508}"/>
              </a:ext>
            </a:extLst>
          </p:cNvPr>
          <p:cNvSpPr/>
          <p:nvPr userDrawn="1"/>
        </p:nvSpPr>
        <p:spPr>
          <a:xfrm>
            <a:off x="11741697" y="6407185"/>
            <a:ext cx="450068" cy="450068"/>
          </a:xfrm>
          <a:prstGeom prst="rect">
            <a:avLst/>
          </a:prstGeom>
          <a:solidFill>
            <a:schemeClr val="accent1">
              <a:alpha val="50000"/>
            </a:schemeClr>
          </a:solidFill>
          <a:ln w="12700">
            <a:miter lim="400000"/>
          </a:ln>
        </p:spPr>
        <p:txBody>
          <a:bodyPr lIns="0" tIns="0" rIns="0" bIns="0" anchor="ctr"/>
          <a:lstStyle/>
          <a:p>
            <a:pPr defTabSz="412750">
              <a:defRPr sz="3200">
                <a:solidFill>
                  <a:srgbClr val="026FC5"/>
                </a:solidFill>
                <a:latin typeface="Helvetica Neue Medium"/>
                <a:ea typeface="Helvetica Neue Medium"/>
                <a:cs typeface="Helvetica Neue Medium"/>
                <a:sym typeface="Helvetica Neue Medium"/>
              </a:defRPr>
            </a:pPr>
            <a:endParaRPr sz="1600"/>
          </a:p>
        </p:txBody>
      </p:sp>
      <p:sp>
        <p:nvSpPr>
          <p:cNvPr id="20" name="TextBox 19">
            <a:extLst>
              <a:ext uri="{FF2B5EF4-FFF2-40B4-BE49-F238E27FC236}">
                <a16:creationId xmlns:a16="http://schemas.microsoft.com/office/drawing/2014/main" id="{DC922DFF-5663-40DE-9B54-4149EDB7740E}"/>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pic>
        <p:nvPicPr>
          <p:cNvPr id="22" name="Image" descr="Image">
            <a:extLst>
              <a:ext uri="{FF2B5EF4-FFF2-40B4-BE49-F238E27FC236}">
                <a16:creationId xmlns:a16="http://schemas.microsoft.com/office/drawing/2014/main" id="{E5997704-33EA-4D7D-8B55-E46DD2216814}"/>
              </a:ext>
            </a:extLst>
          </p:cNvPr>
          <p:cNvPicPr>
            <a:picLocks noChangeAspect="1"/>
          </p:cNvPicPr>
          <p:nvPr userDrawn="1"/>
        </p:nvPicPr>
        <p:blipFill>
          <a:blip r:embed="rId2"/>
          <a:stretch>
            <a:fillRect/>
          </a:stretch>
        </p:blipFill>
        <p:spPr>
          <a:xfrm>
            <a:off x="11151433" y="6543018"/>
            <a:ext cx="491250" cy="190501"/>
          </a:xfrm>
          <a:prstGeom prst="rect">
            <a:avLst/>
          </a:prstGeom>
          <a:ln w="12700">
            <a:miter lim="400000"/>
          </a:ln>
        </p:spPr>
      </p:pic>
      <p:sp>
        <p:nvSpPr>
          <p:cNvPr id="23" name="Rectangle 22">
            <a:extLst>
              <a:ext uri="{FF2B5EF4-FFF2-40B4-BE49-F238E27FC236}">
                <a16:creationId xmlns:a16="http://schemas.microsoft.com/office/drawing/2014/main" id="{3C3544D4-6B59-4B11-BC0E-2FD48F693641}"/>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24" name="Rectangle 23">
            <a:extLst>
              <a:ext uri="{FF2B5EF4-FFF2-40B4-BE49-F238E27FC236}">
                <a16:creationId xmlns:a16="http://schemas.microsoft.com/office/drawing/2014/main" id="{562FEA03-1122-4C36-ACD1-DA42FB8A03DC}"/>
              </a:ext>
            </a:extLst>
          </p:cNvPr>
          <p:cNvSpPr/>
          <p:nvPr userDrawn="1"/>
        </p:nvSpPr>
        <p:spPr>
          <a:xfrm>
            <a:off x="1580290" y="6550718"/>
            <a:ext cx="1170513" cy="259238"/>
          </a:xfrm>
          <a:prstGeom prst="rect">
            <a:avLst/>
          </a:prstGeom>
        </p:spPr>
        <p:txBody>
          <a:bodyPr wrap="none">
            <a:spAutoFit/>
          </a:bodyPr>
          <a:lstStyle/>
          <a:p>
            <a:pPr algn="l"/>
            <a:r>
              <a:rPr lang="en-US" sz="1200">
                <a:solidFill>
                  <a:schemeClr val="bg1"/>
                </a:solidFill>
              </a:rPr>
              <a:t>CPS-CPE-CCG</a:t>
            </a:r>
          </a:p>
        </p:txBody>
      </p:sp>
      <p:sp>
        <p:nvSpPr>
          <p:cNvPr id="25" name="Rectangle 24">
            <a:extLst>
              <a:ext uri="{FF2B5EF4-FFF2-40B4-BE49-F238E27FC236}">
                <a16:creationId xmlns:a16="http://schemas.microsoft.com/office/drawing/2014/main" id="{373D4EB9-5CAF-4B81-91EA-AD490D0B13E4}"/>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15" name="Picture 14">
            <a:extLst>
              <a:ext uri="{FF2B5EF4-FFF2-40B4-BE49-F238E27FC236}">
                <a16:creationId xmlns:a16="http://schemas.microsoft.com/office/drawing/2014/main" id="{06799763-E0D3-4DD8-B672-BD3C568C9167}"/>
              </a:ext>
            </a:extLst>
          </p:cNvPr>
          <p:cNvPicPr>
            <a:picLocks noChangeAspect="1"/>
          </p:cNvPicPr>
          <p:nvPr userDrawn="1"/>
        </p:nvPicPr>
        <p:blipFill>
          <a:blip r:embed="rId3"/>
          <a:stretch>
            <a:fillRect/>
          </a:stretch>
        </p:blipFill>
        <p:spPr>
          <a:xfrm>
            <a:off x="508231" y="6409385"/>
            <a:ext cx="1051676" cy="448616"/>
          </a:xfrm>
          <a:prstGeom prst="rect">
            <a:avLst/>
          </a:prstGeom>
        </p:spPr>
      </p:pic>
    </p:spTree>
    <p:extLst>
      <p:ext uri="{BB962C8B-B14F-4D97-AF65-F5344CB8AC3E}">
        <p14:creationId xmlns:p14="http://schemas.microsoft.com/office/powerpoint/2010/main" val="1755364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type="title" preserve="1">
  <p:cSld name="2_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a:t>65pt Intel Clear pro Title</a:t>
            </a:r>
            <a:br>
              <a:rPr lang="en-US"/>
            </a:br>
            <a:r>
              <a:rPr lang="en-US"/>
              <a:t>with Linear gradient</a:t>
            </a:r>
          </a:p>
        </p:txBody>
      </p:sp>
      <p:sp>
        <p:nvSpPr>
          <p:cNvPr id="3"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16pt Intel Clear Subhead, Date, Etc.</a:t>
            </a:r>
          </a:p>
        </p:txBody>
      </p:sp>
      <p:pic>
        <p:nvPicPr>
          <p:cNvPr id="6" name="Picture 2"/>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602397" y="510892"/>
            <a:ext cx="1664065" cy="1106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067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30000">
              <a:schemeClr val="tx2"/>
            </a:gs>
            <a:gs pos="100000">
              <a:srgbClr val="009FDF"/>
            </a:gs>
            <a:gs pos="65000">
              <a:srgbClr val="0071C5"/>
            </a:gs>
          </a:gsLst>
          <a:lin ang="19860000" scaled="0"/>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a:t>Insert photo here. Drag picture to placeholder or click icon to add.</a:t>
            </a:r>
          </a:p>
        </p:txBody>
      </p:sp>
      <p:pic>
        <p:nvPicPr>
          <p:cNvPr id="9" name="Picture 2"/>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602397" y="510892"/>
            <a:ext cx="1664065" cy="1106467"/>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a:t>65pt Intel Clear pro Title</a:t>
            </a:r>
            <a:br>
              <a:rPr lang="en-US"/>
            </a:br>
            <a:r>
              <a:rPr lang="en-US"/>
              <a:t>with image</a:t>
            </a:r>
          </a:p>
        </p:txBody>
      </p:sp>
      <p:sp>
        <p:nvSpPr>
          <p:cNvPr id="14"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16pt Intel Clear Subhead, Date, Etc.</a:t>
            </a:r>
          </a:p>
        </p:txBody>
      </p:sp>
    </p:spTree>
    <p:extLst>
      <p:ext uri="{BB962C8B-B14F-4D97-AF65-F5344CB8AC3E}">
        <p14:creationId xmlns:p14="http://schemas.microsoft.com/office/powerpoint/2010/main" val="1308733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a:t>28pt Intel Clear Headline</a:t>
            </a:r>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solidFill>
                  <a:schemeClr val="tx2"/>
                </a:solidFill>
              </a:defRPr>
            </a:lvl2pPr>
            <a:lvl3pPr>
              <a:defRPr sz="2400">
                <a:solidFill>
                  <a:schemeClr val="tx2"/>
                </a:solidFill>
              </a:defRPr>
            </a:lvl3pPr>
            <a:lvl4pPr>
              <a:defRPr sz="2133">
                <a:solidFill>
                  <a:schemeClr val="tx2"/>
                </a:solidFill>
              </a:defRPr>
            </a:lvl4pPr>
            <a:lvl5pPr>
              <a:defRPr>
                <a:solidFill>
                  <a:schemeClr val="tx2"/>
                </a:solidFill>
              </a:defRPr>
            </a:lvl5pPr>
          </a:lstStyle>
          <a:p>
            <a:pPr lvl="0"/>
            <a:r>
              <a:rPr lang="en-US"/>
              <a:t>18pt Intel Clear body text</a:t>
            </a:r>
          </a:p>
          <a:p>
            <a:pPr lvl="1"/>
            <a:r>
              <a:rPr lang="en-US"/>
              <a:t>18pt Intel Clear bullet one</a:t>
            </a:r>
          </a:p>
          <a:p>
            <a:pPr lvl="2"/>
            <a:r>
              <a:rPr lang="en-US"/>
              <a:t>18pt Intel Clear sub-bullet</a:t>
            </a:r>
          </a:p>
          <a:p>
            <a:pPr lvl="3"/>
            <a:r>
              <a:rPr lang="en-US"/>
              <a:t>16pt Intel Clear fourth level</a:t>
            </a:r>
          </a:p>
          <a:p>
            <a:pPr lvl="4"/>
            <a:r>
              <a:rPr lang="en-US" err="1"/>
              <a:t>14pt</a:t>
            </a:r>
            <a:r>
              <a:rPr lang="en-US"/>
              <a:t> Intel Clear fifth level</a:t>
            </a:r>
          </a:p>
        </p:txBody>
      </p:sp>
    </p:spTree>
    <p:extLst>
      <p:ext uri="{BB962C8B-B14F-4D97-AF65-F5344CB8AC3E}">
        <p14:creationId xmlns:p14="http://schemas.microsoft.com/office/powerpoint/2010/main" val="426475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pPr/>
              <a:t>‹#›</a:t>
            </a:fld>
            <a:endParaRPr lang="en-US"/>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a:t>18pt Intel Clear body text</a:t>
            </a:r>
          </a:p>
          <a:p>
            <a:pPr marR="0" lvl="1" fontAlgn="auto">
              <a:lnSpc>
                <a:spcPct val="100000"/>
              </a:lnSpc>
              <a:spcAft>
                <a:spcPts val="0"/>
              </a:spcAft>
              <a:buClrTx/>
              <a:buSzTx/>
              <a:tabLst/>
            </a:pPr>
            <a:r>
              <a:rPr lang="en-US"/>
              <a:t>16pt Intel Clear bullet one</a:t>
            </a:r>
          </a:p>
          <a:p>
            <a:pPr lvl="2"/>
            <a:r>
              <a:rPr lang="en-US" err="1"/>
              <a:t>14pt</a:t>
            </a:r>
            <a:r>
              <a:rPr lang="en-US"/>
              <a:t> Intel Clear third level</a:t>
            </a:r>
          </a:p>
          <a:p>
            <a:pPr lvl="3"/>
            <a:r>
              <a:rPr lang="en-US" err="1"/>
              <a:t>12pt</a:t>
            </a:r>
            <a:r>
              <a:rPr lang="en-US"/>
              <a:t> Intel Clear fourth level</a:t>
            </a:r>
          </a:p>
          <a:p>
            <a:pPr lvl="4"/>
            <a:r>
              <a:rPr lang="en-US" err="1"/>
              <a:t>12pt</a:t>
            </a:r>
            <a:r>
              <a:rPr lang="en-US"/>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a:t>28pt Intel Clear Headline</a:t>
            </a:r>
          </a:p>
        </p:txBody>
      </p:sp>
      <p:sp>
        <p:nvSpPr>
          <p:cNvPr id="9" name="Picture Placeholder 8"/>
          <p:cNvSpPr>
            <a:spLocks noGrp="1"/>
          </p:cNvSpPr>
          <p:nvPr>
            <p:ph type="pic" sz="quarter" idx="13"/>
          </p:nvPr>
        </p:nvSpPr>
        <p:spPr>
          <a:xfrm>
            <a:off x="6441018" y="1257907"/>
            <a:ext cx="4241497" cy="2227933"/>
          </a:xfrm>
          <a:solidFill>
            <a:schemeClr val="bg2">
              <a:lumMod val="60000"/>
              <a:lumOff val="40000"/>
            </a:schemeClr>
          </a:solidFill>
        </p:spPr>
        <p:txBody>
          <a:bodyPr/>
          <a:lstStyle>
            <a:lvl1pPr>
              <a:defRPr sz="2400">
                <a:latin typeface="Intel Clear"/>
              </a:defRPr>
            </a:lvl1pPr>
          </a:lstStyle>
          <a:p>
            <a:endParaRPr lang="en-US" sz="1467">
              <a:latin typeface="Arial"/>
            </a:endParaRPr>
          </a:p>
        </p:txBody>
      </p:sp>
      <p:sp>
        <p:nvSpPr>
          <p:cNvPr id="10" name="Picture Placeholder 8"/>
          <p:cNvSpPr>
            <a:spLocks noGrp="1"/>
          </p:cNvSpPr>
          <p:nvPr>
            <p:ph type="pic" sz="quarter" idx="14"/>
          </p:nvPr>
        </p:nvSpPr>
        <p:spPr>
          <a:xfrm>
            <a:off x="6441018" y="3791863"/>
            <a:ext cx="4241497" cy="2227933"/>
          </a:xfrm>
          <a:solidFill>
            <a:schemeClr val="bg2">
              <a:lumMod val="60000"/>
              <a:lumOff val="40000"/>
            </a:schemeClr>
          </a:solidFill>
        </p:spPr>
        <p:txBody>
          <a:bodyPr/>
          <a:lstStyle>
            <a:lvl1pPr>
              <a:defRPr sz="2400">
                <a:latin typeface="Intel Clear"/>
              </a:defRPr>
            </a:lvl1pPr>
          </a:lstStyle>
          <a:p>
            <a:endParaRPr lang="en-US" sz="1467">
              <a:latin typeface="Arial"/>
            </a:endParaRPr>
          </a:p>
        </p:txBody>
      </p:sp>
    </p:spTree>
    <p:extLst>
      <p:ext uri="{BB962C8B-B14F-4D97-AF65-F5344CB8AC3E}">
        <p14:creationId xmlns:p14="http://schemas.microsoft.com/office/powerpoint/2010/main" val="249211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pPr/>
              <a:t>‹#›</a:t>
            </a:fld>
            <a:endParaRPr lang="en-US"/>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a:t>18pt Intel Clear body text</a:t>
            </a:r>
          </a:p>
          <a:p>
            <a:pPr marR="0" lvl="1" fontAlgn="auto">
              <a:lnSpc>
                <a:spcPct val="100000"/>
              </a:lnSpc>
              <a:spcAft>
                <a:spcPts val="0"/>
              </a:spcAft>
              <a:buClrTx/>
              <a:buSzTx/>
              <a:tabLst/>
            </a:pPr>
            <a:r>
              <a:rPr lang="en-US"/>
              <a:t>16pt Intel Clear bullet one</a:t>
            </a:r>
          </a:p>
          <a:p>
            <a:pPr lvl="2"/>
            <a:r>
              <a:rPr lang="en-US" err="1"/>
              <a:t>14pt</a:t>
            </a:r>
            <a:r>
              <a:rPr lang="en-US"/>
              <a:t> Intel Clear third level</a:t>
            </a:r>
          </a:p>
          <a:p>
            <a:pPr lvl="3"/>
            <a:r>
              <a:rPr lang="en-US" err="1"/>
              <a:t>12pt</a:t>
            </a:r>
            <a:r>
              <a:rPr lang="en-US"/>
              <a:t> Intel Clear fourth level</a:t>
            </a:r>
          </a:p>
          <a:p>
            <a:pPr lvl="4"/>
            <a:r>
              <a:rPr lang="en-US" err="1"/>
              <a:t>12pt</a:t>
            </a:r>
            <a:r>
              <a:rPr lang="en-US"/>
              <a:t> Intel Clear fifth level</a:t>
            </a:r>
          </a:p>
        </p:txBody>
      </p:sp>
      <p:sp>
        <p:nvSpPr>
          <p:cNvPr id="16" name="Content Placeholder 2"/>
          <p:cNvSpPr>
            <a:spLocks noGrp="1"/>
          </p:cNvSpPr>
          <p:nvPr>
            <p:ph sz="half" idx="13" hasCustomPrompt="1"/>
          </p:nvPr>
        </p:nvSpPr>
        <p:spPr>
          <a:xfrm>
            <a:off x="6237817" y="1604433"/>
            <a:ext cx="5340352"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a:t>18pt Intel Clear body text</a:t>
            </a:r>
          </a:p>
          <a:p>
            <a:pPr marR="0" lvl="1" fontAlgn="auto">
              <a:lnSpc>
                <a:spcPct val="100000"/>
              </a:lnSpc>
              <a:spcAft>
                <a:spcPts val="0"/>
              </a:spcAft>
              <a:buClrTx/>
              <a:buSzTx/>
              <a:tabLst/>
            </a:pPr>
            <a:r>
              <a:rPr lang="en-US"/>
              <a:t>16pt Intel Clear bullet one</a:t>
            </a:r>
          </a:p>
          <a:p>
            <a:pPr lvl="2"/>
            <a:r>
              <a:rPr lang="en-US" err="1"/>
              <a:t>14pt</a:t>
            </a:r>
            <a:r>
              <a:rPr lang="en-US"/>
              <a:t> Intel Clear third level</a:t>
            </a:r>
          </a:p>
          <a:p>
            <a:pPr lvl="3"/>
            <a:r>
              <a:rPr lang="en-US" err="1"/>
              <a:t>12pt</a:t>
            </a:r>
            <a:r>
              <a:rPr lang="en-US"/>
              <a:t> Intel Clear fourth level</a:t>
            </a:r>
          </a:p>
          <a:p>
            <a:pPr lvl="4"/>
            <a:r>
              <a:rPr lang="en-US" err="1"/>
              <a:t>12pt</a:t>
            </a:r>
            <a:r>
              <a:rPr lang="en-US"/>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a:t>28pt Intel Clear Headline</a:t>
            </a:r>
          </a:p>
        </p:txBody>
      </p:sp>
    </p:spTree>
    <p:extLst>
      <p:ext uri="{BB962C8B-B14F-4D97-AF65-F5344CB8AC3E}">
        <p14:creationId xmlns:p14="http://schemas.microsoft.com/office/powerpoint/2010/main" val="3505550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5" y="1604434"/>
            <a:ext cx="10970684" cy="4567767"/>
          </a:xfrm>
        </p:spPr>
        <p:txBody>
          <a:bodyPr anchor="ctr" anchorCtr="0"/>
          <a:lstStyle>
            <a:lvl1pPr marL="253994" indent="-253994">
              <a:defRPr sz="4800" b="1" baseline="0">
                <a:solidFill>
                  <a:schemeClr val="accent1"/>
                </a:solidFill>
                <a:latin typeface="+mn-lt"/>
                <a:cs typeface="Intel Clear"/>
              </a:defRPr>
            </a:lvl1pPr>
            <a:lvl2pPr marL="556670" indent="-300559">
              <a:buFont typeface="Intel Clear" pitchFamily="34" charset="0"/>
              <a:buChar char="–"/>
              <a:defRPr sz="1600" baseline="0">
                <a:latin typeface="+mn-lt"/>
                <a:cs typeface="Intel Clear" panose="020B0604020203020204" pitchFamily="34" charset="0"/>
              </a:defRPr>
            </a:lvl2pPr>
            <a:lvl3pPr marL="914377" indent="-304792">
              <a:buFont typeface="Intel Clear" pitchFamily="34" charset="0"/>
              <a:buChar char="–"/>
              <a:defRPr sz="1600">
                <a:latin typeface="+mn-lt"/>
              </a:defRPr>
            </a:lvl3pPr>
            <a:lvl4pPr>
              <a:buFont typeface="Intel Clear" pitchFamily="34" charset="0"/>
              <a:buChar char="–"/>
              <a:defRPr sz="1467">
                <a:latin typeface="+mn-lt"/>
              </a:defRPr>
            </a:lvl4pPr>
            <a:lvl5pPr>
              <a:buFont typeface="Intel Clear" pitchFamily="34" charset="0"/>
              <a:buChar char="–"/>
              <a:defRPr sz="1400">
                <a:latin typeface="+mn-lt"/>
              </a:defRPr>
            </a:lvl5pPr>
          </a:lstStyle>
          <a:p>
            <a:pPr lvl="0"/>
            <a:r>
              <a:rPr lang="en-US"/>
              <a:t>“36pt Intel Clear Bold Text”</a:t>
            </a:r>
          </a:p>
          <a:p>
            <a:pPr lvl="1"/>
            <a:r>
              <a:rPr lang="en-US" err="1"/>
              <a:t>12pt</a:t>
            </a:r>
            <a:r>
              <a:rPr lang="en-US"/>
              <a:t> Attribution</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a:t>28pt Intel Clear Headline</a:t>
            </a:r>
          </a:p>
        </p:txBody>
      </p:sp>
    </p:spTree>
    <p:extLst>
      <p:ext uri="{BB962C8B-B14F-4D97-AF65-F5344CB8AC3E}">
        <p14:creationId xmlns:p14="http://schemas.microsoft.com/office/powerpoint/2010/main" val="2486280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Chart Exampl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7759918-59AA-4DFC-90DA-60CD5B2BD6B8}"/>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 name="Square">
            <a:extLst>
              <a:ext uri="{FF2B5EF4-FFF2-40B4-BE49-F238E27FC236}">
                <a16:creationId xmlns:a16="http://schemas.microsoft.com/office/drawing/2014/main" id="{D4662ED0-432E-6C48-8B26-9A21EDA54E68}"/>
              </a:ext>
            </a:extLst>
          </p:cNvPr>
          <p:cNvSpPr/>
          <p:nvPr userDrawn="1"/>
        </p:nvSpPr>
        <p:spPr>
          <a:xfrm>
            <a:off x="11741697" y="6407185"/>
            <a:ext cx="450068" cy="450068"/>
          </a:xfrm>
          <a:prstGeom prst="rect">
            <a:avLst/>
          </a:prstGeom>
          <a:solidFill>
            <a:schemeClr val="accent1">
              <a:alpha val="50000"/>
            </a:schemeClr>
          </a:solidFill>
          <a:ln w="12700">
            <a:miter lim="400000"/>
          </a:ln>
        </p:spPr>
        <p:txBody>
          <a:bodyPr lIns="0" tIns="0" rIns="0" bIns="0" anchor="ctr"/>
          <a:lstStyle/>
          <a:p>
            <a:pPr defTabSz="412750">
              <a:defRPr sz="3200">
                <a:solidFill>
                  <a:srgbClr val="026FC5"/>
                </a:solidFill>
                <a:latin typeface="Helvetica Neue Medium"/>
                <a:ea typeface="Helvetica Neue Medium"/>
                <a:cs typeface="Helvetica Neue Medium"/>
                <a:sym typeface="Helvetica Neue Medium"/>
              </a:defRPr>
            </a:pPr>
            <a:endParaRPr sz="1600"/>
          </a:p>
        </p:txBody>
      </p:sp>
      <p:sp>
        <p:nvSpPr>
          <p:cNvPr id="29" name="TextBox 28">
            <a:extLst>
              <a:ext uri="{FF2B5EF4-FFF2-40B4-BE49-F238E27FC236}">
                <a16:creationId xmlns:a16="http://schemas.microsoft.com/office/drawing/2014/main" id="{EFDF4199-9905-E94D-9EEB-E7016E48C0FC}"/>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defRPr sz="4000">
                <a:solidFill>
                  <a:schemeClr val="bg1"/>
                </a:solidFill>
              </a:defRPr>
            </a:lvl1pPr>
          </a:lstStyle>
          <a:p>
            <a:r>
              <a:rPr lang="en-US"/>
              <a:t>40pt Intel Clear Light Text Goes Here</a:t>
            </a:r>
          </a:p>
        </p:txBody>
      </p:sp>
      <p:sp>
        <p:nvSpPr>
          <p:cNvPr id="3" name="Text Placeholder 2">
            <a:extLst>
              <a:ext uri="{FF2B5EF4-FFF2-40B4-BE49-F238E27FC236}">
                <a16:creationId xmlns:a16="http://schemas.microsoft.com/office/drawing/2014/main" id="{EBF36A7C-A787-47EC-ACD5-77F3FD6AFB8D}"/>
              </a:ext>
            </a:extLst>
          </p:cNvPr>
          <p:cNvSpPr>
            <a:spLocks noGrp="1"/>
          </p:cNvSpPr>
          <p:nvPr>
            <p:ph type="body" sz="quarter" idx="10"/>
          </p:nvPr>
        </p:nvSpPr>
        <p:spPr>
          <a:xfrm>
            <a:off x="571500" y="1599816"/>
            <a:ext cx="11010900" cy="3719897"/>
          </a:xfrm>
        </p:spPr>
        <p:txBody>
          <a:bodyPr>
            <a:normAutofit/>
          </a:bodyPr>
          <a:lstStyle>
            <a:lvl1pPr marL="0" indent="0">
              <a:buNone/>
              <a:defRPr sz="6000">
                <a:solidFill>
                  <a:schemeClr val="bg1"/>
                </a:solidFill>
              </a:defRPr>
            </a:lvl1pPr>
          </a:lstStyle>
          <a:p>
            <a:pPr lvl="0"/>
            <a:endParaRPr lang="en-US"/>
          </a:p>
        </p:txBody>
      </p:sp>
      <p:pic>
        <p:nvPicPr>
          <p:cNvPr id="11" name="Image" descr="Image">
            <a:extLst>
              <a:ext uri="{FF2B5EF4-FFF2-40B4-BE49-F238E27FC236}">
                <a16:creationId xmlns:a16="http://schemas.microsoft.com/office/drawing/2014/main" id="{B9FFF72B-62D2-4E22-9A98-EF3F6229F4AB}"/>
              </a:ext>
            </a:extLst>
          </p:cNvPr>
          <p:cNvPicPr>
            <a:picLocks noChangeAspect="1"/>
          </p:cNvPicPr>
          <p:nvPr userDrawn="1"/>
        </p:nvPicPr>
        <p:blipFill>
          <a:blip r:embed="rId2"/>
          <a:stretch>
            <a:fillRect/>
          </a:stretch>
        </p:blipFill>
        <p:spPr>
          <a:xfrm>
            <a:off x="11151433" y="6543018"/>
            <a:ext cx="491250" cy="190501"/>
          </a:xfrm>
          <a:prstGeom prst="rect">
            <a:avLst/>
          </a:prstGeom>
          <a:ln w="12700">
            <a:miter lim="400000"/>
          </a:ln>
        </p:spPr>
      </p:pic>
      <p:sp>
        <p:nvSpPr>
          <p:cNvPr id="12" name="Rectangle 11">
            <a:extLst>
              <a:ext uri="{FF2B5EF4-FFF2-40B4-BE49-F238E27FC236}">
                <a16:creationId xmlns:a16="http://schemas.microsoft.com/office/drawing/2014/main" id="{EBD06FF7-C66A-4B8C-9693-1423A8337983}"/>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13" name="Rectangle 12">
            <a:extLst>
              <a:ext uri="{FF2B5EF4-FFF2-40B4-BE49-F238E27FC236}">
                <a16:creationId xmlns:a16="http://schemas.microsoft.com/office/drawing/2014/main" id="{485269BB-7AC7-41A6-BC05-71FDAD0FDBA2}"/>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14" name="Text Placeholder 3">
            <a:extLst>
              <a:ext uri="{FF2B5EF4-FFF2-40B4-BE49-F238E27FC236}">
                <a16:creationId xmlns:a16="http://schemas.microsoft.com/office/drawing/2014/main" id="{222ECF1F-2453-406E-AC0D-F6E6614ECF80}"/>
              </a:ext>
            </a:extLst>
          </p:cNvPr>
          <p:cNvSpPr>
            <a:spLocks noGrp="1"/>
          </p:cNvSpPr>
          <p:nvPr>
            <p:ph type="body" sz="quarter" idx="29"/>
          </p:nvPr>
        </p:nvSpPr>
        <p:spPr>
          <a:xfrm>
            <a:off x="571500" y="5476099"/>
            <a:ext cx="11022013" cy="438150"/>
          </a:xfrm>
        </p:spPr>
        <p:txBody>
          <a:bodyPr/>
          <a:lstStyle>
            <a:lvl1pPr marL="0" indent="0">
              <a:buNone/>
              <a:defRPr>
                <a:solidFill>
                  <a:schemeClr val="bg1"/>
                </a:solidFill>
                <a:latin typeface="+mn-lt"/>
              </a:defRPr>
            </a:lvl1pPr>
            <a:lvl2pPr marL="228600" indent="0">
              <a:buNone/>
              <a:defRPr/>
            </a:lvl2pPr>
          </a:lstStyle>
          <a:p>
            <a:pPr lvl="0"/>
            <a:r>
              <a:rPr lang="en-US"/>
              <a:t>Click to edit Master text styles</a:t>
            </a:r>
          </a:p>
        </p:txBody>
      </p:sp>
      <p:sp>
        <p:nvSpPr>
          <p:cNvPr id="17" name="Rectangle 16">
            <a:extLst>
              <a:ext uri="{FF2B5EF4-FFF2-40B4-BE49-F238E27FC236}">
                <a16:creationId xmlns:a16="http://schemas.microsoft.com/office/drawing/2014/main" id="{16C53A36-6661-45AA-8054-02BA7512E621}"/>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659977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pPr/>
              <a:t>‹#›</a:t>
            </a:fld>
            <a:endParaRPr lang="en-US"/>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a:t>28pt Intel Clear Headline</a:t>
            </a:r>
          </a:p>
        </p:txBody>
      </p:sp>
    </p:spTree>
    <p:extLst>
      <p:ext uri="{BB962C8B-B14F-4D97-AF65-F5344CB8AC3E}">
        <p14:creationId xmlns:p14="http://schemas.microsoft.com/office/powerpoint/2010/main" val="66553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3432175"/>
            <a:ext cx="12192000" cy="2926292"/>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pPr/>
              <a:t>‹#›</a:t>
            </a:fld>
            <a:endParaRPr lang="en-US"/>
          </a:p>
        </p:txBody>
      </p:sp>
      <p:sp>
        <p:nvSpPr>
          <p:cNvPr id="18" name="Content Placeholder 2"/>
          <p:cNvSpPr>
            <a:spLocks noGrp="1"/>
          </p:cNvSpPr>
          <p:nvPr>
            <p:ph sz="half" idx="1" hasCustomPrompt="1"/>
          </p:nvPr>
        </p:nvSpPr>
        <p:spPr>
          <a:xfrm>
            <a:off x="607485" y="1604433"/>
            <a:ext cx="5342468" cy="174572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a:t>18pt Intel Clear body text</a:t>
            </a:r>
          </a:p>
          <a:p>
            <a:pPr marR="0" lvl="1" fontAlgn="auto">
              <a:lnSpc>
                <a:spcPct val="100000"/>
              </a:lnSpc>
              <a:spcAft>
                <a:spcPts val="0"/>
              </a:spcAft>
              <a:buClrTx/>
              <a:buSzTx/>
              <a:tabLst/>
            </a:pPr>
            <a:r>
              <a:rPr lang="en-US"/>
              <a:t>16pt Intel Clear bullet one</a:t>
            </a:r>
          </a:p>
          <a:p>
            <a:pPr lvl="2"/>
            <a:r>
              <a:rPr lang="en-US" err="1"/>
              <a:t>14pt</a:t>
            </a:r>
            <a:r>
              <a:rPr lang="en-US"/>
              <a:t> Intel Clear third level</a:t>
            </a:r>
          </a:p>
          <a:p>
            <a:pPr lvl="3"/>
            <a:r>
              <a:rPr lang="en-US" err="1"/>
              <a:t>12pt</a:t>
            </a:r>
            <a:r>
              <a:rPr lang="en-US"/>
              <a:t> Intel Clear fourth level</a:t>
            </a:r>
          </a:p>
          <a:p>
            <a:pPr lvl="4"/>
            <a:r>
              <a:rPr lang="en-US" err="1"/>
              <a:t>12pt</a:t>
            </a:r>
            <a:r>
              <a:rPr lang="en-US"/>
              <a:t> Intel Clear fifth level</a:t>
            </a:r>
          </a:p>
        </p:txBody>
      </p:sp>
      <p:sp>
        <p:nvSpPr>
          <p:cNvPr id="19" name="Content Placeholder 2"/>
          <p:cNvSpPr>
            <a:spLocks noGrp="1"/>
          </p:cNvSpPr>
          <p:nvPr>
            <p:ph sz="half" idx="15" hasCustomPrompt="1"/>
          </p:nvPr>
        </p:nvSpPr>
        <p:spPr>
          <a:xfrm>
            <a:off x="6237817" y="1604433"/>
            <a:ext cx="5340352" cy="174572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a:t>18pt Intel Clear body text</a:t>
            </a:r>
          </a:p>
          <a:p>
            <a:pPr marR="0" lvl="1" fontAlgn="auto">
              <a:lnSpc>
                <a:spcPct val="100000"/>
              </a:lnSpc>
              <a:spcAft>
                <a:spcPts val="0"/>
              </a:spcAft>
              <a:buClrTx/>
              <a:buSzTx/>
              <a:tabLst/>
            </a:pPr>
            <a:r>
              <a:rPr lang="en-US"/>
              <a:t>16pt Intel Clear bullet one</a:t>
            </a:r>
          </a:p>
          <a:p>
            <a:pPr lvl="2"/>
            <a:r>
              <a:rPr lang="en-US" err="1"/>
              <a:t>14pt</a:t>
            </a:r>
            <a:r>
              <a:rPr lang="en-US"/>
              <a:t> Intel Clear third level</a:t>
            </a:r>
          </a:p>
          <a:p>
            <a:pPr lvl="3"/>
            <a:r>
              <a:rPr lang="en-US" err="1"/>
              <a:t>12pt</a:t>
            </a:r>
            <a:r>
              <a:rPr lang="en-US"/>
              <a:t> Intel Clear fourth level</a:t>
            </a:r>
          </a:p>
          <a:p>
            <a:pPr lvl="4"/>
            <a:r>
              <a:rPr lang="en-US" err="1"/>
              <a:t>12pt</a:t>
            </a:r>
            <a:r>
              <a:rPr lang="en-US"/>
              <a:t> Intel Clear fifth level</a:t>
            </a:r>
          </a:p>
        </p:txBody>
      </p:sp>
      <p:sp>
        <p:nvSpPr>
          <p:cNvPr id="3" name="TextBox 2"/>
          <p:cNvSpPr txBox="1"/>
          <p:nvPr userDrawn="1"/>
        </p:nvSpPr>
        <p:spPr>
          <a:xfrm>
            <a:off x="1345983" y="6634394"/>
            <a:ext cx="184731" cy="277705"/>
          </a:xfrm>
          <a:prstGeom prst="rect">
            <a:avLst/>
          </a:prstGeom>
          <a:noFill/>
        </p:spPr>
        <p:txBody>
          <a:bodyPr wrap="none" rtlCol="0">
            <a:spAutoFit/>
          </a:bodyPr>
          <a:lstStyle/>
          <a:p>
            <a:endParaRPr lang="en-US" sz="1333">
              <a:solidFill>
                <a:schemeClr val="tx2"/>
              </a:solidFill>
              <a:cs typeface="Intel Clear"/>
            </a:endParaRPr>
          </a:p>
        </p:txBody>
      </p:sp>
      <p:sp>
        <p:nvSpPr>
          <p:cNvPr id="10"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a:t>28pt Intel Clear Headline</a:t>
            </a:r>
          </a:p>
        </p:txBody>
      </p:sp>
    </p:spTree>
    <p:extLst>
      <p:ext uri="{BB962C8B-B14F-4D97-AF65-F5344CB8AC3E}">
        <p14:creationId xmlns:p14="http://schemas.microsoft.com/office/powerpoint/2010/main" val="270123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6237818" y="2"/>
            <a:ext cx="5954183" cy="6358465"/>
          </a:xfrm>
          <a:solidFill>
            <a:schemeClr val="bg2">
              <a:lumMod val="60000"/>
              <a:lumOff val="40000"/>
            </a:schemeClr>
          </a:solidFill>
        </p:spPr>
        <p:txBody>
          <a:bodyPr/>
          <a:lstStyle>
            <a:lvl1pPr>
              <a:defRPr baseline="0"/>
            </a:lvl1pPr>
          </a:lstStyle>
          <a:p>
            <a:r>
              <a:rPr lang="en-US"/>
              <a:t>Insert photo here. Drag picture to placeholder or click icon to add.</a:t>
            </a:r>
          </a:p>
        </p:txBody>
      </p:sp>
      <p:sp>
        <p:nvSpPr>
          <p:cNvPr id="2" name="Title 1"/>
          <p:cNvSpPr>
            <a:spLocks noGrp="1"/>
          </p:cNvSpPr>
          <p:nvPr>
            <p:ph type="title" hasCustomPrompt="1"/>
          </p:nvPr>
        </p:nvSpPr>
        <p:spPr>
          <a:xfrm>
            <a:off x="607484" y="411797"/>
            <a:ext cx="5342467" cy="1158240"/>
          </a:xfrm>
        </p:spPr>
        <p:txBody>
          <a:bodyPr>
            <a:noAutofit/>
          </a:bodyPr>
          <a:lstStyle>
            <a:lvl1pPr>
              <a:defRPr sz="3733" b="0" i="0" baseline="0">
                <a:solidFill>
                  <a:schemeClr val="tx2"/>
                </a:solidFill>
                <a:latin typeface="Intel Clear"/>
                <a:cs typeface="Intel Clear"/>
              </a:defRPr>
            </a:lvl1pPr>
          </a:lstStyle>
          <a:p>
            <a:r>
              <a:rPr lang="en-US"/>
              <a:t>28pt Intel Clear Headline</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pPr/>
              <a:t>‹#›</a:t>
            </a:fld>
            <a:endParaRPr lang="en-US"/>
          </a:p>
        </p:txBody>
      </p:sp>
      <p:sp>
        <p:nvSpPr>
          <p:cNvPr id="17" name="Content Placeholder 2"/>
          <p:cNvSpPr>
            <a:spLocks noGrp="1"/>
          </p:cNvSpPr>
          <p:nvPr>
            <p:ph sz="half" idx="1" hasCustomPrompt="1"/>
          </p:nvPr>
        </p:nvSpPr>
        <p:spPr>
          <a:xfrm>
            <a:off x="607485" y="1766992"/>
            <a:ext cx="5342467"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a:t>18pt Intel Clear body text</a:t>
            </a:r>
          </a:p>
          <a:p>
            <a:pPr marR="0" lvl="1" fontAlgn="auto">
              <a:lnSpc>
                <a:spcPct val="100000"/>
              </a:lnSpc>
              <a:spcAft>
                <a:spcPts val="0"/>
              </a:spcAft>
              <a:buClrTx/>
              <a:buSzTx/>
              <a:tabLst/>
            </a:pPr>
            <a:r>
              <a:rPr lang="en-US"/>
              <a:t>16pt Intel Clear bullet one</a:t>
            </a:r>
          </a:p>
          <a:p>
            <a:pPr lvl="2"/>
            <a:r>
              <a:rPr lang="en-US" err="1"/>
              <a:t>14pt</a:t>
            </a:r>
            <a:r>
              <a:rPr lang="en-US"/>
              <a:t> Intel Clear third level</a:t>
            </a:r>
          </a:p>
          <a:p>
            <a:pPr lvl="3"/>
            <a:r>
              <a:rPr lang="en-US" err="1"/>
              <a:t>12pt</a:t>
            </a:r>
            <a:r>
              <a:rPr lang="en-US"/>
              <a:t> Intel Clear fourth level</a:t>
            </a:r>
          </a:p>
          <a:p>
            <a:pPr lvl="4"/>
            <a:r>
              <a:rPr lang="en-US" err="1"/>
              <a:t>12pt</a:t>
            </a:r>
            <a:r>
              <a:rPr lang="en-US"/>
              <a:t> Intel Clear fifth level</a:t>
            </a:r>
          </a:p>
        </p:txBody>
      </p:sp>
    </p:spTree>
    <p:extLst>
      <p:ext uri="{BB962C8B-B14F-4D97-AF65-F5344CB8AC3E}">
        <p14:creationId xmlns:p14="http://schemas.microsoft.com/office/powerpoint/2010/main" val="1572049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tx2">
                    <a:alpha val="90000"/>
                  </a:schemeClr>
                </a:solidFill>
                <a:latin typeface="Intel Clear Pro" panose="020B0804020202060201" pitchFamily="34" charset="0"/>
                <a:cs typeface="Intel Clear Pro" panose="020B0804020202060201" pitchFamily="34" charset="0"/>
              </a:defRPr>
            </a:lvl1pPr>
          </a:lstStyle>
          <a:p>
            <a:r>
              <a:rPr lang="en-US"/>
              <a:t>54pt Intel Clear Pro</a:t>
            </a:r>
            <a:br>
              <a:rPr lang="en-US"/>
            </a:br>
            <a:r>
              <a:rPr lang="en-US"/>
              <a:t>white section break</a:t>
            </a:r>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baseline="0">
                <a:solidFill>
                  <a:schemeClr val="accent2"/>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a:t>16pt Intel Clear Subhead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pPr/>
              <a:t>‹#›</a:t>
            </a:fld>
            <a:endParaRPr lang="en-US"/>
          </a:p>
        </p:txBody>
      </p:sp>
    </p:spTree>
    <p:extLst>
      <p:ext uri="{BB962C8B-B14F-4D97-AF65-F5344CB8AC3E}">
        <p14:creationId xmlns:p14="http://schemas.microsoft.com/office/powerpoint/2010/main" val="4185343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type="secHead" preserve="1">
  <p:cSld name="Blue Section Break">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a:t>54pt Intel Clear Pro</a:t>
            </a:r>
            <a:br>
              <a:rPr lang="en-US"/>
            </a:br>
            <a:r>
              <a:rPr lang="en-US"/>
              <a:t>blue section break</a:t>
            </a:r>
          </a:p>
        </p:txBody>
      </p:sp>
      <p:sp>
        <p:nvSpPr>
          <p:cNvPr id="3" name="Text Placeholder 2"/>
          <p:cNvSpPr>
            <a:spLocks noGrp="1"/>
          </p:cNvSpPr>
          <p:nvPr userDrawn="1">
            <p:ph type="body" idx="1" hasCustomPrompt="1"/>
          </p:nvPr>
        </p:nvSpPr>
        <p:spPr>
          <a:xfrm>
            <a:off x="607484" y="4321533"/>
            <a:ext cx="10363200" cy="1500187"/>
          </a:xfrm>
        </p:spPr>
        <p:txBody>
          <a:bodyPr anchor="t" anchorCtr="0">
            <a:noAutofit/>
          </a:bodyPr>
          <a:lstStyle>
            <a:lvl1pPr marL="0" indent="0">
              <a:buNone/>
              <a:defRPr sz="2133" b="0" i="0" baseline="0">
                <a:solidFill>
                  <a:srgbClr val="F3D54E"/>
                </a:solidFill>
                <a:latin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a:t>16pt Intel Clear Subhead</a:t>
            </a:r>
          </a:p>
        </p:txBody>
      </p:sp>
    </p:spTree>
    <p:extLst>
      <p:ext uri="{BB962C8B-B14F-4D97-AF65-F5344CB8AC3E}">
        <p14:creationId xmlns:p14="http://schemas.microsoft.com/office/powerpoint/2010/main" val="255280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7484" y="2979843"/>
            <a:ext cx="10363200" cy="1500187"/>
          </a:xfrm>
        </p:spPr>
        <p:txBody>
          <a:bodyPr anchor="t" anchorCtr="0">
            <a:noAutofit/>
          </a:bodyPr>
          <a:lstStyle>
            <a:lvl1pPr marL="0" indent="0">
              <a:buNone/>
              <a:defRPr sz="5333" b="0" baseline="0">
                <a:solidFill>
                  <a:schemeClr val="accent2"/>
                </a:solidFill>
                <a:latin typeface="Intel Clear"/>
                <a:ea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a:t>40pt Intel Clear Light Body.</a:t>
            </a:r>
            <a:br>
              <a:rPr lang="en-US"/>
            </a:br>
            <a:r>
              <a:rPr lang="en-US"/>
              <a:t>For content that is not a section, but has a big idea in text only.</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pPr/>
              <a:t>‹#›</a:t>
            </a:fld>
            <a:endParaRPr lang="en-US"/>
          </a:p>
        </p:txBody>
      </p:sp>
      <p:sp>
        <p:nvSpPr>
          <p:cNvPr id="7" name="Title 1"/>
          <p:cNvSpPr>
            <a:spLocks noGrp="1"/>
          </p:cNvSpPr>
          <p:nvPr>
            <p:ph type="title" hasCustomPrompt="1"/>
          </p:nvPr>
        </p:nvSpPr>
        <p:spPr>
          <a:xfrm>
            <a:off x="607484" y="1469059"/>
            <a:ext cx="10363200" cy="1362075"/>
          </a:xfrm>
        </p:spPr>
        <p:txBody>
          <a:bodyPr anchor="b" anchorCtr="0">
            <a:noAutofit/>
          </a:bodyPr>
          <a:lstStyle>
            <a:lvl1pPr algn="l">
              <a:lnSpc>
                <a:spcPct val="80000"/>
              </a:lnSpc>
              <a:defRPr sz="5333" b="0" cap="none" spc="0" baseline="0">
                <a:solidFill>
                  <a:schemeClr val="tx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40pt Intel Clear Heading</a:t>
            </a:r>
          </a:p>
        </p:txBody>
      </p:sp>
    </p:spTree>
    <p:extLst>
      <p:ext uri="{BB962C8B-B14F-4D97-AF65-F5344CB8AC3E}">
        <p14:creationId xmlns:p14="http://schemas.microsoft.com/office/powerpoint/2010/main" val="2715286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Blue Section Break Image">
    <p:bg>
      <p:bgPr>
        <a:gradFill>
          <a:gsLst>
            <a:gs pos="32000">
              <a:schemeClr val="tx2"/>
            </a:gs>
            <a:gs pos="95000">
              <a:srgbClr val="009FDF"/>
            </a:gs>
            <a:gs pos="78000">
              <a:srgbClr val="0071C5"/>
            </a:gs>
          </a:gsLst>
          <a:lin ang="1986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3013451"/>
            <a:ext cx="10363200" cy="1362075"/>
          </a:xfrm>
        </p:spPr>
        <p:txBody>
          <a:bodyPr anchor="b" anchorCtr="0">
            <a:noAutofit/>
          </a:bodyPr>
          <a:lstStyle>
            <a:lvl1pPr algn="l">
              <a:lnSpc>
                <a:spcPct val="80000"/>
              </a:lnSpc>
              <a:defRPr sz="72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a:t>54pt Intel Clear Pro blue section</a:t>
            </a:r>
          </a:p>
        </p:txBody>
      </p:sp>
      <p:sp>
        <p:nvSpPr>
          <p:cNvPr id="3" name="Text Placeholder 2"/>
          <p:cNvSpPr>
            <a:spLocks noGrp="1"/>
          </p:cNvSpPr>
          <p:nvPr>
            <p:ph type="body" idx="1" hasCustomPrompt="1"/>
          </p:nvPr>
        </p:nvSpPr>
        <p:spPr>
          <a:xfrm>
            <a:off x="607484" y="4465049"/>
            <a:ext cx="10363200" cy="1500187"/>
          </a:xfrm>
        </p:spPr>
        <p:txBody>
          <a:bodyPr anchor="t" anchorCtr="0">
            <a:noAutofit/>
          </a:bodyPr>
          <a:lstStyle>
            <a:lvl1pPr marL="0" indent="0">
              <a:buNone/>
              <a:defRPr sz="2133" b="0" baseline="0">
                <a:solidFill>
                  <a:schemeClr val="accent3"/>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a:t>16pt Intel Clear Subhead</a:t>
            </a:r>
          </a:p>
        </p:txBody>
      </p:sp>
      <p:sp>
        <p:nvSpPr>
          <p:cNvPr id="5" name="Picture Placeholder 4"/>
          <p:cNvSpPr>
            <a:spLocks noGrp="1"/>
          </p:cNvSpPr>
          <p:nvPr>
            <p:ph type="pic" sz="quarter" idx="13" hasCustomPrompt="1"/>
          </p:nvPr>
        </p:nvSpPr>
        <p:spPr>
          <a:xfrm>
            <a:off x="0" y="2"/>
            <a:ext cx="12192000" cy="3432175"/>
          </a:xfrm>
          <a:solidFill>
            <a:schemeClr val="bg2">
              <a:lumMod val="60000"/>
              <a:lumOff val="40000"/>
            </a:schemeClr>
          </a:solidFill>
        </p:spPr>
        <p:txBody>
          <a:bodyPr/>
          <a:lstStyle>
            <a:lvl1pPr>
              <a:defRPr baseline="0">
                <a:solidFill>
                  <a:srgbClr val="0071C5"/>
                </a:solidFill>
              </a:defRPr>
            </a:lvl1pPr>
          </a:lstStyle>
          <a:p>
            <a:r>
              <a:rPr lang="en-US"/>
              <a:t>Insert photo here. Drag picture to placeholder or click icon to add.</a:t>
            </a:r>
          </a:p>
        </p:txBody>
      </p:sp>
    </p:spTree>
    <p:extLst>
      <p:ext uri="{BB962C8B-B14F-4D97-AF65-F5344CB8AC3E}">
        <p14:creationId xmlns:p14="http://schemas.microsoft.com/office/powerpoint/2010/main" val="296546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pPr/>
              <a:t>‹#›</a:t>
            </a:fld>
            <a:endParaRPr lang="en-US"/>
          </a:p>
        </p:txBody>
      </p:sp>
      <p:sp>
        <p:nvSpPr>
          <p:cNvPr id="6"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a:t>28pt Intel Clear Headline</a:t>
            </a:r>
          </a:p>
        </p:txBody>
      </p:sp>
    </p:spTree>
    <p:extLst>
      <p:ext uri="{BB962C8B-B14F-4D97-AF65-F5344CB8AC3E}">
        <p14:creationId xmlns:p14="http://schemas.microsoft.com/office/powerpoint/2010/main" val="213674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pPr/>
              <a:t>‹#›</a:t>
            </a:fld>
            <a:endParaRPr lang="en-US"/>
          </a:p>
        </p:txBody>
      </p:sp>
    </p:spTree>
    <p:extLst>
      <p:ext uri="{BB962C8B-B14F-4D97-AF65-F5344CB8AC3E}">
        <p14:creationId xmlns:p14="http://schemas.microsoft.com/office/powerpoint/2010/main" val="1586809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blank" preserve="1">
  <p:cSld name="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4" name="Picture 2" descr="\\.psf\Home\Desktop\Intel.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636577" y="2500173"/>
            <a:ext cx="2811727" cy="1853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991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Break White">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56CA39C9-EAE4-4511-9CE8-BB4D4B47FC0C}"/>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nchorCtr="0">
            <a:noAutofit/>
          </a:bodyPr>
          <a:lstStyle>
            <a:lvl1pPr>
              <a:defRPr sz="4800">
                <a:solidFill>
                  <a:srgbClr val="525252"/>
                </a:solidFill>
              </a:defRPr>
            </a:lvl1pPr>
          </a:lstStyle>
          <a:p>
            <a:r>
              <a:rPr lang="en-US"/>
              <a:t>Section Break Text Goes Here</a:t>
            </a:r>
          </a:p>
        </p:txBody>
      </p:sp>
      <p:sp>
        <p:nvSpPr>
          <p:cNvPr id="8" name="Text Placeholder 3">
            <a:extLst>
              <a:ext uri="{FF2B5EF4-FFF2-40B4-BE49-F238E27FC236}">
                <a16:creationId xmlns:a16="http://schemas.microsoft.com/office/drawing/2014/main" id="{4B923F7B-306D-4D7E-9DB3-5B163B8D53FC}"/>
              </a:ext>
            </a:extLst>
          </p:cNvPr>
          <p:cNvSpPr>
            <a:spLocks noGrp="1"/>
          </p:cNvSpPr>
          <p:nvPr>
            <p:ph type="body" sz="quarter" idx="29"/>
          </p:nvPr>
        </p:nvSpPr>
        <p:spPr>
          <a:xfrm>
            <a:off x="571500" y="3939750"/>
            <a:ext cx="11022013" cy="438150"/>
          </a:xfrm>
        </p:spPr>
        <p:txBody>
          <a:bodyPr/>
          <a:lstStyle>
            <a:lvl1pPr marL="0" indent="0">
              <a:buNone/>
              <a:defRPr>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6606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type="tx">
  <p:cSld name="Nervana Title">
    <p:spTree>
      <p:nvGrpSpPr>
        <p:cNvPr id="1" name=""/>
        <p:cNvGrpSpPr/>
        <p:nvPr/>
      </p:nvGrpSpPr>
      <p:grpSpPr>
        <a:xfrm>
          <a:off x="0" y="0"/>
          <a:ext cx="0" cy="0"/>
          <a:chOff x="0" y="0"/>
          <a:chExt cx="0" cy="0"/>
        </a:xfrm>
      </p:grpSpPr>
      <p:sp>
        <p:nvSpPr>
          <p:cNvPr id="14" name="Shape 14"/>
          <p:cNvSpPr>
            <a:spLocks noGrp="1"/>
          </p:cNvSpPr>
          <p:nvPr>
            <p:ph type="title"/>
          </p:nvPr>
        </p:nvSpPr>
        <p:spPr>
          <a:prstGeom prst="rect">
            <a:avLst/>
          </a:prstGeom>
        </p:spPr>
        <p:txBody>
          <a:bodyPr/>
          <a:lstStyle/>
          <a:p>
            <a:r>
              <a:t>Title Text</a:t>
            </a:r>
          </a:p>
        </p:txBody>
      </p:sp>
      <p:sp>
        <p:nvSpPr>
          <p:cNvPr id="15" name="Shape 15"/>
          <p:cNvSpPr>
            <a:spLocks noGrp="1"/>
          </p:cNvSpPr>
          <p:nvPr>
            <p:ph type="sldNum" sz="quarter" idx="2"/>
          </p:nvPr>
        </p:nvSpPr>
        <p:spPr>
          <a:xfrm>
            <a:off x="9163136" y="6432516"/>
            <a:ext cx="2844800" cy="365125"/>
          </a:xfrm>
          <a:prstGeom prst="rect">
            <a:avLst/>
          </a:prstGeom>
        </p:spPr>
        <p:txBody>
          <a:bodyPr/>
          <a:lstStyle/>
          <a:p>
            <a:fld id="{86CB4B4D-7CA3-9044-876B-883B54F8677D}" type="slidenum">
              <a:rPr>
                <a:solidFill>
                  <a:prstClr val="white"/>
                </a:solidFill>
              </a:rPr>
              <a:pPr/>
              <a:t>‹#›</a:t>
            </a:fld>
            <a:endParaRPr>
              <a:solidFill>
                <a:prstClr val="white"/>
              </a:solidFill>
            </a:endParaRPr>
          </a:p>
        </p:txBody>
      </p:sp>
    </p:spTree>
    <p:extLst>
      <p:ext uri="{BB962C8B-B14F-4D97-AF65-F5344CB8AC3E}">
        <p14:creationId xmlns:p14="http://schemas.microsoft.com/office/powerpoint/2010/main" val="130682531"/>
      </p:ext>
    </p:extLst>
  </p:cSld>
  <p:clrMapOvr>
    <a:masterClrMapping/>
  </p:clrMapOvr>
  <p:transition spd="med"/>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12232" y="2715834"/>
            <a:ext cx="8967536" cy="830997"/>
          </a:xfrm>
          <a:noFill/>
          <a:ln w="9525" cap="flat" cmpd="sng" algn="ctr">
            <a:noFill/>
            <a:prstDash val="solid"/>
            <a:round/>
            <a:headEnd type="none" w="med" len="med"/>
            <a:tailEnd type="none" w="med" len="med"/>
          </a:ln>
          <a:effectLst>
            <a:outerShdw blurRad="546100" dir="2700000" algn="tl" rotWithShape="0">
              <a:schemeClr val="tx1">
                <a:alpha val="43000"/>
              </a:schemeClr>
            </a:outerShdw>
          </a:effectLst>
        </p:spPr>
        <p:txBody>
          <a:bodyPr vert="horz" wrap="square" lIns="365760" tIns="0" rIns="365760" bIns="91440" numCol="1" rtlCol="0" anchor="ctr" anchorCtr="0" compatLnSpc="1">
            <a:prstTxWarp prst="textNoShape">
              <a:avLst/>
            </a:prstTxWarp>
            <a:noAutofit/>
          </a:bodyPr>
          <a:lstStyle>
            <a:lvl1pPr>
              <a:lnSpc>
                <a:spcPct val="75000"/>
              </a:lnSpc>
              <a:defRPr lang="en-US" sz="7186" b="1" kern="1200" dirty="0">
                <a:ln>
                  <a:solidFill>
                    <a:schemeClr val="bg2">
                      <a:alpha val="0"/>
                    </a:schemeClr>
                  </a:solidFill>
                </a:ln>
                <a:solidFill>
                  <a:srgbClr val="FFFFFF"/>
                </a:solidFill>
                <a:effectLst>
                  <a:outerShdw blurRad="444500" dir="2700000" algn="tl" rotWithShape="0">
                    <a:schemeClr val="tx1">
                      <a:alpha val="26000"/>
                    </a:schemeClr>
                  </a:outerShdw>
                </a:effectLst>
                <a:ea typeface="+mn-ea"/>
                <a:cs typeface="Arial" charset="0"/>
              </a:defRPr>
            </a:lvl1pPr>
          </a:lstStyle>
          <a:p>
            <a:pPr lvl="0"/>
            <a:r>
              <a:rPr lang="en-US"/>
              <a:t>Click to edit Master title style</a:t>
            </a:r>
            <a:br>
              <a:rPr lang="en-US"/>
            </a:br>
            <a:r>
              <a:rPr lang="en-US"/>
              <a:t>[section break slide]</a:t>
            </a:r>
          </a:p>
        </p:txBody>
      </p:sp>
      <p:sp>
        <p:nvSpPr>
          <p:cNvPr id="4" name="Rectangle 3">
            <a:extLst>
              <a:ext uri="{FF2B5EF4-FFF2-40B4-BE49-F238E27FC236}">
                <a16:creationId xmlns:a16="http://schemas.microsoft.com/office/drawing/2014/main" id="{E4AD235E-7586-DE44-90DC-326FC34B60DD}"/>
              </a:ext>
            </a:extLst>
          </p:cNvPr>
          <p:cNvSpPr/>
          <p:nvPr userDrawn="1"/>
        </p:nvSpPr>
        <p:spPr>
          <a:xfrm>
            <a:off x="-59472" y="6600478"/>
            <a:ext cx="1749197" cy="240772"/>
          </a:xfrm>
          <a:prstGeom prst="rect">
            <a:avLst/>
          </a:prstGeom>
        </p:spPr>
        <p:txBody>
          <a:bodyPr wrap="none">
            <a:spAutoFit/>
          </a:bodyPr>
          <a:lstStyle/>
          <a:p>
            <a:r>
              <a:rPr lang="en-US" sz="1067" b="0" i="0" u="none" strike="noStrike">
                <a:solidFill>
                  <a:schemeClr val="bg1"/>
                </a:solidFill>
                <a:effectLst/>
                <a:latin typeface="Intel Clear" panose="020B0604020203020204" pitchFamily="34" charset="0"/>
              </a:rPr>
              <a:t>© 2019 Intel Corporation</a:t>
            </a:r>
            <a:endParaRPr lang="en-US" sz="1067">
              <a:solidFill>
                <a:schemeClr val="bg1"/>
              </a:solidFill>
            </a:endParaRPr>
          </a:p>
        </p:txBody>
      </p:sp>
    </p:spTree>
    <p:extLst>
      <p:ext uri="{BB962C8B-B14F-4D97-AF65-F5344CB8AC3E}">
        <p14:creationId xmlns:p14="http://schemas.microsoft.com/office/powerpoint/2010/main" val="4108542020"/>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1624734" y="6418818"/>
            <a:ext cx="567265" cy="365125"/>
          </a:xfrm>
          <a:prstGeom prst="rect">
            <a:avLst/>
          </a:prstGeom>
        </p:spPr>
        <p:txBody>
          <a:bodyPr/>
          <a:lstStyle/>
          <a:p>
            <a:fld id="{EE2556C5-CE8C-6547-B838-EA80C61A4AF7}" type="slidenum">
              <a:rPr lang="en-US" smtClean="0"/>
              <a:pPr/>
              <a:t>‹#›</a:t>
            </a:fld>
            <a:endParaRPr lang="en-US"/>
          </a:p>
        </p:txBody>
      </p:sp>
      <p:sp>
        <p:nvSpPr>
          <p:cNvPr id="6"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a:t>28pt Intel Clear Headline</a:t>
            </a:r>
          </a:p>
        </p:txBody>
      </p:sp>
      <p:sp>
        <p:nvSpPr>
          <p:cNvPr id="4" name="Rectangle 3">
            <a:extLst>
              <a:ext uri="{FF2B5EF4-FFF2-40B4-BE49-F238E27FC236}">
                <a16:creationId xmlns:a16="http://schemas.microsoft.com/office/drawing/2014/main" id="{CA4E66EA-15F5-8042-81DE-53BA0FA5E593}"/>
              </a:ext>
            </a:extLst>
          </p:cNvPr>
          <p:cNvSpPr/>
          <p:nvPr userDrawn="1"/>
        </p:nvSpPr>
        <p:spPr>
          <a:xfrm>
            <a:off x="-59472" y="6600478"/>
            <a:ext cx="1749197" cy="240772"/>
          </a:xfrm>
          <a:prstGeom prst="rect">
            <a:avLst/>
          </a:prstGeom>
        </p:spPr>
        <p:txBody>
          <a:bodyPr wrap="none">
            <a:spAutoFit/>
          </a:bodyPr>
          <a:lstStyle/>
          <a:p>
            <a:r>
              <a:rPr lang="en-US" sz="1067" b="0" i="0" u="none" strike="noStrike">
                <a:solidFill>
                  <a:schemeClr val="bg1"/>
                </a:solidFill>
                <a:effectLst/>
                <a:latin typeface="Intel Clear" panose="020B0604020203020204" pitchFamily="34" charset="0"/>
              </a:rPr>
              <a:t>© 2019 Intel Corporation</a:t>
            </a:r>
            <a:endParaRPr lang="en-US" sz="1067">
              <a:solidFill>
                <a:schemeClr val="bg1"/>
              </a:solidFill>
            </a:endParaRPr>
          </a:p>
        </p:txBody>
      </p:sp>
    </p:spTree>
    <p:extLst>
      <p:ext uri="{BB962C8B-B14F-4D97-AF65-F5344CB8AC3E}">
        <p14:creationId xmlns:p14="http://schemas.microsoft.com/office/powerpoint/2010/main" val="1421326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75084-0889-4EC4-8CC0-12C197DA2A4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40B3773-4956-4B8D-A664-86F0038C56E7}"/>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B5EE590-4ABF-4327-B974-A88BE224BFAA}"/>
              </a:ext>
            </a:extLst>
          </p:cNvPr>
          <p:cNvSpPr>
            <a:spLocks noGrp="1"/>
          </p:cNvSpPr>
          <p:nvPr>
            <p:ph type="dt" sz="half" idx="10"/>
          </p:nvPr>
        </p:nvSpPr>
        <p:spPr/>
        <p:txBody>
          <a:bodyPr/>
          <a:lstStyle/>
          <a:p>
            <a:fld id="{E69DBA26-3E11-4F61-BB7B-7FBE855A9842}" type="datetime1">
              <a:rPr lang="en-IN" smtClean="0"/>
              <a:t>19-05-2025</a:t>
            </a:fld>
            <a:endParaRPr lang="en-IN"/>
          </a:p>
        </p:txBody>
      </p:sp>
      <p:sp>
        <p:nvSpPr>
          <p:cNvPr id="5" name="Footer Placeholder 4">
            <a:extLst>
              <a:ext uri="{FF2B5EF4-FFF2-40B4-BE49-F238E27FC236}">
                <a16:creationId xmlns:a16="http://schemas.microsoft.com/office/drawing/2014/main" id="{A9BF7976-58BB-4B45-BC3C-0238C4FEDCCA}"/>
              </a:ext>
            </a:extLst>
          </p:cNvPr>
          <p:cNvSpPr>
            <a:spLocks noGrp="1"/>
          </p:cNvSpPr>
          <p:nvPr>
            <p:ph type="ftr" sz="quarter" idx="11"/>
          </p:nvPr>
        </p:nvSpPr>
        <p:spPr/>
        <p:txBody>
          <a:bodyPr/>
          <a:lstStyle/>
          <a:p>
            <a:r>
              <a:rPr lang="en-IN"/>
              <a:t>Intel Confidential</a:t>
            </a:r>
          </a:p>
        </p:txBody>
      </p:sp>
      <p:sp>
        <p:nvSpPr>
          <p:cNvPr id="6" name="Slide Number Placeholder 5">
            <a:extLst>
              <a:ext uri="{FF2B5EF4-FFF2-40B4-BE49-F238E27FC236}">
                <a16:creationId xmlns:a16="http://schemas.microsoft.com/office/drawing/2014/main" id="{51627129-6A6B-446A-8BBB-F9EB63B6A859}"/>
              </a:ext>
            </a:extLst>
          </p:cNvPr>
          <p:cNvSpPr>
            <a:spLocks noGrp="1"/>
          </p:cNvSpPr>
          <p:nvPr>
            <p:ph type="sldNum" sz="quarter" idx="12"/>
          </p:nvPr>
        </p:nvSpPr>
        <p:spPr/>
        <p:txBody>
          <a:bodyPr/>
          <a:lstStyle/>
          <a:p>
            <a:fld id="{83EA678D-246E-41AC-9440-C412F251418F}" type="slidenum">
              <a:rPr lang="en-IN" smtClean="0"/>
              <a:t>‹#›</a:t>
            </a:fld>
            <a:endParaRPr lang="en-IN"/>
          </a:p>
        </p:txBody>
      </p:sp>
    </p:spTree>
    <p:extLst>
      <p:ext uri="{BB962C8B-B14F-4D97-AF65-F5344CB8AC3E}">
        <p14:creationId xmlns:p14="http://schemas.microsoft.com/office/powerpoint/2010/main" val="194417148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B306F-E6A8-4E3D-A424-3F01664B574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9788D0B-4CBF-4228-A8C7-B4A19311242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250BBB9-1B75-4864-9CEE-30784241DB85}"/>
              </a:ext>
            </a:extLst>
          </p:cNvPr>
          <p:cNvSpPr>
            <a:spLocks noGrp="1"/>
          </p:cNvSpPr>
          <p:nvPr>
            <p:ph type="dt" sz="half" idx="10"/>
          </p:nvPr>
        </p:nvSpPr>
        <p:spPr/>
        <p:txBody>
          <a:bodyPr/>
          <a:lstStyle/>
          <a:p>
            <a:fld id="{F2761060-3957-4E90-91E5-1FF828F28411}" type="datetime1">
              <a:rPr lang="en-IN" smtClean="0"/>
              <a:t>19-05-2025</a:t>
            </a:fld>
            <a:endParaRPr lang="en-IN"/>
          </a:p>
        </p:txBody>
      </p:sp>
      <p:sp>
        <p:nvSpPr>
          <p:cNvPr id="5" name="Footer Placeholder 4">
            <a:extLst>
              <a:ext uri="{FF2B5EF4-FFF2-40B4-BE49-F238E27FC236}">
                <a16:creationId xmlns:a16="http://schemas.microsoft.com/office/drawing/2014/main" id="{6310037A-DF0D-458E-95DE-7675C7004E2C}"/>
              </a:ext>
            </a:extLst>
          </p:cNvPr>
          <p:cNvSpPr>
            <a:spLocks noGrp="1"/>
          </p:cNvSpPr>
          <p:nvPr>
            <p:ph type="ftr" sz="quarter" idx="11"/>
          </p:nvPr>
        </p:nvSpPr>
        <p:spPr/>
        <p:txBody>
          <a:bodyPr/>
          <a:lstStyle/>
          <a:p>
            <a:r>
              <a:rPr lang="en-IN"/>
              <a:t>Intel Confidential</a:t>
            </a:r>
          </a:p>
        </p:txBody>
      </p:sp>
      <p:sp>
        <p:nvSpPr>
          <p:cNvPr id="6" name="Slide Number Placeholder 5">
            <a:extLst>
              <a:ext uri="{FF2B5EF4-FFF2-40B4-BE49-F238E27FC236}">
                <a16:creationId xmlns:a16="http://schemas.microsoft.com/office/drawing/2014/main" id="{195E45F5-B60E-468B-A79D-72FD96420888}"/>
              </a:ext>
            </a:extLst>
          </p:cNvPr>
          <p:cNvSpPr>
            <a:spLocks noGrp="1"/>
          </p:cNvSpPr>
          <p:nvPr>
            <p:ph type="sldNum" sz="quarter" idx="12"/>
          </p:nvPr>
        </p:nvSpPr>
        <p:spPr/>
        <p:txBody>
          <a:bodyPr/>
          <a:lstStyle/>
          <a:p>
            <a:fld id="{83EA678D-246E-41AC-9440-C412F251418F}" type="slidenum">
              <a:rPr lang="en-IN" smtClean="0"/>
              <a:t>‹#›</a:t>
            </a:fld>
            <a:endParaRPr lang="en-IN"/>
          </a:p>
        </p:txBody>
      </p:sp>
    </p:spTree>
    <p:extLst>
      <p:ext uri="{BB962C8B-B14F-4D97-AF65-F5344CB8AC3E}">
        <p14:creationId xmlns:p14="http://schemas.microsoft.com/office/powerpoint/2010/main" val="313141386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C12E5-7738-4521-978F-4F2F5E517976}"/>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1FFC6C2-52EC-449D-9134-958CD55990DB}"/>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3CF2CA-2991-47EE-9A7D-4F62E759467F}"/>
              </a:ext>
            </a:extLst>
          </p:cNvPr>
          <p:cNvSpPr>
            <a:spLocks noGrp="1"/>
          </p:cNvSpPr>
          <p:nvPr>
            <p:ph type="dt" sz="half" idx="10"/>
          </p:nvPr>
        </p:nvSpPr>
        <p:spPr/>
        <p:txBody>
          <a:bodyPr/>
          <a:lstStyle/>
          <a:p>
            <a:fld id="{9ECDD750-256D-425E-ADB0-6D0E7A36D15B}" type="datetime1">
              <a:rPr lang="en-IN" smtClean="0"/>
              <a:t>19-05-2025</a:t>
            </a:fld>
            <a:endParaRPr lang="en-IN"/>
          </a:p>
        </p:txBody>
      </p:sp>
      <p:sp>
        <p:nvSpPr>
          <p:cNvPr id="5" name="Footer Placeholder 4">
            <a:extLst>
              <a:ext uri="{FF2B5EF4-FFF2-40B4-BE49-F238E27FC236}">
                <a16:creationId xmlns:a16="http://schemas.microsoft.com/office/drawing/2014/main" id="{ABA57330-9955-43C8-B57D-4FAED0F9294C}"/>
              </a:ext>
            </a:extLst>
          </p:cNvPr>
          <p:cNvSpPr>
            <a:spLocks noGrp="1"/>
          </p:cNvSpPr>
          <p:nvPr>
            <p:ph type="ftr" sz="quarter" idx="11"/>
          </p:nvPr>
        </p:nvSpPr>
        <p:spPr/>
        <p:txBody>
          <a:bodyPr/>
          <a:lstStyle/>
          <a:p>
            <a:r>
              <a:rPr lang="en-IN"/>
              <a:t>Intel Confidential</a:t>
            </a:r>
          </a:p>
        </p:txBody>
      </p:sp>
      <p:sp>
        <p:nvSpPr>
          <p:cNvPr id="6" name="Slide Number Placeholder 5">
            <a:extLst>
              <a:ext uri="{FF2B5EF4-FFF2-40B4-BE49-F238E27FC236}">
                <a16:creationId xmlns:a16="http://schemas.microsoft.com/office/drawing/2014/main" id="{3DEEB9F0-4914-4216-A2DC-DBD205133DCF}"/>
              </a:ext>
            </a:extLst>
          </p:cNvPr>
          <p:cNvSpPr>
            <a:spLocks noGrp="1"/>
          </p:cNvSpPr>
          <p:nvPr>
            <p:ph type="sldNum" sz="quarter" idx="12"/>
          </p:nvPr>
        </p:nvSpPr>
        <p:spPr/>
        <p:txBody>
          <a:bodyPr/>
          <a:lstStyle/>
          <a:p>
            <a:fld id="{83EA678D-246E-41AC-9440-C412F251418F}" type="slidenum">
              <a:rPr lang="en-IN" smtClean="0"/>
              <a:t>‹#›</a:t>
            </a:fld>
            <a:endParaRPr lang="en-IN"/>
          </a:p>
        </p:txBody>
      </p:sp>
    </p:spTree>
    <p:extLst>
      <p:ext uri="{BB962C8B-B14F-4D97-AF65-F5344CB8AC3E}">
        <p14:creationId xmlns:p14="http://schemas.microsoft.com/office/powerpoint/2010/main" val="100277178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5408C-5CE8-4FC5-90EB-C8CAE905984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339989C-2D82-40AC-B64D-3CBC69D6DFCD}"/>
              </a:ext>
            </a:extLst>
          </p:cNvPr>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D0FC316-2F3F-4607-9213-0B9A2DEABBEA}"/>
              </a:ext>
            </a:extLst>
          </p:cNvPr>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16FC7D1-0E8B-42D2-85E0-AB6C2B946E69}"/>
              </a:ext>
            </a:extLst>
          </p:cNvPr>
          <p:cNvSpPr>
            <a:spLocks noGrp="1"/>
          </p:cNvSpPr>
          <p:nvPr>
            <p:ph type="dt" sz="half" idx="10"/>
          </p:nvPr>
        </p:nvSpPr>
        <p:spPr/>
        <p:txBody>
          <a:bodyPr/>
          <a:lstStyle/>
          <a:p>
            <a:fld id="{2F9D4211-B7E5-4CC9-B57F-9F769B9DCFB3}" type="datetime1">
              <a:rPr lang="en-IN" smtClean="0"/>
              <a:t>19-05-2025</a:t>
            </a:fld>
            <a:endParaRPr lang="en-IN"/>
          </a:p>
        </p:txBody>
      </p:sp>
      <p:sp>
        <p:nvSpPr>
          <p:cNvPr id="6" name="Footer Placeholder 5">
            <a:extLst>
              <a:ext uri="{FF2B5EF4-FFF2-40B4-BE49-F238E27FC236}">
                <a16:creationId xmlns:a16="http://schemas.microsoft.com/office/drawing/2014/main" id="{8871D457-CDFD-45EF-9A74-0DDF7C619762}"/>
              </a:ext>
            </a:extLst>
          </p:cNvPr>
          <p:cNvSpPr>
            <a:spLocks noGrp="1"/>
          </p:cNvSpPr>
          <p:nvPr>
            <p:ph type="ftr" sz="quarter" idx="11"/>
          </p:nvPr>
        </p:nvSpPr>
        <p:spPr/>
        <p:txBody>
          <a:bodyPr/>
          <a:lstStyle/>
          <a:p>
            <a:r>
              <a:rPr lang="en-IN"/>
              <a:t>Intel Confidential</a:t>
            </a:r>
          </a:p>
        </p:txBody>
      </p:sp>
      <p:sp>
        <p:nvSpPr>
          <p:cNvPr id="7" name="Slide Number Placeholder 6">
            <a:extLst>
              <a:ext uri="{FF2B5EF4-FFF2-40B4-BE49-F238E27FC236}">
                <a16:creationId xmlns:a16="http://schemas.microsoft.com/office/drawing/2014/main" id="{928E3AA5-887F-4358-BE55-24202C98ABCA}"/>
              </a:ext>
            </a:extLst>
          </p:cNvPr>
          <p:cNvSpPr>
            <a:spLocks noGrp="1"/>
          </p:cNvSpPr>
          <p:nvPr>
            <p:ph type="sldNum" sz="quarter" idx="12"/>
          </p:nvPr>
        </p:nvSpPr>
        <p:spPr/>
        <p:txBody>
          <a:bodyPr/>
          <a:lstStyle/>
          <a:p>
            <a:fld id="{83EA678D-246E-41AC-9440-C412F251418F}" type="slidenum">
              <a:rPr lang="en-IN" smtClean="0"/>
              <a:t>‹#›</a:t>
            </a:fld>
            <a:endParaRPr lang="en-IN"/>
          </a:p>
        </p:txBody>
      </p:sp>
    </p:spTree>
    <p:extLst>
      <p:ext uri="{BB962C8B-B14F-4D97-AF65-F5344CB8AC3E}">
        <p14:creationId xmlns:p14="http://schemas.microsoft.com/office/powerpoint/2010/main" val="202032902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8D585-E70A-4073-B5DD-905122FEDC5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CA988F4-7B7C-49B6-B848-BF240F59400E}"/>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02894F-9EA1-4C11-B8C0-348CA575A790}"/>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7535D2F-7A36-414D-A158-A15A0DF6FA31}"/>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05E09CC-AF11-4A9F-8FED-A22087FE24BE}"/>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35015EF-8C1E-46F5-9165-21A8F24BD48C}"/>
              </a:ext>
            </a:extLst>
          </p:cNvPr>
          <p:cNvSpPr>
            <a:spLocks noGrp="1"/>
          </p:cNvSpPr>
          <p:nvPr>
            <p:ph type="dt" sz="half" idx="10"/>
          </p:nvPr>
        </p:nvSpPr>
        <p:spPr/>
        <p:txBody>
          <a:bodyPr/>
          <a:lstStyle/>
          <a:p>
            <a:fld id="{AD22E939-A1D0-4D83-AE77-60C755A4ED9B}" type="datetime1">
              <a:rPr lang="en-IN" smtClean="0"/>
              <a:t>19-05-2025</a:t>
            </a:fld>
            <a:endParaRPr lang="en-IN"/>
          </a:p>
        </p:txBody>
      </p:sp>
      <p:sp>
        <p:nvSpPr>
          <p:cNvPr id="8" name="Footer Placeholder 7">
            <a:extLst>
              <a:ext uri="{FF2B5EF4-FFF2-40B4-BE49-F238E27FC236}">
                <a16:creationId xmlns:a16="http://schemas.microsoft.com/office/drawing/2014/main" id="{ED756738-785A-4696-80F0-1D1C72E3097C}"/>
              </a:ext>
            </a:extLst>
          </p:cNvPr>
          <p:cNvSpPr>
            <a:spLocks noGrp="1"/>
          </p:cNvSpPr>
          <p:nvPr>
            <p:ph type="ftr" sz="quarter" idx="11"/>
          </p:nvPr>
        </p:nvSpPr>
        <p:spPr/>
        <p:txBody>
          <a:bodyPr/>
          <a:lstStyle/>
          <a:p>
            <a:r>
              <a:rPr lang="en-IN"/>
              <a:t>Intel Confidential</a:t>
            </a:r>
          </a:p>
        </p:txBody>
      </p:sp>
      <p:sp>
        <p:nvSpPr>
          <p:cNvPr id="9" name="Slide Number Placeholder 8">
            <a:extLst>
              <a:ext uri="{FF2B5EF4-FFF2-40B4-BE49-F238E27FC236}">
                <a16:creationId xmlns:a16="http://schemas.microsoft.com/office/drawing/2014/main" id="{F45FE1AA-DF6F-43DD-A62F-6D0473982A82}"/>
              </a:ext>
            </a:extLst>
          </p:cNvPr>
          <p:cNvSpPr>
            <a:spLocks noGrp="1"/>
          </p:cNvSpPr>
          <p:nvPr>
            <p:ph type="sldNum" sz="quarter" idx="12"/>
          </p:nvPr>
        </p:nvSpPr>
        <p:spPr/>
        <p:txBody>
          <a:bodyPr/>
          <a:lstStyle/>
          <a:p>
            <a:fld id="{83EA678D-246E-41AC-9440-C412F251418F}" type="slidenum">
              <a:rPr lang="en-IN" smtClean="0"/>
              <a:t>‹#›</a:t>
            </a:fld>
            <a:endParaRPr lang="en-IN"/>
          </a:p>
        </p:txBody>
      </p:sp>
    </p:spTree>
    <p:extLst>
      <p:ext uri="{BB962C8B-B14F-4D97-AF65-F5344CB8AC3E}">
        <p14:creationId xmlns:p14="http://schemas.microsoft.com/office/powerpoint/2010/main" val="64367266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CB4B5-990C-448F-B1CB-A1476EBDE73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8EA2312-F656-4B3F-873B-57CA16496139}"/>
              </a:ext>
            </a:extLst>
          </p:cNvPr>
          <p:cNvSpPr>
            <a:spLocks noGrp="1"/>
          </p:cNvSpPr>
          <p:nvPr>
            <p:ph type="dt" sz="half" idx="10"/>
          </p:nvPr>
        </p:nvSpPr>
        <p:spPr/>
        <p:txBody>
          <a:bodyPr/>
          <a:lstStyle/>
          <a:p>
            <a:fld id="{114FAE87-8CFF-4E5A-B89F-1EE46A0C6319}" type="datetime1">
              <a:rPr lang="en-IN" smtClean="0"/>
              <a:t>19-05-2025</a:t>
            </a:fld>
            <a:endParaRPr lang="en-IN"/>
          </a:p>
        </p:txBody>
      </p:sp>
      <p:sp>
        <p:nvSpPr>
          <p:cNvPr id="4" name="Footer Placeholder 3">
            <a:extLst>
              <a:ext uri="{FF2B5EF4-FFF2-40B4-BE49-F238E27FC236}">
                <a16:creationId xmlns:a16="http://schemas.microsoft.com/office/drawing/2014/main" id="{C1A167D7-ADE9-47F2-8B7B-3644BF44E307}"/>
              </a:ext>
            </a:extLst>
          </p:cNvPr>
          <p:cNvSpPr>
            <a:spLocks noGrp="1"/>
          </p:cNvSpPr>
          <p:nvPr>
            <p:ph type="ftr" sz="quarter" idx="11"/>
          </p:nvPr>
        </p:nvSpPr>
        <p:spPr/>
        <p:txBody>
          <a:bodyPr/>
          <a:lstStyle/>
          <a:p>
            <a:r>
              <a:rPr lang="en-IN"/>
              <a:t>Intel Confidential</a:t>
            </a:r>
          </a:p>
        </p:txBody>
      </p:sp>
      <p:sp>
        <p:nvSpPr>
          <p:cNvPr id="5" name="Slide Number Placeholder 4">
            <a:extLst>
              <a:ext uri="{FF2B5EF4-FFF2-40B4-BE49-F238E27FC236}">
                <a16:creationId xmlns:a16="http://schemas.microsoft.com/office/drawing/2014/main" id="{F7D443C9-40E6-4782-97CE-6ED3189563D1}"/>
              </a:ext>
            </a:extLst>
          </p:cNvPr>
          <p:cNvSpPr>
            <a:spLocks noGrp="1"/>
          </p:cNvSpPr>
          <p:nvPr>
            <p:ph type="sldNum" sz="quarter" idx="12"/>
          </p:nvPr>
        </p:nvSpPr>
        <p:spPr/>
        <p:txBody>
          <a:bodyPr/>
          <a:lstStyle/>
          <a:p>
            <a:fld id="{83EA678D-246E-41AC-9440-C412F251418F}" type="slidenum">
              <a:rPr lang="en-IN" smtClean="0"/>
              <a:t>‹#›</a:t>
            </a:fld>
            <a:endParaRPr lang="en-IN"/>
          </a:p>
        </p:txBody>
      </p:sp>
    </p:spTree>
    <p:extLst>
      <p:ext uri="{BB962C8B-B14F-4D97-AF65-F5344CB8AC3E}">
        <p14:creationId xmlns:p14="http://schemas.microsoft.com/office/powerpoint/2010/main" val="117932220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AB0F26-9D09-4452-B811-547330552367}"/>
              </a:ext>
            </a:extLst>
          </p:cNvPr>
          <p:cNvSpPr>
            <a:spLocks noGrp="1"/>
          </p:cNvSpPr>
          <p:nvPr>
            <p:ph type="dt" sz="half" idx="10"/>
          </p:nvPr>
        </p:nvSpPr>
        <p:spPr/>
        <p:txBody>
          <a:bodyPr/>
          <a:lstStyle/>
          <a:p>
            <a:fld id="{F6C45494-E97D-4A0B-B34D-5BF575D29990}" type="datetime1">
              <a:rPr lang="en-IN" smtClean="0"/>
              <a:t>19-05-2025</a:t>
            </a:fld>
            <a:endParaRPr lang="en-IN"/>
          </a:p>
        </p:txBody>
      </p:sp>
      <p:sp>
        <p:nvSpPr>
          <p:cNvPr id="3" name="Footer Placeholder 2">
            <a:extLst>
              <a:ext uri="{FF2B5EF4-FFF2-40B4-BE49-F238E27FC236}">
                <a16:creationId xmlns:a16="http://schemas.microsoft.com/office/drawing/2014/main" id="{ACC12223-DB14-430D-B0D6-65AD62FFD212}"/>
              </a:ext>
            </a:extLst>
          </p:cNvPr>
          <p:cNvSpPr>
            <a:spLocks noGrp="1"/>
          </p:cNvSpPr>
          <p:nvPr>
            <p:ph type="ftr" sz="quarter" idx="11"/>
          </p:nvPr>
        </p:nvSpPr>
        <p:spPr/>
        <p:txBody>
          <a:bodyPr/>
          <a:lstStyle/>
          <a:p>
            <a:r>
              <a:rPr lang="en-IN"/>
              <a:t>Intel Confidential</a:t>
            </a:r>
          </a:p>
        </p:txBody>
      </p:sp>
      <p:sp>
        <p:nvSpPr>
          <p:cNvPr id="4" name="Slide Number Placeholder 3">
            <a:extLst>
              <a:ext uri="{FF2B5EF4-FFF2-40B4-BE49-F238E27FC236}">
                <a16:creationId xmlns:a16="http://schemas.microsoft.com/office/drawing/2014/main" id="{6007E060-8ACF-494C-A54E-B491D31AB8FA}"/>
              </a:ext>
            </a:extLst>
          </p:cNvPr>
          <p:cNvSpPr>
            <a:spLocks noGrp="1"/>
          </p:cNvSpPr>
          <p:nvPr>
            <p:ph type="sldNum" sz="quarter" idx="12"/>
          </p:nvPr>
        </p:nvSpPr>
        <p:spPr/>
        <p:txBody>
          <a:bodyPr/>
          <a:lstStyle/>
          <a:p>
            <a:fld id="{83EA678D-246E-41AC-9440-C412F251418F}" type="slidenum">
              <a:rPr lang="en-IN" smtClean="0"/>
              <a:t>‹#›</a:t>
            </a:fld>
            <a:endParaRPr lang="en-IN"/>
          </a:p>
        </p:txBody>
      </p:sp>
    </p:spTree>
    <p:extLst>
      <p:ext uri="{BB962C8B-B14F-4D97-AF65-F5344CB8AC3E}">
        <p14:creationId xmlns:p14="http://schemas.microsoft.com/office/powerpoint/2010/main" val="10092017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Break Blu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8B5B8CD-DD94-44E8-9F69-C9075C2E0A93}"/>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721"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5" name="TextBox 14">
            <a:extLst>
              <a:ext uri="{FF2B5EF4-FFF2-40B4-BE49-F238E27FC236}">
                <a16:creationId xmlns:a16="http://schemas.microsoft.com/office/drawing/2014/main" id="{3F655609-5439-9C4A-8F0D-9AB5A1AAC9A3}"/>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Rectangle 12">
            <a:extLst>
              <a:ext uri="{FF2B5EF4-FFF2-40B4-BE49-F238E27FC236}">
                <a16:creationId xmlns:a16="http://schemas.microsoft.com/office/drawing/2014/main" id="{ED4D76E8-466A-4C06-9261-BDE1AA914749}"/>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14" name="Rectangle 13">
            <a:extLst>
              <a:ext uri="{FF2B5EF4-FFF2-40B4-BE49-F238E27FC236}">
                <a16:creationId xmlns:a16="http://schemas.microsoft.com/office/drawing/2014/main" id="{2588B335-02FC-4504-AF46-DF56B2EC52E4}"/>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16" name="Title Text">
            <a:extLst>
              <a:ext uri="{FF2B5EF4-FFF2-40B4-BE49-F238E27FC236}">
                <a16:creationId xmlns:a16="http://schemas.microsoft.com/office/drawing/2014/main" id="{38003A1C-51D1-4427-BFE8-8448E4C61D6B}"/>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nchorCtr="0">
            <a:noAutofit/>
          </a:bodyPr>
          <a:lstStyle>
            <a:lvl1pPr>
              <a:defRPr sz="4800">
                <a:solidFill>
                  <a:schemeClr val="bg1"/>
                </a:solidFill>
              </a:defRPr>
            </a:lvl1pPr>
          </a:lstStyle>
          <a:p>
            <a:r>
              <a:rPr lang="en-US"/>
              <a:t>Section Break Text Goes Here</a:t>
            </a:r>
          </a:p>
        </p:txBody>
      </p:sp>
      <p:sp>
        <p:nvSpPr>
          <p:cNvPr id="10" name="Text Placeholder 3">
            <a:extLst>
              <a:ext uri="{FF2B5EF4-FFF2-40B4-BE49-F238E27FC236}">
                <a16:creationId xmlns:a16="http://schemas.microsoft.com/office/drawing/2014/main" id="{130F9DFC-5AE2-4BB1-822C-8EAEAE2CA5F2}"/>
              </a:ext>
            </a:extLst>
          </p:cNvPr>
          <p:cNvSpPr>
            <a:spLocks noGrp="1"/>
          </p:cNvSpPr>
          <p:nvPr>
            <p:ph type="body" sz="quarter" idx="29"/>
          </p:nvPr>
        </p:nvSpPr>
        <p:spPr>
          <a:xfrm>
            <a:off x="571500" y="3948942"/>
            <a:ext cx="11022013" cy="438150"/>
          </a:xfrm>
        </p:spPr>
        <p:txBody>
          <a:bodyPr/>
          <a:lstStyle>
            <a:lvl1pPr marL="0" indent="0">
              <a:buNone/>
              <a:defRPr>
                <a:solidFill>
                  <a:schemeClr val="bg1"/>
                </a:solidFill>
                <a:latin typeface="+mn-lt"/>
              </a:defRPr>
            </a:lvl1pPr>
            <a:lvl2pPr marL="228600" indent="0">
              <a:buNone/>
              <a:defRPr/>
            </a:lvl2pPr>
          </a:lstStyle>
          <a:p>
            <a:pPr lvl="0"/>
            <a:r>
              <a:rPr lang="en-US"/>
              <a:t>Click to edit Master text styles</a:t>
            </a:r>
          </a:p>
        </p:txBody>
      </p:sp>
      <p:sp>
        <p:nvSpPr>
          <p:cNvPr id="12" name="Rectangle 11">
            <a:extLst>
              <a:ext uri="{FF2B5EF4-FFF2-40B4-BE49-F238E27FC236}">
                <a16:creationId xmlns:a16="http://schemas.microsoft.com/office/drawing/2014/main" id="{F82519BB-51CE-4A9C-AFEF-514971F5D779}"/>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11115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42BB8-202E-4F34-BFD6-D673F09DD2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672F683-34C3-46C3-BFCF-BF06668FB241}"/>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BE4E887-BFC0-40F6-94D3-1D13588B5F32}"/>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F7D55C-8306-4444-BA7B-6F25D9CD5F39}"/>
              </a:ext>
            </a:extLst>
          </p:cNvPr>
          <p:cNvSpPr>
            <a:spLocks noGrp="1"/>
          </p:cNvSpPr>
          <p:nvPr>
            <p:ph type="dt" sz="half" idx="10"/>
          </p:nvPr>
        </p:nvSpPr>
        <p:spPr/>
        <p:txBody>
          <a:bodyPr/>
          <a:lstStyle/>
          <a:p>
            <a:fld id="{9B3FF954-D783-40AF-9ED8-F0C14A82F3B7}" type="datetime1">
              <a:rPr lang="en-IN" smtClean="0"/>
              <a:t>19-05-2025</a:t>
            </a:fld>
            <a:endParaRPr lang="en-IN"/>
          </a:p>
        </p:txBody>
      </p:sp>
      <p:sp>
        <p:nvSpPr>
          <p:cNvPr id="6" name="Footer Placeholder 5">
            <a:extLst>
              <a:ext uri="{FF2B5EF4-FFF2-40B4-BE49-F238E27FC236}">
                <a16:creationId xmlns:a16="http://schemas.microsoft.com/office/drawing/2014/main" id="{F6CEF991-D50F-4068-9BDB-5C1CDC0C6931}"/>
              </a:ext>
            </a:extLst>
          </p:cNvPr>
          <p:cNvSpPr>
            <a:spLocks noGrp="1"/>
          </p:cNvSpPr>
          <p:nvPr>
            <p:ph type="ftr" sz="quarter" idx="11"/>
          </p:nvPr>
        </p:nvSpPr>
        <p:spPr/>
        <p:txBody>
          <a:bodyPr/>
          <a:lstStyle/>
          <a:p>
            <a:r>
              <a:rPr lang="en-IN"/>
              <a:t>Intel Confidential</a:t>
            </a:r>
          </a:p>
        </p:txBody>
      </p:sp>
      <p:sp>
        <p:nvSpPr>
          <p:cNvPr id="7" name="Slide Number Placeholder 6">
            <a:extLst>
              <a:ext uri="{FF2B5EF4-FFF2-40B4-BE49-F238E27FC236}">
                <a16:creationId xmlns:a16="http://schemas.microsoft.com/office/drawing/2014/main" id="{78DFDC59-6501-4B28-9259-F1C0813354BB}"/>
              </a:ext>
            </a:extLst>
          </p:cNvPr>
          <p:cNvSpPr>
            <a:spLocks noGrp="1"/>
          </p:cNvSpPr>
          <p:nvPr>
            <p:ph type="sldNum" sz="quarter" idx="12"/>
          </p:nvPr>
        </p:nvSpPr>
        <p:spPr/>
        <p:txBody>
          <a:bodyPr/>
          <a:lstStyle/>
          <a:p>
            <a:fld id="{83EA678D-246E-41AC-9440-C412F251418F}" type="slidenum">
              <a:rPr lang="en-IN" smtClean="0"/>
              <a:t>‹#›</a:t>
            </a:fld>
            <a:endParaRPr lang="en-IN"/>
          </a:p>
        </p:txBody>
      </p:sp>
    </p:spTree>
    <p:extLst>
      <p:ext uri="{BB962C8B-B14F-4D97-AF65-F5344CB8AC3E}">
        <p14:creationId xmlns:p14="http://schemas.microsoft.com/office/powerpoint/2010/main" val="184915467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606EA-C470-410F-8562-9B1D8898C9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78A1B24-ED97-4EA6-9158-C360478FC845}"/>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IN"/>
          </a:p>
        </p:txBody>
      </p:sp>
      <p:sp>
        <p:nvSpPr>
          <p:cNvPr id="4" name="Text Placeholder 3">
            <a:extLst>
              <a:ext uri="{FF2B5EF4-FFF2-40B4-BE49-F238E27FC236}">
                <a16:creationId xmlns:a16="http://schemas.microsoft.com/office/drawing/2014/main" id="{34C2B589-7541-4294-9B42-6863B5DB9996}"/>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AD5D34-D503-46BF-8A8D-5E1A359A9013}"/>
              </a:ext>
            </a:extLst>
          </p:cNvPr>
          <p:cNvSpPr>
            <a:spLocks noGrp="1"/>
          </p:cNvSpPr>
          <p:nvPr>
            <p:ph type="dt" sz="half" idx="10"/>
          </p:nvPr>
        </p:nvSpPr>
        <p:spPr/>
        <p:txBody>
          <a:bodyPr/>
          <a:lstStyle/>
          <a:p>
            <a:fld id="{B8CA3799-2826-46CA-AF71-BDC90FDC53DD}" type="datetime1">
              <a:rPr lang="en-IN" smtClean="0"/>
              <a:t>19-05-2025</a:t>
            </a:fld>
            <a:endParaRPr lang="en-IN"/>
          </a:p>
        </p:txBody>
      </p:sp>
      <p:sp>
        <p:nvSpPr>
          <p:cNvPr id="6" name="Footer Placeholder 5">
            <a:extLst>
              <a:ext uri="{FF2B5EF4-FFF2-40B4-BE49-F238E27FC236}">
                <a16:creationId xmlns:a16="http://schemas.microsoft.com/office/drawing/2014/main" id="{0D6F35D8-0CEA-4F24-BBC1-557C99C07CFE}"/>
              </a:ext>
            </a:extLst>
          </p:cNvPr>
          <p:cNvSpPr>
            <a:spLocks noGrp="1"/>
          </p:cNvSpPr>
          <p:nvPr>
            <p:ph type="ftr" sz="quarter" idx="11"/>
          </p:nvPr>
        </p:nvSpPr>
        <p:spPr/>
        <p:txBody>
          <a:bodyPr/>
          <a:lstStyle/>
          <a:p>
            <a:r>
              <a:rPr lang="en-IN"/>
              <a:t>Intel Confidential</a:t>
            </a:r>
          </a:p>
        </p:txBody>
      </p:sp>
      <p:sp>
        <p:nvSpPr>
          <p:cNvPr id="7" name="Slide Number Placeholder 6">
            <a:extLst>
              <a:ext uri="{FF2B5EF4-FFF2-40B4-BE49-F238E27FC236}">
                <a16:creationId xmlns:a16="http://schemas.microsoft.com/office/drawing/2014/main" id="{245B6A08-D254-4BD0-9712-98F3639B9F89}"/>
              </a:ext>
            </a:extLst>
          </p:cNvPr>
          <p:cNvSpPr>
            <a:spLocks noGrp="1"/>
          </p:cNvSpPr>
          <p:nvPr>
            <p:ph type="sldNum" sz="quarter" idx="12"/>
          </p:nvPr>
        </p:nvSpPr>
        <p:spPr/>
        <p:txBody>
          <a:bodyPr/>
          <a:lstStyle/>
          <a:p>
            <a:fld id="{83EA678D-246E-41AC-9440-C412F251418F}" type="slidenum">
              <a:rPr lang="en-IN" smtClean="0"/>
              <a:t>‹#›</a:t>
            </a:fld>
            <a:endParaRPr lang="en-IN"/>
          </a:p>
        </p:txBody>
      </p:sp>
    </p:spTree>
    <p:extLst>
      <p:ext uri="{BB962C8B-B14F-4D97-AF65-F5344CB8AC3E}">
        <p14:creationId xmlns:p14="http://schemas.microsoft.com/office/powerpoint/2010/main" val="147237341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B041-A781-4701-9E15-C8239A321AC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B6AAA74-E2A2-4013-95BD-F51333E8392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C7C180-5C71-462B-A470-0D7580E4F6A1}"/>
              </a:ext>
            </a:extLst>
          </p:cNvPr>
          <p:cNvSpPr>
            <a:spLocks noGrp="1"/>
          </p:cNvSpPr>
          <p:nvPr>
            <p:ph type="dt" sz="half" idx="10"/>
          </p:nvPr>
        </p:nvSpPr>
        <p:spPr/>
        <p:txBody>
          <a:bodyPr/>
          <a:lstStyle/>
          <a:p>
            <a:fld id="{6D4B6F26-C090-4F65-9D81-6F71BF10BC54}" type="datetime1">
              <a:rPr lang="en-IN" smtClean="0"/>
              <a:t>19-05-2025</a:t>
            </a:fld>
            <a:endParaRPr lang="en-IN"/>
          </a:p>
        </p:txBody>
      </p:sp>
      <p:sp>
        <p:nvSpPr>
          <p:cNvPr id="5" name="Footer Placeholder 4">
            <a:extLst>
              <a:ext uri="{FF2B5EF4-FFF2-40B4-BE49-F238E27FC236}">
                <a16:creationId xmlns:a16="http://schemas.microsoft.com/office/drawing/2014/main" id="{A38503B5-3AA0-431F-8EB7-34727140D762}"/>
              </a:ext>
            </a:extLst>
          </p:cNvPr>
          <p:cNvSpPr>
            <a:spLocks noGrp="1"/>
          </p:cNvSpPr>
          <p:nvPr>
            <p:ph type="ftr" sz="quarter" idx="11"/>
          </p:nvPr>
        </p:nvSpPr>
        <p:spPr/>
        <p:txBody>
          <a:bodyPr/>
          <a:lstStyle/>
          <a:p>
            <a:r>
              <a:rPr lang="en-IN"/>
              <a:t>Intel Confidential</a:t>
            </a:r>
          </a:p>
        </p:txBody>
      </p:sp>
      <p:sp>
        <p:nvSpPr>
          <p:cNvPr id="6" name="Slide Number Placeholder 5">
            <a:extLst>
              <a:ext uri="{FF2B5EF4-FFF2-40B4-BE49-F238E27FC236}">
                <a16:creationId xmlns:a16="http://schemas.microsoft.com/office/drawing/2014/main" id="{C9826233-39A5-4087-BBF5-8DE36D9693BB}"/>
              </a:ext>
            </a:extLst>
          </p:cNvPr>
          <p:cNvSpPr>
            <a:spLocks noGrp="1"/>
          </p:cNvSpPr>
          <p:nvPr>
            <p:ph type="sldNum" sz="quarter" idx="12"/>
          </p:nvPr>
        </p:nvSpPr>
        <p:spPr/>
        <p:txBody>
          <a:bodyPr/>
          <a:lstStyle/>
          <a:p>
            <a:fld id="{83EA678D-246E-41AC-9440-C412F251418F}" type="slidenum">
              <a:rPr lang="en-IN" smtClean="0"/>
              <a:t>‹#›</a:t>
            </a:fld>
            <a:endParaRPr lang="en-IN"/>
          </a:p>
        </p:txBody>
      </p:sp>
    </p:spTree>
    <p:extLst>
      <p:ext uri="{BB962C8B-B14F-4D97-AF65-F5344CB8AC3E}">
        <p14:creationId xmlns:p14="http://schemas.microsoft.com/office/powerpoint/2010/main" val="220278212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54EEB8-FF75-422C-972C-437572E8E14C}"/>
              </a:ext>
            </a:extLst>
          </p:cNvPr>
          <p:cNvSpPr>
            <a:spLocks noGrp="1"/>
          </p:cNvSpPr>
          <p:nvPr>
            <p:ph type="title" orient="vert"/>
          </p:nvPr>
        </p:nvSpPr>
        <p:spPr>
          <a:xfrm>
            <a:off x="8724901" y="365126"/>
            <a:ext cx="2628900" cy="5811839"/>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EF6C9E8-F4EB-4FD6-8BEB-9D9640EC9C43}"/>
              </a:ext>
            </a:extLst>
          </p:cNvPr>
          <p:cNvSpPr>
            <a:spLocks noGrp="1"/>
          </p:cNvSpPr>
          <p:nvPr>
            <p:ph type="body" orient="vert" idx="1"/>
          </p:nvPr>
        </p:nvSpPr>
        <p:spPr>
          <a:xfrm>
            <a:off x="838201" y="365126"/>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208C80C-5905-4AFA-AE14-3A403F8AFAE1}"/>
              </a:ext>
            </a:extLst>
          </p:cNvPr>
          <p:cNvSpPr>
            <a:spLocks noGrp="1"/>
          </p:cNvSpPr>
          <p:nvPr>
            <p:ph type="dt" sz="half" idx="10"/>
          </p:nvPr>
        </p:nvSpPr>
        <p:spPr/>
        <p:txBody>
          <a:bodyPr/>
          <a:lstStyle/>
          <a:p>
            <a:fld id="{23345915-A1FD-4C5C-B842-CA66BA7AFAE6}" type="datetime1">
              <a:rPr lang="en-IN" smtClean="0"/>
              <a:t>19-05-2025</a:t>
            </a:fld>
            <a:endParaRPr lang="en-IN"/>
          </a:p>
        </p:txBody>
      </p:sp>
      <p:sp>
        <p:nvSpPr>
          <p:cNvPr id="5" name="Footer Placeholder 4">
            <a:extLst>
              <a:ext uri="{FF2B5EF4-FFF2-40B4-BE49-F238E27FC236}">
                <a16:creationId xmlns:a16="http://schemas.microsoft.com/office/drawing/2014/main" id="{5427578A-22AE-4F0F-B7C3-FD5EA484F537}"/>
              </a:ext>
            </a:extLst>
          </p:cNvPr>
          <p:cNvSpPr>
            <a:spLocks noGrp="1"/>
          </p:cNvSpPr>
          <p:nvPr>
            <p:ph type="ftr" sz="quarter" idx="11"/>
          </p:nvPr>
        </p:nvSpPr>
        <p:spPr/>
        <p:txBody>
          <a:bodyPr/>
          <a:lstStyle/>
          <a:p>
            <a:r>
              <a:rPr lang="en-IN"/>
              <a:t>Intel Confidential</a:t>
            </a:r>
          </a:p>
        </p:txBody>
      </p:sp>
      <p:sp>
        <p:nvSpPr>
          <p:cNvPr id="6" name="Slide Number Placeholder 5">
            <a:extLst>
              <a:ext uri="{FF2B5EF4-FFF2-40B4-BE49-F238E27FC236}">
                <a16:creationId xmlns:a16="http://schemas.microsoft.com/office/drawing/2014/main" id="{0E9FA673-DF61-4D02-997E-0A081249FFE3}"/>
              </a:ext>
            </a:extLst>
          </p:cNvPr>
          <p:cNvSpPr>
            <a:spLocks noGrp="1"/>
          </p:cNvSpPr>
          <p:nvPr>
            <p:ph type="sldNum" sz="quarter" idx="12"/>
          </p:nvPr>
        </p:nvSpPr>
        <p:spPr/>
        <p:txBody>
          <a:bodyPr/>
          <a:lstStyle/>
          <a:p>
            <a:fld id="{83EA678D-246E-41AC-9440-C412F251418F}" type="slidenum">
              <a:rPr lang="en-IN" smtClean="0"/>
              <a:t>‹#›</a:t>
            </a:fld>
            <a:endParaRPr lang="en-IN"/>
          </a:p>
        </p:txBody>
      </p:sp>
    </p:spTree>
    <p:extLst>
      <p:ext uri="{BB962C8B-B14F-4D97-AF65-F5344CB8AC3E}">
        <p14:creationId xmlns:p14="http://schemas.microsoft.com/office/powerpoint/2010/main" val="344873489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1" y="571501"/>
            <a:ext cx="11010816" cy="95249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1" y="1673455"/>
            <a:ext cx="11010900" cy="45749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9013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Break Light Blu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07A2BC2-9250-4B6C-8674-1CD30F0A349F}"/>
              </a:ext>
            </a:extLst>
          </p:cNvPr>
          <p:cNvSpPr/>
          <p:nvPr userDrawn="1"/>
        </p:nvSpPr>
        <p:spPr>
          <a:xfrm>
            <a:off x="0" y="6407451"/>
            <a:ext cx="11736987"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FE22C60C-8CBC-40B8-ABEA-44BF775A3581}"/>
              </a:ext>
            </a:extLst>
          </p:cNvPr>
          <p:cNvSpPr/>
          <p:nvPr userDrawn="1"/>
        </p:nvSpPr>
        <p:spPr>
          <a:xfrm rot="5400000">
            <a:off x="8758537" y="2978453"/>
            <a:ext cx="6407450"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5" name="Rectangle 14">
            <a:extLst>
              <a:ext uri="{FF2B5EF4-FFF2-40B4-BE49-F238E27FC236}">
                <a16:creationId xmlns:a16="http://schemas.microsoft.com/office/drawing/2014/main" id="{68A864FA-3818-4931-B452-798F1E7F5A67}"/>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16" name="Rectangle 15">
            <a:extLst>
              <a:ext uri="{FF2B5EF4-FFF2-40B4-BE49-F238E27FC236}">
                <a16:creationId xmlns:a16="http://schemas.microsoft.com/office/drawing/2014/main" id="{48FC8DFF-85CB-4435-B144-6A1DC4093482}"/>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17" name="Title Text">
            <a:extLst>
              <a:ext uri="{FF2B5EF4-FFF2-40B4-BE49-F238E27FC236}">
                <a16:creationId xmlns:a16="http://schemas.microsoft.com/office/drawing/2014/main" id="{5844F860-03F8-4657-A6E6-4E8919DD4FFF}"/>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nchorCtr="0">
            <a:noAutofit/>
          </a:bodyPr>
          <a:lstStyle>
            <a:lvl1pPr>
              <a:defRPr sz="4800">
                <a:solidFill>
                  <a:schemeClr val="bg1"/>
                </a:solidFill>
              </a:defRPr>
            </a:lvl1pPr>
          </a:lstStyle>
          <a:p>
            <a:r>
              <a:rPr lang="en-US"/>
              <a:t>Section Break Text Goes Here</a:t>
            </a:r>
          </a:p>
        </p:txBody>
      </p:sp>
      <p:sp>
        <p:nvSpPr>
          <p:cNvPr id="11" name="Text Placeholder 3">
            <a:extLst>
              <a:ext uri="{FF2B5EF4-FFF2-40B4-BE49-F238E27FC236}">
                <a16:creationId xmlns:a16="http://schemas.microsoft.com/office/drawing/2014/main" id="{ADACC9CB-1B2F-42BF-8D9F-62EC595FEA6C}"/>
              </a:ext>
            </a:extLst>
          </p:cNvPr>
          <p:cNvSpPr>
            <a:spLocks noGrp="1"/>
          </p:cNvSpPr>
          <p:nvPr>
            <p:ph type="body" sz="quarter" idx="29"/>
          </p:nvPr>
        </p:nvSpPr>
        <p:spPr>
          <a:xfrm>
            <a:off x="571500" y="3964420"/>
            <a:ext cx="11022013" cy="438150"/>
          </a:xfrm>
        </p:spPr>
        <p:txBody>
          <a:bodyPr/>
          <a:lstStyle>
            <a:lvl1pPr marL="0" indent="0">
              <a:buNone/>
              <a:defRPr>
                <a:solidFill>
                  <a:schemeClr val="bg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6913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p:spTree>
      <p:nvGrpSpPr>
        <p:cNvPr id="1" name=""/>
        <p:cNvGrpSpPr/>
        <p:nvPr/>
      </p:nvGrpSpPr>
      <p:grpSpPr>
        <a:xfrm>
          <a:off x="0" y="0"/>
          <a:ext cx="0" cy="0"/>
          <a:chOff x="0" y="0"/>
          <a:chExt cx="0" cy="0"/>
        </a:xfrm>
      </p:grpSpPr>
      <p:sp>
        <p:nvSpPr>
          <p:cNvPr id="21" name="Square">
            <a:extLst>
              <a:ext uri="{FF2B5EF4-FFF2-40B4-BE49-F238E27FC236}">
                <a16:creationId xmlns:a16="http://schemas.microsoft.com/office/drawing/2014/main" id="{4C58A6BF-BF0D-4749-B07B-7C0A27747D42}"/>
              </a:ext>
            </a:extLst>
          </p:cNvPr>
          <p:cNvSpPr/>
          <p:nvPr userDrawn="1"/>
        </p:nvSpPr>
        <p:spPr>
          <a:xfrm>
            <a:off x="11741697" y="6405280"/>
            <a:ext cx="450068" cy="450068"/>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697" name="Square"/>
          <p:cNvSpPr/>
          <p:nvPr/>
        </p:nvSpPr>
        <p:spPr>
          <a:xfrm>
            <a:off x="709974" y="2295859"/>
            <a:ext cx="318638" cy="318638"/>
          </a:xfrm>
          <a:prstGeom prst="rect">
            <a:avLst/>
          </a:prstGeom>
          <a:solidFill>
            <a:srgbClr val="00C7FD"/>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698" name="Square"/>
          <p:cNvSpPr/>
          <p:nvPr/>
        </p:nvSpPr>
        <p:spPr>
          <a:xfrm>
            <a:off x="536812" y="2122317"/>
            <a:ext cx="174318" cy="174318"/>
          </a:xfrm>
          <a:prstGeom prst="rect">
            <a:avLst/>
          </a:prstGeom>
          <a:solidFill>
            <a:srgbClr val="7BDE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99" name="Square"/>
          <p:cNvSpPr/>
          <p:nvPr/>
        </p:nvSpPr>
        <p:spPr>
          <a:xfrm>
            <a:off x="709974" y="2023075"/>
            <a:ext cx="98724" cy="98723"/>
          </a:xfrm>
          <a:prstGeom prst="rect">
            <a:avLst/>
          </a:prstGeom>
          <a:solidFill>
            <a:srgbClr val="B4F0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700" name="Rectangle"/>
          <p:cNvSpPr/>
          <p:nvPr/>
        </p:nvSpPr>
        <p:spPr>
          <a:xfrm>
            <a:off x="5814183" y="402558"/>
            <a:ext cx="5927511" cy="600347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705"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8" name="TextBox 17">
            <a:extLst>
              <a:ext uri="{FF2B5EF4-FFF2-40B4-BE49-F238E27FC236}">
                <a16:creationId xmlns:a16="http://schemas.microsoft.com/office/drawing/2014/main" id="{F5846515-4871-AA4D-B71A-1561CC2E370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Content Placeholder 2">
            <a:extLst>
              <a:ext uri="{FF2B5EF4-FFF2-40B4-BE49-F238E27FC236}">
                <a16:creationId xmlns:a16="http://schemas.microsoft.com/office/drawing/2014/main" id="{DFE89D76-523B-456C-9EE9-BC9CB964E5C3}"/>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Rectangle 18">
            <a:extLst>
              <a:ext uri="{FF2B5EF4-FFF2-40B4-BE49-F238E27FC236}">
                <a16:creationId xmlns:a16="http://schemas.microsoft.com/office/drawing/2014/main" id="{D5D8740F-FED9-4D14-9DF3-3BA84ADF820C}"/>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20" name="Rectangle 19">
            <a:extLst>
              <a:ext uri="{FF2B5EF4-FFF2-40B4-BE49-F238E27FC236}">
                <a16:creationId xmlns:a16="http://schemas.microsoft.com/office/drawing/2014/main" id="{1DEF55E0-947C-4281-8A2A-E59398C246AB}"/>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23" name="Title Text">
            <a:extLst>
              <a:ext uri="{FF2B5EF4-FFF2-40B4-BE49-F238E27FC236}">
                <a16:creationId xmlns:a16="http://schemas.microsoft.com/office/drawing/2014/main" id="{5F192548-45E5-4F50-A32B-E61F6CFA996F}"/>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4" name="Text Placeholder 3">
            <a:extLst>
              <a:ext uri="{FF2B5EF4-FFF2-40B4-BE49-F238E27FC236}">
                <a16:creationId xmlns:a16="http://schemas.microsoft.com/office/drawing/2014/main" id="{38703551-AC59-4BD9-8B3C-616B6DFB3DB4}"/>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92940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2">
    <p:spTree>
      <p:nvGrpSpPr>
        <p:cNvPr id="1" name=""/>
        <p:cNvGrpSpPr/>
        <p:nvPr/>
      </p:nvGrpSpPr>
      <p:grpSpPr>
        <a:xfrm>
          <a:off x="0" y="0"/>
          <a:ext cx="0" cy="0"/>
          <a:chOff x="0" y="0"/>
          <a:chExt cx="0" cy="0"/>
        </a:xfrm>
      </p:grpSpPr>
      <p:sp>
        <p:nvSpPr>
          <p:cNvPr id="21" name="Square">
            <a:extLst>
              <a:ext uri="{FF2B5EF4-FFF2-40B4-BE49-F238E27FC236}">
                <a16:creationId xmlns:a16="http://schemas.microsoft.com/office/drawing/2014/main" id="{3B808FDC-D2A2-42EB-B356-E69E4A048F8E}"/>
              </a:ext>
            </a:extLst>
          </p:cNvPr>
          <p:cNvSpPr/>
          <p:nvPr userDrawn="1"/>
        </p:nvSpPr>
        <p:spPr>
          <a:xfrm>
            <a:off x="11741697" y="6405280"/>
            <a:ext cx="450068" cy="450068"/>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22" name="Rectangle">
            <a:extLst>
              <a:ext uri="{FF2B5EF4-FFF2-40B4-BE49-F238E27FC236}">
                <a16:creationId xmlns:a16="http://schemas.microsoft.com/office/drawing/2014/main" id="{8A1BD37C-2C85-4873-ABDD-4B358A87ED4B}"/>
              </a:ext>
            </a:extLst>
          </p:cNvPr>
          <p:cNvSpPr/>
          <p:nvPr userDrawn="1"/>
        </p:nvSpPr>
        <p:spPr>
          <a:xfrm>
            <a:off x="5814183" y="402558"/>
            <a:ext cx="5927511" cy="600347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70" name="Square"/>
          <p:cNvSpPr/>
          <p:nvPr/>
        </p:nvSpPr>
        <p:spPr>
          <a:xfrm>
            <a:off x="707513" y="2295859"/>
            <a:ext cx="318638" cy="318638"/>
          </a:xfrm>
          <a:prstGeom prst="rect">
            <a:avLst/>
          </a:prstGeom>
          <a:solidFill>
            <a:srgbClr val="D9692F"/>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671" name="Square"/>
          <p:cNvSpPr/>
          <p:nvPr/>
        </p:nvSpPr>
        <p:spPr>
          <a:xfrm>
            <a:off x="533946" y="2122317"/>
            <a:ext cx="174318" cy="174318"/>
          </a:xfrm>
          <a:prstGeom prst="rect">
            <a:avLst/>
          </a:prstGeom>
          <a:solidFill>
            <a:srgbClr val="F6CB4B"/>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72" name="Square"/>
          <p:cNvSpPr/>
          <p:nvPr/>
        </p:nvSpPr>
        <p:spPr>
          <a:xfrm>
            <a:off x="707513" y="2023075"/>
            <a:ext cx="98724" cy="98723"/>
          </a:xfrm>
          <a:prstGeom prst="rect">
            <a:avLst/>
          </a:prstGeom>
          <a:solidFill>
            <a:srgbClr val="D9692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673"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9" name="TextBox 18">
            <a:extLst>
              <a:ext uri="{FF2B5EF4-FFF2-40B4-BE49-F238E27FC236}">
                <a16:creationId xmlns:a16="http://schemas.microsoft.com/office/drawing/2014/main" id="{C90FD0E6-78D1-5F44-A938-3A961F43FACD}"/>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Content Placeholder 2">
            <a:extLst>
              <a:ext uri="{FF2B5EF4-FFF2-40B4-BE49-F238E27FC236}">
                <a16:creationId xmlns:a16="http://schemas.microsoft.com/office/drawing/2014/main" id="{25002A24-73D0-4602-A8A1-5D9281BAF934}"/>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431659E3-0873-4033-A7E2-31DB4A07B08A}"/>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20" name="Rectangle 19">
            <a:extLst>
              <a:ext uri="{FF2B5EF4-FFF2-40B4-BE49-F238E27FC236}">
                <a16:creationId xmlns:a16="http://schemas.microsoft.com/office/drawing/2014/main" id="{C660C086-3964-411C-85AF-F720D5E83519}"/>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25" name="Title Text">
            <a:extLst>
              <a:ext uri="{FF2B5EF4-FFF2-40B4-BE49-F238E27FC236}">
                <a16:creationId xmlns:a16="http://schemas.microsoft.com/office/drawing/2014/main" id="{1F252960-CAAB-483D-8A6A-5882E4B6282A}"/>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4" name="Text Placeholder 3">
            <a:extLst>
              <a:ext uri="{FF2B5EF4-FFF2-40B4-BE49-F238E27FC236}">
                <a16:creationId xmlns:a16="http://schemas.microsoft.com/office/drawing/2014/main" id="{AAFA146E-21CD-4BD6-A89D-E6C5A6850811}"/>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206316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Light Blue">
    <p:spTree>
      <p:nvGrpSpPr>
        <p:cNvPr id="1" name=""/>
        <p:cNvGrpSpPr/>
        <p:nvPr/>
      </p:nvGrpSpPr>
      <p:grpSpPr>
        <a:xfrm>
          <a:off x="0" y="0"/>
          <a:ext cx="0" cy="0"/>
          <a:chOff x="0" y="0"/>
          <a:chExt cx="0" cy="0"/>
        </a:xfrm>
      </p:grpSpPr>
      <p:sp>
        <p:nvSpPr>
          <p:cNvPr id="20" name="Square">
            <a:extLst>
              <a:ext uri="{FF2B5EF4-FFF2-40B4-BE49-F238E27FC236}">
                <a16:creationId xmlns:a16="http://schemas.microsoft.com/office/drawing/2014/main" id="{FE9A3852-307B-4677-A2E2-D7DC495E366A}"/>
              </a:ext>
            </a:extLst>
          </p:cNvPr>
          <p:cNvSpPr/>
          <p:nvPr userDrawn="1"/>
        </p:nvSpPr>
        <p:spPr>
          <a:xfrm>
            <a:off x="11741697" y="6405280"/>
            <a:ext cx="450068" cy="450068"/>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21" name="Rectangle">
            <a:extLst>
              <a:ext uri="{FF2B5EF4-FFF2-40B4-BE49-F238E27FC236}">
                <a16:creationId xmlns:a16="http://schemas.microsoft.com/office/drawing/2014/main" id="{1E9FE6C1-27FB-467A-8BF9-B80A0C35FEDB}"/>
              </a:ext>
            </a:extLst>
          </p:cNvPr>
          <p:cNvSpPr/>
          <p:nvPr userDrawn="1"/>
        </p:nvSpPr>
        <p:spPr>
          <a:xfrm>
            <a:off x="5814183" y="402558"/>
            <a:ext cx="5927511" cy="6003471"/>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1" name="Square">
            <a:extLst>
              <a:ext uri="{FF2B5EF4-FFF2-40B4-BE49-F238E27FC236}">
                <a16:creationId xmlns:a16="http://schemas.microsoft.com/office/drawing/2014/main" id="{C93C8C2E-66DD-E64F-BD60-42EBDC0E958E}"/>
              </a:ext>
            </a:extLst>
          </p:cNvPr>
          <p:cNvSpPr/>
          <p:nvPr userDrawn="1"/>
        </p:nvSpPr>
        <p:spPr>
          <a:xfrm>
            <a:off x="707513" y="2295859"/>
            <a:ext cx="318638" cy="318638"/>
          </a:xfrm>
          <a:prstGeom prst="rect">
            <a:avLst/>
          </a:prstGeom>
          <a:solidFill>
            <a:srgbClr val="004A86"/>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85A14FBD-B953-BA4F-8F83-DE73E3C37290}"/>
              </a:ext>
            </a:extLst>
          </p:cNvPr>
          <p:cNvSpPr/>
          <p:nvPr userDrawn="1"/>
        </p:nvSpPr>
        <p:spPr>
          <a:xfrm>
            <a:off x="533946" y="2122317"/>
            <a:ext cx="174318" cy="174318"/>
          </a:xfrm>
          <a:prstGeom prst="rect">
            <a:avLst/>
          </a:prstGeom>
          <a:solidFill>
            <a:srgbClr val="7BDE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7" name="Square">
            <a:extLst>
              <a:ext uri="{FF2B5EF4-FFF2-40B4-BE49-F238E27FC236}">
                <a16:creationId xmlns:a16="http://schemas.microsoft.com/office/drawing/2014/main" id="{59044771-2E3B-C941-8593-8E508F542287}"/>
              </a:ext>
            </a:extLst>
          </p:cNvPr>
          <p:cNvSpPr/>
          <p:nvPr userDrawn="1"/>
        </p:nvSpPr>
        <p:spPr>
          <a:xfrm>
            <a:off x="707513" y="2023075"/>
            <a:ext cx="98724" cy="98723"/>
          </a:xfrm>
          <a:prstGeom prst="rect">
            <a:avLst/>
          </a:prstGeom>
          <a:solidFill>
            <a:srgbClr val="B4F0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6" name="Content Placeholder 2">
            <a:extLst>
              <a:ext uri="{FF2B5EF4-FFF2-40B4-BE49-F238E27FC236}">
                <a16:creationId xmlns:a16="http://schemas.microsoft.com/office/drawing/2014/main" id="{2093C42A-FAA6-40D8-A663-DDDE456C16CF}"/>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5C1E74A4-2107-4448-BA31-9630404A452B}"/>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19" name="Rectangle 18">
            <a:extLst>
              <a:ext uri="{FF2B5EF4-FFF2-40B4-BE49-F238E27FC236}">
                <a16:creationId xmlns:a16="http://schemas.microsoft.com/office/drawing/2014/main" id="{1DABA887-D95E-434F-B1E9-73FC7AE8C2A8}"/>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23" name="Title Text">
            <a:extLst>
              <a:ext uri="{FF2B5EF4-FFF2-40B4-BE49-F238E27FC236}">
                <a16:creationId xmlns:a16="http://schemas.microsoft.com/office/drawing/2014/main" id="{5E5861BF-901F-47D4-91BC-0B353503F232}"/>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8" name="Text Placeholder 3">
            <a:extLst>
              <a:ext uri="{FF2B5EF4-FFF2-40B4-BE49-F238E27FC236}">
                <a16:creationId xmlns:a16="http://schemas.microsoft.com/office/drawing/2014/main" id="{3BA33390-07D4-4E2C-BDA6-AE147B9075AE}"/>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84800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Blue B">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6" name="Text Placeholder 2">
            <a:extLst>
              <a:ext uri="{FF2B5EF4-FFF2-40B4-BE49-F238E27FC236}">
                <a16:creationId xmlns:a16="http://schemas.microsoft.com/office/drawing/2014/main" id="{6E706504-BEDA-1441-8BC1-243269FBBCB8}"/>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16pt Intel Clear Bold Intro:</a:t>
            </a:r>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7500">
                <a:solidFill>
                  <a:schemeClr val="bg1"/>
                </a:solidFill>
              </a:defRPr>
            </a:lvl1pPr>
          </a:lstStyle>
          <a:p>
            <a:r>
              <a:rPr lang="en-US"/>
              <a:t>75 </a:t>
            </a:r>
            <a:r>
              <a:rPr lang="en-US" err="1"/>
              <a:t>pt</a:t>
            </a:r>
            <a:r>
              <a:rPr lang="en-US"/>
              <a:t> Intel Clear Light</a:t>
            </a:r>
            <a:endParaRPr/>
          </a:p>
        </p:txBody>
      </p:sp>
      <p:sp>
        <p:nvSpPr>
          <p:cNvPr id="21" name="Text Placeholder 6">
            <a:extLst>
              <a:ext uri="{FF2B5EF4-FFF2-40B4-BE49-F238E27FC236}">
                <a16:creationId xmlns:a16="http://schemas.microsoft.com/office/drawing/2014/main" id="{71E0DDC0-B435-4D0B-837E-0E27121099BC}"/>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18pt Intel Clear Subhead, Date, Etc.</a:t>
            </a:r>
          </a:p>
        </p:txBody>
      </p:sp>
      <p:sp>
        <p:nvSpPr>
          <p:cNvPr id="10" name="Square">
            <a:extLst>
              <a:ext uri="{FF2B5EF4-FFF2-40B4-BE49-F238E27FC236}">
                <a16:creationId xmlns:a16="http://schemas.microsoft.com/office/drawing/2014/main" id="{5F1BD0FC-D3B7-4D2E-989A-64ED187DAF99}"/>
              </a:ext>
            </a:extLst>
          </p:cNvPr>
          <p:cNvSpPr/>
          <p:nvPr userDrawn="1"/>
        </p:nvSpPr>
        <p:spPr>
          <a:xfrm>
            <a:off x="861107" y="5390896"/>
            <a:ext cx="607299" cy="607299"/>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1" name="Rectangle">
            <a:extLst>
              <a:ext uri="{FF2B5EF4-FFF2-40B4-BE49-F238E27FC236}">
                <a16:creationId xmlns:a16="http://schemas.microsoft.com/office/drawing/2014/main" id="{3D2DE0DF-793A-4E90-BB4C-004CD646F4EF}"/>
              </a:ext>
            </a:extLst>
          </p:cNvPr>
          <p:cNvSpPr/>
          <p:nvPr userDrawn="1"/>
        </p:nvSpPr>
        <p:spPr>
          <a:xfrm>
            <a:off x="576067" y="5108797"/>
            <a:ext cx="286654" cy="282073"/>
          </a:xfrm>
          <a:prstGeom prst="rect">
            <a:avLst/>
          </a:prstGeom>
          <a:solidFill>
            <a:schemeClr val="accent3"/>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C39C59F8-1EBA-44B6-940C-E67247F76722}"/>
              </a:ext>
            </a:extLst>
          </p:cNvPr>
          <p:cNvSpPr/>
          <p:nvPr userDrawn="1"/>
        </p:nvSpPr>
        <p:spPr>
          <a:xfrm>
            <a:off x="861107" y="4952474"/>
            <a:ext cx="157461" cy="157461"/>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grpSp>
        <p:nvGrpSpPr>
          <p:cNvPr id="14" name="Group 13">
            <a:extLst>
              <a:ext uri="{FF2B5EF4-FFF2-40B4-BE49-F238E27FC236}">
                <a16:creationId xmlns:a16="http://schemas.microsoft.com/office/drawing/2014/main" id="{25251DAF-788D-46D0-84B3-34DFEE6262F3}"/>
              </a:ext>
            </a:extLst>
          </p:cNvPr>
          <p:cNvGrpSpPr/>
          <p:nvPr userDrawn="1"/>
        </p:nvGrpSpPr>
        <p:grpSpPr>
          <a:xfrm>
            <a:off x="1468406" y="5995719"/>
            <a:ext cx="1059754" cy="396801"/>
            <a:chOff x="1314450" y="6391094"/>
            <a:chExt cx="1123377" cy="420623"/>
          </a:xfrm>
        </p:grpSpPr>
        <p:sp>
          <p:nvSpPr>
            <p:cNvPr id="15" name="Freeform: Shape 14">
              <a:extLst>
                <a:ext uri="{FF2B5EF4-FFF2-40B4-BE49-F238E27FC236}">
                  <a16:creationId xmlns:a16="http://schemas.microsoft.com/office/drawing/2014/main" id="{A050DF4B-855E-41F4-9B0B-9B0BA01FB4FE}"/>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5E76890-19E8-4E79-B88A-5E246700E0DB}"/>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094D935-4B06-467E-ACD3-E78CD1B86EE3}"/>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3E1BDA4-68F2-4FA3-BD91-CBC85BF15A79}"/>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885001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 Content Gray">
    <p:spTree>
      <p:nvGrpSpPr>
        <p:cNvPr id="1" name=""/>
        <p:cNvGrpSpPr/>
        <p:nvPr/>
      </p:nvGrpSpPr>
      <p:grpSpPr>
        <a:xfrm>
          <a:off x="0" y="0"/>
          <a:ext cx="0" cy="0"/>
          <a:chOff x="0" y="0"/>
          <a:chExt cx="0" cy="0"/>
        </a:xfrm>
      </p:grpSpPr>
      <p:sp>
        <p:nvSpPr>
          <p:cNvPr id="12" name="Square">
            <a:extLst>
              <a:ext uri="{FF2B5EF4-FFF2-40B4-BE49-F238E27FC236}">
                <a16:creationId xmlns:a16="http://schemas.microsoft.com/office/drawing/2014/main" id="{55D0C779-F23A-40CE-B4C7-842A10085F59}"/>
              </a:ext>
            </a:extLst>
          </p:cNvPr>
          <p:cNvSpPr/>
          <p:nvPr userDrawn="1"/>
        </p:nvSpPr>
        <p:spPr>
          <a:xfrm>
            <a:off x="11741697" y="6405280"/>
            <a:ext cx="450068" cy="450068"/>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9" name="Rectangle">
            <a:extLst>
              <a:ext uri="{FF2B5EF4-FFF2-40B4-BE49-F238E27FC236}">
                <a16:creationId xmlns:a16="http://schemas.microsoft.com/office/drawing/2014/main" id="{1EFAB719-B3C2-4520-AFF9-4A06F169DB2B}"/>
              </a:ext>
            </a:extLst>
          </p:cNvPr>
          <p:cNvSpPr/>
          <p:nvPr userDrawn="1"/>
        </p:nvSpPr>
        <p:spPr>
          <a:xfrm>
            <a:off x="5814183" y="402558"/>
            <a:ext cx="5927511" cy="6003471"/>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511" name="Rectangle"/>
          <p:cNvSpPr/>
          <p:nvPr/>
        </p:nvSpPr>
        <p:spPr>
          <a:xfrm>
            <a:off x="5815052" y="401865"/>
            <a:ext cx="5927511" cy="6003471"/>
          </a:xfrm>
          <a:prstGeom prst="rect">
            <a:avLst/>
          </a:prstGeom>
          <a:solidFill>
            <a:srgbClr val="FFFF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0" name="Content Placeholder 2">
            <a:extLst>
              <a:ext uri="{FF2B5EF4-FFF2-40B4-BE49-F238E27FC236}">
                <a16:creationId xmlns:a16="http://schemas.microsoft.com/office/drawing/2014/main" id="{D197FC80-1304-44AF-BD9E-CFB8D3B37C99}"/>
              </a:ext>
            </a:extLst>
          </p:cNvPr>
          <p:cNvSpPr>
            <a:spLocks noGrp="1"/>
          </p:cNvSpPr>
          <p:nvPr>
            <p:ph sz="quarter" idx="27"/>
          </p:nvPr>
        </p:nvSpPr>
        <p:spPr>
          <a:xfrm>
            <a:off x="6394450" y="1974850"/>
            <a:ext cx="4852988"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Text">
            <a:extLst>
              <a:ext uri="{FF2B5EF4-FFF2-40B4-BE49-F238E27FC236}">
                <a16:creationId xmlns:a16="http://schemas.microsoft.com/office/drawing/2014/main" id="{1B60A262-0CE7-4C6B-B734-0B0EA0F1A4A3}"/>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chorCtr="0">
            <a:noAutofit/>
          </a:bodyPr>
          <a:lstStyle>
            <a:lvl1pPr>
              <a:defRPr sz="4000">
                <a:solidFill>
                  <a:schemeClr val="bg2"/>
                </a:solidFill>
              </a:defRPr>
            </a:lvl1pPr>
          </a:lstStyle>
          <a:p>
            <a:r>
              <a:rPr lang="en-US"/>
              <a:t>Title Text Goes Here</a:t>
            </a:r>
          </a:p>
        </p:txBody>
      </p:sp>
      <p:sp>
        <p:nvSpPr>
          <p:cNvPr id="11" name="Text Placeholder 3">
            <a:extLst>
              <a:ext uri="{FF2B5EF4-FFF2-40B4-BE49-F238E27FC236}">
                <a16:creationId xmlns:a16="http://schemas.microsoft.com/office/drawing/2014/main" id="{7B80F0DD-816B-4E0B-8C85-8413DB8C70EF}"/>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2"/>
                </a:solidFill>
                <a:latin typeface="+mn-lt"/>
              </a:defRPr>
            </a:lvl1pPr>
            <a:lvl2pPr marL="2286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4578484E-3DC4-4DF6-819B-FDDDA6F166CB}"/>
              </a:ext>
            </a:extLst>
          </p:cNvPr>
          <p:cNvSpPr txBox="1"/>
          <p:nvPr userDrawn="1"/>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tx2"/>
                </a:solidFill>
                <a:effectLst/>
                <a:uFillTx/>
                <a:latin typeface="+mn-lt"/>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a:ln>
                <a:noFill/>
              </a:ln>
              <a:solidFill>
                <a:schemeClr val="tx2"/>
              </a:solidFill>
              <a:effectLst/>
              <a:uFillTx/>
              <a:latin typeface="+mn-lt"/>
              <a:ea typeface="+mn-ea"/>
              <a:cs typeface="+mn-cs"/>
              <a:sym typeface="Helvetica Neue"/>
            </a:endParaRPr>
          </a:p>
        </p:txBody>
      </p:sp>
    </p:spTree>
    <p:extLst>
      <p:ext uri="{BB962C8B-B14F-4D97-AF65-F5344CB8AC3E}">
        <p14:creationId xmlns:p14="http://schemas.microsoft.com/office/powerpoint/2010/main" val="294966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3">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DFE89D76-523B-456C-9EE9-BC9CB964E5C3}"/>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Text">
            <a:extLst>
              <a:ext uri="{FF2B5EF4-FFF2-40B4-BE49-F238E27FC236}">
                <a16:creationId xmlns:a16="http://schemas.microsoft.com/office/drawing/2014/main" id="{72D74CEB-BA0A-43F1-82CE-384185B612C9}"/>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1" name="Text Placeholder 3">
            <a:extLst>
              <a:ext uri="{FF2B5EF4-FFF2-40B4-BE49-F238E27FC236}">
                <a16:creationId xmlns:a16="http://schemas.microsoft.com/office/drawing/2014/main" id="{50F55EEA-3D90-42F4-B8D0-30E0374D2A5B}"/>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
        <p:nvSpPr>
          <p:cNvPr id="12" name="Rectangle 11">
            <a:extLst>
              <a:ext uri="{FF2B5EF4-FFF2-40B4-BE49-F238E27FC236}">
                <a16:creationId xmlns:a16="http://schemas.microsoft.com/office/drawing/2014/main" id="{84CCC3F4-FFF1-4AD9-8605-41A61B8926CF}"/>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Square">
            <a:extLst>
              <a:ext uri="{FF2B5EF4-FFF2-40B4-BE49-F238E27FC236}">
                <a16:creationId xmlns:a16="http://schemas.microsoft.com/office/drawing/2014/main" id="{C4A06178-9ACC-4082-8329-4A9A59924508}"/>
              </a:ext>
            </a:extLst>
          </p:cNvPr>
          <p:cNvSpPr/>
          <p:nvPr userDrawn="1"/>
        </p:nvSpPr>
        <p:spPr>
          <a:xfrm>
            <a:off x="11741697" y="6407185"/>
            <a:ext cx="450068" cy="450068"/>
          </a:xfrm>
          <a:prstGeom prst="rect">
            <a:avLst/>
          </a:prstGeom>
          <a:solidFill>
            <a:schemeClr val="accent1">
              <a:alpha val="50000"/>
            </a:schemeClr>
          </a:solidFill>
          <a:ln w="12700">
            <a:miter lim="400000"/>
          </a:ln>
        </p:spPr>
        <p:txBody>
          <a:bodyPr lIns="0" tIns="0" rIns="0" bIns="0" anchor="ctr"/>
          <a:lstStyle/>
          <a:p>
            <a:pPr defTabSz="412750">
              <a:defRPr sz="3200">
                <a:solidFill>
                  <a:srgbClr val="026FC5"/>
                </a:solidFill>
                <a:latin typeface="Helvetica Neue Medium"/>
                <a:ea typeface="Helvetica Neue Medium"/>
                <a:cs typeface="Helvetica Neue Medium"/>
                <a:sym typeface="Helvetica Neue Medium"/>
              </a:defRPr>
            </a:pPr>
            <a:endParaRPr sz="1600"/>
          </a:p>
        </p:txBody>
      </p:sp>
      <p:sp>
        <p:nvSpPr>
          <p:cNvPr id="20" name="TextBox 19">
            <a:extLst>
              <a:ext uri="{FF2B5EF4-FFF2-40B4-BE49-F238E27FC236}">
                <a16:creationId xmlns:a16="http://schemas.microsoft.com/office/drawing/2014/main" id="{DC922DFF-5663-40DE-9B54-4149EDB7740E}"/>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pic>
        <p:nvPicPr>
          <p:cNvPr id="22" name="Image" descr="Image">
            <a:extLst>
              <a:ext uri="{FF2B5EF4-FFF2-40B4-BE49-F238E27FC236}">
                <a16:creationId xmlns:a16="http://schemas.microsoft.com/office/drawing/2014/main" id="{E5997704-33EA-4D7D-8B55-E46DD2216814}"/>
              </a:ext>
            </a:extLst>
          </p:cNvPr>
          <p:cNvPicPr>
            <a:picLocks noChangeAspect="1"/>
          </p:cNvPicPr>
          <p:nvPr userDrawn="1"/>
        </p:nvPicPr>
        <p:blipFill>
          <a:blip r:embed="rId2"/>
          <a:stretch>
            <a:fillRect/>
          </a:stretch>
        </p:blipFill>
        <p:spPr>
          <a:xfrm>
            <a:off x="11151433" y="6543018"/>
            <a:ext cx="491250" cy="190501"/>
          </a:xfrm>
          <a:prstGeom prst="rect">
            <a:avLst/>
          </a:prstGeom>
          <a:ln w="12700">
            <a:miter lim="400000"/>
          </a:ln>
        </p:spPr>
      </p:pic>
      <p:sp>
        <p:nvSpPr>
          <p:cNvPr id="23" name="Rectangle 22">
            <a:extLst>
              <a:ext uri="{FF2B5EF4-FFF2-40B4-BE49-F238E27FC236}">
                <a16:creationId xmlns:a16="http://schemas.microsoft.com/office/drawing/2014/main" id="{3C3544D4-6B59-4B11-BC0E-2FD48F693641}"/>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24" name="Rectangle 23">
            <a:extLst>
              <a:ext uri="{FF2B5EF4-FFF2-40B4-BE49-F238E27FC236}">
                <a16:creationId xmlns:a16="http://schemas.microsoft.com/office/drawing/2014/main" id="{562FEA03-1122-4C36-ACD1-DA42FB8A03DC}"/>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25" name="Rectangle 24">
            <a:extLst>
              <a:ext uri="{FF2B5EF4-FFF2-40B4-BE49-F238E27FC236}">
                <a16:creationId xmlns:a16="http://schemas.microsoft.com/office/drawing/2014/main" id="{373D4EB9-5CAF-4B81-91EA-AD490D0B13E4}"/>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72139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Light Blue 2">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2093C42A-FAA6-40D8-A663-DDDE456C16CF}"/>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itle Text">
            <a:extLst>
              <a:ext uri="{FF2B5EF4-FFF2-40B4-BE49-F238E27FC236}">
                <a16:creationId xmlns:a16="http://schemas.microsoft.com/office/drawing/2014/main" id="{6A03358B-3D25-4A6D-85E6-54F235A943A8}"/>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2" name="Text Placeholder 3">
            <a:extLst>
              <a:ext uri="{FF2B5EF4-FFF2-40B4-BE49-F238E27FC236}">
                <a16:creationId xmlns:a16="http://schemas.microsoft.com/office/drawing/2014/main" id="{F8EBE803-6659-42A1-A094-94B9EF7ABC2F}"/>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
        <p:nvSpPr>
          <p:cNvPr id="15" name="Rectangle 14">
            <a:extLst>
              <a:ext uri="{FF2B5EF4-FFF2-40B4-BE49-F238E27FC236}">
                <a16:creationId xmlns:a16="http://schemas.microsoft.com/office/drawing/2014/main" id="{DC0D4B91-0BAF-46EC-9A7C-9D57C3224A9C}"/>
              </a:ext>
            </a:extLst>
          </p:cNvPr>
          <p:cNvSpPr/>
          <p:nvPr userDrawn="1"/>
        </p:nvSpPr>
        <p:spPr>
          <a:xfrm>
            <a:off x="0" y="6407451"/>
            <a:ext cx="11736987"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TextBox 16">
            <a:extLst>
              <a:ext uri="{FF2B5EF4-FFF2-40B4-BE49-F238E27FC236}">
                <a16:creationId xmlns:a16="http://schemas.microsoft.com/office/drawing/2014/main" id="{4B30B67E-5DCD-4732-882C-64DE9CC86419}"/>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pic>
        <p:nvPicPr>
          <p:cNvPr id="18" name="Image" descr="Image">
            <a:extLst>
              <a:ext uri="{FF2B5EF4-FFF2-40B4-BE49-F238E27FC236}">
                <a16:creationId xmlns:a16="http://schemas.microsoft.com/office/drawing/2014/main" id="{2F70C4FC-7A21-4AFA-8998-5EAB2E19CBCA}"/>
              </a:ext>
            </a:extLst>
          </p:cNvPr>
          <p:cNvPicPr>
            <a:picLocks noChangeAspect="1"/>
          </p:cNvPicPr>
          <p:nvPr userDrawn="1"/>
        </p:nvPicPr>
        <p:blipFill>
          <a:blip r:embed="rId2"/>
          <a:stretch>
            <a:fillRect/>
          </a:stretch>
        </p:blipFill>
        <p:spPr>
          <a:xfrm>
            <a:off x="11151433" y="6543018"/>
            <a:ext cx="491250" cy="190501"/>
          </a:xfrm>
          <a:prstGeom prst="rect">
            <a:avLst/>
          </a:prstGeom>
          <a:ln w="12700">
            <a:miter lim="400000"/>
          </a:ln>
        </p:spPr>
      </p:pic>
      <p:sp>
        <p:nvSpPr>
          <p:cNvPr id="22" name="Rectangle 21">
            <a:extLst>
              <a:ext uri="{FF2B5EF4-FFF2-40B4-BE49-F238E27FC236}">
                <a16:creationId xmlns:a16="http://schemas.microsoft.com/office/drawing/2014/main" id="{8D716FF7-59F9-414F-85CD-8E23360D2B4C}"/>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24" name="Rectangle 23">
            <a:extLst>
              <a:ext uri="{FF2B5EF4-FFF2-40B4-BE49-F238E27FC236}">
                <a16:creationId xmlns:a16="http://schemas.microsoft.com/office/drawing/2014/main" id="{AD4273EB-E90B-42F7-8CE9-6A1713A08CA3}"/>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25" name="Rectangle 24">
            <a:extLst>
              <a:ext uri="{FF2B5EF4-FFF2-40B4-BE49-F238E27FC236}">
                <a16:creationId xmlns:a16="http://schemas.microsoft.com/office/drawing/2014/main" id="{F98FFA5B-1C6A-486A-A0FE-02206FCDC54A}"/>
              </a:ext>
            </a:extLst>
          </p:cNvPr>
          <p:cNvSpPr/>
          <p:nvPr userDrawn="1"/>
        </p:nvSpPr>
        <p:spPr>
          <a:xfrm rot="5400000">
            <a:off x="8758537" y="2978453"/>
            <a:ext cx="6407450"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275472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Sub White">
    <p:spTree>
      <p:nvGrpSpPr>
        <p:cNvPr id="1" name=""/>
        <p:cNvGrpSpPr/>
        <p:nvPr/>
      </p:nvGrpSpPr>
      <p:grpSpPr>
        <a:xfrm>
          <a:off x="0" y="0"/>
          <a:ext cx="0" cy="0"/>
          <a:chOff x="0" y="0"/>
          <a:chExt cx="0" cy="0"/>
        </a:xfrm>
      </p:grpSpPr>
      <p:graphicFrame>
        <p:nvGraphicFramePr>
          <p:cNvPr id="13" name="Chart 5">
            <a:extLst>
              <a:ext uri="{FF2B5EF4-FFF2-40B4-BE49-F238E27FC236}">
                <a16:creationId xmlns:a16="http://schemas.microsoft.com/office/drawing/2014/main" id="{F0529FEA-BEC4-644C-94EE-601D5BED26F3}"/>
              </a:ext>
            </a:extLst>
          </p:cNvPr>
          <p:cNvGraphicFramePr/>
          <p:nvPr userDrawn="1">
            <p:extLst>
              <p:ext uri="{D42A27DB-BD31-4B8C-83A1-F6EECF244321}">
                <p14:modId xmlns:p14="http://schemas.microsoft.com/office/powerpoint/2010/main" val="680995965"/>
              </p:ext>
            </p:extLst>
          </p:nvPr>
        </p:nvGraphicFramePr>
        <p:xfrm>
          <a:off x="7201593" y="1799047"/>
          <a:ext cx="3472287" cy="4025676"/>
        </p:xfrm>
        <a:graphic>
          <a:graphicData uri="http://schemas.openxmlformats.org/drawingml/2006/chart">
            <c:chart xmlns:c="http://schemas.openxmlformats.org/drawingml/2006/chart" xmlns:r="http://schemas.openxmlformats.org/officeDocument/2006/relationships" r:id="rId2"/>
          </a:graphicData>
        </a:graphic>
      </p:graphicFrame>
      <p:sp>
        <p:nvSpPr>
          <p:cNvPr id="10" name="Title Text">
            <a:extLst>
              <a:ext uri="{FF2B5EF4-FFF2-40B4-BE49-F238E27FC236}">
                <a16:creationId xmlns:a16="http://schemas.microsoft.com/office/drawing/2014/main" id="{0EA1A176-5931-41CA-86D5-15FC4398AA40}"/>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noAutofit/>
          </a:bodyPr>
          <a:lstStyle>
            <a:lvl1pPr algn="ctr">
              <a:defRPr sz="4800">
                <a:solidFill>
                  <a:schemeClr val="accent1"/>
                </a:solidFill>
              </a:defRPr>
            </a:lvl1pPr>
          </a:lstStyle>
          <a:p>
            <a:r>
              <a:rPr lang="en-US"/>
              <a:t>48pt Intel Clear Light Body. For content that is not a section, but has a big idea in text only.</a:t>
            </a:r>
          </a:p>
        </p:txBody>
      </p:sp>
      <p:sp>
        <p:nvSpPr>
          <p:cNvPr id="8" name="Rectangle 7">
            <a:extLst>
              <a:ext uri="{FF2B5EF4-FFF2-40B4-BE49-F238E27FC236}">
                <a16:creationId xmlns:a16="http://schemas.microsoft.com/office/drawing/2014/main" id="{597652EB-8B2D-46CC-B147-89A4C26A2D8F}"/>
              </a:ext>
            </a:extLst>
          </p:cNvPr>
          <p:cNvSpPr/>
          <p:nvPr userDrawn="1"/>
        </p:nvSpPr>
        <p:spPr>
          <a:xfrm>
            <a:off x="0" y="0"/>
            <a:ext cx="11736987"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571A480A-B7B4-498C-9868-A91E2651D429}"/>
              </a:ext>
            </a:extLst>
          </p:cNvPr>
          <p:cNvSpPr/>
          <p:nvPr userDrawn="1"/>
        </p:nvSpPr>
        <p:spPr>
          <a:xfrm rot="5400000">
            <a:off x="-2978450" y="2978453"/>
            <a:ext cx="6407450"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51118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amp; Sub Blue">
    <p:spTree>
      <p:nvGrpSpPr>
        <p:cNvPr id="1" name=""/>
        <p:cNvGrpSpPr/>
        <p:nvPr/>
      </p:nvGrpSpPr>
      <p:grpSpPr>
        <a:xfrm>
          <a:off x="0" y="0"/>
          <a:ext cx="0" cy="0"/>
          <a:chOff x="0" y="0"/>
          <a:chExt cx="0" cy="0"/>
        </a:xfrm>
      </p:grpSpPr>
      <p:sp>
        <p:nvSpPr>
          <p:cNvPr id="860" name="Rectangle"/>
          <p:cNvSpPr/>
          <p:nvPr userDrawn="1"/>
        </p:nvSpPr>
        <p:spPr>
          <a:xfrm>
            <a:off x="471054" y="464127"/>
            <a:ext cx="11272494" cy="5944838"/>
          </a:xfrm>
          <a:prstGeom prst="rect">
            <a:avLst/>
          </a:prstGeom>
          <a:solidFill>
            <a:schemeClr val="accent1"/>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61" name="Square"/>
          <p:cNvSpPr/>
          <p:nvPr/>
        </p:nvSpPr>
        <p:spPr>
          <a:xfrm>
            <a:off x="11743603" y="6405281"/>
            <a:ext cx="448398" cy="452720"/>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8" name="Rectangle 7">
            <a:extLst>
              <a:ext uri="{FF2B5EF4-FFF2-40B4-BE49-F238E27FC236}">
                <a16:creationId xmlns:a16="http://schemas.microsoft.com/office/drawing/2014/main" id="{41A778AB-F6EC-4101-87E6-DECF7944E661}"/>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9" name="Rectangle 8">
            <a:extLst>
              <a:ext uri="{FF2B5EF4-FFF2-40B4-BE49-F238E27FC236}">
                <a16:creationId xmlns:a16="http://schemas.microsoft.com/office/drawing/2014/main" id="{F6E1F1A6-2FDF-4676-B713-F9746DD3A821}"/>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10" name="Title Text">
            <a:extLst>
              <a:ext uri="{FF2B5EF4-FFF2-40B4-BE49-F238E27FC236}">
                <a16:creationId xmlns:a16="http://schemas.microsoft.com/office/drawing/2014/main" id="{E400EEBB-F912-40CA-A759-DEFE15164979}"/>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noAutofit/>
          </a:bodyPr>
          <a:lstStyle>
            <a:lvl1pPr algn="ctr">
              <a:defRPr sz="4800">
                <a:solidFill>
                  <a:schemeClr val="bg1"/>
                </a:solidFill>
              </a:defRPr>
            </a:lvl1pPr>
          </a:lstStyle>
          <a:p>
            <a:r>
              <a:rPr lang="en-US"/>
              <a:t>48pt Intel Clear Light Body. For content that is not a section, but has a big idea in text only.</a:t>
            </a:r>
          </a:p>
        </p:txBody>
      </p:sp>
    </p:spTree>
    <p:extLst>
      <p:ext uri="{BB962C8B-B14F-4D97-AF65-F5344CB8AC3E}">
        <p14:creationId xmlns:p14="http://schemas.microsoft.com/office/powerpoint/2010/main" val="4037652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amp; Sub Light Blue">
    <p:spTree>
      <p:nvGrpSpPr>
        <p:cNvPr id="1" name=""/>
        <p:cNvGrpSpPr/>
        <p:nvPr/>
      </p:nvGrpSpPr>
      <p:grpSpPr>
        <a:xfrm>
          <a:off x="0" y="0"/>
          <a:ext cx="0" cy="0"/>
          <a:chOff x="0" y="0"/>
          <a:chExt cx="0" cy="0"/>
        </a:xfrm>
      </p:grpSpPr>
      <p:sp>
        <p:nvSpPr>
          <p:cNvPr id="860" name="Rectangle"/>
          <p:cNvSpPr/>
          <p:nvPr userDrawn="1"/>
        </p:nvSpPr>
        <p:spPr>
          <a:xfrm>
            <a:off x="471054" y="464127"/>
            <a:ext cx="11272494" cy="5944838"/>
          </a:xfrm>
          <a:prstGeom prst="rect">
            <a:avLst/>
          </a:prstGeom>
          <a:solidFill>
            <a:schemeClr val="accent2">
              <a:lumMod val="75000"/>
            </a:schemeClr>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61" name="Square"/>
          <p:cNvSpPr/>
          <p:nvPr/>
        </p:nvSpPr>
        <p:spPr>
          <a:xfrm>
            <a:off x="11743603" y="6405281"/>
            <a:ext cx="448398" cy="452720"/>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8" name="Rectangle 7">
            <a:extLst>
              <a:ext uri="{FF2B5EF4-FFF2-40B4-BE49-F238E27FC236}">
                <a16:creationId xmlns:a16="http://schemas.microsoft.com/office/drawing/2014/main" id="{52E60B70-5DF3-4398-B558-301661292DFC}"/>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9" name="Rectangle 8">
            <a:extLst>
              <a:ext uri="{FF2B5EF4-FFF2-40B4-BE49-F238E27FC236}">
                <a16:creationId xmlns:a16="http://schemas.microsoft.com/office/drawing/2014/main" id="{EC2CF38D-B95A-4CD5-8F7D-86EA9C709AD4}"/>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10" name="Title Text">
            <a:extLst>
              <a:ext uri="{FF2B5EF4-FFF2-40B4-BE49-F238E27FC236}">
                <a16:creationId xmlns:a16="http://schemas.microsoft.com/office/drawing/2014/main" id="{93B25211-1805-4C17-8545-7E02A6786392}"/>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noAutofit/>
          </a:bodyPr>
          <a:lstStyle>
            <a:lvl1pPr algn="ctr">
              <a:defRPr sz="4800">
                <a:solidFill>
                  <a:schemeClr val="bg1"/>
                </a:solidFill>
              </a:defRPr>
            </a:lvl1pPr>
          </a:lstStyle>
          <a:p>
            <a:r>
              <a:rPr lang="en-US"/>
              <a:t>48pt Intel Clear Light Body. For content that is not a section, but has a big idea in text only.</a:t>
            </a:r>
          </a:p>
        </p:txBody>
      </p:sp>
    </p:spTree>
    <p:extLst>
      <p:ext uri="{BB962C8B-B14F-4D97-AF65-F5344CB8AC3E}">
        <p14:creationId xmlns:p14="http://schemas.microsoft.com/office/powerpoint/2010/main" val="3163764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DA94F2D-B7BD-4CE9-A606-F00802F3131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99949" y="2409775"/>
            <a:ext cx="4080108" cy="1521396"/>
          </a:xfrm>
          <a:prstGeom prst="rect">
            <a:avLst/>
          </a:prstGeom>
        </p:spPr>
      </p:pic>
      <p:sp>
        <p:nvSpPr>
          <p:cNvPr id="15" name="TextBox 14">
            <a:extLst>
              <a:ext uri="{FF2B5EF4-FFF2-40B4-BE49-F238E27FC236}">
                <a16:creationId xmlns:a16="http://schemas.microsoft.com/office/drawing/2014/main" id="{3F655609-5439-9C4A-8F0D-9AB5A1AAC9A3}"/>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6" name="Rectangle 5">
            <a:extLst>
              <a:ext uri="{FF2B5EF4-FFF2-40B4-BE49-F238E27FC236}">
                <a16:creationId xmlns:a16="http://schemas.microsoft.com/office/drawing/2014/main" id="{69112354-342E-49CE-8E3C-E078BBE1ADF7}"/>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CD21D8AD-9194-4DBA-8221-7F294421810B}"/>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00831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a:t>28pt Intel Clear Headline</a:t>
            </a:r>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solidFill>
                  <a:schemeClr val="tx2"/>
                </a:solidFill>
              </a:defRPr>
            </a:lvl2pPr>
            <a:lvl3pPr>
              <a:defRPr sz="2400">
                <a:solidFill>
                  <a:schemeClr val="tx2"/>
                </a:solidFill>
              </a:defRPr>
            </a:lvl3pPr>
            <a:lvl4pPr>
              <a:defRPr sz="2133">
                <a:solidFill>
                  <a:schemeClr val="tx2"/>
                </a:solidFill>
              </a:defRPr>
            </a:lvl4pPr>
            <a:lvl5pPr>
              <a:defRPr>
                <a:solidFill>
                  <a:schemeClr val="tx2"/>
                </a:solidFill>
              </a:defRPr>
            </a:lvl5pPr>
          </a:lstStyle>
          <a:p>
            <a:pPr lvl="0"/>
            <a:r>
              <a:rPr lang="en-US"/>
              <a:t>18pt Intel Clear body text</a:t>
            </a:r>
          </a:p>
          <a:p>
            <a:pPr lvl="1"/>
            <a:r>
              <a:rPr lang="en-US"/>
              <a:t>18pt Intel Clear bullet one</a:t>
            </a:r>
          </a:p>
          <a:p>
            <a:pPr lvl="2"/>
            <a:r>
              <a:rPr lang="en-US"/>
              <a:t>18pt Intel Clear sub-bullet</a:t>
            </a:r>
          </a:p>
          <a:p>
            <a:pPr lvl="3"/>
            <a:r>
              <a:rPr lang="en-US"/>
              <a:t>16pt Intel Clear fourth level</a:t>
            </a:r>
          </a:p>
          <a:p>
            <a:pPr lvl="4"/>
            <a:r>
              <a:rPr lang="en-US" err="1"/>
              <a:t>14pt</a:t>
            </a:r>
            <a:r>
              <a:rPr lang="en-US"/>
              <a:t> Intel Clear fifth level</a:t>
            </a:r>
          </a:p>
        </p:txBody>
      </p:sp>
      <p:sp>
        <p:nvSpPr>
          <p:cNvPr id="2" name="Footer Placeholder 1"/>
          <p:cNvSpPr>
            <a:spLocks noGrp="1"/>
          </p:cNvSpPr>
          <p:nvPr>
            <p:ph type="ftr" sz="quarter" idx="14"/>
          </p:nvPr>
        </p:nvSpPr>
        <p:spPr/>
        <p:txBody>
          <a:bodyPr/>
          <a:lstStyle/>
          <a:p>
            <a:endParaRPr lang="en-US" sz="933">
              <a:solidFill>
                <a:prstClr val="white"/>
              </a:solidFill>
            </a:endParaRPr>
          </a:p>
        </p:txBody>
      </p:sp>
    </p:spTree>
    <p:extLst>
      <p:ext uri="{BB962C8B-B14F-4D97-AF65-F5344CB8AC3E}">
        <p14:creationId xmlns:p14="http://schemas.microsoft.com/office/powerpoint/2010/main" val="392951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3471205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a:t>
            </a:fld>
            <a:endParaRPr lang="en-US">
              <a:solidFill>
                <a:prstClr val="white"/>
              </a:solidFill>
            </a:endParaRPr>
          </a:p>
        </p:txBody>
      </p:sp>
      <p:sp>
        <p:nvSpPr>
          <p:cNvPr id="2" name="Footer Placeholder 1"/>
          <p:cNvSpPr>
            <a:spLocks noGrp="1"/>
          </p:cNvSpPr>
          <p:nvPr>
            <p:ph type="ftr" sz="quarter" idx="13"/>
          </p:nvPr>
        </p:nvSpPr>
        <p:spPr/>
        <p:txBody>
          <a:bodyPr/>
          <a:lstStyle/>
          <a:p>
            <a:endParaRPr lang="en-US" sz="933">
              <a:solidFill>
                <a:prstClr val="white"/>
              </a:solidFill>
            </a:endParaRPr>
          </a:p>
        </p:txBody>
      </p:sp>
    </p:spTree>
    <p:extLst>
      <p:ext uri="{BB962C8B-B14F-4D97-AF65-F5344CB8AC3E}">
        <p14:creationId xmlns:p14="http://schemas.microsoft.com/office/powerpoint/2010/main" val="417502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White">
    <p:spTree>
      <p:nvGrpSpPr>
        <p:cNvPr id="1" name=""/>
        <p:cNvGrpSpPr/>
        <p:nvPr/>
      </p:nvGrpSpPr>
      <p:grpSpPr>
        <a:xfrm>
          <a:off x="0" y="0"/>
          <a:ext cx="0" cy="0"/>
          <a:chOff x="0" y="0"/>
          <a:chExt cx="0" cy="0"/>
        </a:xfrm>
      </p:grpSpPr>
      <p:sp>
        <p:nvSpPr>
          <p:cNvPr id="137" name="Rectangle"/>
          <p:cNvSpPr/>
          <p:nvPr/>
        </p:nvSpPr>
        <p:spPr>
          <a:xfrm>
            <a:off x="1466513" y="-28456"/>
            <a:ext cx="3430768" cy="5421617"/>
          </a:xfrm>
          <a:prstGeom prst="rect">
            <a:avLst/>
          </a:prstGeom>
          <a:solidFill>
            <a:srgbClr val="E7E7E7">
              <a:alpha val="39000"/>
            </a:srgbClr>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22" name="Title Text">
            <a:extLst>
              <a:ext uri="{FF2B5EF4-FFF2-40B4-BE49-F238E27FC236}">
                <a16:creationId xmlns:a16="http://schemas.microsoft.com/office/drawing/2014/main" id="{82EC668F-6093-6548-B182-47568630A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7500">
                <a:solidFill>
                  <a:srgbClr val="525252"/>
                </a:solidFill>
              </a:defRPr>
            </a:lvl1pPr>
          </a:lstStyle>
          <a:p>
            <a:r>
              <a:rPr lang="en-US"/>
              <a:t>75 </a:t>
            </a:r>
            <a:r>
              <a:rPr lang="en-US" err="1"/>
              <a:t>pt</a:t>
            </a:r>
            <a:r>
              <a:rPr lang="en-US"/>
              <a:t> Intel Clear</a:t>
            </a:r>
            <a:endParaRPr/>
          </a:p>
        </p:txBody>
      </p:sp>
      <p:sp>
        <p:nvSpPr>
          <p:cNvPr id="15" name="Text Placeholder 2">
            <a:extLst>
              <a:ext uri="{FF2B5EF4-FFF2-40B4-BE49-F238E27FC236}">
                <a16:creationId xmlns:a16="http://schemas.microsoft.com/office/drawing/2014/main" id="{F87CC838-4D6E-4C99-A3F1-81F2913C62B3}"/>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chemeClr val="accent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16pt Intel Clear Bold Intro:</a:t>
            </a:r>
          </a:p>
        </p:txBody>
      </p:sp>
      <p:sp>
        <p:nvSpPr>
          <p:cNvPr id="18" name="Text Placeholder 6">
            <a:extLst>
              <a:ext uri="{FF2B5EF4-FFF2-40B4-BE49-F238E27FC236}">
                <a16:creationId xmlns:a16="http://schemas.microsoft.com/office/drawing/2014/main" id="{00C3E650-A810-40D9-81A8-D3E73C9326E4}"/>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18pt Intel Clear Subhead, Date, Etc.</a:t>
            </a:r>
          </a:p>
        </p:txBody>
      </p:sp>
      <p:sp>
        <p:nvSpPr>
          <p:cNvPr id="10" name="Square">
            <a:extLst>
              <a:ext uri="{FF2B5EF4-FFF2-40B4-BE49-F238E27FC236}">
                <a16:creationId xmlns:a16="http://schemas.microsoft.com/office/drawing/2014/main" id="{99F366F8-DC49-4E0B-B131-1FB92CC518E3}"/>
              </a:ext>
            </a:extLst>
          </p:cNvPr>
          <p:cNvSpPr/>
          <p:nvPr userDrawn="1"/>
        </p:nvSpPr>
        <p:spPr>
          <a:xfrm>
            <a:off x="861107" y="5390896"/>
            <a:ext cx="607299" cy="607299"/>
          </a:xfrm>
          <a:prstGeom prst="rect">
            <a:avLst/>
          </a:prstGeom>
          <a:solidFill>
            <a:srgbClr val="2872C5"/>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1" name="Rectangle">
            <a:extLst>
              <a:ext uri="{FF2B5EF4-FFF2-40B4-BE49-F238E27FC236}">
                <a16:creationId xmlns:a16="http://schemas.microsoft.com/office/drawing/2014/main" id="{10443275-64C7-4249-92B8-990C3BB41279}"/>
              </a:ext>
            </a:extLst>
          </p:cNvPr>
          <p:cNvSpPr/>
          <p:nvPr userDrawn="1"/>
        </p:nvSpPr>
        <p:spPr>
          <a:xfrm>
            <a:off x="576067" y="5108797"/>
            <a:ext cx="286654" cy="282073"/>
          </a:xfrm>
          <a:prstGeom prst="rect">
            <a:avLst/>
          </a:prstGeom>
          <a:solidFill>
            <a:srgbClr val="00C7FD"/>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85908D9A-1608-44B4-A0A3-FC9E665728CA}"/>
              </a:ext>
            </a:extLst>
          </p:cNvPr>
          <p:cNvSpPr/>
          <p:nvPr userDrawn="1"/>
        </p:nvSpPr>
        <p:spPr>
          <a:xfrm>
            <a:off x="861107" y="4952474"/>
            <a:ext cx="157461" cy="157461"/>
          </a:xfrm>
          <a:prstGeom prst="rect">
            <a:avLst/>
          </a:prstGeom>
          <a:solidFill>
            <a:srgbClr val="2872C5"/>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3" name="Graphic 2">
            <a:extLst>
              <a:ext uri="{FF2B5EF4-FFF2-40B4-BE49-F238E27FC236}">
                <a16:creationId xmlns:a16="http://schemas.microsoft.com/office/drawing/2014/main" id="{2952F383-4862-4271-B541-5612120030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6513" y="5992753"/>
            <a:ext cx="1031758" cy="384723"/>
          </a:xfrm>
          <a:prstGeom prst="rect">
            <a:avLst/>
          </a:prstGeom>
        </p:spPr>
      </p:pic>
    </p:spTree>
    <p:extLst>
      <p:ext uri="{BB962C8B-B14F-4D97-AF65-F5344CB8AC3E}">
        <p14:creationId xmlns:p14="http://schemas.microsoft.com/office/powerpoint/2010/main" val="3672375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24346197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7253127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37150872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42674312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42313082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29046332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36602548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7835274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13437314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3299416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rgbClr val="525252"/>
                </a:solidFill>
              </a:defRPr>
            </a:lvl1pPr>
          </a:lstStyle>
          <a:p>
            <a:r>
              <a:rPr lang="en-US"/>
              <a:t>40pt Intel Clear Light Text Goes Here</a:t>
            </a:r>
          </a:p>
        </p:txBody>
      </p:sp>
    </p:spTree>
    <p:extLst>
      <p:ext uri="{BB962C8B-B14F-4D97-AF65-F5344CB8AC3E}">
        <p14:creationId xmlns:p14="http://schemas.microsoft.com/office/powerpoint/2010/main" val="255479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82270740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3563787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13066899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244533678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2418529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164427897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113396314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303499343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14428289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5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3490959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1673454"/>
            <a:ext cx="11010900" cy="45749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325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8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8500979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39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327838930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4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317795514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2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96525490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43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115315746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46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222316740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47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31899593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48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242050834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50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15472355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52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1865784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2139953"/>
            <a:ext cx="11010900" cy="41084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D980C114-FE9A-4B63-B509-F59F1A2C55A5}"/>
              </a:ext>
            </a:extLst>
          </p:cNvPr>
          <p:cNvSpPr>
            <a:spLocks noGrp="1"/>
          </p:cNvSpPr>
          <p:nvPr>
            <p:ph type="body" sz="quarter" idx="29"/>
          </p:nvPr>
        </p:nvSpPr>
        <p:spPr>
          <a:xfrm>
            <a:off x="571370" y="1612901"/>
            <a:ext cx="11022013"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90699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BA70C5C4-0C90-4D36-AD6B-080C00C38F39}" type="slidenum">
              <a:rPr lang="en-US" smtClean="0"/>
              <a:pPr>
                <a:defRPr/>
              </a:pPr>
              <a:t>‹#›</a:t>
            </a:fld>
            <a:endParaRPr lang="en-US"/>
          </a:p>
        </p:txBody>
      </p:sp>
    </p:spTree>
    <p:extLst>
      <p:ext uri="{BB962C8B-B14F-4D97-AF65-F5344CB8AC3E}">
        <p14:creationId xmlns:p14="http://schemas.microsoft.com/office/powerpoint/2010/main" val="20545656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55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40280024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56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36040394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57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176936094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58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361480335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a:t>18pt Intel Clear body text</a:t>
            </a:r>
          </a:p>
          <a:p>
            <a:pPr marR="0" lvl="1" fontAlgn="auto">
              <a:lnSpc>
                <a:spcPct val="100000"/>
              </a:lnSpc>
              <a:spcAft>
                <a:spcPts val="0"/>
              </a:spcAft>
              <a:buClrTx/>
              <a:buSzTx/>
              <a:tabLst/>
            </a:pPr>
            <a:r>
              <a:rPr lang="en-US"/>
              <a:t>16pt Intel Clear bullet one</a:t>
            </a:r>
          </a:p>
          <a:p>
            <a:pPr lvl="2"/>
            <a:r>
              <a:rPr lang="en-US" err="1"/>
              <a:t>14pt</a:t>
            </a:r>
            <a:r>
              <a:rPr lang="en-US"/>
              <a:t> Intel Clear third level</a:t>
            </a:r>
          </a:p>
          <a:p>
            <a:pPr lvl="3"/>
            <a:r>
              <a:rPr lang="en-US" err="1"/>
              <a:t>12pt</a:t>
            </a:r>
            <a:r>
              <a:rPr lang="en-US"/>
              <a:t> Intel Clear fourth level</a:t>
            </a:r>
          </a:p>
          <a:p>
            <a:pPr lvl="4"/>
            <a:r>
              <a:rPr lang="en-US" err="1"/>
              <a:t>12pt</a:t>
            </a:r>
            <a:r>
              <a:rPr lang="en-US"/>
              <a:t> Intel Clear fifth level</a:t>
            </a:r>
          </a:p>
        </p:txBody>
      </p:sp>
      <p:sp>
        <p:nvSpPr>
          <p:cNvPr id="16" name="Content Placeholder 2"/>
          <p:cNvSpPr>
            <a:spLocks noGrp="1"/>
          </p:cNvSpPr>
          <p:nvPr>
            <p:ph sz="half" idx="13" hasCustomPrompt="1"/>
          </p:nvPr>
        </p:nvSpPr>
        <p:spPr>
          <a:xfrm>
            <a:off x="6237817" y="1604433"/>
            <a:ext cx="5340352"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a:t>18pt Intel Clear body text</a:t>
            </a:r>
          </a:p>
          <a:p>
            <a:pPr marR="0" lvl="1" fontAlgn="auto">
              <a:lnSpc>
                <a:spcPct val="100000"/>
              </a:lnSpc>
              <a:spcAft>
                <a:spcPts val="0"/>
              </a:spcAft>
              <a:buClrTx/>
              <a:buSzTx/>
              <a:tabLst/>
            </a:pPr>
            <a:r>
              <a:rPr lang="en-US"/>
              <a:t>16pt Intel Clear bullet one</a:t>
            </a:r>
          </a:p>
          <a:p>
            <a:pPr lvl="2"/>
            <a:r>
              <a:rPr lang="en-US" err="1"/>
              <a:t>14pt</a:t>
            </a:r>
            <a:r>
              <a:rPr lang="en-US"/>
              <a:t> Intel Clear third level</a:t>
            </a:r>
          </a:p>
          <a:p>
            <a:pPr lvl="3"/>
            <a:r>
              <a:rPr lang="en-US" err="1"/>
              <a:t>12pt</a:t>
            </a:r>
            <a:r>
              <a:rPr lang="en-US"/>
              <a:t> Intel Clear fourth level</a:t>
            </a:r>
          </a:p>
          <a:p>
            <a:pPr lvl="4"/>
            <a:r>
              <a:rPr lang="en-US" err="1"/>
              <a:t>12pt</a:t>
            </a:r>
            <a:r>
              <a:rPr lang="en-US"/>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a:t>28pt Intel Clear Headline</a:t>
            </a:r>
          </a:p>
        </p:txBody>
      </p:sp>
      <p:sp>
        <p:nvSpPr>
          <p:cNvPr id="2" name="Footer Placeholder 1"/>
          <p:cNvSpPr>
            <a:spLocks noGrp="1"/>
          </p:cNvSpPr>
          <p:nvPr>
            <p:ph type="ftr" sz="quarter" idx="14"/>
          </p:nvPr>
        </p:nvSpPr>
        <p:spPr/>
        <p:txBody>
          <a:bodyPr/>
          <a:lstStyle/>
          <a:p>
            <a:endParaRPr lang="en-US" sz="933">
              <a:solidFill>
                <a:prstClr val="white"/>
              </a:solidFill>
            </a:endParaRPr>
          </a:p>
        </p:txBody>
      </p:sp>
    </p:spTree>
    <p:extLst>
      <p:ext uri="{BB962C8B-B14F-4D97-AF65-F5344CB8AC3E}">
        <p14:creationId xmlns:p14="http://schemas.microsoft.com/office/powerpoint/2010/main" val="4128489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72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286820297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305069951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and Large Bullet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a:lvl1pPr>
          </a:lstStyle>
          <a:p>
            <a:r>
              <a:rPr lang="en-US" err="1"/>
              <a:t>28pt</a:t>
            </a:r>
            <a:r>
              <a:rPr lang="en-US"/>
              <a:t> Intel Clear Light Headline</a:t>
            </a:r>
          </a:p>
        </p:txBody>
      </p:sp>
      <p:sp>
        <p:nvSpPr>
          <p:cNvPr id="9" name="Content Placeholder 8"/>
          <p:cNvSpPr>
            <a:spLocks noGrp="1"/>
          </p:cNvSpPr>
          <p:nvPr>
            <p:ph sz="quarter" idx="13" hasCustomPrompt="1"/>
          </p:nvPr>
        </p:nvSpPr>
        <p:spPr>
          <a:xfrm>
            <a:off x="607484" y="1604434"/>
            <a:ext cx="10970683" cy="4567767"/>
          </a:xfrm>
        </p:spPr>
        <p:txBody>
          <a:bodyPr/>
          <a:lstStyle>
            <a:lvl2pPr>
              <a:defRPr sz="2400"/>
            </a:lvl2pPr>
            <a:lvl3pPr>
              <a:defRPr sz="2400"/>
            </a:lvl3pPr>
            <a:lvl4pPr>
              <a:defRPr sz="2133"/>
            </a:lvl4pPr>
          </a:lstStyle>
          <a:p>
            <a:pPr lvl="0"/>
            <a:r>
              <a:rPr lang="en-US"/>
              <a:t>18pt Intel Clear body text</a:t>
            </a:r>
          </a:p>
          <a:p>
            <a:pPr lvl="1"/>
            <a:r>
              <a:rPr lang="en-US"/>
              <a:t>18pt Intel Clear bullet one</a:t>
            </a:r>
          </a:p>
          <a:p>
            <a:pPr lvl="2"/>
            <a:r>
              <a:rPr lang="en-US"/>
              <a:t>18pt Intel Clear sub-bullet</a:t>
            </a:r>
          </a:p>
          <a:p>
            <a:pPr lvl="3"/>
            <a:r>
              <a:rPr lang="en-US"/>
              <a:t>16pt Intel Clear fourth level</a:t>
            </a:r>
          </a:p>
          <a:p>
            <a:pPr lvl="4"/>
            <a:r>
              <a:rPr lang="en-US" err="1"/>
              <a:t>14pt</a:t>
            </a:r>
            <a:r>
              <a:rPr lang="en-US"/>
              <a:t> Intel Clear fifth level</a:t>
            </a:r>
          </a:p>
        </p:txBody>
      </p:sp>
    </p:spTree>
    <p:extLst>
      <p:ext uri="{BB962C8B-B14F-4D97-AF65-F5344CB8AC3E}">
        <p14:creationId xmlns:p14="http://schemas.microsoft.com/office/powerpoint/2010/main" val="31549163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Quot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hasCustomPrompt="1"/>
          </p:nvPr>
        </p:nvSpPr>
        <p:spPr/>
        <p:txBody>
          <a:bodyPr/>
          <a:lstStyle/>
          <a:p>
            <a:r>
              <a:rPr lang="en-US"/>
              <a:t>Click to edit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hasCustomPrompt="1"/>
          </p:nvPr>
        </p:nvSpPr>
        <p:spPr>
          <a:xfrm>
            <a:off x="381000" y="1441833"/>
            <a:ext cx="10972800" cy="4241800"/>
          </a:xfrm>
        </p:spPr>
        <p:txBody>
          <a:bodyPr>
            <a:normAutofit/>
          </a:bodyPr>
          <a:lstStyle>
            <a:lvl1pPr marL="0" indent="0">
              <a:buNone/>
              <a:defRPr sz="6000" b="0" i="0">
                <a:solidFill>
                  <a:schemeClr val="accent1"/>
                </a:solidFill>
                <a:latin typeface="IntelOne Text" panose="020B0503020203020204" pitchFamily="34" charset="0"/>
              </a:defRPr>
            </a:lvl1pPr>
          </a:lstStyle>
          <a:p>
            <a:pPr lvl="0"/>
            <a:r>
              <a:rPr lang="en-US"/>
              <a:t>Click to edit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hasCustomPrompt="1"/>
          </p:nvPr>
        </p:nvSpPr>
        <p:spPr>
          <a:xfrm>
            <a:off x="381000" y="5757203"/>
            <a:ext cx="10972800" cy="501650"/>
          </a:xfrm>
        </p:spPr>
        <p:txBody>
          <a:bodyPr/>
          <a:lstStyle>
            <a:lvl1pPr marL="0" indent="0">
              <a:buNone/>
              <a:defRPr>
                <a:solidFill>
                  <a:schemeClr val="tx2"/>
                </a:solidFill>
                <a:latin typeface="IntelOne Text" panose="020B0503020203020204" pitchFamily="34" charset="77"/>
              </a:defRPr>
            </a:lvl1pPr>
          </a:lstStyle>
          <a:p>
            <a:pPr lvl="0"/>
            <a:r>
              <a:rPr lang="en-US"/>
              <a:t>Click to edit text styles</a:t>
            </a:r>
          </a:p>
        </p:txBody>
      </p:sp>
    </p:spTree>
    <p:extLst>
      <p:ext uri="{BB962C8B-B14F-4D97-AF65-F5344CB8AC3E}">
        <p14:creationId xmlns:p14="http://schemas.microsoft.com/office/powerpoint/2010/main" val="263222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 &amp; 2 Content Columns">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F495712A-D685-7146-A64F-2AEC13EF76F9}"/>
              </a:ext>
            </a:extLst>
          </p:cNvPr>
          <p:cNvSpPr>
            <a:spLocks noGrp="1"/>
          </p:cNvSpPr>
          <p:nvPr>
            <p:ph sz="quarter" idx="27"/>
          </p:nvPr>
        </p:nvSpPr>
        <p:spPr>
          <a:xfrm>
            <a:off x="571500" y="2139951"/>
            <a:ext cx="5288525"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2">
            <a:extLst>
              <a:ext uri="{FF2B5EF4-FFF2-40B4-BE49-F238E27FC236}">
                <a16:creationId xmlns:a16="http://schemas.microsoft.com/office/drawing/2014/main" id="{A8FE6631-4BAF-4E4B-B6F0-F9ED72A3155E}"/>
              </a:ext>
            </a:extLst>
          </p:cNvPr>
          <p:cNvSpPr>
            <a:spLocks noGrp="1"/>
          </p:cNvSpPr>
          <p:nvPr>
            <p:ph sz="quarter" idx="28"/>
          </p:nvPr>
        </p:nvSpPr>
        <p:spPr>
          <a:xfrm>
            <a:off x="6289113" y="2139951"/>
            <a:ext cx="5288525"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a:extLst>
              <a:ext uri="{FF2B5EF4-FFF2-40B4-BE49-F238E27FC236}">
                <a16:creationId xmlns:a16="http://schemas.microsoft.com/office/drawing/2014/main" id="{D4EEAA39-7062-4DCE-91B8-83056F818FA8}"/>
              </a:ext>
            </a:extLst>
          </p:cNvPr>
          <p:cNvSpPr>
            <a:spLocks noGrp="1"/>
          </p:cNvSpPr>
          <p:nvPr>
            <p:ph type="body" sz="quarter" idx="29"/>
          </p:nvPr>
        </p:nvSpPr>
        <p:spPr>
          <a:xfrm>
            <a:off x="571500" y="1612901"/>
            <a:ext cx="11022013"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11918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87BED-9BB2-8277-23C8-B63AB59693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6B10FE0-7296-3B85-79C5-5F8DB4AD0D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4181437-C241-6E6E-B1F9-E66BB69A46C2}"/>
              </a:ext>
            </a:extLst>
          </p:cNvPr>
          <p:cNvSpPr>
            <a:spLocks noGrp="1"/>
          </p:cNvSpPr>
          <p:nvPr>
            <p:ph type="dt" sz="half" idx="10"/>
          </p:nvPr>
        </p:nvSpPr>
        <p:spPr/>
        <p:txBody>
          <a:bodyPr/>
          <a:lstStyle/>
          <a:p>
            <a:fld id="{A8B52E21-6092-41B9-A38C-65D473E601F2}" type="datetimeFigureOut">
              <a:rPr lang="en-US" smtClean="0"/>
              <a:t>5/19/2025</a:t>
            </a:fld>
            <a:endParaRPr lang="en-US"/>
          </a:p>
        </p:txBody>
      </p:sp>
      <p:sp>
        <p:nvSpPr>
          <p:cNvPr id="5" name="Footer Placeholder 4">
            <a:extLst>
              <a:ext uri="{FF2B5EF4-FFF2-40B4-BE49-F238E27FC236}">
                <a16:creationId xmlns:a16="http://schemas.microsoft.com/office/drawing/2014/main" id="{88B49A73-BBE1-4570-60BB-DBA3169088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C0A859-91DF-ACBB-E1AD-2B2C6EDC7CF1}"/>
              </a:ext>
            </a:extLst>
          </p:cNvPr>
          <p:cNvSpPr>
            <a:spLocks noGrp="1"/>
          </p:cNvSpPr>
          <p:nvPr>
            <p:ph type="sldNum" sz="quarter" idx="12"/>
          </p:nvPr>
        </p:nvSpPr>
        <p:spPr/>
        <p:txBody>
          <a:bodyPr/>
          <a:lstStyle/>
          <a:p>
            <a:fld id="{544C17D4-AEC2-4D1B-BDAF-7DCCBFF3E974}" type="slidenum">
              <a:rPr lang="en-US" smtClean="0"/>
              <a:t>‹#›</a:t>
            </a:fld>
            <a:endParaRPr lang="en-US"/>
          </a:p>
        </p:txBody>
      </p:sp>
    </p:spTree>
    <p:extLst>
      <p:ext uri="{BB962C8B-B14F-4D97-AF65-F5344CB8AC3E}">
        <p14:creationId xmlns:p14="http://schemas.microsoft.com/office/powerpoint/2010/main" val="248524667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2E756-DDF1-E1ED-08FC-C1C68A4B65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E2B2A8-AA96-205E-E1C3-0E78D386C8C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2D4162-4C9C-8B62-E5FE-A5E6CC901ED2}"/>
              </a:ext>
            </a:extLst>
          </p:cNvPr>
          <p:cNvSpPr>
            <a:spLocks noGrp="1"/>
          </p:cNvSpPr>
          <p:nvPr>
            <p:ph type="dt" sz="half" idx="10"/>
          </p:nvPr>
        </p:nvSpPr>
        <p:spPr/>
        <p:txBody>
          <a:bodyPr/>
          <a:lstStyle/>
          <a:p>
            <a:fld id="{A8B52E21-6092-41B9-A38C-65D473E601F2}" type="datetimeFigureOut">
              <a:rPr lang="en-US" smtClean="0"/>
              <a:t>5/19/2025</a:t>
            </a:fld>
            <a:endParaRPr lang="en-US"/>
          </a:p>
        </p:txBody>
      </p:sp>
      <p:sp>
        <p:nvSpPr>
          <p:cNvPr id="5" name="Footer Placeholder 4">
            <a:extLst>
              <a:ext uri="{FF2B5EF4-FFF2-40B4-BE49-F238E27FC236}">
                <a16:creationId xmlns:a16="http://schemas.microsoft.com/office/drawing/2014/main" id="{D5CF61A8-191B-CCCF-45FA-C2ACC1D17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195199-3A76-E965-7624-72BF09E3179B}"/>
              </a:ext>
            </a:extLst>
          </p:cNvPr>
          <p:cNvSpPr>
            <a:spLocks noGrp="1"/>
          </p:cNvSpPr>
          <p:nvPr>
            <p:ph type="sldNum" sz="quarter" idx="12"/>
          </p:nvPr>
        </p:nvSpPr>
        <p:spPr/>
        <p:txBody>
          <a:bodyPr/>
          <a:lstStyle/>
          <a:p>
            <a:fld id="{544C17D4-AEC2-4D1B-BDAF-7DCCBFF3E974}" type="slidenum">
              <a:rPr lang="en-US" smtClean="0"/>
              <a:t>‹#›</a:t>
            </a:fld>
            <a:endParaRPr lang="en-US"/>
          </a:p>
        </p:txBody>
      </p:sp>
    </p:spTree>
    <p:extLst>
      <p:ext uri="{BB962C8B-B14F-4D97-AF65-F5344CB8AC3E}">
        <p14:creationId xmlns:p14="http://schemas.microsoft.com/office/powerpoint/2010/main" val="421690956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2531" name="Rectangle 3"/>
          <p:cNvSpPr>
            <a:spLocks noChangeArrowheads="1"/>
          </p:cNvSpPr>
          <p:nvPr/>
        </p:nvSpPr>
        <p:spPr bwMode="auto">
          <a:xfrm>
            <a:off x="488952" y="1793881"/>
            <a:ext cx="11209867" cy="4168775"/>
          </a:xfrm>
          <a:prstGeom prst="rect">
            <a:avLst/>
          </a:prstGeom>
          <a:noFill/>
          <a:ln w="9525">
            <a:noFill/>
            <a:miter lim="800000"/>
            <a:headEnd/>
            <a:tailEnd/>
          </a:ln>
          <a:effectLst/>
        </p:spPr>
        <p:txBody>
          <a:bodyPr lIns="66606" tIns="33304" rIns="66606" bIns="33304" anchorCtr="1"/>
          <a:lstStyle/>
          <a:p>
            <a:pPr algn="r" defTabSz="1085752"/>
            <a:endParaRPr lang="en-US" sz="1746">
              <a:solidFill>
                <a:srgbClr val="000000"/>
              </a:solidFill>
              <a:effectLst>
                <a:outerShdw blurRad="38100" dist="38100" dir="2700000" algn="tl">
                  <a:srgbClr val="000000"/>
                </a:outerShdw>
              </a:effectLst>
              <a:latin typeface="Neo Sans Intel" pitchFamily="34" charset="0"/>
            </a:endParaRP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3048000" y="0"/>
            <a:ext cx="9144001" cy="6858000"/>
          </a:xfrm>
          <a:prstGeom prst="rect">
            <a:avLst/>
          </a:prstGeom>
        </p:spPr>
      </p:pic>
      <p:sp>
        <p:nvSpPr>
          <p:cNvPr id="5" name="Rectangle 4"/>
          <p:cNvSpPr/>
          <p:nvPr userDrawn="1"/>
        </p:nvSpPr>
        <p:spPr bwMode="auto">
          <a:xfrm>
            <a:off x="3048000" y="0"/>
            <a:ext cx="9033711" cy="6858000"/>
          </a:xfrm>
          <a:prstGeom prst="rect">
            <a:avLst/>
          </a:prstGeom>
          <a:gradFill>
            <a:gsLst>
              <a:gs pos="0">
                <a:schemeClr val="bg1"/>
              </a:gs>
              <a:gs pos="100000">
                <a:schemeClr val="bg1">
                  <a:alpha val="0"/>
                </a:schemeClr>
              </a:gs>
            </a:gsLst>
            <a:lin ang="0" scaled="0"/>
          </a:gradFill>
          <a:ln w="9525" cap="flat" cmpd="sng" algn="ctr">
            <a:noFill/>
            <a:prstDash val="solid"/>
            <a:round/>
            <a:headEnd type="none" w="med" len="med"/>
            <a:tailEnd type="none" w="med" len="med"/>
          </a:ln>
          <a:effectLst/>
        </p:spPr>
        <p:txBody>
          <a:bodyPr vert="horz" wrap="square" lIns="75955" tIns="37979" rIns="75955" bIns="37979" numCol="1" rtlCol="0" anchor="t" anchorCtr="1" compatLnSpc="1">
            <a:prstTxWarp prst="textNoShape">
              <a:avLst/>
            </a:prstTxWarp>
            <a:noAutofit/>
          </a:bodyPr>
          <a:lstStyle/>
          <a:p>
            <a:pPr algn="ctr" defTabSz="760065" fontAlgn="base">
              <a:lnSpc>
                <a:spcPct val="95000"/>
              </a:lnSpc>
              <a:spcBef>
                <a:spcPct val="30000"/>
              </a:spcBef>
              <a:spcAft>
                <a:spcPct val="0"/>
              </a:spcAft>
              <a:buClr>
                <a:srgbClr val="000000"/>
              </a:buClr>
              <a:buFont typeface="Wingdings" pitchFamily="2" charset="2"/>
              <a:buNone/>
            </a:pPr>
            <a:endParaRPr lang="en-US" sz="1663">
              <a:solidFill>
                <a:srgbClr val="FFFFFF"/>
              </a:solidFill>
              <a:effectLst>
                <a:outerShdw blurRad="38100" dist="38100" dir="2700000" algn="tl">
                  <a:srgbClr val="000000">
                    <a:alpha val="43137"/>
                  </a:srgbClr>
                </a:outerShdw>
              </a:effectLst>
              <a:latin typeface="Arial Narrow" pitchFamily="34" charset="0"/>
              <a:cs typeface="Arial" charset="0"/>
            </a:endParaRP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7298" y="137604"/>
            <a:ext cx="2400698" cy="1817528"/>
          </a:xfrm>
          <a:prstGeom prst="rect">
            <a:avLst/>
          </a:prstGeom>
        </p:spPr>
      </p:pic>
      <p:pic>
        <p:nvPicPr>
          <p:cNvPr id="7" name="Picture 6"/>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709449" y="321493"/>
            <a:ext cx="2396290" cy="1597527"/>
          </a:xfrm>
          <a:prstGeom prst="rect">
            <a:avLst/>
          </a:prstGeom>
          <a:ln w="38100">
            <a:solidFill>
              <a:schemeClr val="accent1"/>
            </a:solidFill>
          </a:ln>
          <a:effectLst>
            <a:outerShdw blurRad="292100" dist="139700" dir="2700000" algn="tl" rotWithShape="0">
              <a:srgbClr val="333333">
                <a:alpha val="65000"/>
              </a:srgbClr>
            </a:outerShdw>
          </a:effectLst>
        </p:spPr>
      </p:pic>
      <p:pic>
        <p:nvPicPr>
          <p:cNvPr id="11" name="Picture 10"/>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7876073" y="5026525"/>
            <a:ext cx="2396290" cy="1518238"/>
          </a:xfrm>
          <a:prstGeom prst="rect">
            <a:avLst/>
          </a:prstGeom>
          <a:ln w="38100">
            <a:solidFill>
              <a:schemeClr val="accent1"/>
            </a:solidFill>
          </a:ln>
          <a:effectLst>
            <a:outerShdw blurRad="292100" dist="139700" dir="2700000" algn="tl" rotWithShape="0">
              <a:srgbClr val="333333">
                <a:alpha val="65000"/>
              </a:srgbClr>
            </a:outerShdw>
          </a:effectLst>
        </p:spPr>
      </p:pic>
      <p:pic>
        <p:nvPicPr>
          <p:cNvPr id="12" name="Picture 11"/>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7103507" y="2630239"/>
            <a:ext cx="2396290" cy="1597527"/>
          </a:xfrm>
          <a:prstGeom prst="rect">
            <a:avLst/>
          </a:prstGeom>
          <a:ln w="38100">
            <a:solidFill>
              <a:schemeClr val="accent1"/>
            </a:solidFill>
          </a:ln>
          <a:effectLst>
            <a:outerShdw blurRad="292100" dist="139700" dir="2700000" algn="tl" rotWithShape="0">
              <a:srgbClr val="333333">
                <a:alpha val="65000"/>
              </a:srgbClr>
            </a:outerShdw>
          </a:effectLst>
        </p:spPr>
      </p:pic>
      <p:pic>
        <p:nvPicPr>
          <p:cNvPr id="13" name="Picture 12"/>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8772004" y="2218954"/>
            <a:ext cx="1233963" cy="822569"/>
          </a:xfrm>
          <a:prstGeom prst="rect">
            <a:avLst/>
          </a:prstGeom>
          <a:ln w="38100">
            <a:solidFill>
              <a:schemeClr val="accent1"/>
            </a:solidFill>
          </a:ln>
          <a:effectLst>
            <a:outerShdw blurRad="292100" dist="139700" dir="2700000" algn="tl" rotWithShape="0">
              <a:srgbClr val="333333">
                <a:alpha val="65000"/>
              </a:srgbClr>
            </a:outerShdw>
          </a:effectLst>
        </p:spPr>
      </p:pic>
      <p:pic>
        <p:nvPicPr>
          <p:cNvPr id="14" name="Picture 13"/>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0342403" y="1377705"/>
            <a:ext cx="1363304" cy="908642"/>
          </a:xfrm>
          <a:prstGeom prst="rect">
            <a:avLst/>
          </a:prstGeom>
          <a:ln w="38100">
            <a:solidFill>
              <a:schemeClr val="accent1"/>
            </a:solidFill>
          </a:ln>
          <a:effectLst>
            <a:outerShdw blurRad="292100" dist="139700" dir="2700000" algn="tl" rotWithShape="0">
              <a:srgbClr val="333333">
                <a:alpha val="65000"/>
              </a:srgbClr>
            </a:outerShdw>
          </a:effectLst>
        </p:spPr>
      </p:pic>
      <p:pic>
        <p:nvPicPr>
          <p:cNvPr id="15" name="Picture 1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9662162" y="4330698"/>
            <a:ext cx="1443579" cy="960539"/>
          </a:xfrm>
          <a:prstGeom prst="rect">
            <a:avLst/>
          </a:prstGeom>
          <a:ln w="38100">
            <a:solidFill>
              <a:schemeClr val="accent1"/>
            </a:solidFill>
          </a:ln>
          <a:effectLst>
            <a:outerShdw blurRad="292100" dist="139700" dir="2700000" algn="tl" rotWithShape="0">
              <a:srgbClr val="333333">
                <a:alpha val="65000"/>
              </a:srgbClr>
            </a:outerShdw>
          </a:effectLst>
        </p:spPr>
      </p:pic>
      <p:sp>
        <p:nvSpPr>
          <p:cNvPr id="8" name="Rectangle 7"/>
          <p:cNvSpPr/>
          <p:nvPr userDrawn="1"/>
        </p:nvSpPr>
        <p:spPr bwMode="auto">
          <a:xfrm>
            <a:off x="7416800" y="4772525"/>
            <a:ext cx="762000" cy="508000"/>
          </a:xfrm>
          <a:prstGeom prst="rect">
            <a:avLst/>
          </a:prstGeom>
          <a:solidFill>
            <a:srgbClr val="004280">
              <a:alpha val="50196"/>
            </a:srgbClr>
          </a:solidFill>
          <a:ln w="38100">
            <a:solidFill>
              <a:schemeClr val="accent1"/>
            </a:solidFill>
          </a:ln>
          <a:effectLst>
            <a:outerShdw blurRad="292100" dist="139700" dir="2700000" algn="tl" rotWithShape="0">
              <a:srgbClr val="333333">
                <a:alpha val="65000"/>
              </a:srgbClr>
            </a:outerShdw>
          </a:effectLst>
        </p:spPr>
        <p:txBody>
          <a:bodyPr vert="horz" wrap="square" lIns="75955" tIns="37979" rIns="75955" bIns="37979" numCol="1" rtlCol="0" anchor="t" anchorCtr="1" compatLnSpc="1">
            <a:prstTxWarp prst="textNoShape">
              <a:avLst/>
            </a:prstTxWarp>
            <a:noAutofit/>
          </a:bodyPr>
          <a:lstStyle/>
          <a:p>
            <a:pPr algn="ctr" defTabSz="760065" fontAlgn="base">
              <a:lnSpc>
                <a:spcPct val="95000"/>
              </a:lnSpc>
              <a:spcBef>
                <a:spcPct val="30000"/>
              </a:spcBef>
              <a:spcAft>
                <a:spcPct val="0"/>
              </a:spcAft>
              <a:buClr>
                <a:srgbClr val="000000"/>
              </a:buClr>
              <a:buFont typeface="Wingdings" pitchFamily="2" charset="2"/>
              <a:buNone/>
            </a:pPr>
            <a:endParaRPr lang="en-US" sz="1663">
              <a:solidFill>
                <a:srgbClr val="FFFFFF"/>
              </a:solidFill>
              <a:effectLst>
                <a:outerShdw blurRad="38100" dist="38100" dir="2700000" algn="tl">
                  <a:srgbClr val="000000">
                    <a:alpha val="43137"/>
                  </a:srgbClr>
                </a:outerShdw>
              </a:effectLst>
              <a:latin typeface="Arial Narrow" pitchFamily="34" charset="0"/>
              <a:cs typeface="Arial" charset="0"/>
            </a:endParaRPr>
          </a:p>
        </p:txBody>
      </p:sp>
      <p:sp>
        <p:nvSpPr>
          <p:cNvPr id="18" name="Rectangle 17"/>
          <p:cNvSpPr/>
          <p:nvPr userDrawn="1"/>
        </p:nvSpPr>
        <p:spPr bwMode="auto">
          <a:xfrm>
            <a:off x="10469880" y="5454654"/>
            <a:ext cx="762000" cy="508000"/>
          </a:xfrm>
          <a:prstGeom prst="rect">
            <a:avLst/>
          </a:prstGeom>
          <a:solidFill>
            <a:srgbClr val="004280">
              <a:alpha val="50196"/>
            </a:srgbClr>
          </a:solidFill>
          <a:ln w="38100">
            <a:solidFill>
              <a:schemeClr val="accent1"/>
            </a:solidFill>
          </a:ln>
          <a:effectLst>
            <a:outerShdw blurRad="292100" dist="139700" dir="2700000" algn="tl" rotWithShape="0">
              <a:srgbClr val="333333">
                <a:alpha val="65000"/>
              </a:srgbClr>
            </a:outerShdw>
          </a:effectLst>
        </p:spPr>
        <p:txBody>
          <a:bodyPr vert="horz" wrap="square" lIns="75955" tIns="37979" rIns="75955" bIns="37979" numCol="1" rtlCol="0" anchor="t" anchorCtr="1" compatLnSpc="1">
            <a:prstTxWarp prst="textNoShape">
              <a:avLst/>
            </a:prstTxWarp>
            <a:noAutofit/>
          </a:bodyPr>
          <a:lstStyle/>
          <a:p>
            <a:pPr algn="ctr" defTabSz="760065" fontAlgn="base">
              <a:lnSpc>
                <a:spcPct val="95000"/>
              </a:lnSpc>
              <a:spcBef>
                <a:spcPct val="30000"/>
              </a:spcBef>
              <a:spcAft>
                <a:spcPct val="0"/>
              </a:spcAft>
              <a:buClr>
                <a:srgbClr val="000000"/>
              </a:buClr>
              <a:buFont typeface="Wingdings" pitchFamily="2" charset="2"/>
              <a:buNone/>
            </a:pPr>
            <a:endParaRPr lang="en-US" sz="1663">
              <a:solidFill>
                <a:srgbClr val="FFFFFF"/>
              </a:solidFill>
              <a:effectLst>
                <a:outerShdw blurRad="38100" dist="38100" dir="2700000" algn="tl">
                  <a:srgbClr val="000000">
                    <a:alpha val="43137"/>
                  </a:srgbClr>
                </a:outerShdw>
              </a:effectLst>
              <a:latin typeface="Arial Narrow" pitchFamily="34" charset="0"/>
              <a:cs typeface="Arial" charset="0"/>
            </a:endParaRPr>
          </a:p>
        </p:txBody>
      </p:sp>
      <p:sp>
        <p:nvSpPr>
          <p:cNvPr id="19" name="Rectangle 18"/>
          <p:cNvSpPr/>
          <p:nvPr userDrawn="1"/>
        </p:nvSpPr>
        <p:spPr bwMode="auto">
          <a:xfrm>
            <a:off x="9624968" y="3175000"/>
            <a:ext cx="762000" cy="508000"/>
          </a:xfrm>
          <a:prstGeom prst="rect">
            <a:avLst/>
          </a:prstGeom>
          <a:solidFill>
            <a:srgbClr val="004280">
              <a:alpha val="50196"/>
            </a:srgbClr>
          </a:solidFill>
          <a:ln w="38100">
            <a:solidFill>
              <a:schemeClr val="accent1"/>
            </a:solidFill>
          </a:ln>
          <a:effectLst>
            <a:outerShdw blurRad="292100" dist="139700" dir="2700000" algn="tl" rotWithShape="0">
              <a:srgbClr val="333333">
                <a:alpha val="65000"/>
              </a:srgbClr>
            </a:outerShdw>
          </a:effectLst>
        </p:spPr>
        <p:txBody>
          <a:bodyPr vert="horz" wrap="square" lIns="75955" tIns="37979" rIns="75955" bIns="37979" numCol="1" rtlCol="0" anchor="t" anchorCtr="1" compatLnSpc="1">
            <a:prstTxWarp prst="textNoShape">
              <a:avLst/>
            </a:prstTxWarp>
            <a:noAutofit/>
          </a:bodyPr>
          <a:lstStyle/>
          <a:p>
            <a:pPr algn="ctr" defTabSz="760065" fontAlgn="base">
              <a:lnSpc>
                <a:spcPct val="95000"/>
              </a:lnSpc>
              <a:spcBef>
                <a:spcPct val="30000"/>
              </a:spcBef>
              <a:spcAft>
                <a:spcPct val="0"/>
              </a:spcAft>
              <a:buClr>
                <a:srgbClr val="000000"/>
              </a:buClr>
              <a:buFont typeface="Wingdings" pitchFamily="2" charset="2"/>
              <a:buNone/>
            </a:pPr>
            <a:endParaRPr lang="en-US" sz="1663">
              <a:solidFill>
                <a:srgbClr val="FFFFFF"/>
              </a:solidFill>
              <a:effectLst>
                <a:outerShdw blurRad="38100" dist="38100" dir="2700000" algn="tl">
                  <a:srgbClr val="000000">
                    <a:alpha val="43137"/>
                  </a:srgbClr>
                </a:outerShdw>
              </a:effectLst>
              <a:latin typeface="Arial Narrow" pitchFamily="34" charset="0"/>
              <a:cs typeface="Arial" charset="0"/>
            </a:endParaRPr>
          </a:p>
        </p:txBody>
      </p:sp>
      <p:sp>
        <p:nvSpPr>
          <p:cNvPr id="20" name="Rectangle 19"/>
          <p:cNvSpPr/>
          <p:nvPr userDrawn="1"/>
        </p:nvSpPr>
        <p:spPr bwMode="auto">
          <a:xfrm>
            <a:off x="7749540" y="705390"/>
            <a:ext cx="1244600" cy="829733"/>
          </a:xfrm>
          <a:prstGeom prst="rect">
            <a:avLst/>
          </a:prstGeom>
          <a:solidFill>
            <a:srgbClr val="004280">
              <a:alpha val="50196"/>
            </a:srgbClr>
          </a:solidFill>
          <a:ln w="38100">
            <a:solidFill>
              <a:schemeClr val="accent1"/>
            </a:solidFill>
          </a:ln>
          <a:effectLst>
            <a:outerShdw blurRad="292100" dist="139700" dir="2700000" algn="tl" rotWithShape="0">
              <a:srgbClr val="333333">
                <a:alpha val="65000"/>
              </a:srgbClr>
            </a:outerShdw>
          </a:effectLst>
        </p:spPr>
        <p:txBody>
          <a:bodyPr vert="horz" wrap="square" lIns="75955" tIns="37979" rIns="75955" bIns="37979" numCol="1" rtlCol="0" anchor="t" anchorCtr="1" compatLnSpc="1">
            <a:prstTxWarp prst="textNoShape">
              <a:avLst/>
            </a:prstTxWarp>
            <a:noAutofit/>
          </a:bodyPr>
          <a:lstStyle/>
          <a:p>
            <a:pPr algn="ctr" defTabSz="760065" fontAlgn="base">
              <a:lnSpc>
                <a:spcPct val="95000"/>
              </a:lnSpc>
              <a:spcBef>
                <a:spcPct val="30000"/>
              </a:spcBef>
              <a:spcAft>
                <a:spcPct val="0"/>
              </a:spcAft>
              <a:buClr>
                <a:srgbClr val="000000"/>
              </a:buClr>
              <a:buFont typeface="Wingdings" pitchFamily="2" charset="2"/>
              <a:buNone/>
            </a:pPr>
            <a:endParaRPr lang="en-US" sz="1663">
              <a:solidFill>
                <a:srgbClr val="FFFFFF"/>
              </a:solidFill>
              <a:effectLst>
                <a:outerShdw blurRad="38100" dist="38100" dir="2700000" algn="tl">
                  <a:srgbClr val="000000">
                    <a:alpha val="43137"/>
                  </a:srgbClr>
                </a:outerShdw>
              </a:effectLst>
              <a:latin typeface="Arial Narrow" pitchFamily="34" charset="0"/>
              <a:cs typeface="Arial" charset="0"/>
            </a:endParaRPr>
          </a:p>
        </p:txBody>
      </p:sp>
      <p:sp>
        <p:nvSpPr>
          <p:cNvPr id="22532" name="Rectangle 4"/>
          <p:cNvSpPr>
            <a:spLocks noGrp="1" noChangeArrowheads="1"/>
          </p:cNvSpPr>
          <p:nvPr>
            <p:ph type="ctrTitle"/>
          </p:nvPr>
        </p:nvSpPr>
        <p:spPr>
          <a:xfrm>
            <a:off x="391447" y="2249647"/>
            <a:ext cx="6762194" cy="1258423"/>
          </a:xfrm>
        </p:spPr>
        <p:txBody>
          <a:bodyPr anchor="b" anchorCtr="0"/>
          <a:lstStyle>
            <a:lvl1pPr algn="l">
              <a:defRPr sz="3990">
                <a:solidFill>
                  <a:schemeClr val="bg2"/>
                </a:solidFill>
              </a:defRPr>
            </a:lvl1pPr>
          </a:lstStyle>
          <a:p>
            <a:r>
              <a:rPr lang="en-US"/>
              <a:t>Click to edit Master title style</a:t>
            </a:r>
          </a:p>
        </p:txBody>
      </p:sp>
      <p:sp>
        <p:nvSpPr>
          <p:cNvPr id="22533" name="Rectangle 5"/>
          <p:cNvSpPr>
            <a:spLocks noGrp="1" noChangeArrowheads="1"/>
          </p:cNvSpPr>
          <p:nvPr>
            <p:ph type="subTitle" idx="1"/>
          </p:nvPr>
        </p:nvSpPr>
        <p:spPr>
          <a:xfrm>
            <a:off x="391446" y="3741697"/>
            <a:ext cx="6866888" cy="1178001"/>
          </a:xfrm>
        </p:spPr>
        <p:txBody>
          <a:bodyPr anchorCtr="0"/>
          <a:lstStyle>
            <a:lvl1pPr marL="0" indent="0" algn="l">
              <a:spcBef>
                <a:spcPts val="0"/>
              </a:spcBef>
              <a:buFont typeface="Wingdings" pitchFamily="2" charset="2"/>
              <a:buNone/>
              <a:defRPr>
                <a:solidFill>
                  <a:schemeClr val="bg2"/>
                </a:solidFill>
              </a:defRPr>
            </a:lvl1pPr>
          </a:lstStyle>
          <a:p>
            <a:r>
              <a:rPr lang="en-US"/>
              <a:t>Click to edit Master subtitle style</a:t>
            </a:r>
          </a:p>
        </p:txBody>
      </p:sp>
      <p:sp>
        <p:nvSpPr>
          <p:cNvPr id="9" name="Rectangle 8"/>
          <p:cNvSpPr/>
          <p:nvPr userDrawn="1"/>
        </p:nvSpPr>
        <p:spPr>
          <a:xfrm>
            <a:off x="278554" y="6492626"/>
            <a:ext cx="1592103" cy="246221"/>
          </a:xfrm>
          <a:prstGeom prst="rect">
            <a:avLst/>
          </a:prstGeom>
        </p:spPr>
        <p:txBody>
          <a:bodyPr wrap="none">
            <a:spAutoFit/>
          </a:bodyPr>
          <a:lstStyle/>
          <a:p>
            <a:pPr defTabSz="1085752"/>
            <a:r>
              <a:rPr lang="en-US" sz="998">
                <a:solidFill>
                  <a:srgbClr val="7ED3F7"/>
                </a:solidFill>
              </a:rPr>
              <a:t>Client Computing Group</a:t>
            </a:r>
            <a:endParaRPr lang="en-US" sz="998">
              <a:solidFill>
                <a:srgbClr val="000000"/>
              </a:solidFill>
            </a:endParaRPr>
          </a:p>
        </p:txBody>
      </p:sp>
    </p:spTree>
    <p:extLst>
      <p:ext uri="{BB962C8B-B14F-4D97-AF65-F5344CB8AC3E}">
        <p14:creationId xmlns:p14="http://schemas.microsoft.com/office/powerpoint/2010/main" val="302474862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p:txBody>
      </p:sp>
      <p:sp>
        <p:nvSpPr>
          <p:cNvPr id="4" name="Slide Number Placeholder 3"/>
          <p:cNvSpPr>
            <a:spLocks noGrp="1"/>
          </p:cNvSpPr>
          <p:nvPr>
            <p:ph type="sldNum" sz="quarter" idx="10"/>
          </p:nvPr>
        </p:nvSpPr>
        <p:spPr>
          <a:xfrm>
            <a:off x="8424412" y="6356617"/>
            <a:ext cx="2742406" cy="365125"/>
          </a:xfrm>
        </p:spPr>
        <p:txBody>
          <a:bodyPr/>
          <a:lstStyle/>
          <a:p>
            <a:fld id="{8F5142AE-5E19-4AC0-91C9-09463833C9E0}"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105220796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5"/>
            <a:ext cx="5384800" cy="4525963"/>
          </a:xfrm>
        </p:spPr>
        <p:txBody>
          <a:bodyPr/>
          <a:lstStyle>
            <a:lvl1pPr>
              <a:defRPr sz="2660"/>
            </a:lvl1pPr>
            <a:lvl2pPr>
              <a:defRPr sz="2327"/>
            </a:lvl2pPr>
            <a:lvl3pPr>
              <a:defRPr sz="1663"/>
            </a:lvl3pPr>
            <a:lvl4pPr>
              <a:defRPr sz="1330"/>
            </a:lvl4pPr>
            <a:lvl5pPr>
              <a:defRPr sz="1330"/>
            </a:lvl5pPr>
            <a:lvl6pPr>
              <a:defRPr sz="1330"/>
            </a:lvl6pPr>
            <a:lvl7pPr>
              <a:defRPr sz="1330"/>
            </a:lvl7pPr>
            <a:lvl8pPr>
              <a:defRPr sz="1330"/>
            </a:lvl8pPr>
            <a:lvl9pPr>
              <a:defRPr sz="133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197600" y="1600205"/>
            <a:ext cx="5384800" cy="4525963"/>
          </a:xfrm>
        </p:spPr>
        <p:txBody>
          <a:bodyPr/>
          <a:lstStyle>
            <a:lvl1pPr>
              <a:defRPr sz="2660"/>
            </a:lvl1pPr>
            <a:lvl2pPr>
              <a:defRPr sz="2327"/>
            </a:lvl2pPr>
            <a:lvl3pPr>
              <a:defRPr sz="1663"/>
            </a:lvl3pPr>
            <a:lvl4pPr>
              <a:defRPr sz="1330"/>
            </a:lvl4pPr>
            <a:lvl5pPr>
              <a:defRPr sz="1330"/>
            </a:lvl5pPr>
            <a:lvl6pPr>
              <a:defRPr sz="1330"/>
            </a:lvl6pPr>
            <a:lvl7pPr>
              <a:defRPr sz="1330"/>
            </a:lvl7pPr>
            <a:lvl8pPr>
              <a:defRPr sz="1330"/>
            </a:lvl8pPr>
            <a:lvl9pPr>
              <a:defRPr sz="1330"/>
            </a:lvl9pPr>
          </a:lstStyle>
          <a:p>
            <a:pPr lvl="0"/>
            <a:r>
              <a:rPr lang="en-US"/>
              <a:t>Click to edit Master text styles</a:t>
            </a:r>
          </a:p>
          <a:p>
            <a:pPr lvl="1"/>
            <a:r>
              <a:rPr lang="en-US"/>
              <a:t>Second level</a:t>
            </a:r>
          </a:p>
          <a:p>
            <a:pPr lvl="2"/>
            <a:r>
              <a:rPr lang="en-US"/>
              <a:t>Third level</a:t>
            </a:r>
          </a:p>
        </p:txBody>
      </p:sp>
      <p:sp>
        <p:nvSpPr>
          <p:cNvPr id="5" name="Slide Number Placeholder 4"/>
          <p:cNvSpPr>
            <a:spLocks noGrp="1"/>
          </p:cNvSpPr>
          <p:nvPr>
            <p:ph type="sldNum" sz="quarter" idx="10"/>
          </p:nvPr>
        </p:nvSpPr>
        <p:spPr/>
        <p:txBody>
          <a:bodyPr/>
          <a:lstStyle/>
          <a:p>
            <a:fld id="{8F5142AE-5E19-4AC0-91C9-09463833C9E0}"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312583223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8" cy="639762"/>
          </a:xfrm>
        </p:spPr>
        <p:txBody>
          <a:bodyPr anchor="b"/>
          <a:lstStyle>
            <a:lvl1pPr marL="0" indent="0">
              <a:buNone/>
              <a:defRPr sz="2327" b="0"/>
            </a:lvl1pPr>
            <a:lvl2pPr marL="333255" indent="0">
              <a:buNone/>
              <a:defRPr sz="1413" b="1"/>
            </a:lvl2pPr>
            <a:lvl3pPr marL="666510" indent="0">
              <a:buNone/>
              <a:defRPr sz="1330" b="1"/>
            </a:lvl3pPr>
            <a:lvl4pPr marL="999765" indent="0">
              <a:buNone/>
              <a:defRPr sz="1164" b="1"/>
            </a:lvl4pPr>
            <a:lvl5pPr marL="1333021" indent="0">
              <a:buNone/>
              <a:defRPr sz="1164" b="1"/>
            </a:lvl5pPr>
            <a:lvl6pPr marL="1666276" indent="0">
              <a:buNone/>
              <a:defRPr sz="1164" b="1"/>
            </a:lvl6pPr>
            <a:lvl7pPr marL="1999530" indent="0">
              <a:buNone/>
              <a:defRPr sz="1164" b="1"/>
            </a:lvl7pPr>
            <a:lvl8pPr marL="2332784" indent="0">
              <a:buNone/>
              <a:defRPr sz="1164" b="1"/>
            </a:lvl8pPr>
            <a:lvl9pPr marL="2666039" indent="0">
              <a:buNone/>
              <a:defRPr sz="1164" b="1"/>
            </a:lvl9pPr>
          </a:lstStyle>
          <a:p>
            <a:pPr lvl="0"/>
            <a:r>
              <a:rPr lang="en-US"/>
              <a:t>Click to edit Master text styles</a:t>
            </a:r>
          </a:p>
        </p:txBody>
      </p:sp>
      <p:sp>
        <p:nvSpPr>
          <p:cNvPr id="4" name="Content Placeholder 3"/>
          <p:cNvSpPr>
            <a:spLocks noGrp="1"/>
          </p:cNvSpPr>
          <p:nvPr>
            <p:ph sz="half" idx="2"/>
          </p:nvPr>
        </p:nvSpPr>
        <p:spPr>
          <a:xfrm>
            <a:off x="609600" y="2174875"/>
            <a:ext cx="5386918" cy="3951288"/>
          </a:xfrm>
        </p:spPr>
        <p:txBody>
          <a:bodyPr/>
          <a:lstStyle>
            <a:lvl1pPr>
              <a:defRPr sz="2327"/>
            </a:lvl1pPr>
            <a:lvl2pPr>
              <a:defRPr sz="1663"/>
            </a:lvl2pPr>
            <a:lvl3pPr>
              <a:defRPr sz="1663"/>
            </a:lvl3pPr>
            <a:lvl4pPr>
              <a:defRPr sz="1164"/>
            </a:lvl4pPr>
            <a:lvl5pPr>
              <a:defRPr sz="1164"/>
            </a:lvl5pPr>
            <a:lvl6pPr>
              <a:defRPr sz="1164"/>
            </a:lvl6pPr>
            <a:lvl7pPr>
              <a:defRPr sz="1164"/>
            </a:lvl7pPr>
            <a:lvl8pPr>
              <a:defRPr sz="1164"/>
            </a:lvl8pPr>
            <a:lvl9pPr>
              <a:defRPr sz="1164"/>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193369" y="1535113"/>
            <a:ext cx="5389034" cy="639762"/>
          </a:xfrm>
        </p:spPr>
        <p:txBody>
          <a:bodyPr anchor="b"/>
          <a:lstStyle>
            <a:lvl1pPr marL="0" indent="0">
              <a:buNone/>
              <a:defRPr sz="2327" b="0"/>
            </a:lvl1pPr>
            <a:lvl2pPr marL="333255" indent="0">
              <a:buNone/>
              <a:defRPr sz="1413" b="1"/>
            </a:lvl2pPr>
            <a:lvl3pPr marL="666510" indent="0">
              <a:buNone/>
              <a:defRPr sz="1330" b="1"/>
            </a:lvl3pPr>
            <a:lvl4pPr marL="999765" indent="0">
              <a:buNone/>
              <a:defRPr sz="1164" b="1"/>
            </a:lvl4pPr>
            <a:lvl5pPr marL="1333021" indent="0">
              <a:buNone/>
              <a:defRPr sz="1164" b="1"/>
            </a:lvl5pPr>
            <a:lvl6pPr marL="1666276" indent="0">
              <a:buNone/>
              <a:defRPr sz="1164" b="1"/>
            </a:lvl6pPr>
            <a:lvl7pPr marL="1999530" indent="0">
              <a:buNone/>
              <a:defRPr sz="1164" b="1"/>
            </a:lvl7pPr>
            <a:lvl8pPr marL="2332784" indent="0">
              <a:buNone/>
              <a:defRPr sz="1164" b="1"/>
            </a:lvl8pPr>
            <a:lvl9pPr marL="2666039" indent="0">
              <a:buNone/>
              <a:defRPr sz="1164" b="1"/>
            </a:lvl9pPr>
          </a:lstStyle>
          <a:p>
            <a:pPr lvl="0"/>
            <a:r>
              <a:rPr lang="en-US"/>
              <a:t>Click to edit Master text styles</a:t>
            </a:r>
          </a:p>
        </p:txBody>
      </p:sp>
      <p:sp>
        <p:nvSpPr>
          <p:cNvPr id="6" name="Content Placeholder 5"/>
          <p:cNvSpPr>
            <a:spLocks noGrp="1"/>
          </p:cNvSpPr>
          <p:nvPr>
            <p:ph sz="quarter" idx="4"/>
          </p:nvPr>
        </p:nvSpPr>
        <p:spPr>
          <a:xfrm>
            <a:off x="6193369" y="2174875"/>
            <a:ext cx="5389034" cy="3951288"/>
          </a:xfrm>
        </p:spPr>
        <p:txBody>
          <a:bodyPr/>
          <a:lstStyle>
            <a:lvl1pPr>
              <a:defRPr sz="2327"/>
            </a:lvl1pPr>
            <a:lvl2pPr>
              <a:defRPr sz="1663"/>
            </a:lvl2pPr>
            <a:lvl3pPr>
              <a:defRPr sz="1663"/>
            </a:lvl3pPr>
            <a:lvl4pPr>
              <a:defRPr sz="1164"/>
            </a:lvl4pPr>
            <a:lvl5pPr>
              <a:defRPr sz="1164"/>
            </a:lvl5pPr>
            <a:lvl6pPr>
              <a:defRPr sz="1164"/>
            </a:lvl6pPr>
            <a:lvl7pPr>
              <a:defRPr sz="1164"/>
            </a:lvl7pPr>
            <a:lvl8pPr>
              <a:defRPr sz="1164"/>
            </a:lvl8pPr>
            <a:lvl9pPr>
              <a:defRPr sz="1164"/>
            </a:lvl9pPr>
          </a:lstStyle>
          <a:p>
            <a:pPr lvl="0"/>
            <a:r>
              <a:rPr lang="en-US"/>
              <a:t>Click to edit Master text styles</a:t>
            </a:r>
          </a:p>
          <a:p>
            <a:pPr lvl="1"/>
            <a:r>
              <a:rPr lang="en-US"/>
              <a:t>Second level</a:t>
            </a:r>
          </a:p>
          <a:p>
            <a:pPr lvl="2"/>
            <a:r>
              <a:rPr lang="en-US"/>
              <a:t>Third level</a:t>
            </a:r>
          </a:p>
        </p:txBody>
      </p:sp>
      <p:sp>
        <p:nvSpPr>
          <p:cNvPr id="7" name="Slide Number Placeholder 6"/>
          <p:cNvSpPr>
            <a:spLocks noGrp="1"/>
          </p:cNvSpPr>
          <p:nvPr>
            <p:ph type="sldNum" sz="quarter" idx="10"/>
          </p:nvPr>
        </p:nvSpPr>
        <p:spPr/>
        <p:txBody>
          <a:bodyPr/>
          <a:lstStyle/>
          <a:p>
            <a:fld id="{8F5142AE-5E19-4AC0-91C9-09463833C9E0}"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274136017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8F5142AE-5E19-4AC0-91C9-09463833C9E0}"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243024533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8F5142AE-5E19-4AC0-91C9-09463833C9E0}"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287289371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blank" preserve="1">
  <p:cSld name="1_Blank">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38685" y="1644316"/>
            <a:ext cx="4714632" cy="3569368"/>
          </a:xfrm>
          <a:prstGeom prst="rect">
            <a:avLst/>
          </a:prstGeom>
        </p:spPr>
      </p:pic>
    </p:spTree>
    <p:extLst>
      <p:ext uri="{BB962C8B-B14F-4D97-AF65-F5344CB8AC3E}">
        <p14:creationId xmlns:p14="http://schemas.microsoft.com/office/powerpoint/2010/main" val="61112287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2" y="209863"/>
            <a:ext cx="10972801" cy="1152000"/>
          </a:xfrm>
        </p:spPr>
        <p:txBody>
          <a:bodyPr>
            <a:normAutofit/>
          </a:bodyPr>
          <a:lstStyle>
            <a:lvl1pPr>
              <a:defRPr sz="3691" baseline="0"/>
            </a:lvl1pPr>
          </a:lstStyle>
          <a:p>
            <a:r>
              <a:rPr lang="en-US"/>
              <a:t>Text Sample</a:t>
            </a:r>
          </a:p>
        </p:txBody>
      </p:sp>
      <p:sp>
        <p:nvSpPr>
          <p:cNvPr id="5" name="Footer Placeholder 4"/>
          <p:cNvSpPr>
            <a:spLocks noGrp="1"/>
          </p:cNvSpPr>
          <p:nvPr>
            <p:ph type="ftr" sz="quarter" idx="11"/>
          </p:nvPr>
        </p:nvSpPr>
        <p:spPr>
          <a:xfrm>
            <a:off x="4038600" y="6356353"/>
            <a:ext cx="4114800" cy="365125"/>
          </a:xfrm>
          <a:prstGeom prst="rect">
            <a:avLst/>
          </a:prstGeom>
        </p:spPr>
        <p:txBody>
          <a:bodyPr/>
          <a:lstStyle/>
          <a:p>
            <a:pPr defTabSz="1085752"/>
            <a:endParaRPr lang="en-US" sz="2162">
              <a:solidFill>
                <a:prstClr val="black">
                  <a:tint val="75000"/>
                </a:prstClr>
              </a:solidFill>
            </a:endParaRPr>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black">
                    <a:tint val="75000"/>
                  </a:prstClr>
                </a:solidFill>
              </a:rPr>
              <a:pPr/>
              <a:t>‹#›</a:t>
            </a:fld>
            <a:endParaRPr lang="en-US">
              <a:solidFill>
                <a:prstClr val="black">
                  <a:tint val="75000"/>
                </a:prstClr>
              </a:solidFill>
            </a:endParaRPr>
          </a:p>
        </p:txBody>
      </p:sp>
      <p:sp>
        <p:nvSpPr>
          <p:cNvPr id="9" name="Inhaltsplatzhalter 8"/>
          <p:cNvSpPr>
            <a:spLocks noGrp="1"/>
          </p:cNvSpPr>
          <p:nvPr>
            <p:ph sz="quarter" idx="13"/>
          </p:nvPr>
        </p:nvSpPr>
        <p:spPr>
          <a:xfrm>
            <a:off x="607487" y="1598400"/>
            <a:ext cx="10972801" cy="4526400"/>
          </a:xfrm>
        </p:spPr>
        <p:txBody>
          <a:bodyPr/>
          <a:lstStyle>
            <a:lvl1pPr marL="0" indent="0">
              <a:buNone/>
              <a:defRPr/>
            </a:lvl1pPr>
          </a:lstStyle>
          <a:p>
            <a:pPr lvl="0"/>
            <a:r>
              <a:rPr lang="en-US" altLang="zh-CN"/>
              <a:t>Click to edit Master text styles</a:t>
            </a:r>
          </a:p>
        </p:txBody>
      </p:sp>
      <p:sp>
        <p:nvSpPr>
          <p:cNvPr id="3" name="TextBox 2"/>
          <p:cNvSpPr txBox="1"/>
          <p:nvPr userDrawn="1"/>
        </p:nvSpPr>
        <p:spPr>
          <a:xfrm>
            <a:off x="105800" y="6778654"/>
            <a:ext cx="1662545" cy="123111"/>
          </a:xfrm>
          <a:prstGeom prst="rect">
            <a:avLst/>
          </a:prstGeom>
          <a:noFill/>
        </p:spPr>
        <p:txBody>
          <a:bodyPr wrap="square" lIns="0" tIns="0" rIns="0" bIns="0" rtlCol="0">
            <a:spAutoFit/>
          </a:bodyPr>
          <a:lstStyle/>
          <a:p>
            <a:pPr defTabSz="912077"/>
            <a:r>
              <a:rPr lang="en-US" sz="798" b="1">
                <a:solidFill>
                  <a:prstClr val="white"/>
                </a:solidFill>
                <a:cs typeface="Neo Sans Intel"/>
              </a:rPr>
              <a:t>INTEL CONFIDENTIAL</a:t>
            </a:r>
          </a:p>
        </p:txBody>
      </p:sp>
    </p:spTree>
    <p:extLst>
      <p:ext uri="{BB962C8B-B14F-4D97-AF65-F5344CB8AC3E}">
        <p14:creationId xmlns:p14="http://schemas.microsoft.com/office/powerpoint/2010/main" val="1362688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 Content Columns">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F495712A-D685-7146-A64F-2AEC13EF76F9}"/>
              </a:ext>
            </a:extLst>
          </p:cNvPr>
          <p:cNvSpPr>
            <a:spLocks noGrp="1"/>
          </p:cNvSpPr>
          <p:nvPr>
            <p:ph sz="quarter" idx="27"/>
          </p:nvPr>
        </p:nvSpPr>
        <p:spPr>
          <a:xfrm>
            <a:off x="571500" y="1673402"/>
            <a:ext cx="5288525" cy="4584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2">
            <a:extLst>
              <a:ext uri="{FF2B5EF4-FFF2-40B4-BE49-F238E27FC236}">
                <a16:creationId xmlns:a16="http://schemas.microsoft.com/office/drawing/2014/main" id="{A8FE6631-4BAF-4E4B-B6F0-F9ED72A3155E}"/>
              </a:ext>
            </a:extLst>
          </p:cNvPr>
          <p:cNvSpPr>
            <a:spLocks noGrp="1"/>
          </p:cNvSpPr>
          <p:nvPr>
            <p:ph sz="quarter" idx="28"/>
          </p:nvPr>
        </p:nvSpPr>
        <p:spPr>
          <a:xfrm>
            <a:off x="6289113" y="1673402"/>
            <a:ext cx="5288525" cy="4584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3236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10816791" y="6332380"/>
            <a:ext cx="395988" cy="305808"/>
          </a:xfrm>
          <a:prstGeom prst="rect">
            <a:avLst/>
          </a:prstGeom>
          <a:ln/>
        </p:spPr>
        <p:txBody>
          <a:bodyPr lIns="90892" tIns="45488" rIns="90892" bIns="45488"/>
          <a:lstStyle>
            <a:lvl1pPr>
              <a:defRPr/>
            </a:lvl1pPr>
          </a:lstStyle>
          <a:p>
            <a:pPr>
              <a:defRPr/>
            </a:pPr>
            <a:fld id="{7D84632C-4822-45E5-AFE2-C0DFBD5E0E3C}" type="slidenum">
              <a:rPr>
                <a:solidFill>
                  <a:srgbClr val="000000">
                    <a:tint val="75000"/>
                  </a:srgbClr>
                </a:solidFill>
              </a:rPr>
              <a:pPr>
                <a:defRPr/>
              </a:pPr>
              <a:t>‹#›</a:t>
            </a:fld>
            <a:endParaRPr lang="en-US">
              <a:solidFill>
                <a:srgbClr val="000000">
                  <a:tint val="75000"/>
                </a:srgbClr>
              </a:solidFill>
            </a:endParaRPr>
          </a:p>
        </p:txBody>
      </p:sp>
      <p:sp>
        <p:nvSpPr>
          <p:cNvPr id="3" name="Rectangle 7"/>
          <p:cNvSpPr>
            <a:spLocks noGrp="1" noChangeArrowheads="1"/>
          </p:cNvSpPr>
          <p:nvPr>
            <p:ph type="ftr" sz="quarter" idx="11"/>
          </p:nvPr>
        </p:nvSpPr>
        <p:spPr>
          <a:xfrm>
            <a:off x="10403178" y="5956684"/>
            <a:ext cx="1788904" cy="304345"/>
          </a:xfrm>
          <a:prstGeom prst="rect">
            <a:avLst/>
          </a:prstGeom>
          <a:ln/>
        </p:spPr>
        <p:txBody>
          <a:bodyPr lIns="90892" tIns="45488" rIns="90892" bIns="45488"/>
          <a:lstStyle>
            <a:lvl2pPr lvl="1">
              <a:defRPr/>
            </a:lvl2pPr>
          </a:lstStyle>
          <a:p>
            <a:pPr marL="418637" lvl="1" defTabSz="838397" eaLnBrk="0" fontAlgn="base" hangingPunct="0">
              <a:spcBef>
                <a:spcPct val="0"/>
              </a:spcBef>
              <a:spcAft>
                <a:spcPct val="0"/>
              </a:spcAft>
              <a:defRPr/>
            </a:pPr>
            <a:endParaRPr lang="en-US" sz="2211" noProof="1">
              <a:solidFill>
                <a:srgbClr val="000000"/>
              </a:solidFill>
            </a:endParaRP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618350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a:t>28pt Intel Clear Headline</a:t>
            </a:r>
          </a:p>
        </p:txBody>
      </p:sp>
      <p:sp>
        <p:nvSpPr>
          <p:cNvPr id="9" name="Content Placeholder 8"/>
          <p:cNvSpPr>
            <a:spLocks noGrp="1"/>
          </p:cNvSpPr>
          <p:nvPr>
            <p:ph sz="quarter" idx="13" hasCustomPrompt="1"/>
          </p:nvPr>
        </p:nvSpPr>
        <p:spPr>
          <a:xfrm>
            <a:off x="607485" y="1604437"/>
            <a:ext cx="10970683" cy="4567767"/>
          </a:xfrm>
        </p:spPr>
        <p:txBody>
          <a:bodyPr/>
          <a:lstStyle>
            <a:lvl1pPr>
              <a:defRPr>
                <a:solidFill>
                  <a:srgbClr val="0071C5"/>
                </a:solidFill>
              </a:defRPr>
            </a:lvl1pPr>
            <a:lvl2pPr>
              <a:defRPr sz="2400">
                <a:solidFill>
                  <a:schemeClr val="tx2"/>
                </a:solidFill>
              </a:defRPr>
            </a:lvl2pPr>
            <a:lvl3pPr>
              <a:defRPr sz="2400">
                <a:solidFill>
                  <a:schemeClr val="tx2"/>
                </a:solidFill>
              </a:defRPr>
            </a:lvl3pPr>
            <a:lvl4pPr>
              <a:defRPr sz="2133">
                <a:solidFill>
                  <a:schemeClr val="tx2"/>
                </a:solidFill>
              </a:defRPr>
            </a:lvl4pPr>
            <a:lvl5pPr>
              <a:defRPr>
                <a:solidFill>
                  <a:schemeClr val="tx2"/>
                </a:solidFill>
              </a:defRPr>
            </a:lvl5pPr>
          </a:lstStyle>
          <a:p>
            <a:pPr lvl="0"/>
            <a:r>
              <a:rPr lang="en-US"/>
              <a:t>18pt Intel Clear body text</a:t>
            </a:r>
          </a:p>
          <a:p>
            <a:pPr lvl="1"/>
            <a:r>
              <a:rPr lang="en-US"/>
              <a:t>18pt Intel Clear bullet one</a:t>
            </a:r>
          </a:p>
          <a:p>
            <a:pPr lvl="2"/>
            <a:r>
              <a:rPr lang="en-US"/>
              <a:t>18pt Intel Clear sub-bullet</a:t>
            </a:r>
          </a:p>
          <a:p>
            <a:pPr lvl="3"/>
            <a:r>
              <a:rPr lang="en-US"/>
              <a:t>16pt Intel Clear fourth level</a:t>
            </a:r>
          </a:p>
          <a:p>
            <a:pPr lvl="4"/>
            <a:r>
              <a:rPr lang="en-US" err="1"/>
              <a:t>14pt</a:t>
            </a:r>
            <a:r>
              <a:rPr lang="en-US"/>
              <a:t> Intel Clear fifth level</a:t>
            </a:r>
          </a:p>
        </p:txBody>
      </p:sp>
      <p:sp>
        <p:nvSpPr>
          <p:cNvPr id="2" name="Footer Placeholder 1"/>
          <p:cNvSpPr>
            <a:spLocks noGrp="1"/>
          </p:cNvSpPr>
          <p:nvPr>
            <p:ph type="ftr" sz="quarter" idx="14"/>
          </p:nvPr>
        </p:nvSpPr>
        <p:spPr>
          <a:xfrm>
            <a:off x="169333" y="6432519"/>
            <a:ext cx="4114800" cy="366183"/>
          </a:xfrm>
          <a:prstGeom prst="rect">
            <a:avLst/>
          </a:prstGeom>
        </p:spPr>
        <p:txBody>
          <a:bodyPr/>
          <a:lstStyle/>
          <a:p>
            <a:endParaRPr lang="en-US">
              <a:solidFill>
                <a:prstClr val="white"/>
              </a:solidFill>
            </a:endParaRPr>
          </a:p>
        </p:txBody>
      </p:sp>
    </p:spTree>
    <p:extLst>
      <p:ext uri="{BB962C8B-B14F-4D97-AF65-F5344CB8AC3E}">
        <p14:creationId xmlns:p14="http://schemas.microsoft.com/office/powerpoint/2010/main" val="1459876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secHead">
  <p:cSld name="Blue Section Brea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bg1"/>
                </a:solidFill>
                <a:latin typeface="Intel Clear Pro" panose="020B0804020202060201" pitchFamily="34" charset="0"/>
                <a:cs typeface="Intel Clear Pro" panose="020B0804020202060201" pitchFamily="34" charset="0"/>
              </a:defRPr>
            </a:lvl1pPr>
          </a:lstStyle>
          <a:p>
            <a:r>
              <a:rPr lang="en-US"/>
              <a:t>54pt Intel Clear Pro</a:t>
            </a:r>
            <a:br>
              <a:rPr lang="en-US"/>
            </a:br>
            <a:r>
              <a:rPr lang="en-US"/>
              <a:t>blue section break</a:t>
            </a:r>
          </a:p>
        </p:txBody>
      </p:sp>
      <p:sp>
        <p:nvSpPr>
          <p:cNvPr id="3" name="Text Placeholder 2"/>
          <p:cNvSpPr>
            <a:spLocks noGrp="1"/>
          </p:cNvSpPr>
          <p:nvPr userDrawn="1">
            <p:ph type="body" idx="1" hasCustomPrompt="1"/>
          </p:nvPr>
        </p:nvSpPr>
        <p:spPr>
          <a:xfrm>
            <a:off x="607484" y="4321533"/>
            <a:ext cx="10363200" cy="1500187"/>
          </a:xfrm>
        </p:spPr>
        <p:txBody>
          <a:bodyPr anchor="t" anchorCtr="0">
            <a:noAutofit/>
          </a:bodyPr>
          <a:lstStyle>
            <a:lvl1pPr marL="0" indent="0">
              <a:buNone/>
              <a:defRPr sz="2133" b="0" i="0" baseline="0">
                <a:solidFill>
                  <a:srgbClr val="F3D54E"/>
                </a:solidFill>
                <a:latin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a:t>16pt Intel Clear Subhead</a:t>
            </a:r>
          </a:p>
        </p:txBody>
      </p:sp>
      <p:sp>
        <p:nvSpPr>
          <p:cNvPr id="4" name="TextBox 3"/>
          <p:cNvSpPr txBox="1"/>
          <p:nvPr userDrawn="1"/>
        </p:nvSpPr>
        <p:spPr>
          <a:xfrm>
            <a:off x="5334000" y="6543040"/>
            <a:ext cx="1513840" cy="233680"/>
          </a:xfrm>
          <a:prstGeom prst="rect">
            <a:avLst/>
          </a:prstGeom>
          <a:noFill/>
        </p:spPr>
        <p:txBody>
          <a:bodyPr vert="horz" wrap="square" lIns="0" tIns="0" rIns="0" bIns="0" rtlCol="0">
            <a:noAutofit/>
          </a:bodyPr>
          <a:lstStyle/>
          <a:p>
            <a:r>
              <a:rPr lang="en-US" sz="1467">
                <a:solidFill>
                  <a:schemeClr val="bg1"/>
                </a:solidFill>
              </a:rPr>
              <a:t>Intel Confidential</a:t>
            </a:r>
          </a:p>
        </p:txBody>
      </p:sp>
    </p:spTree>
    <p:extLst>
      <p:ext uri="{BB962C8B-B14F-4D97-AF65-F5344CB8AC3E}">
        <p14:creationId xmlns:p14="http://schemas.microsoft.com/office/powerpoint/2010/main" val="30895759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2"/>
            <a:ext cx="2844800" cy="365125"/>
          </a:xfrm>
          <a:prstGeom prst="rect">
            <a:avLst/>
          </a:prstGeom>
        </p:spPr>
        <p:txBody>
          <a:bodyPr/>
          <a:lstStyle/>
          <a:p>
            <a:endParaRPr lang="en-US"/>
          </a:p>
        </p:txBody>
      </p:sp>
      <p:sp>
        <p:nvSpPr>
          <p:cNvPr id="5" name="Footer Placeholder 4"/>
          <p:cNvSpPr>
            <a:spLocks noGrp="1"/>
          </p:cNvSpPr>
          <p:nvPr>
            <p:ph type="ftr" sz="quarter" idx="11"/>
          </p:nvPr>
        </p:nvSpPr>
        <p:spPr>
          <a:xfrm>
            <a:off x="4165601" y="6356352"/>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a:p>
        </p:txBody>
      </p:sp>
      <p:sp>
        <p:nvSpPr>
          <p:cNvPr id="7" name="Title 6"/>
          <p:cNvSpPr>
            <a:spLocks noGrp="1"/>
          </p:cNvSpPr>
          <p:nvPr>
            <p:ph type="title" hasCustomPrompt="1"/>
          </p:nvPr>
        </p:nvSpPr>
        <p:spPr/>
        <p:txBody>
          <a:bodyPr/>
          <a:lstStyle>
            <a:lvl1pPr>
              <a:defRPr/>
            </a:lvl1pPr>
          </a:lstStyle>
          <a:p>
            <a:r>
              <a:rPr lang="en-US" err="1"/>
              <a:t>28pt</a:t>
            </a:r>
            <a:r>
              <a:rPr lang="en-US"/>
              <a:t> Arial Headline</a:t>
            </a:r>
          </a:p>
        </p:txBody>
      </p:sp>
      <p:sp>
        <p:nvSpPr>
          <p:cNvPr id="8" name="Content Placeholder 7"/>
          <p:cNvSpPr>
            <a:spLocks noGrp="1"/>
          </p:cNvSpPr>
          <p:nvPr>
            <p:ph sz="quarter" idx="13" hasCustomPrompt="1"/>
          </p:nvPr>
        </p:nvSpPr>
        <p:spPr>
          <a:xfrm>
            <a:off x="607484" y="1604435"/>
            <a:ext cx="10970683" cy="4567767"/>
          </a:xfrm>
        </p:spPr>
        <p:txBody>
          <a:bodyPr/>
          <a:lstStyle/>
          <a:p>
            <a:pPr lvl="0"/>
            <a:r>
              <a:rPr lang="en-US" err="1"/>
              <a:t>18pt</a:t>
            </a:r>
            <a:r>
              <a:rPr lang="en-US"/>
              <a:t> Arial body text</a:t>
            </a:r>
          </a:p>
          <a:p>
            <a:pPr lvl="1"/>
            <a:r>
              <a:rPr lang="en-US" err="1"/>
              <a:t>16pt</a:t>
            </a:r>
            <a:r>
              <a:rPr lang="en-US"/>
              <a:t> Arial bullet one</a:t>
            </a:r>
          </a:p>
          <a:p>
            <a:pPr lvl="2"/>
            <a:r>
              <a:rPr lang="en-US" err="1"/>
              <a:t>16pt</a:t>
            </a:r>
            <a:r>
              <a:rPr lang="en-US"/>
              <a:t> Arial sub-bullet</a:t>
            </a:r>
          </a:p>
          <a:p>
            <a:pPr lvl="3"/>
            <a:r>
              <a:rPr lang="en-US" err="1"/>
              <a:t>14pt</a:t>
            </a:r>
            <a:r>
              <a:rPr lang="en-US"/>
              <a:t> Arial fourth level</a:t>
            </a:r>
          </a:p>
          <a:p>
            <a:pPr lvl="4"/>
            <a:r>
              <a:rPr lang="en-US" err="1"/>
              <a:t>14pt</a:t>
            </a:r>
            <a:r>
              <a:rPr lang="en-US"/>
              <a:t> Arial fifth level</a:t>
            </a:r>
          </a:p>
        </p:txBody>
      </p:sp>
    </p:spTree>
    <p:extLst>
      <p:ext uri="{BB962C8B-B14F-4D97-AF65-F5344CB8AC3E}">
        <p14:creationId xmlns:p14="http://schemas.microsoft.com/office/powerpoint/2010/main" val="226594776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itle 6"/>
          <p:cNvSpPr>
            <a:spLocks noGrp="1"/>
          </p:cNvSpPr>
          <p:nvPr>
            <p:ph type="title" hasCustomPrompt="1"/>
          </p:nvPr>
        </p:nvSpPr>
        <p:spPr>
          <a:xfrm>
            <a:off x="607484" y="411797"/>
            <a:ext cx="10972800" cy="1158240"/>
          </a:xfrm>
        </p:spPr>
        <p:txBody>
          <a:bodyPr vert="horz" lIns="0" tIns="0" rIns="0" bIns="0" rtlCol="0" anchor="t" anchorCtr="0">
            <a:noAutofit/>
          </a:bodyPr>
          <a:lstStyle>
            <a:lvl1pPr algn="ctr">
              <a:defRPr lang="en-US" dirty="0"/>
            </a:lvl1pPr>
          </a:lstStyle>
          <a:p>
            <a:pPr lvl="0"/>
            <a:r>
              <a:rPr lang="en-US"/>
              <a:t>28pt Intel Clear Headline</a:t>
            </a:r>
          </a:p>
        </p:txBody>
      </p:sp>
      <p:pic>
        <p:nvPicPr>
          <p:cNvPr id="4" name="Picture 2" descr="\\.psf\Home\Desktop\Inte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11913" y="6332563"/>
            <a:ext cx="485781" cy="320175"/>
          </a:xfrm>
          <a:prstGeom prst="rect">
            <a:avLst/>
          </a:prstGeom>
          <a:noFill/>
          <a:extLst>
            <a:ext uri="{909E8E84-426E-40dd-AFC4-6F175D3DCCD1}">
              <a14:hiddenFill xmlns:a14="http://schemas.microsoft.com/office/drawing/2010/main" xmlns="">
                <a:solidFill>
                  <a:srgbClr val="FFFFFF"/>
                </a:solidFill>
              </a14:hiddenFill>
            </a:ext>
          </a:extLst>
        </p:spPr>
      </p:pic>
      <p:sp>
        <p:nvSpPr>
          <p:cNvPr id="7" name="TextBox 6"/>
          <p:cNvSpPr txBox="1"/>
          <p:nvPr userDrawn="1"/>
        </p:nvSpPr>
        <p:spPr>
          <a:xfrm>
            <a:off x="11761829" y="6478628"/>
            <a:ext cx="171522" cy="164212"/>
          </a:xfrm>
          <a:prstGeom prst="rect">
            <a:avLst/>
          </a:prstGeom>
          <a:noFill/>
        </p:spPr>
        <p:txBody>
          <a:bodyPr vert="horz" wrap="none" lIns="0" tIns="0" rIns="0" bIns="0" rtlCol="0">
            <a:spAutoFit/>
          </a:bodyPr>
          <a:lstStyle/>
          <a:p>
            <a:pPr defTabSz="609570"/>
            <a:fld id="{AFB2E552-7FE6-4473-9F80-9166A6219CFF}" type="slidenum">
              <a:rPr lang="en-US" sz="1067">
                <a:solidFill>
                  <a:prstClr val="white"/>
                </a:solidFill>
              </a:rPr>
              <a:pPr defTabSz="609570"/>
              <a:t>‹#›</a:t>
            </a:fld>
            <a:endParaRPr lang="en-US" sz="1067">
              <a:solidFill>
                <a:prstClr val="white"/>
              </a:solidFill>
            </a:endParaRPr>
          </a:p>
        </p:txBody>
      </p:sp>
    </p:spTree>
    <p:extLst>
      <p:ext uri="{BB962C8B-B14F-4D97-AF65-F5344CB8AC3E}">
        <p14:creationId xmlns:p14="http://schemas.microsoft.com/office/powerpoint/2010/main" val="137359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le Blue A">
    <p:bg>
      <p:bgPr>
        <a:solidFill>
          <a:srgbClr val="184A86"/>
        </a:solidFill>
        <a:effectLst/>
      </p:bgPr>
    </p:bg>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0" name="Square"/>
          <p:cNvSpPr/>
          <p:nvPr/>
        </p:nvSpPr>
        <p:spPr>
          <a:xfrm>
            <a:off x="861107" y="5390896"/>
            <a:ext cx="607299" cy="607299"/>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81" name="Rectangle"/>
          <p:cNvSpPr/>
          <p:nvPr/>
        </p:nvSpPr>
        <p:spPr>
          <a:xfrm>
            <a:off x="576067" y="5108797"/>
            <a:ext cx="286654" cy="282073"/>
          </a:xfrm>
          <a:prstGeom prst="rect">
            <a:avLst/>
          </a:prstGeom>
          <a:solidFill>
            <a:srgbClr val="00C7FD"/>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82" name="Square"/>
          <p:cNvSpPr/>
          <p:nvPr/>
        </p:nvSpPr>
        <p:spPr>
          <a:xfrm>
            <a:off x="861107" y="4952474"/>
            <a:ext cx="157461" cy="1574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7500">
                <a:solidFill>
                  <a:schemeClr val="bg1"/>
                </a:solidFill>
              </a:defRPr>
            </a:lvl1pPr>
          </a:lstStyle>
          <a:p>
            <a:r>
              <a:rPr lang="en-US"/>
              <a:t>75 </a:t>
            </a:r>
            <a:r>
              <a:rPr lang="en-US" err="1"/>
              <a:t>pt</a:t>
            </a:r>
            <a:r>
              <a:rPr lang="en-US"/>
              <a:t> Intel Clear Light</a:t>
            </a:r>
            <a:endParaRPr/>
          </a:p>
        </p:txBody>
      </p:sp>
      <p:sp>
        <p:nvSpPr>
          <p:cNvPr id="17" name="Text Placeholder 2">
            <a:extLst>
              <a:ext uri="{FF2B5EF4-FFF2-40B4-BE49-F238E27FC236}">
                <a16:creationId xmlns:a16="http://schemas.microsoft.com/office/drawing/2014/main" id="{75379059-B28C-483A-9CD1-B3EB81874AEC}"/>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16pt Intel Clear Bold Intro:</a:t>
            </a:r>
          </a:p>
        </p:txBody>
      </p:sp>
      <p:sp>
        <p:nvSpPr>
          <p:cNvPr id="18" name="Text Placeholder 6">
            <a:extLst>
              <a:ext uri="{FF2B5EF4-FFF2-40B4-BE49-F238E27FC236}">
                <a16:creationId xmlns:a16="http://schemas.microsoft.com/office/drawing/2014/main" id="{BEFC1083-9176-4B55-B8AB-9F31A213ED26}"/>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18pt Intel Clear Subhead, Date, Etc.</a:t>
            </a:r>
          </a:p>
        </p:txBody>
      </p:sp>
      <p:grpSp>
        <p:nvGrpSpPr>
          <p:cNvPr id="9" name="Group 8">
            <a:extLst>
              <a:ext uri="{FF2B5EF4-FFF2-40B4-BE49-F238E27FC236}">
                <a16:creationId xmlns:a16="http://schemas.microsoft.com/office/drawing/2014/main" id="{698DF977-78B3-4C00-9E43-1223CD667932}"/>
              </a:ext>
            </a:extLst>
          </p:cNvPr>
          <p:cNvGrpSpPr/>
          <p:nvPr userDrawn="1"/>
        </p:nvGrpSpPr>
        <p:grpSpPr>
          <a:xfrm>
            <a:off x="1468406" y="5995719"/>
            <a:ext cx="1059754" cy="396801"/>
            <a:chOff x="1314450" y="6391094"/>
            <a:chExt cx="1123377" cy="420623"/>
          </a:xfrm>
        </p:grpSpPr>
        <p:sp>
          <p:nvSpPr>
            <p:cNvPr id="5" name="Freeform: Shape 4">
              <a:extLst>
                <a:ext uri="{FF2B5EF4-FFF2-40B4-BE49-F238E27FC236}">
                  <a16:creationId xmlns:a16="http://schemas.microsoft.com/office/drawing/2014/main" id="{78F73C8D-05B1-4270-85FA-B1FD37A25A06}"/>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FC6580CA-6E37-4F04-8FAD-D6491FEE8CE6}"/>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1C614C49-972F-498A-9654-844CECF9AF64}"/>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922EBBE0-933B-4A65-BAAC-DC5972E3F9A4}"/>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665270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1_Title Blue B">
    <p:bg>
      <p:bgPr>
        <a:solidFill>
          <a:srgbClr val="184A86"/>
        </a:solidFill>
        <a:effectLst/>
      </p:bgPr>
    </p:bg>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6" name="Text Placeholder 2">
            <a:extLst>
              <a:ext uri="{FF2B5EF4-FFF2-40B4-BE49-F238E27FC236}">
                <a16:creationId xmlns:a16="http://schemas.microsoft.com/office/drawing/2014/main" id="{6E706504-BEDA-1441-8BC1-243269FBBCB8}"/>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16pt Intel Clear Bold Intro:</a:t>
            </a:r>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7500">
                <a:solidFill>
                  <a:schemeClr val="bg1"/>
                </a:solidFill>
              </a:defRPr>
            </a:lvl1pPr>
          </a:lstStyle>
          <a:p>
            <a:r>
              <a:rPr lang="en-US"/>
              <a:t>75 </a:t>
            </a:r>
            <a:r>
              <a:rPr lang="en-US" err="1"/>
              <a:t>pt</a:t>
            </a:r>
            <a:r>
              <a:rPr lang="en-US"/>
              <a:t> Intel Clear Light</a:t>
            </a:r>
            <a:endParaRPr/>
          </a:p>
        </p:txBody>
      </p:sp>
      <p:sp>
        <p:nvSpPr>
          <p:cNvPr id="21" name="Text Placeholder 6">
            <a:extLst>
              <a:ext uri="{FF2B5EF4-FFF2-40B4-BE49-F238E27FC236}">
                <a16:creationId xmlns:a16="http://schemas.microsoft.com/office/drawing/2014/main" id="{71E0DDC0-B435-4D0B-837E-0E27121099BC}"/>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18pt Intel Clear Subhead, Date, Etc.</a:t>
            </a:r>
          </a:p>
        </p:txBody>
      </p:sp>
      <p:sp>
        <p:nvSpPr>
          <p:cNvPr id="10" name="Square">
            <a:extLst>
              <a:ext uri="{FF2B5EF4-FFF2-40B4-BE49-F238E27FC236}">
                <a16:creationId xmlns:a16="http://schemas.microsoft.com/office/drawing/2014/main" id="{5F1BD0FC-D3B7-4D2E-989A-64ED187DAF99}"/>
              </a:ext>
            </a:extLst>
          </p:cNvPr>
          <p:cNvSpPr/>
          <p:nvPr userDrawn="1"/>
        </p:nvSpPr>
        <p:spPr>
          <a:xfrm>
            <a:off x="861107" y="5390896"/>
            <a:ext cx="607299" cy="607299"/>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1" name="Rectangle">
            <a:extLst>
              <a:ext uri="{FF2B5EF4-FFF2-40B4-BE49-F238E27FC236}">
                <a16:creationId xmlns:a16="http://schemas.microsoft.com/office/drawing/2014/main" id="{3D2DE0DF-793A-4E90-BB4C-004CD646F4EF}"/>
              </a:ext>
            </a:extLst>
          </p:cNvPr>
          <p:cNvSpPr/>
          <p:nvPr userDrawn="1"/>
        </p:nvSpPr>
        <p:spPr>
          <a:xfrm>
            <a:off x="576067" y="5108797"/>
            <a:ext cx="286654" cy="282073"/>
          </a:xfrm>
          <a:prstGeom prst="rect">
            <a:avLst/>
          </a:prstGeom>
          <a:solidFill>
            <a:schemeClr val="accent3"/>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C39C59F8-1EBA-44B6-940C-E67247F76722}"/>
              </a:ext>
            </a:extLst>
          </p:cNvPr>
          <p:cNvSpPr/>
          <p:nvPr userDrawn="1"/>
        </p:nvSpPr>
        <p:spPr>
          <a:xfrm>
            <a:off x="861107" y="4952474"/>
            <a:ext cx="157461" cy="157461"/>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grpSp>
        <p:nvGrpSpPr>
          <p:cNvPr id="14" name="Group 13">
            <a:extLst>
              <a:ext uri="{FF2B5EF4-FFF2-40B4-BE49-F238E27FC236}">
                <a16:creationId xmlns:a16="http://schemas.microsoft.com/office/drawing/2014/main" id="{25251DAF-788D-46D0-84B3-34DFEE6262F3}"/>
              </a:ext>
            </a:extLst>
          </p:cNvPr>
          <p:cNvGrpSpPr/>
          <p:nvPr userDrawn="1"/>
        </p:nvGrpSpPr>
        <p:grpSpPr>
          <a:xfrm>
            <a:off x="1468406" y="5995719"/>
            <a:ext cx="1059754" cy="396801"/>
            <a:chOff x="1314450" y="6391094"/>
            <a:chExt cx="1123377" cy="420623"/>
          </a:xfrm>
        </p:grpSpPr>
        <p:sp>
          <p:nvSpPr>
            <p:cNvPr id="15" name="Freeform: Shape 14">
              <a:extLst>
                <a:ext uri="{FF2B5EF4-FFF2-40B4-BE49-F238E27FC236}">
                  <a16:creationId xmlns:a16="http://schemas.microsoft.com/office/drawing/2014/main" id="{A050DF4B-855E-41F4-9B0B-9B0BA01FB4FE}"/>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5E76890-19E8-4E79-B88A-5E246700E0DB}"/>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094D935-4B06-467E-ACD3-E78CD1B86EE3}"/>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3E1BDA4-68F2-4FA3-BD91-CBC85BF15A79}"/>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745807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itle White">
    <p:spTree>
      <p:nvGrpSpPr>
        <p:cNvPr id="1" name=""/>
        <p:cNvGrpSpPr/>
        <p:nvPr/>
      </p:nvGrpSpPr>
      <p:grpSpPr>
        <a:xfrm>
          <a:off x="0" y="0"/>
          <a:ext cx="0" cy="0"/>
          <a:chOff x="0" y="0"/>
          <a:chExt cx="0" cy="0"/>
        </a:xfrm>
      </p:grpSpPr>
      <p:sp>
        <p:nvSpPr>
          <p:cNvPr id="137" name="Rectangle"/>
          <p:cNvSpPr/>
          <p:nvPr/>
        </p:nvSpPr>
        <p:spPr>
          <a:xfrm>
            <a:off x="1466513" y="-28456"/>
            <a:ext cx="3430768" cy="5421617"/>
          </a:xfrm>
          <a:prstGeom prst="rect">
            <a:avLst/>
          </a:prstGeom>
          <a:solidFill>
            <a:srgbClr val="E7E7E7">
              <a:alpha val="39000"/>
            </a:srgbClr>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22" name="Title Text">
            <a:extLst>
              <a:ext uri="{FF2B5EF4-FFF2-40B4-BE49-F238E27FC236}">
                <a16:creationId xmlns:a16="http://schemas.microsoft.com/office/drawing/2014/main" id="{82EC668F-6093-6548-B182-47568630A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7500">
                <a:solidFill>
                  <a:srgbClr val="525252"/>
                </a:solidFill>
              </a:defRPr>
            </a:lvl1pPr>
          </a:lstStyle>
          <a:p>
            <a:r>
              <a:rPr lang="en-US"/>
              <a:t>75 </a:t>
            </a:r>
            <a:r>
              <a:rPr lang="en-US" err="1"/>
              <a:t>pt</a:t>
            </a:r>
            <a:r>
              <a:rPr lang="en-US"/>
              <a:t> Intel Clear</a:t>
            </a:r>
            <a:endParaRPr/>
          </a:p>
        </p:txBody>
      </p:sp>
      <p:sp>
        <p:nvSpPr>
          <p:cNvPr id="15" name="Text Placeholder 2">
            <a:extLst>
              <a:ext uri="{FF2B5EF4-FFF2-40B4-BE49-F238E27FC236}">
                <a16:creationId xmlns:a16="http://schemas.microsoft.com/office/drawing/2014/main" id="{F87CC838-4D6E-4C99-A3F1-81F2913C62B3}"/>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chemeClr val="accent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16pt Intel Clear Bold Intro:</a:t>
            </a:r>
          </a:p>
        </p:txBody>
      </p:sp>
      <p:sp>
        <p:nvSpPr>
          <p:cNvPr id="18" name="Text Placeholder 6">
            <a:extLst>
              <a:ext uri="{FF2B5EF4-FFF2-40B4-BE49-F238E27FC236}">
                <a16:creationId xmlns:a16="http://schemas.microsoft.com/office/drawing/2014/main" id="{00C3E650-A810-40D9-81A8-D3E73C9326E4}"/>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18pt Intel Clear Subhead, Date, Etc.</a:t>
            </a:r>
          </a:p>
        </p:txBody>
      </p:sp>
      <p:sp>
        <p:nvSpPr>
          <p:cNvPr id="10" name="Square">
            <a:extLst>
              <a:ext uri="{FF2B5EF4-FFF2-40B4-BE49-F238E27FC236}">
                <a16:creationId xmlns:a16="http://schemas.microsoft.com/office/drawing/2014/main" id="{99F366F8-DC49-4E0B-B131-1FB92CC518E3}"/>
              </a:ext>
            </a:extLst>
          </p:cNvPr>
          <p:cNvSpPr/>
          <p:nvPr userDrawn="1"/>
        </p:nvSpPr>
        <p:spPr>
          <a:xfrm>
            <a:off x="861107" y="5390896"/>
            <a:ext cx="607299" cy="607299"/>
          </a:xfrm>
          <a:prstGeom prst="rect">
            <a:avLst/>
          </a:prstGeom>
          <a:solidFill>
            <a:srgbClr val="2872C5"/>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1" name="Rectangle">
            <a:extLst>
              <a:ext uri="{FF2B5EF4-FFF2-40B4-BE49-F238E27FC236}">
                <a16:creationId xmlns:a16="http://schemas.microsoft.com/office/drawing/2014/main" id="{10443275-64C7-4249-92B8-990C3BB41279}"/>
              </a:ext>
            </a:extLst>
          </p:cNvPr>
          <p:cNvSpPr/>
          <p:nvPr userDrawn="1"/>
        </p:nvSpPr>
        <p:spPr>
          <a:xfrm>
            <a:off x="576067" y="5108797"/>
            <a:ext cx="286654" cy="282073"/>
          </a:xfrm>
          <a:prstGeom prst="rect">
            <a:avLst/>
          </a:prstGeom>
          <a:solidFill>
            <a:srgbClr val="00C7FD"/>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85908D9A-1608-44B4-A0A3-FC9E665728CA}"/>
              </a:ext>
            </a:extLst>
          </p:cNvPr>
          <p:cNvSpPr/>
          <p:nvPr userDrawn="1"/>
        </p:nvSpPr>
        <p:spPr>
          <a:xfrm>
            <a:off x="861107" y="4952474"/>
            <a:ext cx="157461" cy="157461"/>
          </a:xfrm>
          <a:prstGeom prst="rect">
            <a:avLst/>
          </a:prstGeom>
          <a:solidFill>
            <a:srgbClr val="2872C5"/>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3" name="Graphic 2">
            <a:extLst>
              <a:ext uri="{FF2B5EF4-FFF2-40B4-BE49-F238E27FC236}">
                <a16:creationId xmlns:a16="http://schemas.microsoft.com/office/drawing/2014/main" id="{2952F383-4862-4271-B541-5612120030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6513" y="5992753"/>
            <a:ext cx="1031758" cy="384723"/>
          </a:xfrm>
          <a:prstGeom prst="rect">
            <a:avLst/>
          </a:prstGeom>
        </p:spPr>
      </p:pic>
      <p:pic>
        <p:nvPicPr>
          <p:cNvPr id="2" name="Picture 1">
            <a:extLst>
              <a:ext uri="{FF2B5EF4-FFF2-40B4-BE49-F238E27FC236}">
                <a16:creationId xmlns:a16="http://schemas.microsoft.com/office/drawing/2014/main" id="{7EB19E42-ACEB-4BDE-A07A-1739404B5D0B}"/>
              </a:ext>
            </a:extLst>
          </p:cNvPr>
          <p:cNvPicPr>
            <a:picLocks noChangeAspect="1"/>
          </p:cNvPicPr>
          <p:nvPr userDrawn="1"/>
        </p:nvPicPr>
        <p:blipFill>
          <a:blip r:embed="rId4"/>
          <a:stretch>
            <a:fillRect/>
          </a:stretch>
        </p:blipFill>
        <p:spPr>
          <a:xfrm>
            <a:off x="1466514" y="1119063"/>
            <a:ext cx="3430768" cy="1463659"/>
          </a:xfrm>
          <a:prstGeom prst="rect">
            <a:avLst/>
          </a:prstGeom>
        </p:spPr>
      </p:pic>
    </p:spTree>
    <p:extLst>
      <p:ext uri="{BB962C8B-B14F-4D97-AF65-F5344CB8AC3E}">
        <p14:creationId xmlns:p14="http://schemas.microsoft.com/office/powerpoint/2010/main" val="3711594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rgbClr val="525252"/>
                </a:solidFill>
              </a:defRPr>
            </a:lvl1pPr>
          </a:lstStyle>
          <a:p>
            <a:r>
              <a:rPr lang="en-US"/>
              <a:t>40pt Intel Clear Light Text Goes Here</a:t>
            </a:r>
          </a:p>
        </p:txBody>
      </p:sp>
    </p:spTree>
    <p:extLst>
      <p:ext uri="{BB962C8B-B14F-4D97-AF65-F5344CB8AC3E}">
        <p14:creationId xmlns:p14="http://schemas.microsoft.com/office/powerpoint/2010/main" val="34571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1673454"/>
            <a:ext cx="11010900" cy="45749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649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 Content &amp; 2 Pictures">
    <p:spTree>
      <p:nvGrpSpPr>
        <p:cNvPr id="1" name=""/>
        <p:cNvGrpSpPr/>
        <p:nvPr/>
      </p:nvGrpSpPr>
      <p:grpSpPr>
        <a:xfrm>
          <a:off x="0" y="0"/>
          <a:ext cx="0" cy="0"/>
          <a:chOff x="0" y="0"/>
          <a:chExt cx="0" cy="0"/>
        </a:xfrm>
      </p:grpSpPr>
      <p:sp>
        <p:nvSpPr>
          <p:cNvPr id="23" name="Title Text">
            <a:extLst>
              <a:ext uri="{FF2B5EF4-FFF2-40B4-BE49-F238E27FC236}">
                <a16:creationId xmlns:a16="http://schemas.microsoft.com/office/drawing/2014/main" id="{FAEAC0A3-8438-1245-A28C-64BC26BFB231}"/>
              </a:ext>
            </a:extLst>
          </p:cNvPr>
          <p:cNvSpPr txBox="1">
            <a:spLocks noGrp="1"/>
          </p:cNvSpPr>
          <p:nvPr>
            <p:ph type="title" hasCustomPrompt="1"/>
          </p:nvPr>
        </p:nvSpPr>
        <p:spPr>
          <a:xfrm>
            <a:off x="571500" y="567227"/>
            <a:ext cx="5755707" cy="9458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25" name="Body Level One…">
            <a:extLst>
              <a:ext uri="{FF2B5EF4-FFF2-40B4-BE49-F238E27FC236}">
                <a16:creationId xmlns:a16="http://schemas.microsoft.com/office/drawing/2014/main" id="{6903F994-74B2-4D40-AA5F-7F3D24A00171}"/>
              </a:ext>
            </a:extLst>
          </p:cNvPr>
          <p:cNvSpPr txBox="1">
            <a:spLocks noGrp="1"/>
          </p:cNvSpPr>
          <p:nvPr>
            <p:ph idx="27" hasCustomPrompt="1"/>
          </p:nvPr>
        </p:nvSpPr>
        <p:spPr>
          <a:xfrm>
            <a:off x="6609331" y="2978828"/>
            <a:ext cx="4668837" cy="3453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tx2"/>
                </a:solidFill>
              </a:defRPr>
            </a:lvl1pPr>
          </a:lstStyle>
          <a:p>
            <a:r>
              <a:rPr lang="en-US"/>
              <a:t>Image Caption 16pt gray text</a:t>
            </a:r>
          </a:p>
        </p:txBody>
      </p:sp>
      <p:sp>
        <p:nvSpPr>
          <p:cNvPr id="26" name="Body Level One…">
            <a:extLst>
              <a:ext uri="{FF2B5EF4-FFF2-40B4-BE49-F238E27FC236}">
                <a16:creationId xmlns:a16="http://schemas.microsoft.com/office/drawing/2014/main" id="{BF74888E-798E-B543-94EF-279F3EA6E46B}"/>
              </a:ext>
            </a:extLst>
          </p:cNvPr>
          <p:cNvSpPr txBox="1">
            <a:spLocks noGrp="1"/>
          </p:cNvSpPr>
          <p:nvPr>
            <p:ph idx="28" hasCustomPrompt="1"/>
          </p:nvPr>
        </p:nvSpPr>
        <p:spPr>
          <a:xfrm>
            <a:off x="6609331" y="5929172"/>
            <a:ext cx="4668837" cy="3453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tx2"/>
                </a:solidFill>
              </a:defRPr>
            </a:lvl1pPr>
          </a:lstStyle>
          <a:p>
            <a:r>
              <a:rPr lang="en-US"/>
              <a:t>Image Caption 16pt gray text</a:t>
            </a:r>
          </a:p>
        </p:txBody>
      </p:sp>
      <p:sp>
        <p:nvSpPr>
          <p:cNvPr id="5" name="Picture Placeholder 4">
            <a:extLst>
              <a:ext uri="{FF2B5EF4-FFF2-40B4-BE49-F238E27FC236}">
                <a16:creationId xmlns:a16="http://schemas.microsoft.com/office/drawing/2014/main" id="{BB3C6455-4913-47BC-8232-AB0BABBA08C3}"/>
              </a:ext>
            </a:extLst>
          </p:cNvPr>
          <p:cNvSpPr>
            <a:spLocks noGrp="1"/>
          </p:cNvSpPr>
          <p:nvPr>
            <p:ph type="pic" sz="quarter" idx="30"/>
          </p:nvPr>
        </p:nvSpPr>
        <p:spPr>
          <a:xfrm>
            <a:off x="6609331" y="571500"/>
            <a:ext cx="4668837" cy="2381250"/>
          </a:xfrm>
        </p:spPr>
        <p:txBody>
          <a:bodyPr/>
          <a:lstStyle/>
          <a:p>
            <a:endParaRPr lang="en-US"/>
          </a:p>
        </p:txBody>
      </p:sp>
      <p:sp>
        <p:nvSpPr>
          <p:cNvPr id="20" name="Picture Placeholder 4">
            <a:extLst>
              <a:ext uri="{FF2B5EF4-FFF2-40B4-BE49-F238E27FC236}">
                <a16:creationId xmlns:a16="http://schemas.microsoft.com/office/drawing/2014/main" id="{5CA48836-DAA2-4E4F-A22A-2F5682E12CEF}"/>
              </a:ext>
            </a:extLst>
          </p:cNvPr>
          <p:cNvSpPr>
            <a:spLocks noGrp="1"/>
          </p:cNvSpPr>
          <p:nvPr>
            <p:ph type="pic" sz="quarter" idx="31"/>
          </p:nvPr>
        </p:nvSpPr>
        <p:spPr>
          <a:xfrm>
            <a:off x="6609331" y="3537061"/>
            <a:ext cx="4668837" cy="2381250"/>
          </a:xfrm>
        </p:spPr>
        <p:txBody>
          <a:bodyPr/>
          <a:lstStyle/>
          <a:p>
            <a:endParaRPr lang="en-US"/>
          </a:p>
        </p:txBody>
      </p:sp>
      <p:sp>
        <p:nvSpPr>
          <p:cNvPr id="14" name="Content Placeholder 2">
            <a:extLst>
              <a:ext uri="{FF2B5EF4-FFF2-40B4-BE49-F238E27FC236}">
                <a16:creationId xmlns:a16="http://schemas.microsoft.com/office/drawing/2014/main" id="{DC0D3278-E8A7-4B14-A5ED-BE235CEC6F80}"/>
              </a:ext>
            </a:extLst>
          </p:cNvPr>
          <p:cNvSpPr>
            <a:spLocks noGrp="1"/>
          </p:cNvSpPr>
          <p:nvPr>
            <p:ph sz="quarter" idx="32"/>
          </p:nvPr>
        </p:nvSpPr>
        <p:spPr>
          <a:xfrm>
            <a:off x="571500" y="2139952"/>
            <a:ext cx="5768944"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403FD6E6-528D-49D5-BBAB-B26572C15F20}"/>
              </a:ext>
            </a:extLst>
          </p:cNvPr>
          <p:cNvSpPr>
            <a:spLocks noGrp="1"/>
          </p:cNvSpPr>
          <p:nvPr>
            <p:ph type="body" sz="quarter" idx="29"/>
          </p:nvPr>
        </p:nvSpPr>
        <p:spPr>
          <a:xfrm>
            <a:off x="571500" y="1612901"/>
            <a:ext cx="5768944"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61051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ub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2139953"/>
            <a:ext cx="11010900" cy="41084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D980C114-FE9A-4B63-B509-F59F1A2C55A5}"/>
              </a:ext>
            </a:extLst>
          </p:cNvPr>
          <p:cNvSpPr>
            <a:spLocks noGrp="1"/>
          </p:cNvSpPr>
          <p:nvPr>
            <p:ph type="body" sz="quarter" idx="29"/>
          </p:nvPr>
        </p:nvSpPr>
        <p:spPr>
          <a:xfrm>
            <a:off x="571370" y="1612901"/>
            <a:ext cx="11022013"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3064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ub &amp; 2 Content Columns">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F495712A-D685-7146-A64F-2AEC13EF76F9}"/>
              </a:ext>
            </a:extLst>
          </p:cNvPr>
          <p:cNvSpPr>
            <a:spLocks noGrp="1"/>
          </p:cNvSpPr>
          <p:nvPr>
            <p:ph sz="quarter" idx="27"/>
          </p:nvPr>
        </p:nvSpPr>
        <p:spPr>
          <a:xfrm>
            <a:off x="571500" y="2139951"/>
            <a:ext cx="5288525"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2">
            <a:extLst>
              <a:ext uri="{FF2B5EF4-FFF2-40B4-BE49-F238E27FC236}">
                <a16:creationId xmlns:a16="http://schemas.microsoft.com/office/drawing/2014/main" id="{A8FE6631-4BAF-4E4B-B6F0-F9ED72A3155E}"/>
              </a:ext>
            </a:extLst>
          </p:cNvPr>
          <p:cNvSpPr>
            <a:spLocks noGrp="1"/>
          </p:cNvSpPr>
          <p:nvPr>
            <p:ph sz="quarter" idx="28"/>
          </p:nvPr>
        </p:nvSpPr>
        <p:spPr>
          <a:xfrm>
            <a:off x="6289113" y="2139951"/>
            <a:ext cx="5288525"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a:extLst>
              <a:ext uri="{FF2B5EF4-FFF2-40B4-BE49-F238E27FC236}">
                <a16:creationId xmlns:a16="http://schemas.microsoft.com/office/drawing/2014/main" id="{D4EEAA39-7062-4DCE-91B8-83056F818FA8}"/>
              </a:ext>
            </a:extLst>
          </p:cNvPr>
          <p:cNvSpPr>
            <a:spLocks noGrp="1"/>
          </p:cNvSpPr>
          <p:nvPr>
            <p:ph type="body" sz="quarter" idx="29"/>
          </p:nvPr>
        </p:nvSpPr>
        <p:spPr>
          <a:xfrm>
            <a:off x="571500" y="1612901"/>
            <a:ext cx="11022013"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778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2 Content Columns">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F495712A-D685-7146-A64F-2AEC13EF76F9}"/>
              </a:ext>
            </a:extLst>
          </p:cNvPr>
          <p:cNvSpPr>
            <a:spLocks noGrp="1"/>
          </p:cNvSpPr>
          <p:nvPr>
            <p:ph sz="quarter" idx="27"/>
          </p:nvPr>
        </p:nvSpPr>
        <p:spPr>
          <a:xfrm>
            <a:off x="571500" y="1673402"/>
            <a:ext cx="5288525" cy="4584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2">
            <a:extLst>
              <a:ext uri="{FF2B5EF4-FFF2-40B4-BE49-F238E27FC236}">
                <a16:creationId xmlns:a16="http://schemas.microsoft.com/office/drawing/2014/main" id="{A8FE6631-4BAF-4E4B-B6F0-F9ED72A3155E}"/>
              </a:ext>
            </a:extLst>
          </p:cNvPr>
          <p:cNvSpPr>
            <a:spLocks noGrp="1"/>
          </p:cNvSpPr>
          <p:nvPr>
            <p:ph sz="quarter" idx="28"/>
          </p:nvPr>
        </p:nvSpPr>
        <p:spPr>
          <a:xfrm>
            <a:off x="6289113" y="1673402"/>
            <a:ext cx="5288525" cy="4584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4795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ub, Content &amp; 2 Pictures">
    <p:spTree>
      <p:nvGrpSpPr>
        <p:cNvPr id="1" name=""/>
        <p:cNvGrpSpPr/>
        <p:nvPr/>
      </p:nvGrpSpPr>
      <p:grpSpPr>
        <a:xfrm>
          <a:off x="0" y="0"/>
          <a:ext cx="0" cy="0"/>
          <a:chOff x="0" y="0"/>
          <a:chExt cx="0" cy="0"/>
        </a:xfrm>
      </p:grpSpPr>
      <p:sp>
        <p:nvSpPr>
          <p:cNvPr id="23" name="Title Text">
            <a:extLst>
              <a:ext uri="{FF2B5EF4-FFF2-40B4-BE49-F238E27FC236}">
                <a16:creationId xmlns:a16="http://schemas.microsoft.com/office/drawing/2014/main" id="{FAEAC0A3-8438-1245-A28C-64BC26BFB231}"/>
              </a:ext>
            </a:extLst>
          </p:cNvPr>
          <p:cNvSpPr txBox="1">
            <a:spLocks noGrp="1"/>
          </p:cNvSpPr>
          <p:nvPr>
            <p:ph type="title" hasCustomPrompt="1"/>
          </p:nvPr>
        </p:nvSpPr>
        <p:spPr>
          <a:xfrm>
            <a:off x="571500" y="567227"/>
            <a:ext cx="5755707" cy="9458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25" name="Body Level One…">
            <a:extLst>
              <a:ext uri="{FF2B5EF4-FFF2-40B4-BE49-F238E27FC236}">
                <a16:creationId xmlns:a16="http://schemas.microsoft.com/office/drawing/2014/main" id="{6903F994-74B2-4D40-AA5F-7F3D24A00171}"/>
              </a:ext>
            </a:extLst>
          </p:cNvPr>
          <p:cNvSpPr txBox="1">
            <a:spLocks noGrp="1"/>
          </p:cNvSpPr>
          <p:nvPr>
            <p:ph idx="27" hasCustomPrompt="1"/>
          </p:nvPr>
        </p:nvSpPr>
        <p:spPr>
          <a:xfrm>
            <a:off x="6609331" y="2978828"/>
            <a:ext cx="4668837" cy="3453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tx2"/>
                </a:solidFill>
              </a:defRPr>
            </a:lvl1pPr>
          </a:lstStyle>
          <a:p>
            <a:r>
              <a:rPr lang="en-US"/>
              <a:t>Image Caption 16pt gray text</a:t>
            </a:r>
          </a:p>
        </p:txBody>
      </p:sp>
      <p:sp>
        <p:nvSpPr>
          <p:cNvPr id="26" name="Body Level One…">
            <a:extLst>
              <a:ext uri="{FF2B5EF4-FFF2-40B4-BE49-F238E27FC236}">
                <a16:creationId xmlns:a16="http://schemas.microsoft.com/office/drawing/2014/main" id="{BF74888E-798E-B543-94EF-279F3EA6E46B}"/>
              </a:ext>
            </a:extLst>
          </p:cNvPr>
          <p:cNvSpPr txBox="1">
            <a:spLocks noGrp="1"/>
          </p:cNvSpPr>
          <p:nvPr>
            <p:ph idx="28" hasCustomPrompt="1"/>
          </p:nvPr>
        </p:nvSpPr>
        <p:spPr>
          <a:xfrm>
            <a:off x="6609331" y="5929172"/>
            <a:ext cx="4668837" cy="3453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tx2"/>
                </a:solidFill>
              </a:defRPr>
            </a:lvl1pPr>
          </a:lstStyle>
          <a:p>
            <a:r>
              <a:rPr lang="en-US"/>
              <a:t>Image Caption 16pt gray text</a:t>
            </a:r>
          </a:p>
        </p:txBody>
      </p:sp>
      <p:sp>
        <p:nvSpPr>
          <p:cNvPr id="5" name="Picture Placeholder 4">
            <a:extLst>
              <a:ext uri="{FF2B5EF4-FFF2-40B4-BE49-F238E27FC236}">
                <a16:creationId xmlns:a16="http://schemas.microsoft.com/office/drawing/2014/main" id="{BB3C6455-4913-47BC-8232-AB0BABBA08C3}"/>
              </a:ext>
            </a:extLst>
          </p:cNvPr>
          <p:cNvSpPr>
            <a:spLocks noGrp="1"/>
          </p:cNvSpPr>
          <p:nvPr>
            <p:ph type="pic" sz="quarter" idx="30"/>
          </p:nvPr>
        </p:nvSpPr>
        <p:spPr>
          <a:xfrm>
            <a:off x="6609331" y="571500"/>
            <a:ext cx="4668837" cy="2381250"/>
          </a:xfrm>
        </p:spPr>
        <p:txBody>
          <a:bodyPr/>
          <a:lstStyle/>
          <a:p>
            <a:r>
              <a:rPr lang="en-US"/>
              <a:t>Click icon to add picture</a:t>
            </a:r>
          </a:p>
        </p:txBody>
      </p:sp>
      <p:sp>
        <p:nvSpPr>
          <p:cNvPr id="20" name="Picture Placeholder 4">
            <a:extLst>
              <a:ext uri="{FF2B5EF4-FFF2-40B4-BE49-F238E27FC236}">
                <a16:creationId xmlns:a16="http://schemas.microsoft.com/office/drawing/2014/main" id="{5CA48836-DAA2-4E4F-A22A-2F5682E12CEF}"/>
              </a:ext>
            </a:extLst>
          </p:cNvPr>
          <p:cNvSpPr>
            <a:spLocks noGrp="1"/>
          </p:cNvSpPr>
          <p:nvPr>
            <p:ph type="pic" sz="quarter" idx="31"/>
          </p:nvPr>
        </p:nvSpPr>
        <p:spPr>
          <a:xfrm>
            <a:off x="6609331" y="3537061"/>
            <a:ext cx="4668837" cy="2381250"/>
          </a:xfrm>
        </p:spPr>
        <p:txBody>
          <a:bodyPr/>
          <a:lstStyle/>
          <a:p>
            <a:r>
              <a:rPr lang="en-US"/>
              <a:t>Click icon to add picture</a:t>
            </a:r>
          </a:p>
        </p:txBody>
      </p:sp>
      <p:sp>
        <p:nvSpPr>
          <p:cNvPr id="14" name="Content Placeholder 2">
            <a:extLst>
              <a:ext uri="{FF2B5EF4-FFF2-40B4-BE49-F238E27FC236}">
                <a16:creationId xmlns:a16="http://schemas.microsoft.com/office/drawing/2014/main" id="{DC0D3278-E8A7-4B14-A5ED-BE235CEC6F80}"/>
              </a:ext>
            </a:extLst>
          </p:cNvPr>
          <p:cNvSpPr>
            <a:spLocks noGrp="1"/>
          </p:cNvSpPr>
          <p:nvPr>
            <p:ph sz="quarter" idx="32"/>
          </p:nvPr>
        </p:nvSpPr>
        <p:spPr>
          <a:xfrm>
            <a:off x="571500" y="2139952"/>
            <a:ext cx="5768944"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403FD6E6-528D-49D5-BBAB-B26572C15F20}"/>
              </a:ext>
            </a:extLst>
          </p:cNvPr>
          <p:cNvSpPr>
            <a:spLocks noGrp="1"/>
          </p:cNvSpPr>
          <p:nvPr>
            <p:ph type="body" sz="quarter" idx="29"/>
          </p:nvPr>
        </p:nvSpPr>
        <p:spPr>
          <a:xfrm>
            <a:off x="571500" y="1612901"/>
            <a:ext cx="5768944"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8449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ub, Content &amp;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B3C6455-4913-47BC-8232-AB0BABBA08C3}"/>
              </a:ext>
            </a:extLst>
          </p:cNvPr>
          <p:cNvSpPr>
            <a:spLocks noGrp="1"/>
          </p:cNvSpPr>
          <p:nvPr>
            <p:ph type="pic" sz="quarter" idx="30"/>
          </p:nvPr>
        </p:nvSpPr>
        <p:spPr>
          <a:xfrm>
            <a:off x="6615046" y="0"/>
            <a:ext cx="5129422" cy="6416167"/>
          </a:xfrm>
        </p:spPr>
        <p:txBody>
          <a:bodyPr/>
          <a:lstStyle/>
          <a:p>
            <a:r>
              <a:rPr lang="en-US"/>
              <a:t>Click icon to add picture</a:t>
            </a:r>
          </a:p>
        </p:txBody>
      </p:sp>
      <p:sp>
        <p:nvSpPr>
          <p:cNvPr id="23" name="Title Text">
            <a:extLst>
              <a:ext uri="{FF2B5EF4-FFF2-40B4-BE49-F238E27FC236}">
                <a16:creationId xmlns:a16="http://schemas.microsoft.com/office/drawing/2014/main" id="{FAEAC0A3-8438-1245-A28C-64BC26BFB231}"/>
              </a:ext>
            </a:extLst>
          </p:cNvPr>
          <p:cNvSpPr txBox="1">
            <a:spLocks noGrp="1"/>
          </p:cNvSpPr>
          <p:nvPr>
            <p:ph type="title" hasCustomPrompt="1"/>
          </p:nvPr>
        </p:nvSpPr>
        <p:spPr>
          <a:xfrm>
            <a:off x="571500" y="567227"/>
            <a:ext cx="5747107" cy="9458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11" name="Content Placeholder 2">
            <a:extLst>
              <a:ext uri="{FF2B5EF4-FFF2-40B4-BE49-F238E27FC236}">
                <a16:creationId xmlns:a16="http://schemas.microsoft.com/office/drawing/2014/main" id="{7B7FB3F6-9C71-45A0-8236-12671533CA22}"/>
              </a:ext>
            </a:extLst>
          </p:cNvPr>
          <p:cNvSpPr>
            <a:spLocks noGrp="1"/>
          </p:cNvSpPr>
          <p:nvPr>
            <p:ph sz="quarter" idx="32"/>
          </p:nvPr>
        </p:nvSpPr>
        <p:spPr>
          <a:xfrm>
            <a:off x="571500" y="2139952"/>
            <a:ext cx="5768944"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a:extLst>
              <a:ext uri="{FF2B5EF4-FFF2-40B4-BE49-F238E27FC236}">
                <a16:creationId xmlns:a16="http://schemas.microsoft.com/office/drawing/2014/main" id="{B1C73349-1E00-4922-970C-187F97CE0620}"/>
              </a:ext>
            </a:extLst>
          </p:cNvPr>
          <p:cNvSpPr>
            <a:spLocks noGrp="1"/>
          </p:cNvSpPr>
          <p:nvPr>
            <p:ph type="body" sz="quarter" idx="29"/>
          </p:nvPr>
        </p:nvSpPr>
        <p:spPr>
          <a:xfrm>
            <a:off x="571500" y="1612901"/>
            <a:ext cx="5768944"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505569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Full Page 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AAD9210-5064-4050-9368-9292054D59F4}"/>
              </a:ext>
            </a:extLst>
          </p:cNvPr>
          <p:cNvSpPr>
            <a:spLocks noGrp="1"/>
          </p:cNvSpPr>
          <p:nvPr>
            <p:ph type="pic" sz="quarter" idx="10"/>
          </p:nvPr>
        </p:nvSpPr>
        <p:spPr>
          <a:xfrm>
            <a:off x="-11286" y="0"/>
            <a:ext cx="11744325" cy="6401797"/>
          </a:xfrm>
          <a:noFill/>
        </p:spPr>
        <p:txBody>
          <a:bodyPr/>
          <a:lstStyle/>
          <a:p>
            <a:r>
              <a:rPr lang="en-US"/>
              <a:t>Click icon to add picture</a:t>
            </a:r>
          </a:p>
        </p:txBody>
      </p:sp>
      <p:sp>
        <p:nvSpPr>
          <p:cNvPr id="11" name="Title Text">
            <a:extLst>
              <a:ext uri="{FF2B5EF4-FFF2-40B4-BE49-F238E27FC236}">
                <a16:creationId xmlns:a16="http://schemas.microsoft.com/office/drawing/2014/main" id="{14AFAB66-6BED-5D47-B26F-D9C8808F3A18}"/>
              </a:ext>
            </a:extLst>
          </p:cNvPr>
          <p:cNvSpPr txBox="1">
            <a:spLocks noGrp="1"/>
          </p:cNvSpPr>
          <p:nvPr>
            <p:ph type="title" hasCustomPrompt="1"/>
          </p:nvPr>
        </p:nvSpPr>
        <p:spPr>
          <a:xfrm>
            <a:off x="571500" y="571500"/>
            <a:ext cx="11010899" cy="8763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defRPr sz="4000">
                <a:solidFill>
                  <a:schemeClr val="tx2"/>
                </a:solidFill>
              </a:defRPr>
            </a:lvl1pPr>
          </a:lstStyle>
          <a:p>
            <a:r>
              <a:rPr lang="en-US"/>
              <a:t>Full page Image, Delete Title if Necessary</a:t>
            </a:r>
          </a:p>
        </p:txBody>
      </p:sp>
    </p:spTree>
    <p:extLst>
      <p:ext uri="{BB962C8B-B14F-4D97-AF65-F5344CB8AC3E}">
        <p14:creationId xmlns:p14="http://schemas.microsoft.com/office/powerpoint/2010/main" val="2831763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Quote">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defRPr sz="4000">
                <a:solidFill>
                  <a:srgbClr val="525252"/>
                </a:solidFill>
              </a:defRPr>
            </a:lvl1pPr>
          </a:lstStyle>
          <a:p>
            <a:r>
              <a:rPr lang="en-US"/>
              <a:t>40pt Intel Clear Light Text Goes Here</a:t>
            </a:r>
          </a:p>
        </p:txBody>
      </p:sp>
      <p:sp>
        <p:nvSpPr>
          <p:cNvPr id="3" name="Text Placeholder 2">
            <a:extLst>
              <a:ext uri="{FF2B5EF4-FFF2-40B4-BE49-F238E27FC236}">
                <a16:creationId xmlns:a16="http://schemas.microsoft.com/office/drawing/2014/main" id="{EBF36A7C-A787-47EC-ACD5-77F3FD6AFB8D}"/>
              </a:ext>
            </a:extLst>
          </p:cNvPr>
          <p:cNvSpPr>
            <a:spLocks noGrp="1"/>
          </p:cNvSpPr>
          <p:nvPr>
            <p:ph type="body" sz="quarter" idx="10"/>
          </p:nvPr>
        </p:nvSpPr>
        <p:spPr>
          <a:xfrm>
            <a:off x="571500" y="1592529"/>
            <a:ext cx="11010900" cy="3727184"/>
          </a:xfrm>
        </p:spPr>
        <p:txBody>
          <a:bodyPr>
            <a:normAutofit/>
          </a:bodyPr>
          <a:lstStyle>
            <a:lvl1pPr marL="0" indent="0">
              <a:buNone/>
              <a:defRPr sz="6000">
                <a:solidFill>
                  <a:schemeClr val="accent1"/>
                </a:solidFill>
              </a:defRPr>
            </a:lvl1pPr>
          </a:lstStyle>
          <a:p>
            <a:pPr lvl="0"/>
            <a:r>
              <a:rPr lang="en-US"/>
              <a:t>Click to edit Master text styles</a:t>
            </a:r>
          </a:p>
        </p:txBody>
      </p:sp>
      <p:sp>
        <p:nvSpPr>
          <p:cNvPr id="9" name="Text Placeholder 3">
            <a:extLst>
              <a:ext uri="{FF2B5EF4-FFF2-40B4-BE49-F238E27FC236}">
                <a16:creationId xmlns:a16="http://schemas.microsoft.com/office/drawing/2014/main" id="{4E196E31-7238-4049-821C-D94FDEAEDC56}"/>
              </a:ext>
            </a:extLst>
          </p:cNvPr>
          <p:cNvSpPr>
            <a:spLocks noGrp="1"/>
          </p:cNvSpPr>
          <p:nvPr>
            <p:ph type="body" sz="quarter" idx="29"/>
          </p:nvPr>
        </p:nvSpPr>
        <p:spPr>
          <a:xfrm>
            <a:off x="571500" y="5461818"/>
            <a:ext cx="11022013" cy="438150"/>
          </a:xfrm>
        </p:spPr>
        <p:txBody>
          <a:bodyPr/>
          <a:lstStyle>
            <a:lvl1pPr marL="0" indent="0">
              <a:buNone/>
              <a:defRPr>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616865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3_Chart Example">
    <p:bg>
      <p:bgPr>
        <a:solidFill>
          <a:schemeClr val="accent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7759918-59AA-4DFC-90DA-60CD5B2BD6B8}"/>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 name="Square">
            <a:extLst>
              <a:ext uri="{FF2B5EF4-FFF2-40B4-BE49-F238E27FC236}">
                <a16:creationId xmlns:a16="http://schemas.microsoft.com/office/drawing/2014/main" id="{D4662ED0-432E-6C48-8B26-9A21EDA54E68}"/>
              </a:ext>
            </a:extLst>
          </p:cNvPr>
          <p:cNvSpPr/>
          <p:nvPr userDrawn="1"/>
        </p:nvSpPr>
        <p:spPr>
          <a:xfrm>
            <a:off x="11741697" y="6407185"/>
            <a:ext cx="450068" cy="450068"/>
          </a:xfrm>
          <a:prstGeom prst="rect">
            <a:avLst/>
          </a:prstGeom>
          <a:solidFill>
            <a:schemeClr val="accent1">
              <a:alpha val="50000"/>
            </a:schemeClr>
          </a:solidFill>
          <a:ln w="12700">
            <a:miter lim="400000"/>
          </a:ln>
        </p:spPr>
        <p:txBody>
          <a:bodyPr lIns="0" tIns="0" rIns="0" bIns="0" anchor="ctr"/>
          <a:lstStyle/>
          <a:p>
            <a:pPr defTabSz="412750">
              <a:defRPr sz="3200">
                <a:solidFill>
                  <a:srgbClr val="026FC5"/>
                </a:solidFill>
                <a:latin typeface="Helvetica Neue Medium"/>
                <a:ea typeface="Helvetica Neue Medium"/>
                <a:cs typeface="Helvetica Neue Medium"/>
                <a:sym typeface="Helvetica Neue Medium"/>
              </a:defRPr>
            </a:pPr>
            <a:endParaRPr sz="1600"/>
          </a:p>
        </p:txBody>
      </p:sp>
      <p:sp>
        <p:nvSpPr>
          <p:cNvPr id="29" name="TextBox 28">
            <a:extLst>
              <a:ext uri="{FF2B5EF4-FFF2-40B4-BE49-F238E27FC236}">
                <a16:creationId xmlns:a16="http://schemas.microsoft.com/office/drawing/2014/main" id="{EFDF4199-9905-E94D-9EEB-E7016E48C0FC}"/>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defRPr sz="4000">
                <a:solidFill>
                  <a:schemeClr val="bg1"/>
                </a:solidFill>
              </a:defRPr>
            </a:lvl1pPr>
          </a:lstStyle>
          <a:p>
            <a:r>
              <a:rPr lang="en-US"/>
              <a:t>40pt Intel Clear Light Text Goes Here</a:t>
            </a:r>
          </a:p>
        </p:txBody>
      </p:sp>
      <p:sp>
        <p:nvSpPr>
          <p:cNvPr id="3" name="Text Placeholder 2">
            <a:extLst>
              <a:ext uri="{FF2B5EF4-FFF2-40B4-BE49-F238E27FC236}">
                <a16:creationId xmlns:a16="http://schemas.microsoft.com/office/drawing/2014/main" id="{EBF36A7C-A787-47EC-ACD5-77F3FD6AFB8D}"/>
              </a:ext>
            </a:extLst>
          </p:cNvPr>
          <p:cNvSpPr>
            <a:spLocks noGrp="1"/>
          </p:cNvSpPr>
          <p:nvPr>
            <p:ph type="body" sz="quarter" idx="10"/>
          </p:nvPr>
        </p:nvSpPr>
        <p:spPr>
          <a:xfrm>
            <a:off x="571500" y="1599816"/>
            <a:ext cx="11010900" cy="3719897"/>
          </a:xfrm>
        </p:spPr>
        <p:txBody>
          <a:bodyPr>
            <a:normAutofit/>
          </a:bodyPr>
          <a:lstStyle>
            <a:lvl1pPr marL="0" indent="0">
              <a:buNone/>
              <a:defRPr sz="6000">
                <a:solidFill>
                  <a:schemeClr val="bg1"/>
                </a:solidFill>
              </a:defRPr>
            </a:lvl1pPr>
          </a:lstStyle>
          <a:p>
            <a:pPr lvl="0"/>
            <a:r>
              <a:rPr lang="en-US"/>
              <a:t>Click to edit Master text styles</a:t>
            </a:r>
          </a:p>
        </p:txBody>
      </p:sp>
      <p:pic>
        <p:nvPicPr>
          <p:cNvPr id="11" name="Image" descr="Image">
            <a:extLst>
              <a:ext uri="{FF2B5EF4-FFF2-40B4-BE49-F238E27FC236}">
                <a16:creationId xmlns:a16="http://schemas.microsoft.com/office/drawing/2014/main" id="{B9FFF72B-62D2-4E22-9A98-EF3F6229F4AB}"/>
              </a:ext>
            </a:extLst>
          </p:cNvPr>
          <p:cNvPicPr>
            <a:picLocks noChangeAspect="1"/>
          </p:cNvPicPr>
          <p:nvPr userDrawn="1"/>
        </p:nvPicPr>
        <p:blipFill>
          <a:blip r:embed="rId2"/>
          <a:stretch>
            <a:fillRect/>
          </a:stretch>
        </p:blipFill>
        <p:spPr>
          <a:xfrm>
            <a:off x="11151433" y="6543018"/>
            <a:ext cx="491250" cy="190501"/>
          </a:xfrm>
          <a:prstGeom prst="rect">
            <a:avLst/>
          </a:prstGeom>
          <a:ln w="12700">
            <a:miter lim="400000"/>
          </a:ln>
        </p:spPr>
      </p:pic>
      <p:sp>
        <p:nvSpPr>
          <p:cNvPr id="12" name="Rectangle 11">
            <a:extLst>
              <a:ext uri="{FF2B5EF4-FFF2-40B4-BE49-F238E27FC236}">
                <a16:creationId xmlns:a16="http://schemas.microsoft.com/office/drawing/2014/main" id="{EBD06FF7-C66A-4B8C-9693-1423A8337983}"/>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13" name="Rectangle 12">
            <a:extLst>
              <a:ext uri="{FF2B5EF4-FFF2-40B4-BE49-F238E27FC236}">
                <a16:creationId xmlns:a16="http://schemas.microsoft.com/office/drawing/2014/main" id="{485269BB-7AC7-41A6-BC05-71FDAD0FDBA2}"/>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14" name="Text Placeholder 3">
            <a:extLst>
              <a:ext uri="{FF2B5EF4-FFF2-40B4-BE49-F238E27FC236}">
                <a16:creationId xmlns:a16="http://schemas.microsoft.com/office/drawing/2014/main" id="{222ECF1F-2453-406E-AC0D-F6E6614ECF80}"/>
              </a:ext>
            </a:extLst>
          </p:cNvPr>
          <p:cNvSpPr>
            <a:spLocks noGrp="1"/>
          </p:cNvSpPr>
          <p:nvPr>
            <p:ph type="body" sz="quarter" idx="29"/>
          </p:nvPr>
        </p:nvSpPr>
        <p:spPr>
          <a:xfrm>
            <a:off x="571500" y="5476099"/>
            <a:ext cx="11022013" cy="438150"/>
          </a:xfrm>
        </p:spPr>
        <p:txBody>
          <a:bodyPr/>
          <a:lstStyle>
            <a:lvl1pPr marL="0" indent="0">
              <a:buNone/>
              <a:defRPr>
                <a:solidFill>
                  <a:schemeClr val="bg1"/>
                </a:solidFill>
                <a:latin typeface="+mn-lt"/>
              </a:defRPr>
            </a:lvl1pPr>
            <a:lvl2pPr marL="228600" indent="0">
              <a:buNone/>
              <a:defRPr/>
            </a:lvl2pPr>
          </a:lstStyle>
          <a:p>
            <a:pPr lvl="0"/>
            <a:r>
              <a:rPr lang="en-US"/>
              <a:t>Click to edit Master text styles</a:t>
            </a:r>
          </a:p>
        </p:txBody>
      </p:sp>
      <p:sp>
        <p:nvSpPr>
          <p:cNvPr id="17" name="Rectangle 16">
            <a:extLst>
              <a:ext uri="{FF2B5EF4-FFF2-40B4-BE49-F238E27FC236}">
                <a16:creationId xmlns:a16="http://schemas.microsoft.com/office/drawing/2014/main" id="{16C53A36-6661-45AA-8054-02BA7512E621}"/>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07387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Break White">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56CA39C9-EAE4-4511-9CE8-BB4D4B47FC0C}"/>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nchorCtr="0">
            <a:noAutofit/>
          </a:bodyPr>
          <a:lstStyle>
            <a:lvl1pPr>
              <a:defRPr sz="4800">
                <a:solidFill>
                  <a:srgbClr val="525252"/>
                </a:solidFill>
              </a:defRPr>
            </a:lvl1pPr>
          </a:lstStyle>
          <a:p>
            <a:r>
              <a:rPr lang="en-US"/>
              <a:t>Section Break Text Goes Here</a:t>
            </a:r>
          </a:p>
        </p:txBody>
      </p:sp>
      <p:sp>
        <p:nvSpPr>
          <p:cNvPr id="8" name="Text Placeholder 3">
            <a:extLst>
              <a:ext uri="{FF2B5EF4-FFF2-40B4-BE49-F238E27FC236}">
                <a16:creationId xmlns:a16="http://schemas.microsoft.com/office/drawing/2014/main" id="{4B923F7B-306D-4D7E-9DB3-5B163B8D53FC}"/>
              </a:ext>
            </a:extLst>
          </p:cNvPr>
          <p:cNvSpPr>
            <a:spLocks noGrp="1"/>
          </p:cNvSpPr>
          <p:nvPr>
            <p:ph type="body" sz="quarter" idx="29"/>
          </p:nvPr>
        </p:nvSpPr>
        <p:spPr>
          <a:xfrm>
            <a:off x="571500" y="3939750"/>
            <a:ext cx="11022013" cy="438150"/>
          </a:xfrm>
        </p:spPr>
        <p:txBody>
          <a:bodyPr/>
          <a:lstStyle>
            <a:lvl1pPr marL="0" indent="0">
              <a:buNone/>
              <a:defRPr>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4419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Section Break Blue">
    <p:bg>
      <p:bgPr>
        <a:solidFill>
          <a:schemeClr val="accent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8B5B8CD-DD94-44E8-9F69-C9075C2E0A93}"/>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721"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5" name="TextBox 14">
            <a:extLst>
              <a:ext uri="{FF2B5EF4-FFF2-40B4-BE49-F238E27FC236}">
                <a16:creationId xmlns:a16="http://schemas.microsoft.com/office/drawing/2014/main" id="{3F655609-5439-9C4A-8F0D-9AB5A1AAC9A3}"/>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Rectangle 12">
            <a:extLst>
              <a:ext uri="{FF2B5EF4-FFF2-40B4-BE49-F238E27FC236}">
                <a16:creationId xmlns:a16="http://schemas.microsoft.com/office/drawing/2014/main" id="{ED4D76E8-466A-4C06-9261-BDE1AA914749}"/>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14" name="Rectangle 13">
            <a:extLst>
              <a:ext uri="{FF2B5EF4-FFF2-40B4-BE49-F238E27FC236}">
                <a16:creationId xmlns:a16="http://schemas.microsoft.com/office/drawing/2014/main" id="{2588B335-02FC-4504-AF46-DF56B2EC52E4}"/>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16" name="Title Text">
            <a:extLst>
              <a:ext uri="{FF2B5EF4-FFF2-40B4-BE49-F238E27FC236}">
                <a16:creationId xmlns:a16="http://schemas.microsoft.com/office/drawing/2014/main" id="{38003A1C-51D1-4427-BFE8-8448E4C61D6B}"/>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nchorCtr="0">
            <a:noAutofit/>
          </a:bodyPr>
          <a:lstStyle>
            <a:lvl1pPr>
              <a:defRPr sz="4800">
                <a:solidFill>
                  <a:schemeClr val="bg1"/>
                </a:solidFill>
              </a:defRPr>
            </a:lvl1pPr>
          </a:lstStyle>
          <a:p>
            <a:r>
              <a:rPr lang="en-US"/>
              <a:t>Section Break Text Goes Here</a:t>
            </a:r>
          </a:p>
        </p:txBody>
      </p:sp>
      <p:sp>
        <p:nvSpPr>
          <p:cNvPr id="10" name="Text Placeholder 3">
            <a:extLst>
              <a:ext uri="{FF2B5EF4-FFF2-40B4-BE49-F238E27FC236}">
                <a16:creationId xmlns:a16="http://schemas.microsoft.com/office/drawing/2014/main" id="{130F9DFC-5AE2-4BB1-822C-8EAEAE2CA5F2}"/>
              </a:ext>
            </a:extLst>
          </p:cNvPr>
          <p:cNvSpPr>
            <a:spLocks noGrp="1"/>
          </p:cNvSpPr>
          <p:nvPr>
            <p:ph type="body" sz="quarter" idx="29"/>
          </p:nvPr>
        </p:nvSpPr>
        <p:spPr>
          <a:xfrm>
            <a:off x="571500" y="3948942"/>
            <a:ext cx="11022013" cy="438150"/>
          </a:xfrm>
        </p:spPr>
        <p:txBody>
          <a:bodyPr/>
          <a:lstStyle>
            <a:lvl1pPr marL="0" indent="0">
              <a:buNone/>
              <a:defRPr>
                <a:solidFill>
                  <a:schemeClr val="bg1"/>
                </a:solidFill>
                <a:latin typeface="+mn-lt"/>
              </a:defRPr>
            </a:lvl1pPr>
            <a:lvl2pPr marL="228600" indent="0">
              <a:buNone/>
              <a:defRPr/>
            </a:lvl2pPr>
          </a:lstStyle>
          <a:p>
            <a:pPr lvl="0"/>
            <a:r>
              <a:rPr lang="en-US"/>
              <a:t>Click to edit Master text styles</a:t>
            </a:r>
          </a:p>
        </p:txBody>
      </p:sp>
      <p:sp>
        <p:nvSpPr>
          <p:cNvPr id="12" name="Rectangle 11">
            <a:extLst>
              <a:ext uri="{FF2B5EF4-FFF2-40B4-BE49-F238E27FC236}">
                <a16:creationId xmlns:a16="http://schemas.microsoft.com/office/drawing/2014/main" id="{F82519BB-51CE-4A9C-AFEF-514971F5D779}"/>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726383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2.sv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image" Target="../media/image4.png"/><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2" Type="http://schemas.openxmlformats.org/officeDocument/2006/relationships/slideLayout" Target="../slideLayouts/slideLayout73.xml"/><Relationship Id="rId16" Type="http://schemas.openxmlformats.org/officeDocument/2006/relationships/image" Target="../media/image11.png"/><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image" Target="../media/image10.png"/><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image" Target="../media/image2.svg"/><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image" Target="../media/image1.png"/><Relationship Id="rId10" Type="http://schemas.openxmlformats.org/officeDocument/2006/relationships/slideLayout" Target="../slideLayouts/slideLayout94.xml"/><Relationship Id="rId19" Type="http://schemas.openxmlformats.org/officeDocument/2006/relationships/slideLayout" Target="../slideLayouts/slideLayout103.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3" Type="http://schemas.openxmlformats.org/officeDocument/2006/relationships/slideLayout" Target="../slideLayouts/slideLayout126.xml"/><Relationship Id="rId21" Type="http://schemas.openxmlformats.org/officeDocument/2006/relationships/image" Target="../media/image24.png"/><Relationship Id="rId7" Type="http://schemas.openxmlformats.org/officeDocument/2006/relationships/slideLayout" Target="../slideLayouts/slideLayout130.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theme" Target="../theme/theme5.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10" Type="http://schemas.openxmlformats.org/officeDocument/2006/relationships/slideLayout" Target="../slideLayouts/slideLayout133.xml"/><Relationship Id="rId19" Type="http://schemas.openxmlformats.org/officeDocument/2006/relationships/slideLayout" Target="../slideLayouts/slideLayout142.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theme" Target="../theme/theme6.xml"/><Relationship Id="rId3" Type="http://schemas.openxmlformats.org/officeDocument/2006/relationships/slideLayout" Target="../slideLayouts/slideLayout145.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2" Type="http://schemas.openxmlformats.org/officeDocument/2006/relationships/slideLayout" Target="../slideLayouts/slideLayout144.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5" Type="http://schemas.openxmlformats.org/officeDocument/2006/relationships/slideLayout" Target="../slideLayouts/slideLayout147.xml"/><Relationship Id="rId10" Type="http://schemas.openxmlformats.org/officeDocument/2006/relationships/slideLayout" Target="../slideLayouts/slideLayout152.xml"/><Relationship Id="rId4" Type="http://schemas.openxmlformats.org/officeDocument/2006/relationships/slideLayout" Target="../slideLayouts/slideLayout146.xml"/><Relationship Id="rId9" Type="http://schemas.openxmlformats.org/officeDocument/2006/relationships/slideLayout" Target="../slideLayouts/slideLayout1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C80E488-8534-4743-924A-62CA17A7A192}"/>
              </a:ext>
            </a:extLst>
          </p:cNvPr>
          <p:cNvSpPr/>
          <p:nvPr userDrawn="1"/>
        </p:nvSpPr>
        <p:spPr>
          <a:xfrm>
            <a:off x="0" y="6407451"/>
            <a:ext cx="11736987"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5F27ABEE-91E1-420E-AD52-066ECB7CBDFC}"/>
              </a:ext>
            </a:extLst>
          </p:cNvPr>
          <p:cNvSpPr/>
          <p:nvPr userDrawn="1"/>
        </p:nvSpPr>
        <p:spPr>
          <a:xfrm rot="5400000">
            <a:off x="8758537" y="2978453"/>
            <a:ext cx="6407450"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 name="Body Level One…"/>
          <p:cNvSpPr txBox="1">
            <a:spLocks noGrp="1"/>
          </p:cNvSpPr>
          <p:nvPr>
            <p:ph type="body" idx="1"/>
          </p:nvPr>
        </p:nvSpPr>
        <p:spPr>
          <a:xfrm>
            <a:off x="592915" y="1524000"/>
            <a:ext cx="10972801" cy="47244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rmAutofit/>
          </a:bodyPr>
          <a:lstStyle/>
          <a:p>
            <a:r>
              <a:rPr lang="en-US"/>
              <a:t>Body copy Intel clear light 28 point</a:t>
            </a:r>
          </a:p>
          <a:p>
            <a:pPr lvl="1"/>
            <a:r>
              <a:rPr lang="en-US"/>
              <a:t>Sub Bullet one 24 point</a:t>
            </a:r>
          </a:p>
          <a:p>
            <a:pPr lvl="2"/>
            <a:r>
              <a:rPr lang="en-US"/>
              <a:t>Sub Bullet two 20 point</a:t>
            </a:r>
          </a:p>
          <a:p>
            <a:pPr lvl="3"/>
            <a:r>
              <a:rPr lang="en-US"/>
              <a:t>Sub Bullet three 18 point</a:t>
            </a:r>
          </a:p>
          <a:p>
            <a:pPr lvl="4"/>
            <a:r>
              <a:rPr lang="en-US"/>
              <a:t>Sub Bullet four 16 point</a:t>
            </a:r>
            <a:br>
              <a:rPr lang="en-US"/>
            </a:br>
            <a:endParaRPr lang="en-US"/>
          </a:p>
          <a:p>
            <a:pPr lvl="2"/>
            <a:endParaRPr/>
          </a:p>
        </p:txBody>
      </p:sp>
      <p:sp>
        <p:nvSpPr>
          <p:cNvPr id="4" name="Title Text"/>
          <p:cNvSpPr txBox="1">
            <a:spLocks noGrp="1"/>
          </p:cNvSpPr>
          <p:nvPr>
            <p:ph type="title"/>
          </p:nvPr>
        </p:nvSpPr>
        <p:spPr>
          <a:xfrm>
            <a:off x="592916" y="571500"/>
            <a:ext cx="10972801" cy="88367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Autofit/>
          </a:bodyPr>
          <a:lstStyle/>
          <a:p>
            <a:r>
              <a:rPr lang="en-US"/>
              <a:t>40pt Intel Clear Light Text Goes Here</a:t>
            </a:r>
            <a:endParaRPr/>
          </a:p>
        </p:txBody>
      </p:sp>
      <p:sp>
        <p:nvSpPr>
          <p:cNvPr id="2" name="Rectangle 1">
            <a:extLst>
              <a:ext uri="{FF2B5EF4-FFF2-40B4-BE49-F238E27FC236}">
                <a16:creationId xmlns:a16="http://schemas.microsoft.com/office/drawing/2014/main" id="{6D33D527-2918-4752-A9A7-0BDBA010BB39}"/>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2"/>
                </a:solidFill>
              </a:rPr>
              <a:t>Intel Confidential</a:t>
            </a:r>
          </a:p>
        </p:txBody>
      </p:sp>
      <p:pic>
        <p:nvPicPr>
          <p:cNvPr id="6" name="Graphic 5">
            <a:extLst>
              <a:ext uri="{FF2B5EF4-FFF2-40B4-BE49-F238E27FC236}">
                <a16:creationId xmlns:a16="http://schemas.microsoft.com/office/drawing/2014/main" id="{DCACDBB0-BD96-446C-8F63-C56E4AA10FBD}"/>
              </a:ext>
            </a:extLst>
          </p:cNvPr>
          <p:cNvPicPr>
            <a:picLocks noChangeAspect="1"/>
          </p:cNvPicPr>
          <p:nvPr userDrawn="1"/>
        </p:nvPicPr>
        <p:blipFill>
          <a:blip r:embed="rId73">
            <a:extLst>
              <a:ext uri="{96DAC541-7B7A-43D3-8B79-37D633B846F1}">
                <asvg:svgBlip xmlns:asvg="http://schemas.microsoft.com/office/drawing/2016/SVG/main" r:embed="rId74"/>
              </a:ext>
            </a:extLst>
          </a:blip>
          <a:stretch>
            <a:fillRect/>
          </a:stretch>
        </p:blipFill>
        <p:spPr>
          <a:xfrm>
            <a:off x="11137466" y="6554735"/>
            <a:ext cx="476084" cy="177524"/>
          </a:xfrm>
          <a:prstGeom prst="rect">
            <a:avLst/>
          </a:prstGeom>
        </p:spPr>
      </p:pic>
      <p:sp>
        <p:nvSpPr>
          <p:cNvPr id="9" name="TextBox 8">
            <a:extLst>
              <a:ext uri="{FF2B5EF4-FFF2-40B4-BE49-F238E27FC236}">
                <a16:creationId xmlns:a16="http://schemas.microsoft.com/office/drawing/2014/main" id="{51520E06-BF98-49FF-91DB-15EBE855DD9E}"/>
              </a:ext>
            </a:extLst>
          </p:cNvPr>
          <p:cNvSpPr txBox="1"/>
          <p:nvPr userDrawn="1"/>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bg2"/>
                </a:solidFill>
                <a:effectLst/>
                <a:uFillTx/>
                <a:latin typeface="+mn-lt"/>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a:ln>
                <a:noFill/>
              </a:ln>
              <a:solidFill>
                <a:schemeClr val="bg2"/>
              </a:solidFill>
              <a:effectLst/>
              <a:uFillTx/>
              <a:latin typeface="+mn-lt"/>
              <a:ea typeface="+mn-ea"/>
              <a:cs typeface="+mn-cs"/>
              <a:sym typeface="Helvetica Neue"/>
            </a:endParaRPr>
          </a:p>
        </p:txBody>
      </p:sp>
      <p:pic>
        <p:nvPicPr>
          <p:cNvPr id="7" name="Picture 6">
            <a:extLst>
              <a:ext uri="{FF2B5EF4-FFF2-40B4-BE49-F238E27FC236}">
                <a16:creationId xmlns:a16="http://schemas.microsoft.com/office/drawing/2014/main" id="{50810B42-CC3B-2226-C823-0EB538E5E7EB}"/>
              </a:ext>
            </a:extLst>
          </p:cNvPr>
          <p:cNvPicPr>
            <a:picLocks noChangeAspect="1"/>
          </p:cNvPicPr>
          <p:nvPr userDrawn="1"/>
        </p:nvPicPr>
        <p:blipFill>
          <a:blip r:embed="rId75"/>
          <a:stretch>
            <a:fillRect/>
          </a:stretch>
        </p:blipFill>
        <p:spPr>
          <a:xfrm>
            <a:off x="3321089" y="6407451"/>
            <a:ext cx="676927" cy="416310"/>
          </a:xfrm>
          <a:prstGeom prst="rect">
            <a:avLst/>
          </a:prstGeom>
          <a:noFill/>
        </p:spPr>
      </p:pic>
      <p:sp>
        <p:nvSpPr>
          <p:cNvPr id="8" name="Rectangle 7">
            <a:extLst>
              <a:ext uri="{FF2B5EF4-FFF2-40B4-BE49-F238E27FC236}">
                <a16:creationId xmlns:a16="http://schemas.microsoft.com/office/drawing/2014/main" id="{77FD1E5D-EE75-9D03-790B-32AEE4C33076}"/>
              </a:ext>
            </a:extLst>
          </p:cNvPr>
          <p:cNvSpPr/>
          <p:nvPr userDrawn="1"/>
        </p:nvSpPr>
        <p:spPr>
          <a:xfrm>
            <a:off x="1413008" y="6507503"/>
            <a:ext cx="1010213" cy="246221"/>
          </a:xfrm>
          <a:prstGeom prst="rect">
            <a:avLst/>
          </a:prstGeom>
        </p:spPr>
        <p:txBody>
          <a:bodyPr wrap="none">
            <a:spAutoFit/>
          </a:bodyPr>
          <a:lstStyle/>
          <a:p>
            <a:pPr algn="l"/>
            <a:r>
              <a:rPr lang="en-US" sz="1000">
                <a:solidFill>
                  <a:schemeClr val="bg2"/>
                </a:solidFill>
              </a:rPr>
              <a:t>CCG-CPE-CPS</a:t>
            </a:r>
          </a:p>
        </p:txBody>
      </p:sp>
      <p:pic>
        <p:nvPicPr>
          <p:cNvPr id="13" name="Picture 12">
            <a:extLst>
              <a:ext uri="{FF2B5EF4-FFF2-40B4-BE49-F238E27FC236}">
                <a16:creationId xmlns:a16="http://schemas.microsoft.com/office/drawing/2014/main" id="{92C04232-57E2-29AB-6AE8-97CCBE546BBA}"/>
              </a:ext>
            </a:extLst>
          </p:cNvPr>
          <p:cNvPicPr>
            <a:picLocks noChangeAspect="1"/>
          </p:cNvPicPr>
          <p:nvPr userDrawn="1"/>
        </p:nvPicPr>
        <p:blipFill>
          <a:blip r:embed="rId76"/>
          <a:stretch>
            <a:fillRect/>
          </a:stretch>
        </p:blipFill>
        <p:spPr>
          <a:xfrm>
            <a:off x="248836" y="6431061"/>
            <a:ext cx="973144" cy="415117"/>
          </a:xfrm>
          <a:prstGeom prst="rect">
            <a:avLst/>
          </a:prstGeom>
        </p:spPr>
      </p:pic>
    </p:spTree>
  </p:cSld>
  <p:clrMap bg1="lt1" tx1="dk1" bg2="lt2" tx2="dk2" accent1="accent1" accent2="accent2" accent3="accent3" accent4="accent4" accent5="accent5" accent6="accent6" hlink="hlink" folHlink="folHlink"/>
  <p:sldLayoutIdLst>
    <p:sldLayoutId id="2147483719" r:id="rId1"/>
    <p:sldLayoutId id="2147483767" r:id="rId2"/>
    <p:sldLayoutId id="2147483766" r:id="rId3"/>
    <p:sldLayoutId id="2147483756" r:id="rId4"/>
    <p:sldLayoutId id="2147483759" r:id="rId5"/>
    <p:sldLayoutId id="2147483755" r:id="rId6"/>
    <p:sldLayoutId id="2147483722" r:id="rId7"/>
    <p:sldLayoutId id="2147483778" r:id="rId8"/>
    <p:sldLayoutId id="2147483724" r:id="rId9"/>
    <p:sldLayoutId id="2147483751" r:id="rId10"/>
    <p:sldLayoutId id="2147483730" r:id="rId11"/>
    <p:sldLayoutId id="2147483754" r:id="rId12"/>
    <p:sldLayoutId id="2147483761" r:id="rId13"/>
    <p:sldLayoutId id="2147483749" r:id="rId14"/>
    <p:sldLayoutId id="2147483746" r:id="rId15"/>
    <p:sldLayoutId id="2147483747" r:id="rId16"/>
    <p:sldLayoutId id="2147483769" r:id="rId17"/>
    <p:sldLayoutId id="2147483768" r:id="rId18"/>
    <p:sldLayoutId id="2147483723" r:id="rId19"/>
    <p:sldLayoutId id="2147483770" r:id="rId20"/>
    <p:sldLayoutId id="2147483771" r:id="rId21"/>
    <p:sldLayoutId id="2147483772" r:id="rId22"/>
    <p:sldLayoutId id="2147483745" r:id="rId23"/>
    <p:sldLayoutId id="2147483780" r:id="rId24"/>
    <p:sldLayoutId id="2147483744" r:id="rId25"/>
    <p:sldLayoutId id="2147483750" r:id="rId26"/>
    <p:sldLayoutId id="2147483827" r:id="rId27"/>
    <p:sldLayoutId id="2147483828" r:id="rId28"/>
    <p:sldLayoutId id="2147483829" r:id="rId29"/>
    <p:sldLayoutId id="2147483830" r:id="rId30"/>
    <p:sldLayoutId id="2147483831" r:id="rId31"/>
    <p:sldLayoutId id="2147483833" r:id="rId32"/>
    <p:sldLayoutId id="2147483835" r:id="rId33"/>
    <p:sldLayoutId id="2147483837" r:id="rId34"/>
    <p:sldLayoutId id="2147483838" r:id="rId35"/>
    <p:sldLayoutId id="2147483839" r:id="rId36"/>
    <p:sldLayoutId id="2147483841" r:id="rId37"/>
    <p:sldLayoutId id="2147483845" r:id="rId38"/>
    <p:sldLayoutId id="2147483846" r:id="rId39"/>
    <p:sldLayoutId id="2147483849" r:id="rId40"/>
    <p:sldLayoutId id="2147483852" r:id="rId41"/>
    <p:sldLayoutId id="2147483853" r:id="rId42"/>
    <p:sldLayoutId id="2147483854" r:id="rId43"/>
    <p:sldLayoutId id="2147483855" r:id="rId44"/>
    <p:sldLayoutId id="2147483856" r:id="rId45"/>
    <p:sldLayoutId id="2147483859" r:id="rId46"/>
    <p:sldLayoutId id="2147483861" r:id="rId47"/>
    <p:sldLayoutId id="2147483862" r:id="rId48"/>
    <p:sldLayoutId id="2147483863" r:id="rId49"/>
    <p:sldLayoutId id="2147483866" r:id="rId50"/>
    <p:sldLayoutId id="2147483867" r:id="rId51"/>
    <p:sldLayoutId id="2147483869" r:id="rId52"/>
    <p:sldLayoutId id="2147483870" r:id="rId53"/>
    <p:sldLayoutId id="2147483871" r:id="rId54"/>
    <p:sldLayoutId id="2147483874" r:id="rId55"/>
    <p:sldLayoutId id="2147483875" r:id="rId56"/>
    <p:sldLayoutId id="2147483876" r:id="rId57"/>
    <p:sldLayoutId id="2147483878" r:id="rId58"/>
    <p:sldLayoutId id="2147483880" r:id="rId59"/>
    <p:sldLayoutId id="2147483881" r:id="rId60"/>
    <p:sldLayoutId id="2147483884" r:id="rId61"/>
    <p:sldLayoutId id="2147483885" r:id="rId62"/>
    <p:sldLayoutId id="2147483886" r:id="rId63"/>
    <p:sldLayoutId id="2147483887" r:id="rId64"/>
    <p:sldLayoutId id="2147483889" r:id="rId65"/>
    <p:sldLayoutId id="2147483902" r:id="rId66"/>
    <p:sldLayoutId id="2147483903" r:id="rId67"/>
    <p:sldLayoutId id="2147483904" r:id="rId68"/>
    <p:sldLayoutId id="2147483980" r:id="rId69"/>
    <p:sldLayoutId id="2147483981" r:id="rId70"/>
    <p:sldLayoutId id="2147483982" r:id="rId7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p:titleStyle>
    <p:body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p:bodyStyle>
    <p:otherStyle>
      <a:lvl1pPr marL="0" marR="0" indent="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1pPr>
      <a:lvl2pPr marL="0" marR="0" indent="228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2pPr>
      <a:lvl3pPr marL="0" marR="0" indent="457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3pPr>
      <a:lvl4pPr marL="0" marR="0" indent="685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4pPr>
      <a:lvl5pPr marL="0" marR="0" indent="9144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5pPr>
      <a:lvl6pPr marL="0" marR="0" indent="11430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6pPr>
      <a:lvl7pPr marL="0" marR="0" indent="1371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7pPr>
      <a:lvl8pPr marL="0" marR="0" indent="1600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8pPr>
      <a:lvl9pPr marL="0" marR="0" indent="1828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4113" name="Rectangle 17"/>
          <p:cNvSpPr>
            <a:spLocks noChangeArrowheads="1"/>
          </p:cNvSpPr>
          <p:nvPr/>
        </p:nvSpPr>
        <p:spPr bwMode="auto">
          <a:xfrm>
            <a:off x="486835" y="381002"/>
            <a:ext cx="11214101" cy="1323975"/>
          </a:xfrm>
          <a:prstGeom prst="rect">
            <a:avLst/>
          </a:prstGeom>
          <a:noFill/>
          <a:ln w="9525">
            <a:noFill/>
            <a:miter lim="800000"/>
            <a:headEnd/>
            <a:tailEnd/>
          </a:ln>
          <a:effectLst/>
        </p:spPr>
        <p:txBody>
          <a:bodyPr lIns="67069" tIns="33535" rIns="67069" bIns="33535" anchor="ctr" anchorCtr="1"/>
          <a:lstStyle/>
          <a:p>
            <a:pPr defTabSz="1085752">
              <a:lnSpc>
                <a:spcPct val="90000"/>
              </a:lnSpc>
              <a:spcBef>
                <a:spcPct val="0"/>
              </a:spcBef>
            </a:pPr>
            <a:endParaRPr lang="en-US" sz="2327">
              <a:solidFill>
                <a:srgbClr val="000000"/>
              </a:solidFill>
              <a:effectLst>
                <a:outerShdw blurRad="38100" dist="38100" dir="2700000" algn="tl">
                  <a:srgbClr val="000000"/>
                </a:outerShdw>
              </a:effectLst>
              <a:latin typeface="Neo Sans Intel Medium" pitchFamily="34" charset="0"/>
            </a:endParaRPr>
          </a:p>
        </p:txBody>
      </p:sp>
      <p:sp>
        <p:nvSpPr>
          <p:cNvPr id="4114" name="Rectangle 18"/>
          <p:cNvSpPr>
            <a:spLocks noChangeArrowheads="1"/>
          </p:cNvSpPr>
          <p:nvPr/>
        </p:nvSpPr>
        <p:spPr bwMode="auto">
          <a:xfrm>
            <a:off x="488952" y="1793881"/>
            <a:ext cx="11209867" cy="4168775"/>
          </a:xfrm>
          <a:prstGeom prst="rect">
            <a:avLst/>
          </a:prstGeom>
          <a:noFill/>
          <a:ln w="9525">
            <a:noFill/>
            <a:miter lim="800000"/>
            <a:headEnd/>
            <a:tailEnd/>
          </a:ln>
          <a:effectLst/>
        </p:spPr>
        <p:txBody>
          <a:bodyPr lIns="66606" tIns="33304" rIns="66606" bIns="33304" anchorCtr="1"/>
          <a:lstStyle/>
          <a:p>
            <a:pPr marL="164313" indent="-164313" defTabSz="1085752">
              <a:buFont typeface="Wingdings" pitchFamily="2" charset="2"/>
              <a:buChar char=""/>
            </a:pPr>
            <a:endParaRPr lang="en-US" sz="1746">
              <a:solidFill>
                <a:srgbClr val="000000"/>
              </a:solidFill>
              <a:effectLst>
                <a:outerShdw blurRad="38100" dist="38100" dir="2700000" algn="tl">
                  <a:srgbClr val="000000"/>
                </a:outerShdw>
              </a:effectLst>
              <a:latin typeface="Neo Sans Intel" pitchFamily="34" charset="0"/>
            </a:endParaRPr>
          </a:p>
        </p:txBody>
      </p:sp>
      <p:sp>
        <p:nvSpPr>
          <p:cNvPr id="4115" name="Rectangle 19"/>
          <p:cNvSpPr>
            <a:spLocks noGrp="1" noChangeArrowheads="1"/>
          </p:cNvSpPr>
          <p:nvPr>
            <p:ph type="title"/>
          </p:nvPr>
        </p:nvSpPr>
        <p:spPr bwMode="auto">
          <a:xfrm>
            <a:off x="609600" y="274638"/>
            <a:ext cx="10972800" cy="1143000"/>
          </a:xfrm>
          <a:prstGeom prst="rect">
            <a:avLst/>
          </a:prstGeom>
          <a:noFill/>
          <a:ln w="9525">
            <a:noFill/>
            <a:miter lim="800000"/>
            <a:headEnd/>
            <a:tailEnd/>
          </a:ln>
          <a:effectLst/>
        </p:spPr>
        <p:txBody>
          <a:bodyPr vert="horz" wrap="square" lIns="80185" tIns="40092" rIns="80185" bIns="40092" numCol="1" anchor="ctr" anchorCtr="0" compatLnSpc="1">
            <a:prstTxWarp prst="textNoShape">
              <a:avLst/>
            </a:prstTxWarp>
          </a:bodyPr>
          <a:lstStyle/>
          <a:p>
            <a:pPr lvl="0"/>
            <a:r>
              <a:rPr lang="en-US"/>
              <a:t>Click to edit Master title style</a:t>
            </a:r>
          </a:p>
        </p:txBody>
      </p:sp>
      <p:sp>
        <p:nvSpPr>
          <p:cNvPr id="4116" name="Rectangle 20"/>
          <p:cNvSpPr>
            <a:spLocks noGrp="1" noChangeArrowheads="1"/>
          </p:cNvSpPr>
          <p:nvPr>
            <p:ph type="body" idx="1"/>
          </p:nvPr>
        </p:nvSpPr>
        <p:spPr bwMode="auto">
          <a:xfrm>
            <a:off x="609600" y="1600205"/>
            <a:ext cx="10972800" cy="4525963"/>
          </a:xfrm>
          <a:prstGeom prst="rect">
            <a:avLst/>
          </a:prstGeom>
          <a:noFill/>
          <a:ln w="9525">
            <a:noFill/>
            <a:miter lim="800000"/>
            <a:headEnd/>
            <a:tailEnd/>
          </a:ln>
          <a:effectLst/>
        </p:spPr>
        <p:txBody>
          <a:bodyPr vert="horz" wrap="square" lIns="80185" tIns="40092" rIns="80185" bIns="40092"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6" name="Rectangle 5"/>
          <p:cNvSpPr/>
          <p:nvPr userDrawn="1"/>
        </p:nvSpPr>
        <p:spPr>
          <a:xfrm>
            <a:off x="278554" y="6492626"/>
            <a:ext cx="1592103" cy="246221"/>
          </a:xfrm>
          <a:prstGeom prst="rect">
            <a:avLst/>
          </a:prstGeom>
        </p:spPr>
        <p:txBody>
          <a:bodyPr wrap="none">
            <a:spAutoFit/>
          </a:bodyPr>
          <a:lstStyle/>
          <a:p>
            <a:pPr defTabSz="1085752"/>
            <a:r>
              <a:rPr lang="en-US" sz="998">
                <a:solidFill>
                  <a:srgbClr val="0071C5"/>
                </a:solidFill>
              </a:rPr>
              <a:t>Client Computing Group</a:t>
            </a:r>
          </a:p>
        </p:txBody>
      </p:sp>
      <p:pic>
        <p:nvPicPr>
          <p:cNvPr id="7" name="Picture 6"/>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11171738" y="6166356"/>
            <a:ext cx="819737" cy="620267"/>
          </a:xfrm>
          <a:prstGeom prst="rect">
            <a:avLst/>
          </a:prstGeom>
        </p:spPr>
      </p:pic>
      <p:sp>
        <p:nvSpPr>
          <p:cNvPr id="2" name="Slide Number Placeholder 1"/>
          <p:cNvSpPr>
            <a:spLocks noGrp="1"/>
          </p:cNvSpPr>
          <p:nvPr>
            <p:ph type="sldNum" sz="quarter" idx="4"/>
          </p:nvPr>
        </p:nvSpPr>
        <p:spPr>
          <a:xfrm>
            <a:off x="8424412" y="6356617"/>
            <a:ext cx="2742406" cy="365125"/>
          </a:xfrm>
          <a:prstGeom prst="rect">
            <a:avLst/>
          </a:prstGeom>
        </p:spPr>
        <p:txBody>
          <a:bodyPr vert="horz" lIns="91440" tIns="45720" rIns="91440" bIns="45720" rtlCol="0" anchor="ctr"/>
          <a:lstStyle>
            <a:lvl1pPr algn="r">
              <a:defRPr sz="998">
                <a:solidFill>
                  <a:schemeClr val="tx1">
                    <a:tint val="75000"/>
                  </a:schemeClr>
                </a:solidFill>
              </a:defRPr>
            </a:lvl1pPr>
          </a:lstStyle>
          <a:p>
            <a:pPr defTabSz="1085752"/>
            <a:fld id="{8F5142AE-5E19-4AC0-91C9-09463833C9E0}" type="slidenum">
              <a:rPr lang="en-US" smtClean="0">
                <a:solidFill>
                  <a:srgbClr val="000000">
                    <a:tint val="75000"/>
                  </a:srgbClr>
                </a:solidFill>
              </a:rPr>
              <a:pPr defTabSz="1085752"/>
              <a:t>‹#›</a:t>
            </a:fld>
            <a:endParaRPr lang="en-US">
              <a:solidFill>
                <a:srgbClr val="000000">
                  <a:tint val="75000"/>
                </a:srgbClr>
              </a:solidFill>
            </a:endParaRPr>
          </a:p>
        </p:txBody>
      </p:sp>
      <p:sp>
        <p:nvSpPr>
          <p:cNvPr id="3" name="TextBox 2"/>
          <p:cNvSpPr txBox="1"/>
          <p:nvPr userDrawn="1"/>
        </p:nvSpPr>
        <p:spPr>
          <a:xfrm>
            <a:off x="5192680" y="6492623"/>
            <a:ext cx="1348446" cy="271934"/>
          </a:xfrm>
          <a:prstGeom prst="rect">
            <a:avLst/>
          </a:prstGeom>
          <a:noFill/>
        </p:spPr>
        <p:txBody>
          <a:bodyPr wrap="none" rtlCol="0">
            <a:spAutoFit/>
          </a:bodyPr>
          <a:lstStyle/>
          <a:p>
            <a:pPr defTabSz="1085752"/>
            <a:r>
              <a:rPr lang="en-US" sz="1164">
                <a:solidFill>
                  <a:srgbClr val="0071C5"/>
                </a:solidFill>
              </a:rPr>
              <a:t>Intel Confidential</a:t>
            </a:r>
          </a:p>
        </p:txBody>
      </p:sp>
      <p:pic>
        <p:nvPicPr>
          <p:cNvPr id="4" name="Picture 3">
            <a:extLst>
              <a:ext uri="{FF2B5EF4-FFF2-40B4-BE49-F238E27FC236}">
                <a16:creationId xmlns:a16="http://schemas.microsoft.com/office/drawing/2014/main" id="{118548B6-EDFF-4FF2-AA18-2712FB6E4D30}"/>
              </a:ext>
            </a:extLst>
          </p:cNvPr>
          <p:cNvPicPr>
            <a:picLocks noChangeAspect="1"/>
          </p:cNvPicPr>
          <p:nvPr userDrawn="1"/>
        </p:nvPicPr>
        <p:blipFill>
          <a:blip r:embed="rId16"/>
          <a:stretch>
            <a:fillRect/>
          </a:stretch>
        </p:blipFill>
        <p:spPr>
          <a:xfrm>
            <a:off x="1870657" y="6170394"/>
            <a:ext cx="981544" cy="543006"/>
          </a:xfrm>
          <a:prstGeom prst="rect">
            <a:avLst/>
          </a:prstGeom>
        </p:spPr>
      </p:pic>
    </p:spTree>
    <p:extLst>
      <p:ext uri="{BB962C8B-B14F-4D97-AF65-F5344CB8AC3E}">
        <p14:creationId xmlns:p14="http://schemas.microsoft.com/office/powerpoint/2010/main" val="1809514505"/>
      </p:ext>
    </p:extLst>
  </p:cSld>
  <p:clrMap bg1="dk2" tx1="lt1" bg2="dk1" tx2="lt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Lst>
  <p:transition>
    <p:fade/>
  </p:transition>
  <p:hf sldNum="0" hdr="0" ftr="0" dt="0"/>
  <p:txStyles>
    <p:titleStyle>
      <a:lvl1pPr algn="ctr" rtl="0" eaLnBrk="1" fontAlgn="base" hangingPunct="1">
        <a:lnSpc>
          <a:spcPct val="90000"/>
        </a:lnSpc>
        <a:spcBef>
          <a:spcPct val="0"/>
        </a:spcBef>
        <a:spcAft>
          <a:spcPct val="0"/>
        </a:spcAft>
        <a:defRPr sz="3658">
          <a:solidFill>
            <a:schemeClr val="bg1"/>
          </a:solidFill>
          <a:effectLst/>
          <a:latin typeface="+mj-lt"/>
          <a:ea typeface="+mj-ea"/>
          <a:cs typeface="+mj-cs"/>
        </a:defRPr>
      </a:lvl1pPr>
      <a:lvl2pPr algn="ctr" rtl="0" eaLnBrk="1" fontAlgn="base" hangingPunct="1">
        <a:lnSpc>
          <a:spcPct val="90000"/>
        </a:lnSpc>
        <a:spcBef>
          <a:spcPct val="0"/>
        </a:spcBef>
        <a:spcAft>
          <a:spcPct val="0"/>
        </a:spcAft>
        <a:defRPr sz="2327">
          <a:solidFill>
            <a:schemeClr val="tx1"/>
          </a:solidFill>
          <a:effectLst>
            <a:outerShdw blurRad="38100" dist="38100" dir="2700000" algn="tl">
              <a:srgbClr val="000000"/>
            </a:outerShdw>
          </a:effectLst>
          <a:latin typeface="Neo Sans Intel Medium" pitchFamily="34" charset="0"/>
          <a:cs typeface="Arial" charset="0"/>
        </a:defRPr>
      </a:lvl2pPr>
      <a:lvl3pPr algn="ctr" rtl="0" eaLnBrk="1" fontAlgn="base" hangingPunct="1">
        <a:lnSpc>
          <a:spcPct val="90000"/>
        </a:lnSpc>
        <a:spcBef>
          <a:spcPct val="0"/>
        </a:spcBef>
        <a:spcAft>
          <a:spcPct val="0"/>
        </a:spcAft>
        <a:defRPr sz="2327">
          <a:solidFill>
            <a:schemeClr val="tx1"/>
          </a:solidFill>
          <a:effectLst>
            <a:outerShdw blurRad="38100" dist="38100" dir="2700000" algn="tl">
              <a:srgbClr val="000000"/>
            </a:outerShdw>
          </a:effectLst>
          <a:latin typeface="Neo Sans Intel Medium" pitchFamily="34" charset="0"/>
          <a:cs typeface="Arial" charset="0"/>
        </a:defRPr>
      </a:lvl3pPr>
      <a:lvl4pPr algn="ctr" rtl="0" eaLnBrk="1" fontAlgn="base" hangingPunct="1">
        <a:lnSpc>
          <a:spcPct val="90000"/>
        </a:lnSpc>
        <a:spcBef>
          <a:spcPct val="0"/>
        </a:spcBef>
        <a:spcAft>
          <a:spcPct val="0"/>
        </a:spcAft>
        <a:defRPr sz="2327">
          <a:solidFill>
            <a:schemeClr val="tx1"/>
          </a:solidFill>
          <a:effectLst>
            <a:outerShdw blurRad="38100" dist="38100" dir="2700000" algn="tl">
              <a:srgbClr val="000000"/>
            </a:outerShdw>
          </a:effectLst>
          <a:latin typeface="Neo Sans Intel Medium" pitchFamily="34" charset="0"/>
          <a:cs typeface="Arial" charset="0"/>
        </a:defRPr>
      </a:lvl4pPr>
      <a:lvl5pPr algn="ctr" rtl="0" eaLnBrk="1" fontAlgn="base" hangingPunct="1">
        <a:lnSpc>
          <a:spcPct val="90000"/>
        </a:lnSpc>
        <a:spcBef>
          <a:spcPct val="0"/>
        </a:spcBef>
        <a:spcAft>
          <a:spcPct val="0"/>
        </a:spcAft>
        <a:defRPr sz="2327">
          <a:solidFill>
            <a:schemeClr val="tx1"/>
          </a:solidFill>
          <a:effectLst>
            <a:outerShdw blurRad="38100" dist="38100" dir="2700000" algn="tl">
              <a:srgbClr val="000000"/>
            </a:outerShdw>
          </a:effectLst>
          <a:latin typeface="Neo Sans Intel Medium" pitchFamily="34" charset="0"/>
          <a:cs typeface="Arial" charset="0"/>
        </a:defRPr>
      </a:lvl5pPr>
      <a:lvl6pPr marL="333255" algn="ctr" rtl="0" eaLnBrk="1" fontAlgn="base" hangingPunct="1">
        <a:lnSpc>
          <a:spcPct val="90000"/>
        </a:lnSpc>
        <a:spcBef>
          <a:spcPct val="0"/>
        </a:spcBef>
        <a:spcAft>
          <a:spcPct val="0"/>
        </a:spcAft>
        <a:defRPr sz="2327">
          <a:solidFill>
            <a:schemeClr val="tx1"/>
          </a:solidFill>
          <a:effectLst>
            <a:outerShdw blurRad="38100" dist="38100" dir="2700000" algn="tl">
              <a:srgbClr val="000000"/>
            </a:outerShdw>
          </a:effectLst>
          <a:latin typeface="Neo Sans Intel Medium" pitchFamily="34" charset="0"/>
          <a:cs typeface="Arial" charset="0"/>
        </a:defRPr>
      </a:lvl6pPr>
      <a:lvl7pPr marL="666510" algn="ctr" rtl="0" eaLnBrk="1" fontAlgn="base" hangingPunct="1">
        <a:lnSpc>
          <a:spcPct val="90000"/>
        </a:lnSpc>
        <a:spcBef>
          <a:spcPct val="0"/>
        </a:spcBef>
        <a:spcAft>
          <a:spcPct val="0"/>
        </a:spcAft>
        <a:defRPr sz="2327">
          <a:solidFill>
            <a:schemeClr val="tx1"/>
          </a:solidFill>
          <a:effectLst>
            <a:outerShdw blurRad="38100" dist="38100" dir="2700000" algn="tl">
              <a:srgbClr val="000000"/>
            </a:outerShdw>
          </a:effectLst>
          <a:latin typeface="Neo Sans Intel Medium" pitchFamily="34" charset="0"/>
          <a:cs typeface="Arial" charset="0"/>
        </a:defRPr>
      </a:lvl7pPr>
      <a:lvl8pPr marL="999765" algn="ctr" rtl="0" eaLnBrk="1" fontAlgn="base" hangingPunct="1">
        <a:lnSpc>
          <a:spcPct val="90000"/>
        </a:lnSpc>
        <a:spcBef>
          <a:spcPct val="0"/>
        </a:spcBef>
        <a:spcAft>
          <a:spcPct val="0"/>
        </a:spcAft>
        <a:defRPr sz="2327">
          <a:solidFill>
            <a:schemeClr val="tx1"/>
          </a:solidFill>
          <a:effectLst>
            <a:outerShdw blurRad="38100" dist="38100" dir="2700000" algn="tl">
              <a:srgbClr val="000000"/>
            </a:outerShdw>
          </a:effectLst>
          <a:latin typeface="Neo Sans Intel Medium" pitchFamily="34" charset="0"/>
          <a:cs typeface="Arial" charset="0"/>
        </a:defRPr>
      </a:lvl8pPr>
      <a:lvl9pPr marL="1333021" algn="ctr" rtl="0" eaLnBrk="1" fontAlgn="base" hangingPunct="1">
        <a:lnSpc>
          <a:spcPct val="90000"/>
        </a:lnSpc>
        <a:spcBef>
          <a:spcPct val="0"/>
        </a:spcBef>
        <a:spcAft>
          <a:spcPct val="0"/>
        </a:spcAft>
        <a:defRPr sz="2327">
          <a:solidFill>
            <a:schemeClr val="tx1"/>
          </a:solidFill>
          <a:effectLst>
            <a:outerShdw blurRad="38100" dist="38100" dir="2700000" algn="tl">
              <a:srgbClr val="000000"/>
            </a:outerShdw>
          </a:effectLst>
          <a:latin typeface="Neo Sans Intel Medium" pitchFamily="34" charset="0"/>
          <a:cs typeface="Arial" charset="0"/>
        </a:defRPr>
      </a:lvl9pPr>
    </p:titleStyle>
    <p:bodyStyle>
      <a:lvl1pPr marL="164313" indent="-164313" algn="l" rtl="0" eaLnBrk="1" fontAlgn="base" hangingPunct="1">
        <a:lnSpc>
          <a:spcPct val="95000"/>
        </a:lnSpc>
        <a:spcBef>
          <a:spcPct val="30000"/>
        </a:spcBef>
        <a:spcAft>
          <a:spcPct val="0"/>
        </a:spcAft>
        <a:buClr>
          <a:schemeClr val="tx1"/>
        </a:buClr>
        <a:buFont typeface="Arial" pitchFamily="34" charset="0"/>
        <a:buChar char="•"/>
        <a:defRPr sz="2993">
          <a:solidFill>
            <a:schemeClr val="tx1"/>
          </a:solidFill>
          <a:effectLst/>
          <a:latin typeface="+mn-lt"/>
          <a:ea typeface="+mn-ea"/>
          <a:cs typeface="+mn-cs"/>
        </a:defRPr>
      </a:lvl1pPr>
      <a:lvl2pPr marL="415413" indent="-164313" algn="l" rtl="0" eaLnBrk="1" fontAlgn="base" hangingPunct="1">
        <a:lnSpc>
          <a:spcPct val="95000"/>
        </a:lnSpc>
        <a:spcBef>
          <a:spcPct val="30000"/>
        </a:spcBef>
        <a:spcAft>
          <a:spcPct val="0"/>
        </a:spcAft>
        <a:buClr>
          <a:schemeClr val="tx1"/>
        </a:buClr>
        <a:buChar char="–"/>
        <a:defRPr sz="2660">
          <a:solidFill>
            <a:schemeClr val="tx1"/>
          </a:solidFill>
          <a:effectLst/>
          <a:latin typeface="+mn-lt"/>
          <a:cs typeface="+mn-cs"/>
        </a:defRPr>
      </a:lvl2pPr>
      <a:lvl3pPr marL="666510" indent="-164313" algn="l" rtl="0" eaLnBrk="1" fontAlgn="base" hangingPunct="1">
        <a:lnSpc>
          <a:spcPct val="95000"/>
        </a:lnSpc>
        <a:spcBef>
          <a:spcPct val="30000"/>
        </a:spcBef>
        <a:spcAft>
          <a:spcPct val="0"/>
        </a:spcAft>
        <a:buClr>
          <a:schemeClr val="tx1"/>
        </a:buClr>
        <a:buChar char="–"/>
        <a:defRPr sz="2327">
          <a:solidFill>
            <a:schemeClr val="tx1"/>
          </a:solidFill>
          <a:effectLst/>
          <a:latin typeface="+mn-lt"/>
          <a:cs typeface="+mn-cs"/>
        </a:defRPr>
      </a:lvl3pPr>
      <a:lvl4pPr marL="1007866" indent="-174728" algn="l" rtl="0" eaLnBrk="1" fontAlgn="base" hangingPunct="1">
        <a:spcBef>
          <a:spcPct val="20000"/>
        </a:spcBef>
        <a:spcAft>
          <a:spcPct val="0"/>
        </a:spcAft>
        <a:buChar char="–"/>
        <a:defRPr sz="1413">
          <a:solidFill>
            <a:schemeClr val="tx1"/>
          </a:solidFill>
          <a:effectLst>
            <a:outerShdw blurRad="38100" dist="38100" dir="2700000" algn="tl">
              <a:srgbClr val="000000"/>
            </a:outerShdw>
          </a:effectLst>
          <a:latin typeface="Arial" charset="0"/>
          <a:cs typeface="+mn-cs"/>
        </a:defRPr>
      </a:lvl4pPr>
      <a:lvl5pPr marL="1258964" indent="-167786" algn="l" rtl="0" eaLnBrk="1" fontAlgn="base" hangingPunct="1">
        <a:spcBef>
          <a:spcPct val="20000"/>
        </a:spcBef>
        <a:spcAft>
          <a:spcPct val="0"/>
        </a:spcAft>
        <a:buChar char="•"/>
        <a:defRPr sz="1413">
          <a:solidFill>
            <a:schemeClr val="tx1"/>
          </a:solidFill>
          <a:effectLst>
            <a:outerShdw blurRad="38100" dist="38100" dir="2700000" algn="tl">
              <a:srgbClr val="000000"/>
            </a:outerShdw>
          </a:effectLst>
          <a:latin typeface="Arial" charset="0"/>
          <a:cs typeface="+mn-cs"/>
        </a:defRPr>
      </a:lvl5pPr>
      <a:lvl6pPr marL="1592218" indent="-167786" algn="l" rtl="0" eaLnBrk="1" fontAlgn="base" hangingPunct="1">
        <a:spcBef>
          <a:spcPct val="20000"/>
        </a:spcBef>
        <a:spcAft>
          <a:spcPct val="0"/>
        </a:spcAft>
        <a:buChar char="•"/>
        <a:defRPr sz="1413">
          <a:solidFill>
            <a:schemeClr val="tx1"/>
          </a:solidFill>
          <a:effectLst>
            <a:outerShdw blurRad="38100" dist="38100" dir="2700000" algn="tl">
              <a:srgbClr val="000000"/>
            </a:outerShdw>
          </a:effectLst>
          <a:latin typeface="Arial" charset="0"/>
          <a:cs typeface="+mn-cs"/>
        </a:defRPr>
      </a:lvl6pPr>
      <a:lvl7pPr marL="1925473" indent="-167786" algn="l" rtl="0" eaLnBrk="1" fontAlgn="base" hangingPunct="1">
        <a:spcBef>
          <a:spcPct val="20000"/>
        </a:spcBef>
        <a:spcAft>
          <a:spcPct val="0"/>
        </a:spcAft>
        <a:buChar char="•"/>
        <a:defRPr sz="1413">
          <a:solidFill>
            <a:schemeClr val="tx1"/>
          </a:solidFill>
          <a:effectLst>
            <a:outerShdw blurRad="38100" dist="38100" dir="2700000" algn="tl">
              <a:srgbClr val="000000"/>
            </a:outerShdw>
          </a:effectLst>
          <a:latin typeface="Arial" charset="0"/>
          <a:cs typeface="+mn-cs"/>
        </a:defRPr>
      </a:lvl7pPr>
      <a:lvl8pPr marL="2258728" indent="-167786" algn="l" rtl="0" eaLnBrk="1" fontAlgn="base" hangingPunct="1">
        <a:spcBef>
          <a:spcPct val="20000"/>
        </a:spcBef>
        <a:spcAft>
          <a:spcPct val="0"/>
        </a:spcAft>
        <a:buChar char="•"/>
        <a:defRPr sz="1413">
          <a:solidFill>
            <a:schemeClr val="tx1"/>
          </a:solidFill>
          <a:effectLst>
            <a:outerShdw blurRad="38100" dist="38100" dir="2700000" algn="tl">
              <a:srgbClr val="000000"/>
            </a:outerShdw>
          </a:effectLst>
          <a:latin typeface="Arial" charset="0"/>
          <a:cs typeface="+mn-cs"/>
        </a:defRPr>
      </a:lvl8pPr>
      <a:lvl9pPr marL="2591983" indent="-167786" algn="l" rtl="0" eaLnBrk="1" fontAlgn="base" hangingPunct="1">
        <a:spcBef>
          <a:spcPct val="20000"/>
        </a:spcBef>
        <a:spcAft>
          <a:spcPct val="0"/>
        </a:spcAft>
        <a:buChar char="•"/>
        <a:defRPr sz="1413">
          <a:solidFill>
            <a:schemeClr val="tx1"/>
          </a:solidFill>
          <a:effectLst>
            <a:outerShdw blurRad="38100" dist="38100" dir="2700000" algn="tl">
              <a:srgbClr val="000000"/>
            </a:outerShdw>
          </a:effectLst>
          <a:latin typeface="Arial" charset="0"/>
          <a:cs typeface="+mn-cs"/>
        </a:defRPr>
      </a:lvl9pPr>
    </p:bodyStyle>
    <p:otherStyle>
      <a:defPPr>
        <a:defRPr lang="en-US"/>
      </a:defPPr>
      <a:lvl1pPr marL="0" algn="l" defTabSz="666510" rtl="0" eaLnBrk="1" latinLnBrk="0" hangingPunct="1">
        <a:defRPr sz="1330" kern="1200">
          <a:solidFill>
            <a:schemeClr val="tx1"/>
          </a:solidFill>
          <a:latin typeface="+mn-lt"/>
          <a:ea typeface="+mn-ea"/>
          <a:cs typeface="+mn-cs"/>
        </a:defRPr>
      </a:lvl1pPr>
      <a:lvl2pPr marL="333255" algn="l" defTabSz="666510" rtl="0" eaLnBrk="1" latinLnBrk="0" hangingPunct="1">
        <a:defRPr sz="1330" kern="1200">
          <a:solidFill>
            <a:schemeClr val="tx1"/>
          </a:solidFill>
          <a:latin typeface="+mn-lt"/>
          <a:ea typeface="+mn-ea"/>
          <a:cs typeface="+mn-cs"/>
        </a:defRPr>
      </a:lvl2pPr>
      <a:lvl3pPr marL="666510" algn="l" defTabSz="666510" rtl="0" eaLnBrk="1" latinLnBrk="0" hangingPunct="1">
        <a:defRPr sz="1330" kern="1200">
          <a:solidFill>
            <a:schemeClr val="tx1"/>
          </a:solidFill>
          <a:latin typeface="+mn-lt"/>
          <a:ea typeface="+mn-ea"/>
          <a:cs typeface="+mn-cs"/>
        </a:defRPr>
      </a:lvl3pPr>
      <a:lvl4pPr marL="999765" algn="l" defTabSz="666510" rtl="0" eaLnBrk="1" latinLnBrk="0" hangingPunct="1">
        <a:defRPr sz="1330" kern="1200">
          <a:solidFill>
            <a:schemeClr val="tx1"/>
          </a:solidFill>
          <a:latin typeface="+mn-lt"/>
          <a:ea typeface="+mn-ea"/>
          <a:cs typeface="+mn-cs"/>
        </a:defRPr>
      </a:lvl4pPr>
      <a:lvl5pPr marL="1333021" algn="l" defTabSz="666510" rtl="0" eaLnBrk="1" latinLnBrk="0" hangingPunct="1">
        <a:defRPr sz="1330" kern="1200">
          <a:solidFill>
            <a:schemeClr val="tx1"/>
          </a:solidFill>
          <a:latin typeface="+mn-lt"/>
          <a:ea typeface="+mn-ea"/>
          <a:cs typeface="+mn-cs"/>
        </a:defRPr>
      </a:lvl5pPr>
      <a:lvl6pPr marL="1666276" algn="l" defTabSz="666510" rtl="0" eaLnBrk="1" latinLnBrk="0" hangingPunct="1">
        <a:defRPr sz="1330" kern="1200">
          <a:solidFill>
            <a:schemeClr val="tx1"/>
          </a:solidFill>
          <a:latin typeface="+mn-lt"/>
          <a:ea typeface="+mn-ea"/>
          <a:cs typeface="+mn-cs"/>
        </a:defRPr>
      </a:lvl6pPr>
      <a:lvl7pPr marL="1999530" algn="l" defTabSz="666510" rtl="0" eaLnBrk="1" latinLnBrk="0" hangingPunct="1">
        <a:defRPr sz="1330" kern="1200">
          <a:solidFill>
            <a:schemeClr val="tx1"/>
          </a:solidFill>
          <a:latin typeface="+mn-lt"/>
          <a:ea typeface="+mn-ea"/>
          <a:cs typeface="+mn-cs"/>
        </a:defRPr>
      </a:lvl7pPr>
      <a:lvl8pPr marL="2332784" algn="l" defTabSz="666510" rtl="0" eaLnBrk="1" latinLnBrk="0" hangingPunct="1">
        <a:defRPr sz="1330" kern="1200">
          <a:solidFill>
            <a:schemeClr val="tx1"/>
          </a:solidFill>
          <a:latin typeface="+mn-lt"/>
          <a:ea typeface="+mn-ea"/>
          <a:cs typeface="+mn-cs"/>
        </a:defRPr>
      </a:lvl8pPr>
      <a:lvl9pPr marL="2666039" algn="l" defTabSz="666510" rtl="0" eaLnBrk="1" latinLnBrk="0" hangingPunct="1">
        <a:defRPr sz="133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C80E488-8534-4743-924A-62CA17A7A192}"/>
              </a:ext>
            </a:extLst>
          </p:cNvPr>
          <p:cNvSpPr/>
          <p:nvPr userDrawn="1"/>
        </p:nvSpPr>
        <p:spPr>
          <a:xfrm>
            <a:off x="0" y="6407451"/>
            <a:ext cx="11736987"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5F27ABEE-91E1-420E-AD52-066ECB7CBDFC}"/>
              </a:ext>
            </a:extLst>
          </p:cNvPr>
          <p:cNvSpPr/>
          <p:nvPr userDrawn="1"/>
        </p:nvSpPr>
        <p:spPr>
          <a:xfrm rot="5400000">
            <a:off x="8758537" y="2978453"/>
            <a:ext cx="6407450"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 name="Body Level One…"/>
          <p:cNvSpPr txBox="1">
            <a:spLocks noGrp="1"/>
          </p:cNvSpPr>
          <p:nvPr>
            <p:ph type="body" idx="1"/>
          </p:nvPr>
        </p:nvSpPr>
        <p:spPr>
          <a:xfrm>
            <a:off x="592915" y="1524000"/>
            <a:ext cx="10972801" cy="47244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r>
              <a:rPr lang="en-US"/>
              <a:t>Body copy Intel clear light 28 point</a:t>
            </a:r>
          </a:p>
          <a:p>
            <a:pPr lvl="1"/>
            <a:r>
              <a:rPr lang="en-US"/>
              <a:t>Sub Bullet one 24 point</a:t>
            </a:r>
          </a:p>
          <a:p>
            <a:pPr lvl="2"/>
            <a:r>
              <a:rPr lang="en-US"/>
              <a:t>Sub Bullet two 20 point</a:t>
            </a:r>
          </a:p>
          <a:p>
            <a:pPr lvl="3"/>
            <a:r>
              <a:rPr lang="en-US"/>
              <a:t>Sub Bullet three 18 point</a:t>
            </a:r>
          </a:p>
          <a:p>
            <a:pPr lvl="4"/>
            <a:r>
              <a:rPr lang="en-US"/>
              <a:t>Sub Bullet four 16 point</a:t>
            </a:r>
            <a:br>
              <a:rPr lang="en-US"/>
            </a:br>
            <a:endParaRPr lang="en-US"/>
          </a:p>
          <a:p>
            <a:pPr lvl="2"/>
            <a:endParaRPr/>
          </a:p>
        </p:txBody>
      </p:sp>
      <p:sp>
        <p:nvSpPr>
          <p:cNvPr id="4" name="Title Text"/>
          <p:cNvSpPr txBox="1">
            <a:spLocks noGrp="1"/>
          </p:cNvSpPr>
          <p:nvPr>
            <p:ph type="title"/>
          </p:nvPr>
        </p:nvSpPr>
        <p:spPr>
          <a:xfrm>
            <a:off x="592916" y="571500"/>
            <a:ext cx="10972801" cy="8836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p>
            <a:r>
              <a:rPr lang="en-US"/>
              <a:t>40pt Intel Clear Light Text Goes Here</a:t>
            </a:r>
            <a:endParaRPr/>
          </a:p>
        </p:txBody>
      </p:sp>
      <p:sp>
        <p:nvSpPr>
          <p:cNvPr id="2" name="Rectangle 1">
            <a:extLst>
              <a:ext uri="{FF2B5EF4-FFF2-40B4-BE49-F238E27FC236}">
                <a16:creationId xmlns:a16="http://schemas.microsoft.com/office/drawing/2014/main" id="{6D33D527-2918-4752-A9A7-0BDBA010BB39}"/>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2"/>
                </a:solidFill>
              </a:rPr>
              <a:t>Intel Confidential</a:t>
            </a:r>
          </a:p>
        </p:txBody>
      </p:sp>
      <p:sp>
        <p:nvSpPr>
          <p:cNvPr id="5" name="Rectangle 4">
            <a:extLst>
              <a:ext uri="{FF2B5EF4-FFF2-40B4-BE49-F238E27FC236}">
                <a16:creationId xmlns:a16="http://schemas.microsoft.com/office/drawing/2014/main" id="{7FE2005A-EE28-4562-A018-55A90BB1BA11}"/>
              </a:ext>
            </a:extLst>
          </p:cNvPr>
          <p:cNvSpPr/>
          <p:nvPr userDrawn="1"/>
        </p:nvSpPr>
        <p:spPr>
          <a:xfrm>
            <a:off x="483010" y="6562504"/>
            <a:ext cx="1225015" cy="231410"/>
          </a:xfrm>
          <a:prstGeom prst="rect">
            <a:avLst/>
          </a:prstGeom>
        </p:spPr>
        <p:txBody>
          <a:bodyPr wrap="none">
            <a:spAutoFit/>
          </a:bodyPr>
          <a:lstStyle/>
          <a:p>
            <a:pPr algn="l"/>
            <a:r>
              <a:rPr lang="en-US" sz="1000">
                <a:solidFill>
                  <a:schemeClr val="bg2"/>
                </a:solidFill>
              </a:rPr>
              <a:t>CCG-CPE-CPS-BA</a:t>
            </a:r>
          </a:p>
        </p:txBody>
      </p:sp>
      <p:pic>
        <p:nvPicPr>
          <p:cNvPr id="6" name="Graphic 5">
            <a:extLst>
              <a:ext uri="{FF2B5EF4-FFF2-40B4-BE49-F238E27FC236}">
                <a16:creationId xmlns:a16="http://schemas.microsoft.com/office/drawing/2014/main" id="{DCACDBB0-BD96-446C-8F63-C56E4AA10FBD}"/>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11137466" y="6554735"/>
            <a:ext cx="476084" cy="177524"/>
          </a:xfrm>
          <a:prstGeom prst="rect">
            <a:avLst/>
          </a:prstGeom>
        </p:spPr>
      </p:pic>
      <p:sp>
        <p:nvSpPr>
          <p:cNvPr id="9" name="TextBox 8">
            <a:extLst>
              <a:ext uri="{FF2B5EF4-FFF2-40B4-BE49-F238E27FC236}">
                <a16:creationId xmlns:a16="http://schemas.microsoft.com/office/drawing/2014/main" id="{51520E06-BF98-49FF-91DB-15EBE855DD9E}"/>
              </a:ext>
            </a:extLst>
          </p:cNvPr>
          <p:cNvSpPr txBox="1"/>
          <p:nvPr userDrawn="1"/>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bg2"/>
                </a:solidFill>
                <a:effectLst/>
                <a:uFillTx/>
                <a:latin typeface="+mn-lt"/>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err="1">
              <a:ln>
                <a:noFill/>
              </a:ln>
              <a:solidFill>
                <a:schemeClr val="bg2"/>
              </a:solidFill>
              <a:effectLst/>
              <a:uFillTx/>
              <a:latin typeface="+mn-lt"/>
              <a:ea typeface="+mn-ea"/>
              <a:cs typeface="+mn-cs"/>
              <a:sym typeface="Helvetica Neue"/>
            </a:endParaRPr>
          </a:p>
        </p:txBody>
      </p:sp>
    </p:spTree>
    <p:extLst>
      <p:ext uri="{BB962C8B-B14F-4D97-AF65-F5344CB8AC3E}">
        <p14:creationId xmlns:p14="http://schemas.microsoft.com/office/powerpoint/2010/main" val="2913381975"/>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2" r:id="rId17"/>
    <p:sldLayoutId id="2147483923" r:id="rId18"/>
    <p:sldLayoutId id="2147483924" r:id="rId19"/>
    <p:sldLayoutId id="2147483925" r:id="rId20"/>
    <p:sldLayoutId id="2147483926" r:id="rId21"/>
    <p:sldLayoutId id="2147483927" r:id="rId22"/>
    <p:sldLayoutId id="2147483928" r:id="rId23"/>
    <p:sldLayoutId id="2147483929" r:id="rId24"/>
    <p:sldLayoutId id="2147483930" r:id="rId25"/>
    <p:sldLayoutId id="2147483931"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marL="0" marR="0" indent="0" algn="l" defTabSz="609600" eaLnBrk="1" latinLnBrk="0" hangingPunct="1">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p:titleStyle>
    <p:bodyStyle>
      <a:lvl1pPr marL="228600" marR="0" indent="-228600" algn="l" defTabSz="609600" eaLnBrk="1" latinLnBrk="0" hangingPunct="1">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eaLnBrk="1" latinLnBrk="0" hangingPunct="1">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eaLnBrk="1" latinLnBrk="0" hangingPunct="1">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eaLnBrk="1" latinLnBrk="0" hangingPunct="1">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eaLnBrk="1" latinLnBrk="0" hangingPunct="1">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p:bodyStyle>
    <p:other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6D99FB-59E2-4AE4-8FB5-1C024C8011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63B5B7-94CE-411F-B2AF-D631F64CC3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44EABD-171E-4E0D-A619-B75DA19C83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A5860E-EC4B-4ABD-A42F-0304B71588E5}" type="datetimeFigureOut">
              <a:rPr lang="en-US" smtClean="0"/>
              <a:t>5/19/2025</a:t>
            </a:fld>
            <a:endParaRPr lang="en-US"/>
          </a:p>
        </p:txBody>
      </p:sp>
      <p:sp>
        <p:nvSpPr>
          <p:cNvPr id="5" name="Footer Placeholder 4">
            <a:extLst>
              <a:ext uri="{FF2B5EF4-FFF2-40B4-BE49-F238E27FC236}">
                <a16:creationId xmlns:a16="http://schemas.microsoft.com/office/drawing/2014/main" id="{6472FD91-29BD-4977-AD42-1D442E8E42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653850-1FB0-4A77-AE89-385C1A8B56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A808D7-8300-4939-8126-02D4D294BBBC}" type="slidenum">
              <a:rPr lang="en-US" smtClean="0"/>
              <a:t>‹#›</a:t>
            </a:fld>
            <a:endParaRPr lang="en-US"/>
          </a:p>
        </p:txBody>
      </p:sp>
    </p:spTree>
    <p:extLst>
      <p:ext uri="{BB962C8B-B14F-4D97-AF65-F5344CB8AC3E}">
        <p14:creationId xmlns:p14="http://schemas.microsoft.com/office/powerpoint/2010/main" val="1432411126"/>
      </p:ext>
    </p:extLst>
  </p:cSld>
  <p:clrMap bg1="lt1" tx1="dk1" bg2="lt2" tx2="dk2" accent1="accent1" accent2="accent2" accent3="accent3" accent4="accent4" accent5="accent5" accent6="accent6" hlink="hlink" folHlink="folHlink"/>
  <p:sldLayoutIdLst>
    <p:sldLayoutId id="2147483933"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 id="2147483944" r:id="rId12"/>
    <p:sldLayoutId id="214748394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2116" y="6345936"/>
            <a:ext cx="12192000" cy="512064"/>
          </a:xfrm>
          <a:prstGeom prst="rect">
            <a:avLst/>
          </a:prstGeom>
          <a:gradFill flip="none" rotWithShape="1">
            <a:gsLst>
              <a:gs pos="32000">
                <a:schemeClr val="tx2"/>
              </a:gs>
              <a:gs pos="95000">
                <a:srgbClr val="009FDF"/>
              </a:gs>
              <a:gs pos="78000">
                <a:srgbClr val="0071C5"/>
              </a:gs>
            </a:gsLst>
            <a:lin ang="1986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pic>
        <p:nvPicPr>
          <p:cNvPr id="11" name="Picture 2" descr="\\.psf\Home\Desktop\Intel.png"/>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10986554" y="6440786"/>
            <a:ext cx="485781" cy="320175"/>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a:off x="11624735" y="6432680"/>
            <a:ext cx="3175" cy="316992"/>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607484" y="413507"/>
            <a:ext cx="10972800" cy="1158240"/>
          </a:xfrm>
          <a:prstGeom prst="rect">
            <a:avLst/>
          </a:prstGeom>
        </p:spPr>
        <p:txBody>
          <a:bodyPr vert="horz" lIns="0" tIns="0" rIns="0" bIns="0" rtlCol="0" anchor="t" anchorCtr="0">
            <a:noAutofit/>
          </a:bodyPr>
          <a:lstStyle/>
          <a:p>
            <a:r>
              <a:rPr lang="en-US"/>
              <a:t>28pt Intel Clear Headline</a:t>
            </a:r>
          </a:p>
        </p:txBody>
      </p:sp>
      <p:sp>
        <p:nvSpPr>
          <p:cNvPr id="3" name="Text Placeholder 2"/>
          <p:cNvSpPr>
            <a:spLocks noGrp="1"/>
          </p:cNvSpPr>
          <p:nvPr>
            <p:ph type="body" idx="1"/>
          </p:nvPr>
        </p:nvSpPr>
        <p:spPr>
          <a:xfrm>
            <a:off x="607484" y="1604434"/>
            <a:ext cx="10970683" cy="4567767"/>
          </a:xfrm>
          <a:prstGeom prst="rect">
            <a:avLst/>
          </a:prstGeom>
        </p:spPr>
        <p:txBody>
          <a:bodyPr vert="horz" lIns="0" tIns="0" rIns="0" bIns="0" rtlCol="0">
            <a:noAutofit/>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
        <p:nvSpPr>
          <p:cNvPr id="6" name="Slide Number Placeholder 5"/>
          <p:cNvSpPr>
            <a:spLocks noGrp="1"/>
          </p:cNvSpPr>
          <p:nvPr>
            <p:ph type="sldNum" sz="quarter" idx="4"/>
          </p:nvPr>
        </p:nvSpPr>
        <p:spPr>
          <a:xfrm>
            <a:off x="9163136" y="6432516"/>
            <a:ext cx="2844800" cy="365125"/>
          </a:xfrm>
          <a:prstGeom prst="rect">
            <a:avLst/>
          </a:prstGeom>
        </p:spPr>
        <p:txBody>
          <a:bodyPr vert="horz" lIns="0" tIns="0" rIns="0" bIns="0" rtlCol="0" anchor="ctr"/>
          <a:lstStyle>
            <a:lvl1pPr algn="r">
              <a:defRPr sz="1067">
                <a:solidFill>
                  <a:schemeClr val="bg1"/>
                </a:solidFill>
                <a:latin typeface="+mn-lt"/>
                <a:cs typeface="Intel Clear"/>
              </a:defRPr>
            </a:lvl1pPr>
          </a:lstStyle>
          <a:p>
            <a:fld id="{EE2556C5-CE8C-6547-B838-EA80C61A4AF7}" type="slidenum">
              <a:rPr lang="en-US" smtClean="0"/>
              <a:pPr/>
              <a:t>‹#›</a:t>
            </a:fld>
            <a:endParaRPr lang="en-US"/>
          </a:p>
        </p:txBody>
      </p:sp>
    </p:spTree>
    <p:extLst>
      <p:ext uri="{BB962C8B-B14F-4D97-AF65-F5344CB8AC3E}">
        <p14:creationId xmlns:p14="http://schemas.microsoft.com/office/powerpoint/2010/main" val="4290217146"/>
      </p:ext>
    </p:extLst>
  </p:cSld>
  <p:clrMap bg1="lt1" tx1="dk1" bg2="lt2" tx2="dk2" accent1="accent1" accent2="accent2" accent3="accent3" accent4="accent4" accent5="accent5" accent6="accent6" hlink="hlink" folHlink="folHlink"/>
  <p:sldLayoutIdLst>
    <p:sldLayoutId id="2147483948" r:id="rId1"/>
    <p:sldLayoutId id="2147483949" r:id="rId2"/>
    <p:sldLayoutId id="2147483950" r:id="rId3"/>
    <p:sldLayoutId id="2147483951" r:id="rId4"/>
    <p:sldLayoutId id="2147483952" r:id="rId5"/>
    <p:sldLayoutId id="2147483953" r:id="rId6"/>
    <p:sldLayoutId id="2147483954" r:id="rId7"/>
    <p:sldLayoutId id="2147483955" r:id="rId8"/>
    <p:sldLayoutId id="2147483956" r:id="rId9"/>
    <p:sldLayoutId id="2147483957" r:id="rId10"/>
    <p:sldLayoutId id="2147483958" r:id="rId11"/>
    <p:sldLayoutId id="2147483959" r:id="rId12"/>
    <p:sldLayoutId id="2147483960" r:id="rId13"/>
    <p:sldLayoutId id="2147483961" r:id="rId14"/>
    <p:sldLayoutId id="2147483962" r:id="rId15"/>
    <p:sldLayoutId id="2147483963" r:id="rId16"/>
    <p:sldLayoutId id="2147483964" r:id="rId17"/>
    <p:sldLayoutId id="2147483965" r:id="rId18"/>
    <p:sldLayoutId id="2147483966"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609585" rtl="0" eaLnBrk="1" latinLnBrk="0" hangingPunct="1">
        <a:lnSpc>
          <a:spcPct val="100000"/>
        </a:lnSpc>
        <a:spcBef>
          <a:spcPct val="0"/>
        </a:spcBef>
        <a:buNone/>
        <a:defRPr sz="3733" b="0" i="0" kern="1200" spc="0" baseline="0">
          <a:solidFill>
            <a:schemeClr val="tx2"/>
          </a:solidFill>
          <a:latin typeface="Intel Clear"/>
          <a:ea typeface="Intel Clear"/>
          <a:cs typeface="Intel Clear"/>
        </a:defRPr>
      </a:lvl1pPr>
    </p:titleStyle>
    <p:bodyStyle>
      <a:lvl1pPr marL="0" indent="0" algn="l" defTabSz="609585" rtl="0" eaLnBrk="1" latinLnBrk="0" hangingPunct="1">
        <a:spcBef>
          <a:spcPts val="1600"/>
        </a:spcBef>
        <a:spcAft>
          <a:spcPts val="0"/>
        </a:spcAft>
        <a:buFont typeface="Wingdings" panose="05000000000000000000" pitchFamily="2" charset="2"/>
        <a:buNone/>
        <a:defRPr sz="2400" b="0" kern="1200">
          <a:solidFill>
            <a:srgbClr val="0071C5"/>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133" kern="1200" baseline="0">
          <a:solidFill>
            <a:schemeClr val="tx2"/>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chemeClr val="tx2"/>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867" kern="1200">
          <a:solidFill>
            <a:schemeClr val="tx2"/>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chemeClr val="tx2"/>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5E327E-4635-45B6-BF22-9A5D52382E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9AC0734-F6DC-4801-BB72-7FDDC0B97826}"/>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09AE164-9B01-4B7A-9878-BA99179720DF}"/>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36E8F5-BB8E-442F-860E-642C398A71AC}" type="datetime1">
              <a:rPr lang="en-IN" smtClean="0"/>
              <a:t>19-05-2025</a:t>
            </a:fld>
            <a:endParaRPr lang="en-IN"/>
          </a:p>
        </p:txBody>
      </p:sp>
      <p:sp>
        <p:nvSpPr>
          <p:cNvPr id="5" name="Footer Placeholder 4">
            <a:extLst>
              <a:ext uri="{FF2B5EF4-FFF2-40B4-BE49-F238E27FC236}">
                <a16:creationId xmlns:a16="http://schemas.microsoft.com/office/drawing/2014/main" id="{9AD2A450-D945-4418-979D-789D5C68E5D9}"/>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Intel Confidential</a:t>
            </a:r>
          </a:p>
        </p:txBody>
      </p:sp>
      <p:sp>
        <p:nvSpPr>
          <p:cNvPr id="6" name="Slide Number Placeholder 5">
            <a:extLst>
              <a:ext uri="{FF2B5EF4-FFF2-40B4-BE49-F238E27FC236}">
                <a16:creationId xmlns:a16="http://schemas.microsoft.com/office/drawing/2014/main" id="{BC8E6D9D-F742-43CE-9351-9CC81588386E}"/>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EA678D-246E-41AC-9440-C412F251418F}" type="slidenum">
              <a:rPr lang="en-IN" smtClean="0"/>
              <a:t>‹#›</a:t>
            </a:fld>
            <a:endParaRPr lang="en-IN"/>
          </a:p>
        </p:txBody>
      </p:sp>
    </p:spTree>
    <p:extLst>
      <p:ext uri="{BB962C8B-B14F-4D97-AF65-F5344CB8AC3E}">
        <p14:creationId xmlns:p14="http://schemas.microsoft.com/office/powerpoint/2010/main" val="228108625"/>
      </p:ext>
    </p:extLst>
  </p:cSld>
  <p:clrMap bg1="lt1" tx1="dk1" bg2="lt2" tx2="dk2" accent1="accent1" accent2="accent2" accent3="accent3" accent4="accent4" accent5="accent5" accent6="accent6" hlink="hlink" folHlink="folHlink"/>
  <p:sldLayoutIdLst>
    <p:sldLayoutId id="2147483968" r:id="rId1"/>
    <p:sldLayoutId id="2147483969" r:id="rId2"/>
    <p:sldLayoutId id="2147483970" r:id="rId3"/>
    <p:sldLayoutId id="2147483971" r:id="rId4"/>
    <p:sldLayoutId id="2147483972" r:id="rId5"/>
    <p:sldLayoutId id="2147483973" r:id="rId6"/>
    <p:sldLayoutId id="2147483974" r:id="rId7"/>
    <p:sldLayoutId id="2147483975" r:id="rId8"/>
    <p:sldLayoutId id="2147483976" r:id="rId9"/>
    <p:sldLayoutId id="2147483977" r:id="rId10"/>
    <p:sldLayoutId id="2147483978" r:id="rId11"/>
    <p:sldLayoutId id="2147483979" r:id="rId12"/>
  </p:sldLayoutIdLst>
  <p:hf sldNum="0" hd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0.xml"/></Relationships>
</file>

<file path=ppt/slides/_rels/slide101.xml.rels><?xml version="1.0" encoding="UTF-8" standalone="yes"?>
<Relationships xmlns="http://schemas.openxmlformats.org/package/2006/relationships"><Relationship Id="rId3" Type="http://schemas.openxmlformats.org/officeDocument/2006/relationships/hyperlink" Target="http://wiki.ith.intel.com/display/ttk/Home;jsessionid=4A921E9E02225A53936EB4597773B75B" TargetMode="External"/><Relationship Id="rId2" Type="http://schemas.openxmlformats.org/officeDocument/2006/relationships/hyperlink" Target="https://validationtoolcenter.intel.com/Tool/Latest/84" TargetMode="External"/><Relationship Id="rId1" Type="http://schemas.openxmlformats.org/officeDocument/2006/relationships/slideLayout" Target="../slideLayouts/slideLayout62.xml"/><Relationship Id="rId4" Type="http://schemas.openxmlformats.org/officeDocument/2006/relationships/image" Target="../media/image29.png"/></Relationships>
</file>

<file path=ppt/slides/_rels/slide102.xml.rels><?xml version="1.0" encoding="UTF-8" standalone="yes"?>
<Relationships xmlns="http://schemas.openxmlformats.org/package/2006/relationships"><Relationship Id="rId3" Type="http://schemas.openxmlformats.org/officeDocument/2006/relationships/hyperlink" Target="https://wiki.ith.intel.com/display/PEVH/Squid" TargetMode="External"/><Relationship Id="rId2" Type="http://schemas.openxmlformats.org/officeDocument/2006/relationships/hyperlink" Target="https://goto.intel.com/rvdac" TargetMode="External"/><Relationship Id="rId1" Type="http://schemas.openxmlformats.org/officeDocument/2006/relationships/slideLayout" Target="../slideLayouts/slideLayout6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29.png"/></Relationships>
</file>

<file path=ppt/slides/_rels/slide103.xml.rels><?xml version="1.0" encoding="UTF-8" standalone="yes"?>
<Relationships xmlns="http://schemas.openxmlformats.org/package/2006/relationships"><Relationship Id="rId3" Type="http://schemas.openxmlformats.org/officeDocument/2006/relationships/hyperlink" Target="https://intel.sharepoint.com/sites/stc/ttk3/SitePages/Home.aspx?RootFolder=%2Fsites%2Fstc%2Fttk3%2FShared%20Documents%2FReleases%2FWindows&amp;FolderCTID=0x012000992D6551D231F2448923052111A38F2D&amp;View=%7BDB4FCFC4%2D557A%2D47AE%2DADA4%2D0B7FFF306FDB%7D#InplviewHashdb4fcfc4-557a-47ae-ada4-0b7fff306fdb=Paged%3DTRUE-p_SortBehavior%3D0-p_FileLeafRef%3DTTK3%255f145%252ezip-p_ID%3D574-PageFirstRow%3D16" TargetMode="External"/><Relationship Id="rId2" Type="http://schemas.openxmlformats.org/officeDocument/2006/relationships/notesSlide" Target="../notesSlides/notesSlide52.xml"/><Relationship Id="rId1" Type="http://schemas.openxmlformats.org/officeDocument/2006/relationships/slideLayout" Target="../slideLayouts/slideLayout63.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29.png"/></Relationships>
</file>

<file path=ppt/slides/_rels/slide10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7.png"/><Relationship Id="rId1" Type="http://schemas.openxmlformats.org/officeDocument/2006/relationships/slideLayout" Target="../slideLayouts/slideLayout63.xml"/></Relationships>
</file>

<file path=ppt/slides/_rels/slide10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8.png"/><Relationship Id="rId1" Type="http://schemas.openxmlformats.org/officeDocument/2006/relationships/slideLayout" Target="../slideLayouts/slideLayout63.xml"/></Relationships>
</file>

<file path=ppt/slides/_rels/slide10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4.xml"/></Relationships>
</file>

<file path=ppt/slides/_rels/slide10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3.xml"/><Relationship Id="rId1" Type="http://schemas.openxmlformats.org/officeDocument/2006/relationships/slideLayout" Target="../slideLayouts/slideLayout67.xml"/></Relationships>
</file>

<file path=ppt/slides/_rels/slide10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4.xml"/><Relationship Id="rId1" Type="http://schemas.openxmlformats.org/officeDocument/2006/relationships/slideLayout" Target="../slideLayouts/slideLayout67.xml"/><Relationship Id="rId4" Type="http://schemas.openxmlformats.org/officeDocument/2006/relationships/image" Target="../media/image89.png"/></Relationships>
</file>

<file path=ppt/slides/_rels/slide10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5.xml"/><Relationship Id="rId1" Type="http://schemas.openxmlformats.org/officeDocument/2006/relationships/slideLayout" Target="../slideLayouts/slideLayout65.xml"/><Relationship Id="rId5" Type="http://schemas.openxmlformats.org/officeDocument/2006/relationships/image" Target="../media/image91.png"/><Relationship Id="rId4" Type="http://schemas.openxmlformats.org/officeDocument/2006/relationships/image" Target="../media/image90.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6.xml"/><Relationship Id="rId1" Type="http://schemas.openxmlformats.org/officeDocument/2006/relationships/slideLayout" Target="../slideLayouts/slideLayout65.xml"/></Relationships>
</file>

<file path=ppt/slides/_rels/slide1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65.xml"/></Relationships>
</file>

<file path=ppt/slides/_rels/slide1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8.xml"/><Relationship Id="rId1" Type="http://schemas.openxmlformats.org/officeDocument/2006/relationships/slideLayout" Target="../slideLayouts/slideLayout65.xml"/><Relationship Id="rId5" Type="http://schemas.openxmlformats.org/officeDocument/2006/relationships/hyperlink" Target="https://intel.sharepoint.com/sites/ccg_cpe_cps_wclsystempdt/Shared%20Documents/Forms/AllItems.aspx?id=%2Fsites%2Fccg%5Fcpe%5Fcps%5Fwclsystempdt%2FShared%20Documents%2FRVP%20Engineering%20Docs%2FRVP%20Power%20Map%2FPower%5FMap&amp;viewid=d6627540%2Dda7d%2D4ccd%2Db520%2D50e2d336c8d5&amp;OR=Teams%2DHL&amp;CT=1723211675296" TargetMode="External"/><Relationship Id="rId4" Type="http://schemas.openxmlformats.org/officeDocument/2006/relationships/image" Target="../media/image92.jpeg"/></Relationships>
</file>

<file path=ppt/slides/_rels/slide1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9.xml"/><Relationship Id="rId1" Type="http://schemas.openxmlformats.org/officeDocument/2006/relationships/slideLayout" Target="../slideLayouts/slideLayout65.xml"/><Relationship Id="rId5" Type="http://schemas.openxmlformats.org/officeDocument/2006/relationships/hyperlink" Target="https://intel.sharepoint.com/sites/ccg_cpe_cps_wclsystempdt/Shared%20Documents/Forms/AllItems.aspx?id=%2Fsites%2Fccg%5Fcpe%5Fcps%5Fwclsystempdt%2FShared%20Documents%2FRVP%20Engineering%20Docs%2FRVP%20Power%20Map%2FPower%5FMap&amp;viewid=d6627540%2Dda7d%2D4ccd%2Db520%2D50e2d336c8d5&amp;OR=Teams%2DHL&amp;CT=1723211675296" TargetMode="External"/><Relationship Id="rId4" Type="http://schemas.openxmlformats.org/officeDocument/2006/relationships/image" Target="../media/image93.jpeg"/></Relationships>
</file>

<file path=ppt/slides/_rels/slide1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0.xml"/><Relationship Id="rId1" Type="http://schemas.openxmlformats.org/officeDocument/2006/relationships/slideLayout" Target="../slideLayouts/slideLayout67.xml"/></Relationships>
</file>

<file path=ppt/slides/_rels/slide11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1.xml"/><Relationship Id="rId1" Type="http://schemas.openxmlformats.org/officeDocument/2006/relationships/slideLayout" Target="../slideLayouts/slideLayout67.xml"/><Relationship Id="rId4" Type="http://schemas.openxmlformats.org/officeDocument/2006/relationships/image" Target="../media/image29.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9.xml"/></Relationships>
</file>

<file path=ppt/slides/_rels/slide11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3.xml"/><Relationship Id="rId1" Type="http://schemas.openxmlformats.org/officeDocument/2006/relationships/slideLayout" Target="../slideLayouts/slideLayout69.xml"/></Relationships>
</file>

<file path=ppt/slides/_rels/slide118.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64.xml"/><Relationship Id="rId1" Type="http://schemas.openxmlformats.org/officeDocument/2006/relationships/slideLayout" Target="../slideLayouts/slideLayout69.xml"/></Relationships>
</file>

<file path=ppt/slides/_rels/slide119.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Data" Target="../diagrams/data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image" Target="../media/image29.png"/><Relationship Id="rId17" Type="http://schemas.microsoft.com/office/2007/relationships/diagramDrawing" Target="../diagrams/drawing3.xml"/><Relationship Id="rId2" Type="http://schemas.openxmlformats.org/officeDocument/2006/relationships/diagramData" Target="../diagrams/data1.xml"/><Relationship Id="rId16" Type="http://schemas.openxmlformats.org/officeDocument/2006/relationships/diagramColors" Target="../diagrams/colors3.xml"/><Relationship Id="rId1" Type="http://schemas.openxmlformats.org/officeDocument/2006/relationships/slideLayout" Target="../slideLayouts/slideLayout6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QuickStyle" Target="../diagrams/quickStyle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97.png"/><Relationship Id="rId1" Type="http://schemas.openxmlformats.org/officeDocument/2006/relationships/slideLayout" Target="../slideLayouts/slideLayout67.xml"/></Relationships>
</file>

<file path=ppt/slides/_rels/slide1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5.xml"/><Relationship Id="rId1" Type="http://schemas.openxmlformats.org/officeDocument/2006/relationships/slideLayout" Target="../slideLayouts/slideLayout68.xml"/></Relationships>
</file>

<file path=ppt/slides/_rels/slide1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6.xml"/><Relationship Id="rId1" Type="http://schemas.openxmlformats.org/officeDocument/2006/relationships/slideLayout" Target="../slideLayouts/slideLayout67.xml"/></Relationships>
</file>

<file path=ppt/slides/_rels/slide123.xml.rels><?xml version="1.0" encoding="UTF-8" standalone="yes"?>
<Relationships xmlns="http://schemas.openxmlformats.org/package/2006/relationships"><Relationship Id="rId3" Type="http://schemas.openxmlformats.org/officeDocument/2006/relationships/hyperlink" Target="https://intel.sharepoint.com/:x:/r/sites/ccgptlplatformpdtprogrammanagement/PTLUPH%20RVP%20documents/PTL-UPH%20RVP%20Architecture%20documents/Power_Map/2x7_Mapping/RVP4/RVP4_PTL_UH_DDR5_T3_SODIMM_2x7_HDR_MAPPING_WW23.xlsx?d=w9f95d499bfac4ef39cd86c726b927553&amp;csf=1&amp;web=1&amp;e=QRlJDK" TargetMode="External"/><Relationship Id="rId2" Type="http://schemas.openxmlformats.org/officeDocument/2006/relationships/hyperlink" Target="https://intel.sharepoint.com/sites/ccg_cpe_cps_wclsystempdt/Shared%20Documents/Forms/AllItems.aspx?id=%2Fsites%2Fccg%5Fcpe%5Fcps%5Fwclsystempdt%2FShared%20Documents%2FRVP%20Engineering%20Docs%2FRVP%20Power%20Map&amp;viewid=d6627540%2Dda7d%2D4ccd%2Db520%2D50e2d336c8d5&amp;OR=Teams%2DHL&amp;CT=1723211675296" TargetMode="External"/><Relationship Id="rId1" Type="http://schemas.openxmlformats.org/officeDocument/2006/relationships/slideLayout" Target="../slideLayouts/slideLayout67.xml"/><Relationship Id="rId4" Type="http://schemas.openxmlformats.org/officeDocument/2006/relationships/image" Target="../media/image29.png"/></Relationships>
</file>

<file path=ppt/slides/_rels/slide1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7.xml"/><Relationship Id="rId1" Type="http://schemas.openxmlformats.org/officeDocument/2006/relationships/slideLayout" Target="../slideLayouts/slideLayout67.xml"/><Relationship Id="rId6" Type="http://schemas.openxmlformats.org/officeDocument/2006/relationships/image" Target="../media/image98.png"/><Relationship Id="rId5" Type="http://schemas.openxmlformats.org/officeDocument/2006/relationships/hyperlink" Target="https://intel.sharepoint.com/:x:/r/sites/ccgptlplatformpdtprogrammanagement/PTLUPH%20RVP%20documents/PTL-UPH%20RVP%20Architecture%20documents/Power_Map/2x7_Mapping/RVP4/RVP4_PTL_UH_DDR5_T3_SODIMM_2x7_HDR_MAPPING_WW23.xlsx?d=w9f95d499bfac4ef39cd86c726b927553&amp;csf=1&amp;web=1&amp;e=QRlJDK" TargetMode="External"/><Relationship Id="rId4" Type="http://schemas.openxmlformats.org/officeDocument/2006/relationships/hyperlink" Target="https://intel.sharepoint.com/:f:/r/sites/ccg_cpe_cps_wclsystempdt/Shared%20Documents/RVP%20Engineering%20Docs/RVP%20Power%20Map/PMR_to_Shunt?csf=1&amp;web=1&amp;e=e2eaV7" TargetMode="External"/></Relationships>
</file>

<file path=ppt/slides/_rels/slide1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7.xml"/></Relationships>
</file>

<file path=ppt/slides/_rels/slide1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6.xml"/></Relationships>
</file>

<file path=ppt/slides/_rels/slide1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8.xml"/><Relationship Id="rId1" Type="http://schemas.openxmlformats.org/officeDocument/2006/relationships/slideLayout" Target="../slideLayouts/slideLayout29.xml"/></Relationships>
</file>

<file path=ppt/slides/_rels/slide128.xml.rels><?xml version="1.0" encoding="UTF-8" standalone="yes"?>
<Relationships xmlns="http://schemas.openxmlformats.org/package/2006/relationships"><Relationship Id="rId3" Type="http://schemas.openxmlformats.org/officeDocument/2006/relationships/hyperlink" Target="https://intellabs.service-now.com/rework?id=work_order_form" TargetMode="External"/><Relationship Id="rId2" Type="http://schemas.openxmlformats.org/officeDocument/2006/relationships/notesSlide" Target="../notesSlides/notesSlide69.xml"/><Relationship Id="rId1" Type="http://schemas.openxmlformats.org/officeDocument/2006/relationships/slideLayout" Target="../slideLayouts/slideLayout29.xml"/><Relationship Id="rId6" Type="http://schemas.openxmlformats.org/officeDocument/2006/relationships/image" Target="../media/image29.png"/><Relationship Id="rId5" Type="http://schemas.openxmlformats.org/officeDocument/2006/relationships/slide" Target="slide142.xml"/><Relationship Id="rId4" Type="http://schemas.openxmlformats.org/officeDocument/2006/relationships/slide" Target="slide141.xml"/></Relationships>
</file>

<file path=ppt/slides/_rels/slide1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0.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hyperlink" Target="https://intel.sharepoint.com/:f:/r/sites/ccgptlplatformpdtprogrammanagement/PTLUPH%20RVP%20documents/Validation/Software_Tool/Softwares/DEDIPROG?csf=1&amp;web=1&amp;e=Tck237" TargetMode="External"/><Relationship Id="rId2" Type="http://schemas.openxmlformats.org/officeDocument/2006/relationships/notesSlide" Target="../notesSlides/notesSlide71.xml"/><Relationship Id="rId1" Type="http://schemas.openxmlformats.org/officeDocument/2006/relationships/slideLayout" Target="../slideLayouts/slideLayout29.xml"/><Relationship Id="rId4" Type="http://schemas.openxmlformats.org/officeDocument/2006/relationships/image" Target="../media/image29.png"/></Relationships>
</file>

<file path=ppt/slides/_rels/slide13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99.png"/><Relationship Id="rId7" Type="http://schemas.openxmlformats.org/officeDocument/2006/relationships/slide" Target="slide130.xml"/><Relationship Id="rId2" Type="http://schemas.openxmlformats.org/officeDocument/2006/relationships/notesSlide" Target="../notesSlides/notesSlide72.xml"/><Relationship Id="rId1" Type="http://schemas.openxmlformats.org/officeDocument/2006/relationships/slideLayout" Target="../slideLayouts/slideLayout29.xml"/><Relationship Id="rId6" Type="http://schemas.openxmlformats.org/officeDocument/2006/relationships/image" Target="../media/image101.png"/><Relationship Id="rId5" Type="http://schemas.microsoft.com/office/2007/relationships/hdphoto" Target="../media/hdphoto2.wdp"/><Relationship Id="rId4" Type="http://schemas.openxmlformats.org/officeDocument/2006/relationships/image" Target="../media/image100.png"/></Relationships>
</file>

<file path=ppt/slides/_rels/slide1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3.xml"/><Relationship Id="rId1" Type="http://schemas.openxmlformats.org/officeDocument/2006/relationships/slideLayout" Target="../slideLayouts/slideLayout29.xml"/></Relationships>
</file>

<file path=ppt/slides/_rels/slide1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1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4.xml"/><Relationship Id="rId1" Type="http://schemas.openxmlformats.org/officeDocument/2006/relationships/slideLayout" Target="../slideLayouts/slideLayout29.xml"/></Relationships>
</file>

<file path=ppt/slides/_rels/slide1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5.xml"/><Relationship Id="rId1" Type="http://schemas.openxmlformats.org/officeDocument/2006/relationships/slideLayout" Target="../slideLayouts/slideLayout29.xml"/></Relationships>
</file>

<file path=ppt/slides/_rels/slide1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1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1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1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6.xml"/><Relationship Id="rId1" Type="http://schemas.openxmlformats.org/officeDocument/2006/relationships/slideLayout" Target="../slideLayouts/slideLayout50.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intel.sharepoint.com/:p:/r/sites/ccg_cpe_cps_wclsystempdt/Shared%20Documents/RVP%20Engineering%20Docs/RVP%20SKU%20strategy/WCL%20RVP%20SKU%20Strategy%20and%20Demand%20offering_WW46%2724.pptx?d=wcaa75fddddab4161aed93c992fae579e&amp;csf=1&amp;web=1&amp;e=ALhDhM" TargetMode="Externa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7.xml"/><Relationship Id="rId1" Type="http://schemas.openxmlformats.org/officeDocument/2006/relationships/slideLayout" Target="../slideLayouts/slideLayout47.xml"/></Relationships>
</file>

<file path=ppt/slides/_rels/slide1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iki.ith.intel.com/display/PEVH/Wildcat+Lake+%28WCL%29+Validation+Heatsink" TargetMode="External"/><Relationship Id="rId1" Type="http://schemas.openxmlformats.org/officeDocument/2006/relationships/slideLayout" Target="../slideLayouts/slideLayout5.xml"/><Relationship Id="rId5" Type="http://schemas.openxmlformats.org/officeDocument/2006/relationships/slide" Target="slide130.xml"/><Relationship Id="rId4" Type="http://schemas.openxmlformats.org/officeDocument/2006/relationships/image" Target="../media/image102.png"/></Relationships>
</file>

<file path=ppt/slides/_rels/slide1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iki.ith.intel.com/display/PEVH/Wildcat+Lake+%28WCL%29+Validation+Heatsink" TargetMode="External"/><Relationship Id="rId1" Type="http://schemas.openxmlformats.org/officeDocument/2006/relationships/slideLayout" Target="../slideLayouts/slideLayout5.xml"/><Relationship Id="rId4" Type="http://schemas.openxmlformats.org/officeDocument/2006/relationships/image" Target="../media/image103.png"/></Relationships>
</file>

<file path=ppt/slides/_rels/slide14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0.xml"/><Relationship Id="rId5" Type="http://schemas.openxmlformats.org/officeDocument/2006/relationships/image" Target="../media/image29.png"/><Relationship Id="rId4" Type="http://schemas.openxmlformats.org/officeDocument/2006/relationships/image" Target="../media/image106.png"/></Relationships>
</file>

<file path=ppt/slides/_rels/slide14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1.xml"/><Relationship Id="rId5" Type="http://schemas.openxmlformats.org/officeDocument/2006/relationships/image" Target="../media/image29.png"/><Relationship Id="rId4" Type="http://schemas.openxmlformats.org/officeDocument/2006/relationships/image" Target="../media/image109.png"/></Relationships>
</file>

<file path=ppt/slides/_rels/slide14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1.xml"/><Relationship Id="rId5" Type="http://schemas.openxmlformats.org/officeDocument/2006/relationships/image" Target="../media/image29.png"/><Relationship Id="rId4" Type="http://schemas.openxmlformats.org/officeDocument/2006/relationships/image" Target="../media/image112.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4.xml"/></Relationships>
</file>

<file path=ppt/slides/_rels/slide14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49.xml"/></Relationships>
</file>

<file path=ppt/slides/_rels/slide148.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154.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 Id="rId9" Type="http://schemas.openxmlformats.org/officeDocument/2006/relationships/image" Target="../media/image121.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8.xml"/></Relationships>
</file>

<file path=ppt/slides/_rels/slide15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4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1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9.xml"/><Relationship Id="rId1" Type="http://schemas.openxmlformats.org/officeDocument/2006/relationships/slideLayout" Target="../slideLayouts/slideLayout29.xml"/></Relationships>
</file>

<file path=ppt/slides/_rels/slide154.xml.rels><?xml version="1.0" encoding="UTF-8" standalone="yes"?>
<Relationships xmlns="http://schemas.openxmlformats.org/package/2006/relationships"><Relationship Id="rId3" Type="http://schemas.openxmlformats.org/officeDocument/2006/relationships/hyperlink" Target="https://www.totalphase.com/support/articles/200468316-Aardvark-I2C-SPI-Host-Adapter-User-Manual" TargetMode="External"/><Relationship Id="rId2" Type="http://schemas.openxmlformats.org/officeDocument/2006/relationships/notesSlide" Target="../notesSlides/notesSlide80.xml"/><Relationship Id="rId1" Type="http://schemas.openxmlformats.org/officeDocument/2006/relationships/slideLayout" Target="../slideLayouts/slideLayout29.xml"/><Relationship Id="rId5" Type="http://schemas.openxmlformats.org/officeDocument/2006/relationships/image" Target="../media/image123.png"/><Relationship Id="rId4" Type="http://schemas.openxmlformats.org/officeDocument/2006/relationships/image" Target="../media/image29.png"/></Relationships>
</file>

<file path=ppt/slides/_rels/slide155.xml.rels><?xml version="1.0" encoding="UTF-8" standalone="yes"?>
<Relationships xmlns="http://schemas.openxmlformats.org/package/2006/relationships"><Relationship Id="rId3" Type="http://schemas.openxmlformats.org/officeDocument/2006/relationships/slide" Target="slide130.xml"/><Relationship Id="rId2" Type="http://schemas.openxmlformats.org/officeDocument/2006/relationships/notesSlide" Target="../notesSlides/notesSlide81.xml"/><Relationship Id="rId1" Type="http://schemas.openxmlformats.org/officeDocument/2006/relationships/slideLayout" Target="../slideLayouts/slideLayout29.xml"/><Relationship Id="rId4" Type="http://schemas.openxmlformats.org/officeDocument/2006/relationships/image" Target="../media/image29.png"/></Relationships>
</file>

<file path=ppt/slides/_rels/slide15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99.png"/><Relationship Id="rId7" Type="http://schemas.openxmlformats.org/officeDocument/2006/relationships/slide" Target="slide130.xml"/><Relationship Id="rId2" Type="http://schemas.openxmlformats.org/officeDocument/2006/relationships/notesSlide" Target="../notesSlides/notesSlide82.xml"/><Relationship Id="rId1" Type="http://schemas.openxmlformats.org/officeDocument/2006/relationships/slideLayout" Target="../slideLayouts/slideLayout29.xml"/><Relationship Id="rId6" Type="http://schemas.openxmlformats.org/officeDocument/2006/relationships/image" Target="../media/image101.png"/><Relationship Id="rId5" Type="http://schemas.microsoft.com/office/2007/relationships/hdphoto" Target="../media/hdphoto2.wdp"/><Relationship Id="rId4" Type="http://schemas.openxmlformats.org/officeDocument/2006/relationships/image" Target="../media/image100.png"/></Relationships>
</file>

<file path=ppt/slides/_rels/slide157.xml.rels><?xml version="1.0" encoding="UTF-8" standalone="yes"?>
<Relationships xmlns="http://schemas.openxmlformats.org/package/2006/relationships"><Relationship Id="rId3" Type="http://schemas.openxmlformats.org/officeDocument/2006/relationships/slide" Target="slide130.xml"/><Relationship Id="rId2" Type="http://schemas.openxmlformats.org/officeDocument/2006/relationships/notesSlide" Target="../notesSlides/notesSlide83.xml"/><Relationship Id="rId1" Type="http://schemas.openxmlformats.org/officeDocument/2006/relationships/slideLayout" Target="../slideLayouts/slideLayout29.xml"/><Relationship Id="rId4" Type="http://schemas.openxmlformats.org/officeDocument/2006/relationships/image" Target="../media/image29.png"/></Relationships>
</file>

<file path=ppt/slides/_rels/slide15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4.xml"/><Relationship Id="rId1" Type="http://schemas.openxmlformats.org/officeDocument/2006/relationships/slideLayout" Target="../slideLayouts/slideLayout29.xml"/><Relationship Id="rId6" Type="http://schemas.openxmlformats.org/officeDocument/2006/relationships/image" Target="../media/image29.png"/><Relationship Id="rId5" Type="http://schemas.openxmlformats.org/officeDocument/2006/relationships/slide" Target="slide130.xml"/><Relationship Id="rId4" Type="http://schemas.openxmlformats.org/officeDocument/2006/relationships/image" Target="../media/image125.png"/></Relationships>
</file>

<file path=ppt/slides/_rels/slide1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7.xml"/></Relationships>
</file>

<file path=ppt/slides/_rels/slide16.xml.rels><?xml version="1.0" encoding="UTF-8" standalone="yes"?>
<Relationships xmlns="http://schemas.openxmlformats.org/package/2006/relationships"><Relationship Id="rId3" Type="http://schemas.openxmlformats.org/officeDocument/2006/relationships/hyperlink" Target="https://intel.sharepoint.com/:x:/r/sites/ccg_cpe_cps_wclsystempdt/Shared%20Documents/RVP%20Engineering%20Docs/RVP%20Landing%20zone/WCL_U%20RVP%20LZ%20Rev1p00_WW18p5_2025.xlsx?d=w03029158935e4ef8ac066ec358fb5991&amp;csf=1&amp;web=1&amp;e=IrI9p5" TargetMode="External"/><Relationship Id="rId2" Type="http://schemas.openxmlformats.org/officeDocument/2006/relationships/notesSlide" Target="../notesSlides/notesSlide9.xml"/><Relationship Id="rId1" Type="http://schemas.openxmlformats.org/officeDocument/2006/relationships/slideLayout" Target="../slideLayouts/slideLayout27.xml"/><Relationship Id="rId5" Type="http://schemas.openxmlformats.org/officeDocument/2006/relationships/image" Target="../media/image32.png"/><Relationship Id="rId4" Type="http://schemas.openxmlformats.org/officeDocument/2006/relationships/image" Target="../media/image29.png"/></Relationships>
</file>

<file path=ppt/slides/_rels/slide160.xml.rels><?xml version="1.0" encoding="UTF-8" standalone="yes"?>
<Relationships xmlns="http://schemas.openxmlformats.org/package/2006/relationships"><Relationship Id="rId3" Type="http://schemas.openxmlformats.org/officeDocument/2006/relationships/hyperlink" Target="https://wiki.ith.intel.com/display/ITSDesignWiki/TCSS+Module" TargetMode="External"/><Relationship Id="rId7" Type="http://schemas.openxmlformats.org/officeDocument/2006/relationships/image" Target="../media/image128.png"/><Relationship Id="rId2" Type="http://schemas.openxmlformats.org/officeDocument/2006/relationships/notesSlide" Target="../notesSlides/notesSlide85.xml"/><Relationship Id="rId1" Type="http://schemas.openxmlformats.org/officeDocument/2006/relationships/slideLayout" Target="../slideLayouts/slideLayout36.xml"/><Relationship Id="rId6" Type="http://schemas.openxmlformats.org/officeDocument/2006/relationships/image" Target="../media/image127.emf"/><Relationship Id="rId5" Type="http://schemas.openxmlformats.org/officeDocument/2006/relationships/image" Target="../media/image126.emf"/><Relationship Id="rId4" Type="http://schemas.openxmlformats.org/officeDocument/2006/relationships/image" Target="../media/image29.png"/></Relationships>
</file>

<file path=ppt/slides/_rels/slide161.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86.xml"/><Relationship Id="rId1" Type="http://schemas.openxmlformats.org/officeDocument/2006/relationships/slideLayout" Target="../slideLayouts/slideLayout36.xml"/><Relationship Id="rId5" Type="http://schemas.openxmlformats.org/officeDocument/2006/relationships/image" Target="../media/image29.png"/><Relationship Id="rId4" Type="http://schemas.openxmlformats.org/officeDocument/2006/relationships/image" Target="../media/image130.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7.xml"/><Relationship Id="rId1" Type="http://schemas.openxmlformats.org/officeDocument/2006/relationships/slideLayout" Target="../slideLayouts/slideLayout9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6.png"/><Relationship Id="rId1" Type="http://schemas.openxmlformats.org/officeDocument/2006/relationships/slideLayout" Target="../slideLayouts/slideLayout89.xml"/></Relationships>
</file>

<file path=ppt/slides/_rels/slide165.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23.png"/><Relationship Id="rId7" Type="http://schemas.openxmlformats.org/officeDocument/2006/relationships/image" Target="../media/image141.png"/><Relationship Id="rId2" Type="http://schemas.openxmlformats.org/officeDocument/2006/relationships/image" Target="../media/image137.png"/><Relationship Id="rId1" Type="http://schemas.openxmlformats.org/officeDocument/2006/relationships/slideLayout" Target="../slideLayouts/slideLayout89.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166.xml.rels><?xml version="1.0" encoding="UTF-8" standalone="yes"?>
<Relationships xmlns="http://schemas.openxmlformats.org/package/2006/relationships"><Relationship Id="rId3" Type="http://schemas.openxmlformats.org/officeDocument/2006/relationships/hyperlink" Target="https://goto/rvpdac" TargetMode="External"/><Relationship Id="rId2" Type="http://schemas.openxmlformats.org/officeDocument/2006/relationships/image" Target="../media/image23.png"/><Relationship Id="rId1" Type="http://schemas.openxmlformats.org/officeDocument/2006/relationships/slideLayout" Target="../slideLayouts/slideLayout89.xml"/><Relationship Id="rId5" Type="http://schemas.openxmlformats.org/officeDocument/2006/relationships/hyperlink" Target="mailto:deepak.sharma@intel.com" TargetMode="External"/><Relationship Id="rId4" Type="http://schemas.openxmlformats.org/officeDocument/2006/relationships/hyperlink" Target="https://intel.sharepoint.com/:v:/r/sites/ccgcpecpsrvpdaconestop/Shared%20Documents/DAC_DEMO_REV1p0_Meeting_Recording.mp4?csf=1&amp;web=1&amp;e=8g4Sdg&amp;isSPOFile=1" TargetMode="External"/></Relationships>
</file>

<file path=ppt/slides/_rels/slide16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8.xml"/><Relationship Id="rId1" Type="http://schemas.openxmlformats.org/officeDocument/2006/relationships/slideLayout" Target="../slideLayouts/slideLayout122.xml"/></Relationships>
</file>

<file path=ppt/slides/_rels/slide168.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png"/><Relationship Id="rId1" Type="http://schemas.openxmlformats.org/officeDocument/2006/relationships/slideLayout" Target="../slideLayouts/slideLayout123.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1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package" Target="../embeddings/Microsoft_Visio_Drawing_A88E5CF7.vsdx"/><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34.emf"/></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0.xml"/><Relationship Id="rId1" Type="http://schemas.openxmlformats.org/officeDocument/2006/relationships/slideLayout" Target="../slideLayouts/slideLayout29.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1.xml"/><Relationship Id="rId1" Type="http://schemas.openxmlformats.org/officeDocument/2006/relationships/slideLayout" Target="../slideLayouts/slideLayout29.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2.xml"/><Relationship Id="rId1" Type="http://schemas.openxmlformats.org/officeDocument/2006/relationships/slideLayout" Target="../slideLayouts/slideLayout29.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3.xml"/><Relationship Id="rId1" Type="http://schemas.openxmlformats.org/officeDocument/2006/relationships/slideLayout" Target="../slideLayouts/slideLayout29.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29.png"/><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9.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29.png"/><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9.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3" Type="http://schemas.openxmlformats.org/officeDocument/2006/relationships/hyperlink" Target="https://intel.sharepoint.com/sites/PMOmemory/SitePages/Home.aspx" TargetMode="External"/><Relationship Id="rId2" Type="http://schemas.openxmlformats.org/officeDocument/2006/relationships/hyperlink" Target="https://intel.sharepoint.com/:x:/r/sites/ccg_cpe_cps_wclsystempdt/Shared%20Documents/RVP%20Engineering%20Docs/RVP%20Memory%20Configurations/WCL%20RVP%20-%20Memory%20Configurations_WW06.5%2725.xlsx?d=w10d4836e7bfa4158b239000aa3a91260&amp;csf=1&amp;web=1&amp;e=K805Sa" TargetMode="Externa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9.xml"/><Relationship Id="rId5" Type="http://schemas.openxmlformats.org/officeDocument/2006/relationships/image" Target="../media/image43.emf"/><Relationship Id="rId4" Type="http://schemas.openxmlformats.org/officeDocument/2006/relationships/package" Target="../embeddings/Microsoft_Visio_Drawing_6435D165.vsdx"/></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9.xml"/><Relationship Id="rId5" Type="http://schemas.openxmlformats.org/officeDocument/2006/relationships/image" Target="../media/image44.emf"/><Relationship Id="rId4" Type="http://schemas.openxmlformats.org/officeDocument/2006/relationships/package" Target="../embeddings/Microsoft_Visio_Drawing_C3521E6A.vsdx"/></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36.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hyperlink" Target="https://wiki.ith.intel.com/display/ITSDesignWiki/TCSS+Module" TargetMode="External"/><Relationship Id="rId2" Type="http://schemas.openxmlformats.org/officeDocument/2006/relationships/notesSlide" Target="../notesSlides/notesSlide19.xml"/><Relationship Id="rId1" Type="http://schemas.openxmlformats.org/officeDocument/2006/relationships/slideLayout" Target="../slideLayouts/slideLayout36.xml"/><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hyperlink" Target="https://intel.sharepoint.com/:x:/r/sites/WildcatLakePlatform/_layouts/15/Doc.aspx?sourcedoc=%7B046A8DA7-391F-4F53-A22F-57C396E425E6%7D&amp;file=WCL_config_ver_1.3_WW18.xlsx&amp;wdLOR=c185445DD-3DAC-42E8-A570-2D0D1AE2BF47&amp;action=default&amp;mobileredirect=true" TargetMode="External"/><Relationship Id="rId2" Type="http://schemas.openxmlformats.org/officeDocument/2006/relationships/notesSlide" Target="../notesSlides/notesSlide20.xml"/><Relationship Id="rId1" Type="http://schemas.openxmlformats.org/officeDocument/2006/relationships/slideLayout" Target="../slideLayouts/slideLayout36.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8" Type="http://schemas.openxmlformats.org/officeDocument/2006/relationships/hyperlink" Target="https://intel.sharepoint.com/:f:/r/sites/ccg_cpe_cps_wclsystempdt/Shared%20Documents/RVP%20Engineering%20Docs/TOPS?csf=1&amp;web=1&amp;e=DcLGEH" TargetMode="External"/><Relationship Id="rId3" Type="http://schemas.openxmlformats.org/officeDocument/2006/relationships/hyperlink" Target="https://intel.sharepoint.com/:f:/r/sites/ccg_cpe_cps_wclsystempdt/Shared%20Documents/RVP%20Engineering%20Docs?csf=1&amp;web=1&amp;e=rIJhnj" TargetMode="External"/><Relationship Id="rId7" Type="http://schemas.openxmlformats.org/officeDocument/2006/relationships/hyperlink" Target="https://intel.sharepoint.com/:f:/r/sites/ccg_cpe_cps_wclsystempdt/Shared%20Documents/RVP%20Engineering%20Docs/WCL-Layout?csf=1&amp;web=1&amp;e=xdKYJx" TargetMode="External"/><Relationship Id="rId2" Type="http://schemas.openxmlformats.org/officeDocument/2006/relationships/hyperlink" Target="https://wiki.ith.intel.com/pages/viewpage.action?pageId=1905393415" TargetMode="External"/><Relationship Id="rId1" Type="http://schemas.openxmlformats.org/officeDocument/2006/relationships/slideLayout" Target="../slideLayouts/slideLayout4.xml"/><Relationship Id="rId6" Type="http://schemas.openxmlformats.org/officeDocument/2006/relationships/hyperlink" Target="https://intel.sharepoint.com/:f:/r/sites/ccg_cpe_cps_wclsystempdt/Shared%20Documents/RVP%20Engineering%20Docs/WCL-Sch?csf=1&amp;web=1&amp;e=bfavpV" TargetMode="External"/><Relationship Id="rId5" Type="http://schemas.openxmlformats.org/officeDocument/2006/relationships/hyperlink" Target="https://intel.sharepoint.com/:f:/r/sites/ccg_cpe_cps_wclsystempdt/Shared%20Documents/RVP%20Engineering%20Docs/WCL-Platform%20Mapping%20documents?csf=1&amp;web=1&amp;e=hoJmPK" TargetMode="External"/><Relationship Id="rId4" Type="http://schemas.openxmlformats.org/officeDocument/2006/relationships/hyperlink" Target="https://intel.sharepoint.com/:f:/r/sites/ccg_cpe_cps_wclsystempdt/Shared%20Documents/RVP%20Engineering%20Docs/RVP%20Architecture%20Docs?csf=1&amp;web=1&amp;e=QEMKUx" TargetMode="External"/><Relationship Id="rId9" Type="http://schemas.openxmlformats.org/officeDocument/2006/relationships/image" Target="../media/image29.png"/></Relationships>
</file>

<file path=ppt/slides/_rels/slide40.xml.rels><?xml version="1.0" encoding="UTF-8" standalone="yes"?>
<Relationships xmlns="http://schemas.openxmlformats.org/package/2006/relationships"><Relationship Id="rId3" Type="http://schemas.openxmlformats.org/officeDocument/2006/relationships/hyperlink" Target="https://www.amazon.in/e4u-Female-1-27mm-Connector-Certificate/dp/B08RW43D1J/ref=pd_sbs_d_sccl_3_2/260-1145203-3764447?pd_rd_w=aPWNn&amp;content-id=amzn1.sym.1c49e0bd-a596-4300-898f-6bfe8f62ed47&amp;pf_rd_p=1c49e0bd-a596-4300-898f-6bfe8f62ed47&amp;pf_rd_r=0HSVBJH5V5JQ08PQ1N7F&amp;pd_rd_wg=xzacn&amp;pd_rd_r=fcb50087-74a2-4aa6-8f86-bd8c9b7d7ce0&amp;pd_rd_i=B08RW43D1J&amp;psc=1" TargetMode="External"/><Relationship Id="rId2" Type="http://schemas.openxmlformats.org/officeDocument/2006/relationships/notesSlide" Target="../notesSlides/notesSlide21.xml"/><Relationship Id="rId1" Type="http://schemas.openxmlformats.org/officeDocument/2006/relationships/slideLayout" Target="../slideLayouts/slideLayout36.xml"/><Relationship Id="rId6" Type="http://schemas.openxmlformats.org/officeDocument/2006/relationships/image" Target="../media/image46.jpeg"/><Relationship Id="rId5" Type="http://schemas.openxmlformats.org/officeDocument/2006/relationships/image" Target="../media/image29.png"/><Relationship Id="rId4" Type="http://schemas.openxmlformats.org/officeDocument/2006/relationships/hyperlink" Target="https://in.rsdelivers.com/product/samtec/ffsd-05-d-1200-01-n/samtec-ffsd-series-flat-ribbon-cable-10-way-127mm/1800016?cm_mmc=IN-PLA-DS3A-_-google-_-PLA_IN_EN_PMAX-Catch-All-_--_-&amp;matchtype=&amp;&amp;s_kwcid=AL!14853!3!!!!x!!&amp;gad_source=1&amp;gclid=EAIaIQobChMI7a3hgdjHjAMVzqhmAh1OgDH1EAQYAiABEgLM8_D_BwE&amp;gclsrc=aw.ds"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2.xml"/><Relationship Id="rId1" Type="http://schemas.openxmlformats.org/officeDocument/2006/relationships/slideLayout" Target="../slideLayouts/slideLayout36.xml"/><Relationship Id="rId5" Type="http://schemas.openxmlformats.org/officeDocument/2006/relationships/image" Target="../media/image48.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slide" Target="slide160.xml"/><Relationship Id="rId2" Type="http://schemas.openxmlformats.org/officeDocument/2006/relationships/notesSlide" Target="../notesSlides/notesSlide23.xml"/><Relationship Id="rId1" Type="http://schemas.openxmlformats.org/officeDocument/2006/relationships/slideLayout" Target="../slideLayouts/slideLayout36.xml"/><Relationship Id="rId6" Type="http://schemas.openxmlformats.org/officeDocument/2006/relationships/image" Target="../media/image29.png"/><Relationship Id="rId5" Type="http://schemas.openxmlformats.org/officeDocument/2006/relationships/hyperlink" Target="https://intel.sharepoint.com/sites/ccg_cpe_cps_wclsystempdt/Shared%20Documents/Forms/AllItems.aspx?id=%2Fsites%2Fccg%5Fcpe%5Fcps%5Fwclsystempdt%2FShared%20Documents%2FRVP%20Engineering%20Docs%2FWCL%5FRVP%5FAIC%5FFIRMWARE%2FPD%5FFW%5FPROGRAMMING%20GUIDE&amp;viewid=d6627540%2Dda7d%2D4ccd%2Db520%2D50e2d336c8d5" TargetMode="External"/><Relationship Id="rId4" Type="http://schemas.openxmlformats.org/officeDocument/2006/relationships/slide" Target="slide161.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36.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9.png"/><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9.png"/><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8.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www.dediprog.com/product/ISP-ADP-127" TargetMode="External"/><Relationship Id="rId1" Type="http://schemas.openxmlformats.org/officeDocument/2006/relationships/slideLayout" Target="../slideLayouts/slideLayout3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intel.sharepoint.com/sites/ccg_cpe_cps_wclsystempdt/Shared%20Documents/Forms/AllItems.aspx?id=%2Fsites%2Fccg%5Fcpe%5Fcps%5Fwclsystempdt%2FShared%20Documents%2FRVP%20Engineering%20Docs%2FWCL%5FRVP%5FAIC%5FFIRMWARE%2FPD%5FFW%5FPROGRAMMING%20GUIDE&amp;viewid=d6627540%2Dda7d%2D4ccd%2Db520%2D50e2d336c8d5" TargetMode="External"/><Relationship Id="rId1" Type="http://schemas.openxmlformats.org/officeDocument/2006/relationships/slideLayout" Target="../slideLayouts/slideLayout40.xml"/><Relationship Id="rId5" Type="http://schemas.openxmlformats.org/officeDocument/2006/relationships/image" Target="../media/image55.png"/><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intel.sharepoint.com/:f:/r/sites/ccg_cpe_cps_wclsystempdt/Shared%20Documents/RVP%20Engineering%20Docs?csf=1&amp;web=1&amp;e=rIJhnj" TargetMode="External"/><Relationship Id="rId1" Type="http://schemas.openxmlformats.org/officeDocument/2006/relationships/slideLayout" Target="../slideLayouts/slideLayout29.xml"/><Relationship Id="rId4" Type="http://schemas.openxmlformats.org/officeDocument/2006/relationships/image" Target="../media/image30.png"/></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1.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42.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3.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9.xml"/><Relationship Id="rId4" Type="http://schemas.openxmlformats.org/officeDocument/2006/relationships/image" Target="../media/image56.emf"/></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9.xml"/><Relationship Id="rId4" Type="http://schemas.openxmlformats.org/officeDocument/2006/relationships/image" Target="../media/image57.emf"/></Relationships>
</file>

<file path=ppt/slides/_rels/slide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4.xml"/></Relationships>
</file>

<file path=ppt/slides/_rels/slide58.xml.rels><?xml version="1.0" encoding="UTF-8" standalone="yes"?>
<Relationships xmlns="http://schemas.openxmlformats.org/package/2006/relationships"><Relationship Id="rId3" Type="http://schemas.openxmlformats.org/officeDocument/2006/relationships/hyperlink" Target="https://wiki.ith.intel.com/display/DebugEncyclopedia/UFS+Card+Provisioning" TargetMode="External"/><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29.png"/></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5.xml"/></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8.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package" Target="../embeddings/Microsoft_Visio_Drawing_18743B4.vsdx"/><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61.emf"/><Relationship Id="rId5" Type="http://schemas.openxmlformats.org/officeDocument/2006/relationships/package" Target="../embeddings/Microsoft_Visio_Drawing_FD2ED6AC.vsdx"/><Relationship Id="rId4" Type="http://schemas.openxmlformats.org/officeDocument/2006/relationships/image" Target="../media/image60.emf"/></Relationships>
</file>

<file path=ppt/slides/_rels/slide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47.xml"/></Relationships>
</file>

<file path=ppt/slides/_rels/slide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48.xml"/><Relationship Id="rId4" Type="http://schemas.openxmlformats.org/officeDocument/2006/relationships/image" Target="../media/image62.emf"/></Relationships>
</file>

<file path=ppt/slides/_rels/slide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49.xml"/><Relationship Id="rId4" Type="http://schemas.openxmlformats.org/officeDocument/2006/relationships/image" Target="../media/image63.emf"/></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8.xml"/></Relationships>
</file>

<file path=ppt/slides/_rels/slide66.xml.rels><?xml version="1.0" encoding="UTF-8" standalone="yes"?>
<Relationships xmlns="http://schemas.openxmlformats.org/package/2006/relationships"><Relationship Id="rId3" Type="http://schemas.openxmlformats.org/officeDocument/2006/relationships/hyperlink" Target="https://hsdes.intel.com/appstore/article/#/16026832935" TargetMode="External"/><Relationship Id="rId2" Type="http://schemas.openxmlformats.org/officeDocument/2006/relationships/notesSlide" Target="../notesSlides/notesSlide34.xml"/><Relationship Id="rId1" Type="http://schemas.openxmlformats.org/officeDocument/2006/relationships/slideLayout" Target="../slideLayouts/slideLayout50.xml"/><Relationship Id="rId5" Type="http://schemas.openxmlformats.org/officeDocument/2006/relationships/image" Target="../media/image64.emf"/><Relationship Id="rId4" Type="http://schemas.openxmlformats.org/officeDocument/2006/relationships/image" Target="../media/image29.png"/></Relationships>
</file>

<file path=ppt/slides/_rels/slide6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hyperlink" Target="https://wiki.ith.intel.com/display/ITSDesignWiki/Cirrus+AIOC+v3" TargetMode="External"/><Relationship Id="rId7" Type="http://schemas.openxmlformats.org/officeDocument/2006/relationships/hyperlink" Target="https://hsdes.intel.com/appstore/article/#/16026832935" TargetMode="External"/><Relationship Id="rId2" Type="http://schemas.openxmlformats.org/officeDocument/2006/relationships/hyperlink" Target="https://wiki.ith.intel.com/display/ITSDesignWiki/Gen+6+Audio+Add-In-Card" TargetMode="External"/><Relationship Id="rId1" Type="http://schemas.openxmlformats.org/officeDocument/2006/relationships/slideLayout" Target="../slideLayouts/slideLayout27.xml"/><Relationship Id="rId6" Type="http://schemas.openxmlformats.org/officeDocument/2006/relationships/hyperlink" Target="https://docs.intel.com/documents/iparch/ace/ACE%20IP/3.x/Integration%20Specs/WCL/WCL_ACE3.x_Integration_HAS.html" TargetMode="External"/><Relationship Id="rId5" Type="http://schemas.openxmlformats.org/officeDocument/2006/relationships/hyperlink" Target="https://wiki.ith.intel.com/display/ITSDesignWiki/Gen4+Audio+Add-In-Card" TargetMode="External"/><Relationship Id="rId4" Type="http://schemas.openxmlformats.org/officeDocument/2006/relationships/hyperlink" Target="https://wiki.ith.intel.com/display/ITSDesignWiki/Gen3+Audio+Add-In-Card" TargetMode="External"/></Relationships>
</file>

<file path=ppt/slides/_rels/slide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8.xml"/></Relationships>
</file>

<file path=ppt/slides/_rels/slide6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hyperlink" Target="https://intel.sharepoint.com/:p:/r/sites/ccg_cpe_cps_wclsystempdt/Shared%20Documents/RVP%20Engineering%20Docs/RVP%20SKU%20strategy/WCL%20RVP%20SKU%20Strategy%20and%20Demand%20offering_WW46%2724.pptx?d=wcaa75fddddab4161aed93c992fae579e&amp;csf=1&amp;web=1&amp;e=ALhDhM" TargetMode="External"/><Relationship Id="rId2" Type="http://schemas.openxmlformats.org/officeDocument/2006/relationships/notesSlide" Target="../notesSlides/notesSlide2.xml"/><Relationship Id="rId1" Type="http://schemas.openxmlformats.org/officeDocument/2006/relationships/slideLayout" Target="../slideLayouts/slideLayout29.xml"/><Relationship Id="rId4" Type="http://schemas.openxmlformats.org/officeDocument/2006/relationships/image" Target="../media/image29.png"/></Relationships>
</file>

<file path=ppt/slides/_rels/slide7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29.xml"/><Relationship Id="rId4" Type="http://schemas.openxmlformats.org/officeDocument/2006/relationships/image" Target="../media/image65.emf"/></Relationships>
</file>

<file path=ppt/slides/_rels/slide7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9.xml"/><Relationship Id="rId4" Type="http://schemas.openxmlformats.org/officeDocument/2006/relationships/image" Target="../media/image66.emf"/></Relationships>
</file>

<file path=ppt/slides/_rels/slide7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29.xml"/></Relationships>
</file>

<file path=ppt/slides/_rels/slide7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7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7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7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1.xml"/></Relationships>
</file>

<file path=ppt/slides/_rels/slide7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29.xml"/><Relationship Id="rId4" Type="http://schemas.openxmlformats.org/officeDocument/2006/relationships/image" Target="../media/image67.png"/></Relationships>
</file>

<file path=ppt/slides/_rels/slide7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8.xml"/></Relationships>
</file>

<file path=ppt/slides/_rels/slide8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29.xml"/><Relationship Id="rId4" Type="http://schemas.openxmlformats.org/officeDocument/2006/relationships/image" Target="../media/image68.emf"/></Relationships>
</file>

<file path=ppt/slides/_rels/slide8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29.xml"/></Relationships>
</file>

<file path=ppt/slides/_rels/slide8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29.xml"/></Relationships>
</file>

<file path=ppt/slides/_rels/slide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2.xml"/></Relationships>
</file>

<file path=ppt/slides/_rels/slide8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53.xml"/><Relationship Id="rId4" Type="http://schemas.openxmlformats.org/officeDocument/2006/relationships/image" Target="../media/image69.png"/></Relationships>
</file>

<file path=ppt/slides/_rels/slide8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54.xml"/><Relationship Id="rId4" Type="http://schemas.openxmlformats.org/officeDocument/2006/relationships/image" Target="../media/image70.png"/></Relationships>
</file>

<file path=ppt/slides/_rels/slide8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5.xml"/></Relationships>
</file>

<file path=ppt/slides/_rels/slide8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56.xml"/><Relationship Id="rId4" Type="http://schemas.openxmlformats.org/officeDocument/2006/relationships/image" Target="../media/image71.png"/></Relationships>
</file>

<file path=ppt/slides/_rels/slide8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7.xml"/></Relationships>
</file>

<file path=ppt/slides/_rels/slide9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9.xml"/></Relationships>
</file>

<file path=ppt/slides/_rels/slide9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60.xml"/><Relationship Id="rId5" Type="http://schemas.openxmlformats.org/officeDocument/2006/relationships/image" Target="../media/image73.png"/><Relationship Id="rId4" Type="http://schemas.openxmlformats.org/officeDocument/2006/relationships/image" Target="../media/image72.png"/></Relationships>
</file>

<file path=ppt/slides/_rels/slide9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0.xml"/></Relationships>
</file>

<file path=ppt/slides/_rels/slide9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slideLayout" Target="../slideLayouts/slideLayout27.xml"/><Relationship Id="rId6" Type="http://schemas.openxmlformats.org/officeDocument/2006/relationships/image" Target="../media/image29.png"/><Relationship Id="rId5" Type="http://schemas.openxmlformats.org/officeDocument/2006/relationships/image" Target="../media/image76.png"/><Relationship Id="rId4" Type="http://schemas.openxmlformats.org/officeDocument/2006/relationships/hyperlink" Target="https://designintools.intel.com/product_p/itpmipi602itp60v2.htm"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9.xml"/><Relationship Id="rId1" Type="http://schemas.openxmlformats.org/officeDocument/2006/relationships/slideLayout" Target="../slideLayouts/slideLayout27.xml"/><Relationship Id="rId4" Type="http://schemas.openxmlformats.org/officeDocument/2006/relationships/image" Target="../media/image77.png"/></Relationships>
</file>

<file path=ppt/slides/_rels/slide96.xml.rels><?xml version="1.0" encoding="UTF-8" standalone="yes"?>
<Relationships xmlns="http://schemas.openxmlformats.org/package/2006/relationships"><Relationship Id="rId8" Type="http://schemas.openxmlformats.org/officeDocument/2006/relationships/hyperlink" Target="http://goto/IntelDPS" TargetMode="External"/><Relationship Id="rId3" Type="http://schemas.openxmlformats.org/officeDocument/2006/relationships/hyperlink" Target="https://wiki.ith.intel.com/display/PEVH/MIPI60-to-LAI+High-Speed+Adapter" TargetMode="External"/><Relationship Id="rId7" Type="http://schemas.openxmlformats.org/officeDocument/2006/relationships/hyperlink" Target="https://wiki.ith.intel.com/display/ccd/CCD+Technologies" TargetMode="External"/><Relationship Id="rId2" Type="http://schemas.openxmlformats.org/officeDocument/2006/relationships/notesSlide" Target="../notesSlides/notesSlide50.xml"/><Relationship Id="rId1" Type="http://schemas.openxmlformats.org/officeDocument/2006/relationships/slideLayout" Target="../slideLayouts/slideLayout27.xml"/><Relationship Id="rId6" Type="http://schemas.openxmlformats.org/officeDocument/2006/relationships/hyperlink" Target="https://designintools.intel.com/ProductDetails.asp?ProductCode=ITPXDPSVT" TargetMode="External"/><Relationship Id="rId5" Type="http://schemas.openxmlformats.org/officeDocument/2006/relationships/hyperlink" Target="https://wiki.ith.intel.com/display/PEVH/LNL+VISA+Debug+Cable" TargetMode="External"/><Relationship Id="rId10" Type="http://schemas.openxmlformats.org/officeDocument/2006/relationships/image" Target="../media/image29.png"/><Relationship Id="rId4" Type="http://schemas.openxmlformats.org/officeDocument/2006/relationships/hyperlink" Target="https://wiki.ith.intel.com/display/PEVH/MIPI60-to-LAI+Adapter" TargetMode="External"/><Relationship Id="rId9" Type="http://schemas.openxmlformats.org/officeDocument/2006/relationships/hyperlink" Target="http://goto/lauterbachpricing"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60.xml"/><Relationship Id="rId4" Type="http://schemas.openxmlformats.org/officeDocument/2006/relationships/image" Target="../media/image78.png"/></Relationships>
</file>

<file path=ppt/slides/_rels/slide9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0.xml"/><Relationship Id="rId4" Type="http://schemas.openxmlformats.org/officeDocument/2006/relationships/image" Target="../media/image29.png"/></Relationships>
</file>

<file path=ppt/slides/_rels/slide9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29.png"/><Relationship Id="rId1" Type="http://schemas.openxmlformats.org/officeDocument/2006/relationships/slideLayout" Target="../slideLayouts/slideLayout61.xml"/><Relationship Id="rId4" Type="http://schemas.openxmlformats.org/officeDocument/2006/relationships/image" Target="../media/image8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9F4BE2-8E4A-4003-B816-9E34781F7E88}"/>
              </a:ext>
            </a:extLst>
          </p:cNvPr>
          <p:cNvSpPr>
            <a:spLocks noGrp="1"/>
          </p:cNvSpPr>
          <p:nvPr>
            <p:ph type="title"/>
          </p:nvPr>
        </p:nvSpPr>
        <p:spPr>
          <a:xfrm>
            <a:off x="1908348" y="3703175"/>
            <a:ext cx="9796653" cy="1091827"/>
          </a:xfrm>
        </p:spPr>
        <p:txBody>
          <a:bodyPr lIns="0" tIns="0" rIns="0" bIns="0" anchor="t">
            <a:noAutofit/>
          </a:bodyPr>
          <a:lstStyle/>
          <a:p>
            <a:r>
              <a:rPr lang="en-US" sz="4400" dirty="0">
                <a:solidFill>
                  <a:schemeClr val="tx1">
                    <a:lumMod val="65000"/>
                    <a:lumOff val="35000"/>
                  </a:schemeClr>
                </a:solidFill>
                <a:latin typeface="Intel Clear Light"/>
              </a:rPr>
              <a:t>WCL RVP TOPS Training</a:t>
            </a:r>
            <a:br>
              <a:rPr lang="en-US" sz="4400" dirty="0">
                <a:solidFill>
                  <a:schemeClr val="tx1">
                    <a:lumMod val="65000"/>
                    <a:lumOff val="35000"/>
                  </a:schemeClr>
                </a:solidFill>
              </a:rPr>
            </a:br>
            <a:endParaRPr lang="en-US" sz="4400" dirty="0">
              <a:solidFill>
                <a:schemeClr val="tx1">
                  <a:lumMod val="65000"/>
                  <a:lumOff val="35000"/>
                </a:schemeClr>
              </a:solidFill>
            </a:endParaRPr>
          </a:p>
        </p:txBody>
      </p:sp>
      <p:sp>
        <p:nvSpPr>
          <p:cNvPr id="9" name="Text Placeholder 8">
            <a:extLst>
              <a:ext uri="{FF2B5EF4-FFF2-40B4-BE49-F238E27FC236}">
                <a16:creationId xmlns:a16="http://schemas.microsoft.com/office/drawing/2014/main" id="{ABEAF9F9-E88D-44A4-A1B6-BAA2E532B65E}"/>
              </a:ext>
            </a:extLst>
          </p:cNvPr>
          <p:cNvSpPr>
            <a:spLocks noGrp="1"/>
          </p:cNvSpPr>
          <p:nvPr>
            <p:ph type="body" sz="quarter" idx="27"/>
          </p:nvPr>
        </p:nvSpPr>
        <p:spPr>
          <a:xfrm>
            <a:off x="1908348" y="4501523"/>
            <a:ext cx="10283651" cy="960340"/>
          </a:xfrm>
        </p:spPr>
        <p:txBody>
          <a:bodyPr>
            <a:normAutofit fontScale="92500" lnSpcReduction="20000"/>
          </a:bodyPr>
          <a:lstStyle/>
          <a:p>
            <a:r>
              <a:rPr lang="en-IN" dirty="0">
                <a:solidFill>
                  <a:schemeClr val="tx1">
                    <a:lumMod val="65000"/>
                    <a:lumOff val="35000"/>
                  </a:schemeClr>
                </a:solidFill>
              </a:rPr>
              <a:t>WCL RVP Team </a:t>
            </a:r>
          </a:p>
          <a:p>
            <a:r>
              <a:rPr lang="en-IN" dirty="0">
                <a:solidFill>
                  <a:schemeClr val="tx1">
                    <a:lumMod val="65000"/>
                    <a:lumOff val="35000"/>
                  </a:schemeClr>
                </a:solidFill>
              </a:rPr>
              <a:t>WW19Y2025</a:t>
            </a:r>
          </a:p>
          <a:p>
            <a:r>
              <a:rPr lang="en-IN" dirty="0">
                <a:solidFill>
                  <a:schemeClr val="tx1">
                    <a:lumMod val="65000"/>
                    <a:lumOff val="35000"/>
                  </a:schemeClr>
                </a:solidFill>
              </a:rPr>
              <a:t>Rev1.1 (Updated on WW20.5’25)</a:t>
            </a:r>
            <a:endParaRPr lang="en-US" dirty="0">
              <a:solidFill>
                <a:schemeClr val="tx1">
                  <a:lumMod val="65000"/>
                  <a:lumOff val="35000"/>
                </a:schemeClr>
              </a:solidFill>
            </a:endParaRPr>
          </a:p>
        </p:txBody>
      </p:sp>
      <p:grpSp>
        <p:nvGrpSpPr>
          <p:cNvPr id="7" name="Group 6">
            <a:extLst>
              <a:ext uri="{FF2B5EF4-FFF2-40B4-BE49-F238E27FC236}">
                <a16:creationId xmlns:a16="http://schemas.microsoft.com/office/drawing/2014/main" id="{ED299213-2BBD-FF32-6348-23B3C4A99B84}"/>
              </a:ext>
            </a:extLst>
          </p:cNvPr>
          <p:cNvGrpSpPr>
            <a:grpSpLocks noGrp="1" noUngrp="1" noRot="1" noMove="1" noResize="1"/>
          </p:cNvGrpSpPr>
          <p:nvPr/>
        </p:nvGrpSpPr>
        <p:grpSpPr>
          <a:xfrm>
            <a:off x="1419943" y="1202914"/>
            <a:ext cx="3340753" cy="5211675"/>
            <a:chOff x="1419943" y="1202914"/>
            <a:chExt cx="3340753" cy="5211675"/>
          </a:xfrm>
        </p:grpSpPr>
        <p:pic>
          <p:nvPicPr>
            <p:cNvPr id="3" name="Picture 2">
              <a:extLst>
                <a:ext uri="{FF2B5EF4-FFF2-40B4-BE49-F238E27FC236}">
                  <a16:creationId xmlns:a16="http://schemas.microsoft.com/office/drawing/2014/main" id="{5405ECCA-1E60-6AF2-1F9A-7F03001FBB90}"/>
                </a:ext>
              </a:extLst>
            </p:cNvPr>
            <p:cNvPicPr>
              <a:picLocks noGrp="1" noRot="1" noChangeAspect="1" noMove="1" noResize="1" noEditPoints="1" noAdjustHandles="1" noChangeArrowheads="1" noChangeShapeType="1" noCrop="1"/>
            </p:cNvPicPr>
            <p:nvPr/>
          </p:nvPicPr>
          <p:blipFill>
            <a:blip r:embed="rId2">
              <a:extLst>
                <a:ext uri="{BEBA8EAE-BF5A-486C-A8C5-ECC9F3942E4B}">
                  <a14:imgProps xmlns:a14="http://schemas.microsoft.com/office/drawing/2010/main">
                    <a14:imgLayer r:embed="rId3">
                      <a14:imgEffect>
                        <a14:backgroundRemoval t="9901" b="95050" l="5538" r="96203">
                          <a14:foregroundMark x1="5538" y1="34653" x2="5538" y2="34653"/>
                          <a14:foregroundMark x1="50949" y1="44224" x2="50949" y2="44224"/>
                          <a14:foregroundMark x1="82120" y1="31023" x2="82120" y2="31023"/>
                          <a14:foregroundMark x1="93354" y1="75908" x2="93354" y2="75908"/>
                          <a14:foregroundMark x1="96203" y1="64356" x2="96203" y2="64356"/>
                          <a14:foregroundMark x1="65348" y1="21452" x2="65348" y2="21452"/>
                          <a14:foregroundMark x1="62500" y1="20792" x2="60918" y2="20792"/>
                          <a14:backgroundMark x1="13608" y1="87459" x2="13608" y2="87459"/>
                          <a14:backgroundMark x1="15348" y1="88119" x2="15348" y2="88119"/>
                          <a14:backgroundMark x1="16456" y1="87459" x2="16456" y2="87459"/>
                          <a14:backgroundMark x1="19462" y1="92079" x2="19462" y2="92079"/>
                          <a14:backgroundMark x1="21677" y1="92079" x2="21677" y2="92079"/>
                          <a14:backgroundMark x1="20886" y1="90429" x2="20886" y2="90429"/>
                          <a14:backgroundMark x1="25949" y1="92079" x2="25949" y2="92079"/>
                          <a14:backgroundMark x1="25633" y1="90099" x2="25633" y2="90099"/>
                          <a14:backgroundMark x1="26899" y1="91089" x2="26899" y2="91089"/>
                          <a14:backgroundMark x1="36709" y1="91089" x2="40348" y2="94059"/>
                          <a14:backgroundMark x1="44937" y1="90429" x2="39557" y2="91089"/>
                          <a14:backgroundMark x1="45570" y1="92739" x2="12184" y2="92409"/>
                        </a14:backgroundRemoval>
                      </a14:imgEffect>
                    </a14:imgLayer>
                  </a14:imgProps>
                </a:ext>
              </a:extLst>
            </a:blip>
            <a:stretch>
              <a:fillRect/>
            </a:stretch>
          </p:blipFill>
          <p:spPr>
            <a:xfrm>
              <a:off x="1461835" y="1202914"/>
              <a:ext cx="3298861" cy="1597608"/>
            </a:xfrm>
            <a:prstGeom prst="rect">
              <a:avLst/>
            </a:prstGeom>
            <a:ln>
              <a:noFill/>
            </a:ln>
            <a:effectLst>
              <a:reflection blurRad="12700" stA="30000" endPos="30000" dist="5000" dir="5400000" sy="-100000" algn="bl" rotWithShape="0"/>
            </a:effectLst>
          </p:spPr>
        </p:pic>
        <p:pic>
          <p:nvPicPr>
            <p:cNvPr id="6" name="Picture 5">
              <a:extLst>
                <a:ext uri="{FF2B5EF4-FFF2-40B4-BE49-F238E27FC236}">
                  <a16:creationId xmlns:a16="http://schemas.microsoft.com/office/drawing/2014/main" id="{1C45E9C4-1C40-866E-B2AE-165F4C12B745}"/>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1419943" y="5966733"/>
              <a:ext cx="1114876" cy="447856"/>
            </a:xfrm>
            <a:prstGeom prst="rect">
              <a:avLst/>
            </a:prstGeom>
          </p:spPr>
        </p:pic>
      </p:grpSp>
    </p:spTree>
    <p:extLst>
      <p:ext uri="{BB962C8B-B14F-4D97-AF65-F5344CB8AC3E}">
        <p14:creationId xmlns:p14="http://schemas.microsoft.com/office/powerpoint/2010/main" val="3983794656"/>
      </p:ext>
    </p:extLst>
  </p:cSld>
  <p:clrMapOvr>
    <a:masterClrMapping/>
  </p:clrMapOvr>
  <mc:AlternateContent xmlns:mc="http://schemas.openxmlformats.org/markup-compatibility/2006" xmlns:p14="http://schemas.microsoft.com/office/powerpoint/2010/main">
    <mc:Choice Requires="p14">
      <p:transition spd="med" p14:dur="700" advTm="8560">
        <p:fade/>
      </p:transition>
    </mc:Choice>
    <mc:Fallback xmlns="">
      <p:transition spd="med" advTm="856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2556" y="9559"/>
            <a:ext cx="11709384" cy="848811"/>
          </a:xfrm>
          <a:ln w="12700">
            <a:miter lim="400000"/>
          </a:ln>
        </p:spPr>
        <p:txBody>
          <a:bodyPr lIns="0" tIns="0" rIns="0" bIns="0" anchor="ctr">
            <a:normAutofit/>
          </a:bodyPr>
          <a:lstStyle/>
          <a:p>
            <a:pPr rtl="0"/>
            <a:r>
              <a:rPr lang="en-US">
                <a:solidFill>
                  <a:schemeClr val="bg2"/>
                </a:solidFill>
              </a:rPr>
              <a:t>Boot KIT: WCL RVP2 LP5x T3 RVP MEM SD</a:t>
            </a:r>
          </a:p>
        </p:txBody>
      </p:sp>
      <p:graphicFrame>
        <p:nvGraphicFramePr>
          <p:cNvPr id="2" name="Table 1">
            <a:extLst>
              <a:ext uri="{FF2B5EF4-FFF2-40B4-BE49-F238E27FC236}">
                <a16:creationId xmlns:a16="http://schemas.microsoft.com/office/drawing/2014/main" id="{76F93B45-8A78-2A8E-B367-4C306FFC4F3C}"/>
              </a:ext>
            </a:extLst>
          </p:cNvPr>
          <p:cNvGraphicFramePr>
            <a:graphicFrameLocks noGrp="1"/>
          </p:cNvGraphicFramePr>
          <p:nvPr>
            <p:extLst>
              <p:ext uri="{D42A27DB-BD31-4B8C-83A1-F6EECF244321}">
                <p14:modId xmlns:p14="http://schemas.microsoft.com/office/powerpoint/2010/main" val="2803765686"/>
              </p:ext>
            </p:extLst>
          </p:nvPr>
        </p:nvGraphicFramePr>
        <p:xfrm>
          <a:off x="241308" y="954740"/>
          <a:ext cx="11709384" cy="2223875"/>
        </p:xfrm>
        <a:graphic>
          <a:graphicData uri="http://schemas.openxmlformats.org/drawingml/2006/table">
            <a:tbl>
              <a:tblPr firstRow="1" firstCol="1" bandRow="1"/>
              <a:tblGrid>
                <a:gridCol w="1237317">
                  <a:extLst>
                    <a:ext uri="{9D8B030D-6E8A-4147-A177-3AD203B41FA5}">
                      <a16:colId xmlns:a16="http://schemas.microsoft.com/office/drawing/2014/main" val="20000"/>
                    </a:ext>
                  </a:extLst>
                </a:gridCol>
                <a:gridCol w="1802201">
                  <a:extLst>
                    <a:ext uri="{9D8B030D-6E8A-4147-A177-3AD203B41FA5}">
                      <a16:colId xmlns:a16="http://schemas.microsoft.com/office/drawing/2014/main" val="20001"/>
                    </a:ext>
                  </a:extLst>
                </a:gridCol>
                <a:gridCol w="1910080">
                  <a:extLst>
                    <a:ext uri="{9D8B030D-6E8A-4147-A177-3AD203B41FA5}">
                      <a16:colId xmlns:a16="http://schemas.microsoft.com/office/drawing/2014/main" val="20002"/>
                    </a:ext>
                  </a:extLst>
                </a:gridCol>
                <a:gridCol w="5851133">
                  <a:extLst>
                    <a:ext uri="{9D8B030D-6E8A-4147-A177-3AD203B41FA5}">
                      <a16:colId xmlns:a16="http://schemas.microsoft.com/office/drawing/2014/main" val="20003"/>
                    </a:ext>
                  </a:extLst>
                </a:gridCol>
                <a:gridCol w="908653">
                  <a:extLst>
                    <a:ext uri="{9D8B030D-6E8A-4147-A177-3AD203B41FA5}">
                      <a16:colId xmlns:a16="http://schemas.microsoft.com/office/drawing/2014/main" val="20004"/>
                    </a:ext>
                  </a:extLst>
                </a:gridCol>
              </a:tblGrid>
              <a:tr h="256540">
                <a:tc>
                  <a:txBody>
                    <a:bodyPr/>
                    <a:lstStyle/>
                    <a:p>
                      <a:pPr marL="0" marR="0" indent="0" algn="ctr" defTabSz="457200" rtl="0" eaLnBrk="1" fontAlgn="ctr" latinLnBrk="0" hangingPunct="1">
                        <a:lnSpc>
                          <a:spcPct val="100000"/>
                        </a:lnSpc>
                        <a:spcBef>
                          <a:spcPts val="0"/>
                        </a:spcBef>
                        <a:spcAft>
                          <a:spcPts val="0"/>
                        </a:spcAft>
                        <a:buClrTx/>
                        <a:buSzTx/>
                        <a:buFontTx/>
                        <a:buNone/>
                        <a:tabLst/>
                      </a:pPr>
                      <a:r>
                        <a:rPr lang="en-US" sz="1600" b="1" i="0" u="none" strike="noStrike" kern="1200" cap="none" spc="0" baseline="0">
                          <a:solidFill>
                            <a:schemeClr val="bg1"/>
                          </a:solidFill>
                          <a:effectLst>
                            <a:outerShdw blurRad="38100" dist="38100" dir="2700000" algn="tl">
                              <a:srgbClr val="000000">
                                <a:alpha val="43137"/>
                              </a:srgbClr>
                            </a:outerShdw>
                          </a:effectLst>
                          <a:uFillTx/>
                          <a:latin typeface="+mj-lt"/>
                          <a:ea typeface="+mn-ea"/>
                          <a:cs typeface="Intel Clear" panose="020B0604020203020204" pitchFamily="34" charset="0"/>
                          <a:sym typeface="Intel Clear"/>
                        </a:rPr>
                        <a:t>Sr. No.</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marR="0" indent="0" algn="ctr" defTabSz="457200" rtl="0" eaLnBrk="1" fontAlgn="ctr" latinLnBrk="0" hangingPunct="1">
                        <a:lnSpc>
                          <a:spcPct val="100000"/>
                        </a:lnSpc>
                        <a:spcBef>
                          <a:spcPts val="0"/>
                        </a:spcBef>
                        <a:spcAft>
                          <a:spcPts val="0"/>
                        </a:spcAft>
                        <a:buClrTx/>
                        <a:buSzTx/>
                        <a:buFontTx/>
                        <a:buNone/>
                        <a:tabLst/>
                      </a:pPr>
                      <a:r>
                        <a:rPr lang="en-US" sz="1600" b="1" i="0" u="none" strike="noStrike" kern="1200" cap="none" spc="0" baseline="0">
                          <a:solidFill>
                            <a:schemeClr val="bg1"/>
                          </a:solidFill>
                          <a:effectLst>
                            <a:outerShdw blurRad="38100" dist="38100" dir="2700000" algn="tl">
                              <a:srgbClr val="000000">
                                <a:alpha val="43137"/>
                              </a:srgbClr>
                            </a:outerShdw>
                          </a:effectLst>
                          <a:uFillTx/>
                          <a:latin typeface="+mj-lt"/>
                          <a:ea typeface="+mn-ea"/>
                          <a:cs typeface="Intel Clear" panose="020B0604020203020204" pitchFamily="34" charset="0"/>
                          <a:sym typeface="Intel Clear"/>
                        </a:rPr>
                        <a:t>Item Type</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algn="ctr" defTabSz="457200" rtl="0" eaLnBrk="1" fontAlgn="ctr" latinLnBrk="0" hangingPunct="1"/>
                      <a:r>
                        <a:rPr lang="en-US" sz="1600" b="1" kern="1200" baseline="0">
                          <a:solidFill>
                            <a:schemeClr val="bg1"/>
                          </a:solidFill>
                          <a:effectLst>
                            <a:outerShdw blurRad="38100" dist="38100" dir="2700000" algn="tl">
                              <a:srgbClr val="000000">
                                <a:alpha val="43137"/>
                              </a:srgbClr>
                            </a:outerShdw>
                          </a:effectLst>
                          <a:latin typeface="+mj-lt"/>
                          <a:ea typeface="+mn-ea"/>
                          <a:cs typeface="Intel Clear" panose="020B0604020203020204" pitchFamily="34" charset="0"/>
                        </a:rPr>
                        <a:t>IPN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algn="ctr" defTabSz="457200" rtl="0" eaLnBrk="1" fontAlgn="ctr" latinLnBrk="0" hangingPunct="1"/>
                      <a:r>
                        <a:rPr lang="en-US" sz="1600" b="1" kern="1200" baseline="0">
                          <a:solidFill>
                            <a:schemeClr val="bg1"/>
                          </a:solidFill>
                          <a:effectLst>
                            <a:outerShdw blurRad="38100" dist="38100" dir="2700000" algn="tl">
                              <a:srgbClr val="000000">
                                <a:alpha val="43137"/>
                              </a:srgbClr>
                            </a:outerShdw>
                          </a:effectLst>
                          <a:latin typeface="+mj-lt"/>
                          <a:ea typeface="+mn-ea"/>
                          <a:cs typeface="Intel Clear" panose="020B0604020203020204" pitchFamily="34" charset="0"/>
                        </a:rPr>
                        <a:t>Item Description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algn="ctr" defTabSz="457200" rtl="0" eaLnBrk="1" fontAlgn="ctr" latinLnBrk="0" hangingPunct="1"/>
                      <a:r>
                        <a:rPr lang="en-US" sz="1600" b="1" kern="1200" baseline="0" err="1">
                          <a:solidFill>
                            <a:schemeClr val="bg1"/>
                          </a:solidFill>
                          <a:effectLst>
                            <a:outerShdw blurRad="38100" dist="38100" dir="2700000" algn="tl">
                              <a:srgbClr val="000000">
                                <a:alpha val="43137"/>
                              </a:srgbClr>
                            </a:outerShdw>
                          </a:effectLst>
                          <a:latin typeface="+mj-lt"/>
                          <a:ea typeface="+mn-ea"/>
                          <a:cs typeface="Intel Clear" panose="020B0604020203020204" pitchFamily="34" charset="0"/>
                        </a:rPr>
                        <a:t>Qty</a:t>
                      </a:r>
                      <a:endParaRPr lang="en-US" sz="1600" b="1" kern="1200" baseline="0">
                        <a:solidFill>
                          <a:schemeClr val="bg1"/>
                        </a:solidFill>
                        <a:effectLst>
                          <a:outerShdw blurRad="38100" dist="38100" dir="2700000" algn="tl">
                            <a:srgbClr val="000000">
                              <a:alpha val="43137"/>
                            </a:srgbClr>
                          </a:outerShdw>
                        </a:effectLst>
                        <a:latin typeface="+mj-lt"/>
                        <a:ea typeface="+mn-ea"/>
                        <a:cs typeface="Intel Clear" panose="020B0604020203020204" pitchFamily="34" charset="0"/>
                      </a:endParaRP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extLst>
                  <a:ext uri="{0D108BD9-81ED-4DB2-BD59-A6C34878D82A}">
                    <a16:rowId xmlns:a16="http://schemas.microsoft.com/office/drawing/2014/main" val="10000"/>
                  </a:ext>
                </a:extLst>
              </a:tr>
              <a:tr h="524351">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NEW_BIZ_RDV</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457200">
                        <a:lnSpc>
                          <a:spcPct val="100000"/>
                        </a:lnSpc>
                        <a:spcBef>
                          <a:spcPts val="0"/>
                        </a:spcBef>
                        <a:spcAft>
                          <a:spcPts val="0"/>
                        </a:spcAft>
                        <a:buNone/>
                        <a:tabLst/>
                        <a:defRPr/>
                      </a:pPr>
                      <a:r>
                        <a:rPr kumimoji="0" lang="en-US" sz="1600" b="0" i="0" u="none" strike="noStrike" cap="none" spc="0" normalizeH="0" baseline="0" noProof="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N50420-001</a:t>
                      </a:r>
                      <a:endPar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endParaRP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BOOT KIT, WCL RVP2 LP5X MD,RVP</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55579">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2</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ISC Socket</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N53025-001</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SKT,ISC,ELASTOMER,WCL,</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66684">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3</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Socket Retention HW</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N53026-001</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RETENTION HARDWARE,WCL, ELASTOMER, RVP</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87025">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4</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USB2 FP Cable</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K56424-001</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algn="l"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CA,USB2,FCC TO BOTTOM IO,FAST X36,FP3,200MM</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pic>
        <p:nvPicPr>
          <p:cNvPr id="4" name="Picture 3">
            <a:extLst>
              <a:ext uri="{FF2B5EF4-FFF2-40B4-BE49-F238E27FC236}">
                <a16:creationId xmlns:a16="http://schemas.microsoft.com/office/drawing/2014/main" id="{18B33996-D8C9-2C46-6EB3-1BE223FDDD00}"/>
              </a:ext>
            </a:extLst>
          </p:cNvPr>
          <p:cNvPicPr>
            <a:picLocks noChangeAspect="1"/>
          </p:cNvPicPr>
          <p:nvPr/>
        </p:nvPicPr>
        <p:blipFill>
          <a:blip r:embed="rId3"/>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2163483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3CDB6A8-2E80-451E-A892-18FC52CC43DE}"/>
              </a:ext>
            </a:extLst>
          </p:cNvPr>
          <p:cNvSpPr txBox="1">
            <a:spLocks/>
          </p:cNvSpPr>
          <p:nvPr/>
        </p:nvSpPr>
        <p:spPr>
          <a:xfrm>
            <a:off x="391632" y="107863"/>
            <a:ext cx="11228868" cy="873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Debug Hooks Supported on </a:t>
            </a:r>
            <a:r>
              <a:rPr lang="en-US"/>
              <a:t>WCL RVP</a:t>
            </a:r>
            <a:endParaRPr lang="en-US" sz="4000"/>
          </a:p>
        </p:txBody>
      </p:sp>
      <p:sp>
        <p:nvSpPr>
          <p:cNvPr id="8" name="Content Placeholder 2">
            <a:extLst>
              <a:ext uri="{FF2B5EF4-FFF2-40B4-BE49-F238E27FC236}">
                <a16:creationId xmlns:a16="http://schemas.microsoft.com/office/drawing/2014/main" id="{D80C3A4D-F4EF-41F5-A1EA-050ED53B974D}"/>
              </a:ext>
            </a:extLst>
          </p:cNvPr>
          <p:cNvSpPr txBox="1">
            <a:spLocks/>
          </p:cNvSpPr>
          <p:nvPr/>
        </p:nvSpPr>
        <p:spPr>
          <a:xfrm>
            <a:off x="802482" y="1063854"/>
            <a:ext cx="10622494" cy="4574947"/>
          </a:xfrm>
          <a:prstGeom prst="rect">
            <a:avLst/>
          </a:prstGeom>
        </p:spPr>
        <p:txBody>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defTabSz="609570" hangingPunct="1"/>
            <a:r>
              <a:rPr lang="en-US" sz="2000">
                <a:cs typeface="Intel Clear" panose="020B0604020203020204" pitchFamily="34" charset="0"/>
              </a:rPr>
              <a:t>SINAI2/NEVO/BST</a:t>
            </a:r>
          </a:p>
          <a:p>
            <a:pPr defTabSz="609570" hangingPunct="1"/>
            <a:r>
              <a:rPr lang="en-US" sz="2000">
                <a:cs typeface="Intel Clear" panose="020B0604020203020204" pitchFamily="34" charset="0"/>
              </a:rPr>
              <a:t>SAS Header</a:t>
            </a:r>
          </a:p>
          <a:p>
            <a:pPr defTabSz="609570" hangingPunct="1"/>
            <a:r>
              <a:rPr lang="en-US" sz="2000">
                <a:cs typeface="Intel Clear" panose="020B0604020203020204" pitchFamily="34" charset="0"/>
              </a:rPr>
              <a:t>Thermal INTEC Connector</a:t>
            </a:r>
          </a:p>
          <a:p>
            <a:pPr defTabSz="609570" hangingPunct="1"/>
            <a:r>
              <a:rPr lang="en-US" sz="2000">
                <a:cs typeface="Intel Clear" panose="020B0604020203020204" pitchFamily="34" charset="0"/>
              </a:rPr>
              <a:t>SMP Probe Points</a:t>
            </a:r>
          </a:p>
          <a:p>
            <a:pPr defTabSz="609570" hangingPunct="1"/>
            <a:r>
              <a:rPr lang="en-US" sz="2000">
                <a:cs typeface="Intel Clear" panose="020B0604020203020204" pitchFamily="34" charset="0"/>
              </a:rPr>
              <a:t>PM Side Band Header</a:t>
            </a:r>
          </a:p>
          <a:p>
            <a:pPr defTabSz="609570" hangingPunct="1"/>
            <a:r>
              <a:rPr lang="en-US" sz="2000">
                <a:cs typeface="Intel Clear" panose="020B0604020203020204" pitchFamily="34" charset="0"/>
              </a:rPr>
              <a:t>KB (PS2) </a:t>
            </a:r>
          </a:p>
          <a:p>
            <a:pPr defTabSz="609570" hangingPunct="1"/>
            <a:r>
              <a:rPr lang="en-US" sz="2000" err="1">
                <a:cs typeface="Intel Clear" panose="020B0604020203020204" pitchFamily="34" charset="0"/>
              </a:rPr>
              <a:t>uAB</a:t>
            </a:r>
            <a:r>
              <a:rPr lang="en-US" sz="2000">
                <a:cs typeface="Intel Clear" panose="020B0604020203020204" pitchFamily="34" charset="0"/>
              </a:rPr>
              <a:t> serial debug port</a:t>
            </a:r>
          </a:p>
          <a:p>
            <a:pPr defTabSz="609570" hangingPunct="1"/>
            <a:r>
              <a:rPr lang="en-US" sz="2000">
                <a:cs typeface="Intel Clear" panose="020B0604020203020204" pitchFamily="34" charset="0"/>
              </a:rPr>
              <a:t>DediProg SF600 programmer</a:t>
            </a:r>
          </a:p>
          <a:p>
            <a:pPr defTabSz="609570" hangingPunct="1"/>
            <a:r>
              <a:rPr lang="en-US" sz="2000">
                <a:cs typeface="Intel Clear" panose="020B0604020203020204" pitchFamily="34" charset="0"/>
              </a:rPr>
              <a:t>PORT 80</a:t>
            </a:r>
          </a:p>
          <a:p>
            <a:pPr defTabSz="609570" hangingPunct="1"/>
            <a:r>
              <a:rPr lang="en-US" sz="2000">
                <a:cs typeface="Intel Clear" panose="020B0604020203020204" pitchFamily="34" charset="0"/>
              </a:rPr>
              <a:t>PSS Support</a:t>
            </a:r>
          </a:p>
        </p:txBody>
      </p:sp>
      <p:pic>
        <p:nvPicPr>
          <p:cNvPr id="2" name="Picture 1">
            <a:extLst>
              <a:ext uri="{FF2B5EF4-FFF2-40B4-BE49-F238E27FC236}">
                <a16:creationId xmlns:a16="http://schemas.microsoft.com/office/drawing/2014/main" id="{38FEF7DC-9A36-AB03-DD90-35422BA64799}"/>
              </a:ext>
            </a:extLst>
          </p:cNvPr>
          <p:cNvPicPr>
            <a:picLocks noChangeAspect="1"/>
          </p:cNvPicPr>
          <p:nvPr/>
        </p:nvPicPr>
        <p:blipFill>
          <a:blip r:embed="rId2"/>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35080402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4294967295"/>
          </p:nvPr>
        </p:nvSpPr>
        <p:spPr>
          <a:xfrm>
            <a:off x="607485" y="1146629"/>
            <a:ext cx="10970683" cy="4813906"/>
          </a:xfrm>
          <a:prstGeom prst="rect">
            <a:avLst/>
          </a:prstGeom>
        </p:spPr>
        <p:txBody>
          <a:bodyPr>
            <a:noAutofit/>
          </a:bodyPr>
          <a:lstStyle/>
          <a:p>
            <a:pPr marL="380990" indent="-380990">
              <a:buFont typeface="Arial" panose="020B0604020202020204" pitchFamily="34" charset="0"/>
              <a:buChar char="•"/>
            </a:pPr>
            <a:r>
              <a:rPr lang="en-US" sz="2000"/>
              <a:t>Any query related to TTK tool, please use the following contacts:</a:t>
            </a:r>
          </a:p>
          <a:p>
            <a:pPr marL="681550" lvl="1" indent="-380990"/>
            <a:r>
              <a:rPr lang="en-US" sz="1800"/>
              <a:t>HW: sapir.buzaglo@intel.com</a:t>
            </a:r>
          </a:p>
          <a:p>
            <a:pPr marL="681550" lvl="1" indent="-380990"/>
            <a:r>
              <a:rPr lang="en-US" sz="1800"/>
              <a:t>SW: adi2.levy@intel.com</a:t>
            </a:r>
          </a:p>
          <a:p>
            <a:pPr marL="681550" lvl="1" indent="-380990"/>
            <a:r>
              <a:rPr lang="pt-BR" sz="2000"/>
              <a:t>Link for TTK collateral is as follow:</a:t>
            </a:r>
          </a:p>
          <a:p>
            <a:pPr marL="936344" lvl="2" indent="-380990"/>
            <a:r>
              <a:rPr lang="pt-BR">
                <a:hlinkClick r:id="rId2">
                  <a:extLst>
                    <a:ext uri="{A12FA001-AC4F-418D-AE19-62706E023703}">
                      <ahyp:hlinkClr xmlns:ahyp="http://schemas.microsoft.com/office/drawing/2018/hyperlinkcolor" val="tx"/>
                    </a:ext>
                  </a:extLst>
                </a:hlinkClick>
              </a:rPr>
              <a:t>TTK3 Releases</a:t>
            </a:r>
          </a:p>
          <a:p>
            <a:pPr marL="936344" lvl="2" indent="-380990"/>
            <a:r>
              <a:rPr lang="pt-BR" u="sng">
                <a:hlinkClick r:id="rId3"/>
              </a:rPr>
              <a:t>TTK Wiki </a:t>
            </a:r>
            <a:endParaRPr lang="en-US"/>
          </a:p>
          <a:p>
            <a:endParaRPr lang="en-US" sz="2000"/>
          </a:p>
          <a:p>
            <a:pPr marL="0" indent="0">
              <a:buNone/>
            </a:pPr>
            <a:endParaRPr lang="en-US" sz="2000"/>
          </a:p>
        </p:txBody>
      </p:sp>
      <p:sp>
        <p:nvSpPr>
          <p:cNvPr id="5" name="Title 1">
            <a:extLst>
              <a:ext uri="{FF2B5EF4-FFF2-40B4-BE49-F238E27FC236}">
                <a16:creationId xmlns:a16="http://schemas.microsoft.com/office/drawing/2014/main" id="{157CB313-8192-4C8C-B780-140B78E5894C}"/>
              </a:ext>
            </a:extLst>
          </p:cNvPr>
          <p:cNvSpPr txBox="1">
            <a:spLocks/>
          </p:cNvSpPr>
          <p:nvPr/>
        </p:nvSpPr>
        <p:spPr>
          <a:xfrm>
            <a:off x="391632" y="107863"/>
            <a:ext cx="11228868" cy="8737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TTK3 support on RVP</a:t>
            </a:r>
          </a:p>
        </p:txBody>
      </p:sp>
      <p:pic>
        <p:nvPicPr>
          <p:cNvPr id="3" name="Picture 2">
            <a:extLst>
              <a:ext uri="{FF2B5EF4-FFF2-40B4-BE49-F238E27FC236}">
                <a16:creationId xmlns:a16="http://schemas.microsoft.com/office/drawing/2014/main" id="{FB55EE3F-C0AC-D8D1-61BB-97062C6231DB}"/>
              </a:ext>
            </a:extLst>
          </p:cNvPr>
          <p:cNvPicPr>
            <a:picLocks noChangeAspect="1"/>
          </p:cNvPicPr>
          <p:nvPr/>
        </p:nvPicPr>
        <p:blipFill>
          <a:blip r:embed="rId4"/>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32145257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2D670-F373-BB4D-CD44-01D04EE32830}"/>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2B8AD61-1510-72EA-17C0-A4D58282BEA3}"/>
              </a:ext>
            </a:extLst>
          </p:cNvPr>
          <p:cNvSpPr>
            <a:spLocks noGrp="1"/>
          </p:cNvSpPr>
          <p:nvPr>
            <p:ph sz="quarter" idx="4294967295"/>
          </p:nvPr>
        </p:nvSpPr>
        <p:spPr>
          <a:xfrm>
            <a:off x="607485" y="1146629"/>
            <a:ext cx="10970683" cy="4813906"/>
          </a:xfrm>
          <a:prstGeom prst="rect">
            <a:avLst/>
          </a:prstGeom>
        </p:spPr>
        <p:txBody>
          <a:bodyPr>
            <a:noAutofit/>
          </a:bodyPr>
          <a:lstStyle/>
          <a:p>
            <a:pPr marL="380990" indent="-380990">
              <a:buFont typeface="Arial" panose="020B0604020202020204" pitchFamily="34" charset="0"/>
              <a:buChar char="•"/>
            </a:pPr>
            <a:r>
              <a:rPr lang="en-US" sz="2000"/>
              <a:t>DAC (Debug Acceleration Card) for the purpose to facilitate faster remote debug, monitoring and root cause the issues is support on RVP.</a:t>
            </a:r>
          </a:p>
          <a:p>
            <a:pPr marL="380990" indent="-380990">
              <a:buFont typeface="Arial" panose="020B0604020202020204" pitchFamily="34" charset="0"/>
              <a:buChar char="•"/>
            </a:pPr>
            <a:r>
              <a:rPr lang="pt-BR" sz="2000"/>
              <a:t>Link for DAC collateral is as follow:</a:t>
            </a:r>
          </a:p>
          <a:p>
            <a:pPr marL="936344" lvl="2" indent="-380990" rtl="0"/>
            <a:r>
              <a:rPr kumimoji="0" lang="en-IN" sz="1800" i="0" u="none" strike="noStrike" kern="0" cap="none" spc="0" normalizeH="0" baseline="0" noProof="0">
                <a:ln>
                  <a:noFill/>
                </a:ln>
                <a:solidFill>
                  <a:srgbClr val="004A86"/>
                </a:solidFill>
                <a:effectLst/>
                <a:uLnTx/>
                <a:uFillTx/>
                <a:latin typeface="+mj-lt"/>
                <a:ea typeface="+mn-ea"/>
                <a:cs typeface="+mn-cs"/>
                <a:sym typeface="Helvetica Neue"/>
                <a:hlinkClick r:id="rId2"/>
              </a:rPr>
              <a:t>https://goto.intel.com/rvpdac</a:t>
            </a:r>
            <a:endParaRPr kumimoji="0" lang="en-IN" sz="1800" i="0" u="none" strike="noStrike" kern="0" cap="none" spc="0" normalizeH="0" baseline="0" noProof="0">
              <a:ln>
                <a:noFill/>
              </a:ln>
              <a:solidFill>
                <a:srgbClr val="004A86"/>
              </a:solidFill>
              <a:effectLst/>
              <a:uLnTx/>
              <a:uFillTx/>
              <a:latin typeface="+mj-lt"/>
              <a:ea typeface="+mn-ea"/>
              <a:cs typeface="+mn-cs"/>
              <a:sym typeface="Helvetica Neue"/>
            </a:endParaRPr>
          </a:p>
          <a:p>
            <a:pPr marL="555354" lvl="2" indent="0">
              <a:buNone/>
            </a:pPr>
            <a:endParaRPr lang="pt-BR"/>
          </a:p>
          <a:p>
            <a:pPr marL="555354" lvl="2" indent="0">
              <a:buNone/>
            </a:pPr>
            <a:endParaRPr lang="pt-BR"/>
          </a:p>
          <a:p>
            <a:pPr marL="555354" lvl="2" indent="0">
              <a:buNone/>
            </a:pPr>
            <a:endParaRPr lang="pt-BR"/>
          </a:p>
          <a:p>
            <a:pPr marL="555354" lvl="2" indent="0">
              <a:buNone/>
            </a:pPr>
            <a:endParaRPr lang="pt-BR"/>
          </a:p>
          <a:p>
            <a:pPr marL="380990" indent="-380990">
              <a:buFont typeface="Arial" panose="020B0604020202020204" pitchFamily="34" charset="0"/>
              <a:buChar char="•"/>
            </a:pPr>
            <a:endParaRPr lang="en-US" sz="2000"/>
          </a:p>
          <a:p>
            <a:pPr marL="380990" indent="-380990">
              <a:buFont typeface="Arial" panose="020B0604020202020204" pitchFamily="34" charset="0"/>
              <a:buChar char="•"/>
            </a:pPr>
            <a:r>
              <a:rPr lang="en-US" sz="2000"/>
              <a:t>UCP-SQUID is one tool supporting multiple programming hardware also support on RVP. </a:t>
            </a:r>
          </a:p>
          <a:p>
            <a:pPr marL="380990" indent="-380990">
              <a:buFont typeface="Arial" panose="020B0604020202020204" pitchFamily="34" charset="0"/>
              <a:buChar char="•"/>
            </a:pPr>
            <a:r>
              <a:rPr lang="pt-BR" sz="2000"/>
              <a:t>Link for UCP-SQUID collateral is as follow:</a:t>
            </a:r>
          </a:p>
          <a:p>
            <a:pPr marL="936344" lvl="2" indent="-380990"/>
            <a:r>
              <a:rPr lang="en-IN">
                <a:solidFill>
                  <a:schemeClr val="bg2"/>
                </a:solidFill>
                <a:hlinkClick r:id="rId3"/>
              </a:rPr>
              <a:t>https://wiki.ith.intel.com/display/PEVH/Squid</a:t>
            </a:r>
            <a:endParaRPr lang="pt-BR"/>
          </a:p>
          <a:p>
            <a:pPr marL="555354" lvl="2" indent="0">
              <a:buNone/>
            </a:pPr>
            <a:endParaRPr lang="en-US"/>
          </a:p>
          <a:p>
            <a:endParaRPr lang="en-US" sz="2000"/>
          </a:p>
          <a:p>
            <a:pPr marL="0" indent="0">
              <a:buNone/>
            </a:pPr>
            <a:endParaRPr lang="en-US" sz="2000"/>
          </a:p>
        </p:txBody>
      </p:sp>
      <p:sp>
        <p:nvSpPr>
          <p:cNvPr id="5" name="Title 1">
            <a:extLst>
              <a:ext uri="{FF2B5EF4-FFF2-40B4-BE49-F238E27FC236}">
                <a16:creationId xmlns:a16="http://schemas.microsoft.com/office/drawing/2014/main" id="{DA14D9B2-C42D-7173-84BD-BF6B443813F9}"/>
              </a:ext>
            </a:extLst>
          </p:cNvPr>
          <p:cNvSpPr txBox="1">
            <a:spLocks/>
          </p:cNvSpPr>
          <p:nvPr/>
        </p:nvSpPr>
        <p:spPr>
          <a:xfrm>
            <a:off x="391632" y="107863"/>
            <a:ext cx="11228868" cy="87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a:t>DAC &amp; UCP-SQUID</a:t>
            </a:r>
            <a:r>
              <a:rPr lang="en-US" sz="4000"/>
              <a:t> support on RVP</a:t>
            </a:r>
          </a:p>
        </p:txBody>
      </p:sp>
      <p:pic>
        <p:nvPicPr>
          <p:cNvPr id="3" name="Picture 2">
            <a:extLst>
              <a:ext uri="{FF2B5EF4-FFF2-40B4-BE49-F238E27FC236}">
                <a16:creationId xmlns:a16="http://schemas.microsoft.com/office/drawing/2014/main" id="{2ECC4F17-8D48-09C2-C3BB-BD31F6BB0505}"/>
              </a:ext>
            </a:extLst>
          </p:cNvPr>
          <p:cNvPicPr>
            <a:picLocks noChangeAspect="1"/>
          </p:cNvPicPr>
          <p:nvPr/>
        </p:nvPicPr>
        <p:blipFill>
          <a:blip r:embed="rId4"/>
          <a:stretch>
            <a:fillRect/>
          </a:stretch>
        </p:blipFill>
        <p:spPr>
          <a:xfrm>
            <a:off x="3235003" y="6409189"/>
            <a:ext cx="930867" cy="448811"/>
          </a:xfrm>
          <a:prstGeom prst="rect">
            <a:avLst/>
          </a:prstGeom>
        </p:spPr>
      </p:pic>
      <p:pic>
        <p:nvPicPr>
          <p:cNvPr id="8" name="Picture 7">
            <a:extLst>
              <a:ext uri="{FF2B5EF4-FFF2-40B4-BE49-F238E27FC236}">
                <a16:creationId xmlns:a16="http://schemas.microsoft.com/office/drawing/2014/main" id="{242F31E0-2970-B760-4E22-1E4DB0568002}"/>
              </a:ext>
            </a:extLst>
          </p:cNvPr>
          <p:cNvPicPr>
            <a:picLocks noChangeAspect="1"/>
          </p:cNvPicPr>
          <p:nvPr/>
        </p:nvPicPr>
        <p:blipFill>
          <a:blip r:embed="rId5"/>
          <a:stretch>
            <a:fillRect/>
          </a:stretch>
        </p:blipFill>
        <p:spPr>
          <a:xfrm>
            <a:off x="5259921" y="2177178"/>
            <a:ext cx="6368713" cy="2503643"/>
          </a:xfrm>
          <a:prstGeom prst="rect">
            <a:avLst/>
          </a:prstGeom>
        </p:spPr>
      </p:pic>
      <p:pic>
        <p:nvPicPr>
          <p:cNvPr id="1026" name="Picture 4">
            <a:extLst>
              <a:ext uri="{FF2B5EF4-FFF2-40B4-BE49-F238E27FC236}">
                <a16:creationId xmlns:a16="http://schemas.microsoft.com/office/drawing/2014/main" id="{D71E1CEB-28C4-428F-019A-AD93F19554E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7019" y="2967435"/>
            <a:ext cx="4652436" cy="1591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12656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733100" y="826576"/>
            <a:ext cx="10652938" cy="4351339"/>
          </a:xfrm>
          <a:prstGeom prst="rect">
            <a:avLst/>
          </a:prstGeom>
        </p:spPr>
        <p:txBody>
          <a:bodyPr>
            <a:normAutofit/>
          </a:bodyPr>
          <a:lstStyle/>
          <a:p>
            <a:pPr algn="just"/>
            <a:r>
              <a:rPr lang="en-US" sz="2000" dirty="0">
                <a:cs typeface="Intel Clear" panose="020B0604020203020204" pitchFamily="34" charset="0"/>
              </a:rPr>
              <a:t>TTK3 header is a 50-pin receptacle which can also accept 20-pin </a:t>
            </a:r>
            <a:r>
              <a:rPr lang="en-US" sz="2000" dirty="0" err="1">
                <a:cs typeface="Intel Clear" panose="020B0604020203020204" pitchFamily="34" charset="0"/>
              </a:rPr>
              <a:t>DediProg</a:t>
            </a:r>
            <a:r>
              <a:rPr lang="en-US" sz="2000" dirty="0">
                <a:cs typeface="Intel Clear" panose="020B0604020203020204" pitchFamily="34" charset="0"/>
              </a:rPr>
              <a:t> header or TTK3 HW to program the IFWI. Please insert the </a:t>
            </a:r>
            <a:r>
              <a:rPr lang="en-US" sz="2000" dirty="0" err="1">
                <a:cs typeface="Intel Clear" panose="020B0604020203020204" pitchFamily="34" charset="0"/>
              </a:rPr>
              <a:t>DediProg</a:t>
            </a:r>
            <a:r>
              <a:rPr lang="en-US" sz="2000" dirty="0">
                <a:cs typeface="Intel Clear" panose="020B0604020203020204" pitchFamily="34" charset="0"/>
              </a:rPr>
              <a:t> header as shown below. Make sure that the notch marked matches with the notch of the </a:t>
            </a:r>
            <a:r>
              <a:rPr lang="en-US" sz="2000" dirty="0" err="1">
                <a:cs typeface="Intel Clear" panose="020B0604020203020204" pitchFamily="34" charset="0"/>
              </a:rPr>
              <a:t>DediProg</a:t>
            </a:r>
            <a:r>
              <a:rPr lang="en-US" sz="2000" dirty="0">
                <a:cs typeface="Intel Clear" panose="020B0604020203020204" pitchFamily="34" charset="0"/>
              </a:rPr>
              <a:t> header.</a:t>
            </a:r>
          </a:p>
          <a:p>
            <a:pPr algn="just"/>
            <a:r>
              <a:rPr lang="en-US" sz="2000" dirty="0">
                <a:cs typeface="Intel Clear" panose="020B0604020203020204" pitchFamily="34" charset="0"/>
              </a:rPr>
              <a:t>If using TTK3, make sure the latest version of the TTK3 GUI (</a:t>
            </a:r>
            <a:r>
              <a:rPr lang="en-US" sz="2000" dirty="0">
                <a:solidFill>
                  <a:srgbClr val="525252"/>
                </a:solidFill>
                <a:cs typeface="Intel Clear" panose="020B0604020203020204" pitchFamily="34" charset="0"/>
              </a:rPr>
              <a:t>1.4.8,</a:t>
            </a:r>
            <a:r>
              <a:rPr lang="en-US" sz="2000" dirty="0">
                <a:solidFill>
                  <a:srgbClr val="FF0000"/>
                </a:solidFill>
                <a:cs typeface="Intel Clear" panose="020B0604020203020204" pitchFamily="34" charset="0"/>
              </a:rPr>
              <a:t> </a:t>
            </a:r>
            <a:r>
              <a:rPr lang="en-US" sz="2000" dirty="0">
                <a:solidFill>
                  <a:srgbClr val="FF0000"/>
                </a:solidFill>
                <a:cs typeface="Intel Clear" panose="020B0604020203020204" pitchFamily="34" charset="0"/>
                <a:hlinkClick r:id="rId3"/>
              </a:rPr>
              <a:t>link</a:t>
            </a:r>
            <a:r>
              <a:rPr lang="en-US" sz="2000" dirty="0">
                <a:cs typeface="Intel Clear" panose="020B0604020203020204" pitchFamily="34" charset="0"/>
              </a:rPr>
              <a:t>) is installed in the host machine. With latest GUI, TTK3 FW update will happen while connecting TTK3 HW for the first time. Note: </a:t>
            </a:r>
            <a:r>
              <a:rPr lang="en-US" sz="2000" b="1" dirty="0">
                <a:solidFill>
                  <a:srgbClr val="FF0000"/>
                </a:solidFill>
                <a:cs typeface="Intel Clear" panose="020B0604020203020204" pitchFamily="34" charset="0"/>
              </a:rPr>
              <a:t>Without latest GUI version, longer flashing time is expected! </a:t>
            </a:r>
          </a:p>
        </p:txBody>
      </p:sp>
      <p:sp>
        <p:nvSpPr>
          <p:cNvPr id="6" name="Title 1">
            <a:extLst>
              <a:ext uri="{FF2B5EF4-FFF2-40B4-BE49-F238E27FC236}">
                <a16:creationId xmlns:a16="http://schemas.microsoft.com/office/drawing/2014/main" id="{0B8D8E43-F833-48B6-A704-33B275269187}"/>
              </a:ext>
            </a:extLst>
          </p:cNvPr>
          <p:cNvSpPr txBox="1">
            <a:spLocks/>
          </p:cNvSpPr>
          <p:nvPr/>
        </p:nvSpPr>
        <p:spPr>
          <a:xfrm>
            <a:off x="641838" y="-2426"/>
            <a:ext cx="10988688" cy="87374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BIOS programming using TTK3 Connector</a:t>
            </a:r>
          </a:p>
        </p:txBody>
      </p:sp>
      <p:pic>
        <p:nvPicPr>
          <p:cNvPr id="2" name="Picture 1">
            <a:extLst>
              <a:ext uri="{FF2B5EF4-FFF2-40B4-BE49-F238E27FC236}">
                <a16:creationId xmlns:a16="http://schemas.microsoft.com/office/drawing/2014/main" id="{5F7A0910-E861-7588-74EC-5030E4811EFA}"/>
              </a:ext>
            </a:extLst>
          </p:cNvPr>
          <p:cNvPicPr>
            <a:picLocks noChangeAspect="1"/>
          </p:cNvPicPr>
          <p:nvPr/>
        </p:nvPicPr>
        <p:blipFill>
          <a:blip r:embed="rId4"/>
          <a:stretch>
            <a:fillRect/>
          </a:stretch>
        </p:blipFill>
        <p:spPr>
          <a:xfrm>
            <a:off x="3235003" y="6409189"/>
            <a:ext cx="930867" cy="448811"/>
          </a:xfrm>
          <a:prstGeom prst="rect">
            <a:avLst/>
          </a:prstGeom>
        </p:spPr>
      </p:pic>
      <p:pic>
        <p:nvPicPr>
          <p:cNvPr id="11" name="Picture 10">
            <a:extLst>
              <a:ext uri="{FF2B5EF4-FFF2-40B4-BE49-F238E27FC236}">
                <a16:creationId xmlns:a16="http://schemas.microsoft.com/office/drawing/2014/main" id="{F32F085B-80A4-559F-9BDB-F2DD247BB4C4}"/>
              </a:ext>
            </a:extLst>
          </p:cNvPr>
          <p:cNvPicPr>
            <a:picLocks noChangeAspect="1"/>
          </p:cNvPicPr>
          <p:nvPr/>
        </p:nvPicPr>
        <p:blipFill>
          <a:blip r:embed="rId5"/>
          <a:stretch>
            <a:fillRect/>
          </a:stretch>
        </p:blipFill>
        <p:spPr>
          <a:xfrm>
            <a:off x="7521420" y="3121118"/>
            <a:ext cx="2803680" cy="3191422"/>
          </a:xfrm>
          <a:prstGeom prst="rect">
            <a:avLst/>
          </a:prstGeom>
        </p:spPr>
      </p:pic>
      <p:pic>
        <p:nvPicPr>
          <p:cNvPr id="14" name="Picture 13">
            <a:extLst>
              <a:ext uri="{FF2B5EF4-FFF2-40B4-BE49-F238E27FC236}">
                <a16:creationId xmlns:a16="http://schemas.microsoft.com/office/drawing/2014/main" id="{CB5E417E-676B-5F67-A797-3E370470C1DA}"/>
              </a:ext>
            </a:extLst>
          </p:cNvPr>
          <p:cNvPicPr>
            <a:picLocks noChangeAspect="1"/>
          </p:cNvPicPr>
          <p:nvPr/>
        </p:nvPicPr>
        <p:blipFill>
          <a:blip r:embed="rId6"/>
          <a:stretch>
            <a:fillRect/>
          </a:stretch>
        </p:blipFill>
        <p:spPr>
          <a:xfrm>
            <a:off x="1869022" y="3146104"/>
            <a:ext cx="4591459" cy="3118476"/>
          </a:xfrm>
          <a:prstGeom prst="rect">
            <a:avLst/>
          </a:prstGeom>
        </p:spPr>
      </p:pic>
    </p:spTree>
    <p:extLst>
      <p:ext uri="{BB962C8B-B14F-4D97-AF65-F5344CB8AC3E}">
        <p14:creationId xmlns:p14="http://schemas.microsoft.com/office/powerpoint/2010/main" val="394428754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80346" y="1028799"/>
            <a:ext cx="9954127" cy="4351339"/>
          </a:xfrm>
          <a:prstGeom prst="rect">
            <a:avLst/>
          </a:prstGeom>
        </p:spPr>
        <p:txBody>
          <a:bodyPr>
            <a:normAutofit/>
          </a:bodyPr>
          <a:lstStyle/>
          <a:p>
            <a:pPr algn="just"/>
            <a:r>
              <a:rPr lang="en-US" sz="2000">
                <a:cs typeface="Intel Clear" panose="020B0604020203020204" pitchFamily="34" charset="0"/>
              </a:rPr>
              <a:t>WCL RVP is having Flash0 POR frequency as 100MHz. As tradeoff to this, TTK/TPM path max frequency is limited to 14MHz in the RVP. </a:t>
            </a:r>
          </a:p>
          <a:p>
            <a:pPr algn="just"/>
            <a:r>
              <a:rPr lang="en-US" sz="2000">
                <a:cs typeface="Intel Clear" panose="020B0604020203020204" pitchFamily="34" charset="0"/>
              </a:rPr>
              <a:t>While using TTK3 for flashing, the frequency of operation must be set to </a:t>
            </a:r>
            <a:r>
              <a:rPr lang="en-US" sz="2000" b="1">
                <a:cs typeface="Intel Clear" panose="020B0604020203020204" pitchFamily="34" charset="0"/>
              </a:rPr>
              <a:t>12MHz</a:t>
            </a:r>
            <a:r>
              <a:rPr lang="en-US" sz="2000">
                <a:cs typeface="Intel Clear" panose="020B0604020203020204" pitchFamily="34" charset="0"/>
              </a:rPr>
              <a:t> for reliable operation. </a:t>
            </a:r>
          </a:p>
          <a:p>
            <a:pPr algn="just"/>
            <a:r>
              <a:rPr lang="en-US" sz="2000">
                <a:cs typeface="Intel Clear" panose="020B0604020203020204" pitchFamily="34" charset="0"/>
              </a:rPr>
              <a:t>In the host PC with TTK3 GUI, open: C:\SVShare\user_apps\TTK3_Configurations.xml</a:t>
            </a:r>
          </a:p>
          <a:p>
            <a:pPr algn="just"/>
            <a:r>
              <a:rPr lang="en-US" sz="2000">
                <a:cs typeface="Intel Clear" panose="020B0604020203020204" pitchFamily="34" charset="0"/>
              </a:rPr>
              <a:t>Modify </a:t>
            </a:r>
            <a:r>
              <a:rPr lang="en-US" sz="2000" err="1">
                <a:cs typeface="Intel Clear" panose="020B0604020203020204" pitchFamily="34" charset="0"/>
              </a:rPr>
              <a:t>SPI_Frequency</a:t>
            </a:r>
            <a:r>
              <a:rPr lang="en-US" sz="2000">
                <a:cs typeface="Intel Clear" panose="020B0604020203020204" pitchFamily="34" charset="0"/>
              </a:rPr>
              <a:t> to 12 in the below placeholder; </a:t>
            </a:r>
          </a:p>
          <a:p>
            <a:pPr algn="just"/>
            <a:endParaRPr lang="en-US" sz="2000">
              <a:cs typeface="Intel Clear" panose="020B0604020203020204" pitchFamily="34" charset="0"/>
            </a:endParaRPr>
          </a:p>
        </p:txBody>
      </p:sp>
      <p:sp>
        <p:nvSpPr>
          <p:cNvPr id="6" name="Title 1">
            <a:extLst>
              <a:ext uri="{FF2B5EF4-FFF2-40B4-BE49-F238E27FC236}">
                <a16:creationId xmlns:a16="http://schemas.microsoft.com/office/drawing/2014/main" id="{0B8D8E43-F833-48B6-A704-33B275269187}"/>
              </a:ext>
            </a:extLst>
          </p:cNvPr>
          <p:cNvSpPr txBox="1">
            <a:spLocks/>
          </p:cNvSpPr>
          <p:nvPr/>
        </p:nvSpPr>
        <p:spPr>
          <a:xfrm>
            <a:off x="562707" y="155055"/>
            <a:ext cx="11298115" cy="8737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3200"/>
              <a:t>TTK Programming Frequency Selection</a:t>
            </a:r>
            <a:r>
              <a:rPr lang="en-US" sz="3200">
                <a:highlight>
                  <a:srgbClr val="FFFF00"/>
                </a:highlight>
              </a:rPr>
              <a:t> </a:t>
            </a:r>
          </a:p>
        </p:txBody>
      </p:sp>
      <p:pic>
        <p:nvPicPr>
          <p:cNvPr id="4" name="Picture 3">
            <a:extLst>
              <a:ext uri="{FF2B5EF4-FFF2-40B4-BE49-F238E27FC236}">
                <a16:creationId xmlns:a16="http://schemas.microsoft.com/office/drawing/2014/main" id="{CA9B56C8-D259-29CD-6D2B-70B61BD92D9C}"/>
              </a:ext>
            </a:extLst>
          </p:cNvPr>
          <p:cNvPicPr>
            <a:picLocks noChangeAspect="1"/>
          </p:cNvPicPr>
          <p:nvPr/>
        </p:nvPicPr>
        <p:blipFill>
          <a:blip r:embed="rId2"/>
          <a:stretch>
            <a:fillRect/>
          </a:stretch>
        </p:blipFill>
        <p:spPr>
          <a:xfrm>
            <a:off x="1762645" y="3579488"/>
            <a:ext cx="8297433" cy="2495898"/>
          </a:xfrm>
          <a:prstGeom prst="rect">
            <a:avLst/>
          </a:prstGeom>
        </p:spPr>
      </p:pic>
      <p:pic>
        <p:nvPicPr>
          <p:cNvPr id="2" name="Picture 1">
            <a:extLst>
              <a:ext uri="{FF2B5EF4-FFF2-40B4-BE49-F238E27FC236}">
                <a16:creationId xmlns:a16="http://schemas.microsoft.com/office/drawing/2014/main" id="{65F3A10F-4B1F-76C3-CC14-829CBB1F836A}"/>
              </a:ext>
            </a:extLst>
          </p:cNvPr>
          <p:cNvPicPr>
            <a:picLocks noChangeAspect="1"/>
          </p:cNvPicPr>
          <p:nvPr/>
        </p:nvPicPr>
        <p:blipFill>
          <a:blip r:embed="rId3"/>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7485982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733100" y="1465797"/>
            <a:ext cx="4392815" cy="4351339"/>
          </a:xfrm>
          <a:prstGeom prst="rect">
            <a:avLst/>
          </a:prstGeom>
        </p:spPr>
        <p:txBody>
          <a:bodyPr>
            <a:normAutofit/>
          </a:bodyPr>
          <a:lstStyle/>
          <a:p>
            <a:pPr algn="just"/>
            <a:r>
              <a:rPr lang="en-US" sz="2000">
                <a:cs typeface="Intel Clear" panose="020B0604020203020204" pitchFamily="34" charset="0"/>
              </a:rPr>
              <a:t>WCL RVP is having flash0 POR frequency as 100MHz. As tradeoff to this TTK/TPM path max frequency is limited to 14MHz in the RVP. </a:t>
            </a:r>
          </a:p>
          <a:p>
            <a:pPr algn="just"/>
            <a:r>
              <a:rPr lang="en-US" sz="2000">
                <a:cs typeface="Intel Clear" panose="020B0604020203020204" pitchFamily="34" charset="0"/>
              </a:rPr>
              <a:t>While using DediProg/SF600 for flashing, the frequency of operation must be set to </a:t>
            </a:r>
            <a:r>
              <a:rPr lang="en-US" sz="2000" b="1">
                <a:cs typeface="Intel Clear" panose="020B0604020203020204" pitchFamily="34" charset="0"/>
              </a:rPr>
              <a:t>12MHz</a:t>
            </a:r>
            <a:r>
              <a:rPr lang="en-US" sz="2000">
                <a:cs typeface="Intel Clear" panose="020B0604020203020204" pitchFamily="34" charset="0"/>
              </a:rPr>
              <a:t> for reliable operation. </a:t>
            </a:r>
          </a:p>
          <a:p>
            <a:pPr algn="just"/>
            <a:r>
              <a:rPr lang="en-US" sz="2000">
                <a:cs typeface="Intel Clear" panose="020B0604020203020204" pitchFamily="34" charset="0"/>
              </a:rPr>
              <a:t>In the DediProg software: Config -&gt; Miscellaneous Settings </a:t>
            </a:r>
            <a:r>
              <a:rPr lang="en-US" sz="2000">
                <a:cs typeface="Intel Clear" panose="020B0604020203020204" pitchFamily="34" charset="0"/>
                <a:sym typeface="Wingdings" panose="05000000000000000000" pitchFamily="2" charset="2"/>
              </a:rPr>
              <a:t> select frequency 12MHz.</a:t>
            </a:r>
            <a:endParaRPr lang="en-US" sz="2000">
              <a:cs typeface="Intel Clear" panose="020B0604020203020204" pitchFamily="34" charset="0"/>
            </a:endParaRPr>
          </a:p>
          <a:p>
            <a:pPr marL="0" indent="0" algn="just">
              <a:buNone/>
            </a:pPr>
            <a:endParaRPr lang="en-US" sz="2000">
              <a:cs typeface="Intel Clear" panose="020B0604020203020204" pitchFamily="34" charset="0"/>
            </a:endParaRPr>
          </a:p>
        </p:txBody>
      </p:sp>
      <p:sp>
        <p:nvSpPr>
          <p:cNvPr id="6" name="Title 1">
            <a:extLst>
              <a:ext uri="{FF2B5EF4-FFF2-40B4-BE49-F238E27FC236}">
                <a16:creationId xmlns:a16="http://schemas.microsoft.com/office/drawing/2014/main" id="{0B8D8E43-F833-48B6-A704-33B275269187}"/>
              </a:ext>
            </a:extLst>
          </p:cNvPr>
          <p:cNvSpPr txBox="1">
            <a:spLocks/>
          </p:cNvSpPr>
          <p:nvPr/>
        </p:nvSpPr>
        <p:spPr>
          <a:xfrm>
            <a:off x="733100" y="0"/>
            <a:ext cx="8595500" cy="87374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DediProg/SF600 Frequency Selection</a:t>
            </a:r>
            <a:endParaRPr lang="en-US" sz="4000">
              <a:highlight>
                <a:srgbClr val="FFFF00"/>
              </a:highlight>
            </a:endParaRPr>
          </a:p>
        </p:txBody>
      </p:sp>
      <p:pic>
        <p:nvPicPr>
          <p:cNvPr id="5" name="Picture 4">
            <a:extLst>
              <a:ext uri="{FF2B5EF4-FFF2-40B4-BE49-F238E27FC236}">
                <a16:creationId xmlns:a16="http://schemas.microsoft.com/office/drawing/2014/main" id="{08C57DFA-DC96-B352-4C46-865C8A380138}"/>
              </a:ext>
            </a:extLst>
          </p:cNvPr>
          <p:cNvPicPr>
            <a:picLocks noChangeAspect="1"/>
          </p:cNvPicPr>
          <p:nvPr/>
        </p:nvPicPr>
        <p:blipFill>
          <a:blip r:embed="rId2"/>
          <a:stretch>
            <a:fillRect/>
          </a:stretch>
        </p:blipFill>
        <p:spPr>
          <a:xfrm>
            <a:off x="5448521" y="1465797"/>
            <a:ext cx="6010379" cy="4351339"/>
          </a:xfrm>
          <a:prstGeom prst="rect">
            <a:avLst/>
          </a:prstGeom>
        </p:spPr>
      </p:pic>
      <p:pic>
        <p:nvPicPr>
          <p:cNvPr id="2" name="Picture 1">
            <a:extLst>
              <a:ext uri="{FF2B5EF4-FFF2-40B4-BE49-F238E27FC236}">
                <a16:creationId xmlns:a16="http://schemas.microsoft.com/office/drawing/2014/main" id="{589EED68-13E1-7053-382E-583F8C6ECACD}"/>
              </a:ext>
            </a:extLst>
          </p:cNvPr>
          <p:cNvPicPr>
            <a:picLocks noChangeAspect="1"/>
          </p:cNvPicPr>
          <p:nvPr/>
        </p:nvPicPr>
        <p:blipFill>
          <a:blip r:embed="rId3"/>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28752871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68387"/>
            <a:ext cx="10972800" cy="1143000"/>
          </a:xfrm>
        </p:spPr>
        <p:txBody>
          <a:bodyPr/>
          <a:lstStyle/>
          <a:p>
            <a:pPr algn="r"/>
            <a:r>
              <a:rPr lang="en-US" sz="4500" b="1">
                <a:solidFill>
                  <a:schemeClr val="accent4">
                    <a:lumMod val="75000"/>
                  </a:schemeClr>
                </a:solidFill>
              </a:rPr>
              <a:t>Power Delivery Implementation Details</a:t>
            </a:r>
          </a:p>
        </p:txBody>
      </p:sp>
      <p:sp>
        <p:nvSpPr>
          <p:cNvPr id="3" name="TextBox 2">
            <a:extLst>
              <a:ext uri="{FF2B5EF4-FFF2-40B4-BE49-F238E27FC236}">
                <a16:creationId xmlns:a16="http://schemas.microsoft.com/office/drawing/2014/main" id="{52995AA5-C609-C41E-4BB2-2287733C2936}"/>
              </a:ext>
            </a:extLst>
          </p:cNvPr>
          <p:cNvSpPr txBox="1"/>
          <p:nvPr/>
        </p:nvSpPr>
        <p:spPr>
          <a:xfrm>
            <a:off x="8121445" y="5971452"/>
            <a:ext cx="3605735"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a:solidFill>
                  <a:schemeClr val="tx2"/>
                </a:solidFill>
              </a:rPr>
              <a:t>Au, Chun Ming</a:t>
            </a:r>
          </a:p>
        </p:txBody>
      </p:sp>
      <p:pic>
        <p:nvPicPr>
          <p:cNvPr id="4" name="Picture 3">
            <a:extLst>
              <a:ext uri="{FF2B5EF4-FFF2-40B4-BE49-F238E27FC236}">
                <a16:creationId xmlns:a16="http://schemas.microsoft.com/office/drawing/2014/main" id="{3CBAE8DA-9467-C8FA-ACCB-12B110320E25}"/>
              </a:ext>
            </a:extLst>
          </p:cNvPr>
          <p:cNvPicPr>
            <a:picLocks noChangeAspect="1"/>
          </p:cNvPicPr>
          <p:nvPr/>
        </p:nvPicPr>
        <p:blipFill>
          <a:blip r:embed="rId2"/>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36189633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11" y="131865"/>
            <a:ext cx="10972800" cy="538716"/>
          </a:xfrm>
        </p:spPr>
        <p:txBody>
          <a:bodyPr/>
          <a:lstStyle/>
          <a:p>
            <a:r>
              <a:rPr lang="en-US" sz="2667" b="1"/>
              <a:t>WCL RVP – Power Sources to boot WCL RVP boards</a:t>
            </a:r>
          </a:p>
        </p:txBody>
      </p:sp>
      <p:sp>
        <p:nvSpPr>
          <p:cNvPr id="6" name="Content Placeholder 5"/>
          <p:cNvSpPr>
            <a:spLocks noGrp="1"/>
          </p:cNvSpPr>
          <p:nvPr>
            <p:ph idx="4294967295"/>
          </p:nvPr>
        </p:nvSpPr>
        <p:spPr>
          <a:xfrm>
            <a:off x="85061" y="812238"/>
            <a:ext cx="11653284" cy="4097673"/>
          </a:xfrm>
          <a:prstGeom prst="rect">
            <a:avLst/>
          </a:prstGeom>
        </p:spPr>
        <p:txBody>
          <a:bodyPr vert="horz" lIns="0" tIns="0" rIns="0" bIns="0" rtlCol="0" anchor="t">
            <a:noAutofit/>
          </a:bodyPr>
          <a:lstStyle/>
          <a:p>
            <a:pPr algn="just"/>
            <a:r>
              <a:rPr lang="en-US" sz="1400"/>
              <a:t>WCL design supports three different power sources to boot RVP boards,</a:t>
            </a:r>
          </a:p>
          <a:p>
            <a:pPr marL="228594" indent="-228594" algn="just">
              <a:buFont typeface="Wingdings" panose="05000000000000000000" pitchFamily="2" charset="2"/>
              <a:buChar char="Ø"/>
            </a:pPr>
            <a:r>
              <a:rPr lang="en-US" sz="1400" b="1" u="sng">
                <a:solidFill>
                  <a:schemeClr val="tx1"/>
                </a:solidFill>
              </a:rPr>
              <a:t>AC Adapter:</a:t>
            </a:r>
            <a:r>
              <a:rPr lang="en-US" sz="1400">
                <a:solidFill>
                  <a:schemeClr val="tx1"/>
                </a:solidFill>
              </a:rPr>
              <a:t> </a:t>
            </a:r>
          </a:p>
          <a:p>
            <a:pPr algn="just">
              <a:lnSpc>
                <a:spcPct val="107000"/>
              </a:lnSpc>
              <a:spcAft>
                <a:spcPts val="800"/>
              </a:spcAft>
            </a:pPr>
            <a:r>
              <a:rPr lang="en-US" sz="1400"/>
              <a:t>A 230W (19.5V, 11.8A) adapter is being selected for the WCL RVP and is one of the three power sources which can be used for powering the RVP. </a:t>
            </a:r>
          </a:p>
          <a:p>
            <a:pPr algn="just">
              <a:lnSpc>
                <a:spcPct val="107000"/>
              </a:lnSpc>
              <a:spcAft>
                <a:spcPts val="800"/>
              </a:spcAft>
            </a:pPr>
            <a:r>
              <a:rPr lang="en-US" sz="1400"/>
              <a:t>Existing 230W AC brick (model #: PA-1231-12, IPN: J82210-001)</a:t>
            </a:r>
          </a:p>
          <a:p>
            <a:pPr algn="just">
              <a:lnSpc>
                <a:spcPct val="107000"/>
              </a:lnSpc>
              <a:spcAft>
                <a:spcPts val="800"/>
              </a:spcAft>
            </a:pPr>
            <a:r>
              <a:rPr lang="en-US" sz="1400"/>
              <a:t>New AC brick (model #: PA-1231-16, IPN: N44540-001)</a:t>
            </a:r>
          </a:p>
          <a:p>
            <a:pPr marL="228594" indent="-228594" algn="just">
              <a:buChar char="Ø"/>
            </a:pPr>
            <a:r>
              <a:rPr lang="en-US" sz="1400" b="1" u="sng">
                <a:solidFill>
                  <a:schemeClr val="tx1"/>
                </a:solidFill>
              </a:rPr>
              <a:t>Type C Adapter:</a:t>
            </a:r>
            <a:r>
              <a:rPr lang="en-US" sz="1400" u="sng">
                <a:solidFill>
                  <a:schemeClr val="tx1"/>
                </a:solidFill>
              </a:rPr>
              <a:t> </a:t>
            </a:r>
            <a:endParaRPr lang="en-US" sz="1400">
              <a:solidFill>
                <a:schemeClr val="tx1"/>
              </a:solidFill>
            </a:endParaRPr>
          </a:p>
          <a:p>
            <a:pPr algn="just">
              <a:lnSpc>
                <a:spcPct val="107000"/>
              </a:lnSpc>
              <a:spcAft>
                <a:spcPts val="800"/>
              </a:spcAft>
            </a:pPr>
            <a:r>
              <a:rPr lang="en-US" sz="1400"/>
              <a:t> There are two USB-C ports supported on WCL RVP, all ports are USB-C PD 3.1 compatible and can be used for plugging in the Type C adapter. EPR chargers more than 20V are NOT supported.</a:t>
            </a:r>
          </a:p>
          <a:p>
            <a:pPr>
              <a:lnSpc>
                <a:spcPct val="107000"/>
              </a:lnSpc>
              <a:spcAft>
                <a:spcPts val="800"/>
              </a:spcAft>
            </a:pPr>
            <a:r>
              <a:rPr lang="en-US" sz="1400"/>
              <a:t>Note: For dead battery boot with type-c adapter, minimum 45W adapter is required to boot the WCL RVP. </a:t>
            </a:r>
          </a:p>
          <a:p>
            <a:pPr marL="228594" indent="-228594" algn="just">
              <a:buFont typeface="Wingdings" panose="05000000000000000000" pitchFamily="2" charset="2"/>
              <a:buChar char="Ø"/>
            </a:pPr>
            <a:r>
              <a:rPr lang="en-US" sz="1400" b="1" u="sng">
                <a:solidFill>
                  <a:schemeClr val="tx1"/>
                </a:solidFill>
              </a:rPr>
              <a:t>Battery Pack:</a:t>
            </a:r>
            <a:r>
              <a:rPr lang="en-US" sz="1400">
                <a:solidFill>
                  <a:schemeClr val="tx1"/>
                </a:solidFill>
              </a:rPr>
              <a:t> </a:t>
            </a:r>
          </a:p>
          <a:p>
            <a:pPr>
              <a:lnSpc>
                <a:spcPct val="107000"/>
              </a:lnSpc>
              <a:spcAft>
                <a:spcPts val="800"/>
              </a:spcAft>
            </a:pPr>
            <a:r>
              <a:rPr lang="en-US" sz="1400"/>
              <a:t>A 3S1P battery pack is being selected for WCL RVP with maximum capacity of 61.5Whr.  3S1P battery pack IPN: M77304-001 </a:t>
            </a:r>
            <a:r>
              <a:rPr lang="en-US" sz="1800">
                <a:effectLst/>
                <a:latin typeface="Calibri" panose="020F0502020204030204" pitchFamily="34" charset="0"/>
                <a:ea typeface="Calibri" panose="020F0502020204030204" pitchFamily="34" charset="0"/>
                <a:cs typeface="Arial" panose="020B0604020202020204" pitchFamily="34" charset="0"/>
              </a:rPr>
              <a:t>  </a:t>
            </a:r>
          </a:p>
        </p:txBody>
      </p:sp>
      <p:sp>
        <p:nvSpPr>
          <p:cNvPr id="7" name="TextBox 6"/>
          <p:cNvSpPr txBox="1"/>
          <p:nvPr/>
        </p:nvSpPr>
        <p:spPr>
          <a:xfrm>
            <a:off x="160011" y="5800936"/>
            <a:ext cx="11334015" cy="342658"/>
          </a:xfrm>
          <a:prstGeom prst="rect">
            <a:avLst/>
          </a:prstGeom>
          <a:noFill/>
        </p:spPr>
        <p:txBody>
          <a:bodyPr wrap="square" rtlCol="0">
            <a:spAutoFit/>
          </a:bodyPr>
          <a:lstStyle/>
          <a:p>
            <a:pPr algn="just"/>
            <a:r>
              <a:rPr lang="en-US" sz="1800" b="1" u="sng">
                <a:solidFill>
                  <a:srgbClr val="C00000"/>
                </a:solidFill>
                <a:latin typeface="Intel Clear Light" panose="020B0404020203020204" pitchFamily="34" charset="0"/>
                <a:ea typeface="Intel Clear Light" panose="020B0404020203020204" pitchFamily="34" charset="0"/>
                <a:cs typeface="Intel Clear Light" panose="020B0404020203020204" pitchFamily="34" charset="0"/>
              </a:rPr>
              <a:t>Recommendation:</a:t>
            </a:r>
            <a:r>
              <a:rPr lang="en-US" sz="1800">
                <a:solidFill>
                  <a:srgbClr val="C00000"/>
                </a:solidFill>
                <a:latin typeface="Intel Clear Light" panose="020B0404020203020204" pitchFamily="34" charset="0"/>
                <a:ea typeface="Intel Clear Light" panose="020B0404020203020204" pitchFamily="34" charset="0"/>
                <a:cs typeface="Intel Clear Light" panose="020B0404020203020204" pitchFamily="34" charset="0"/>
              </a:rPr>
              <a:t> </a:t>
            </a:r>
            <a:r>
              <a:rPr lang="en-US" sz="14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Use standard AC adapter for all validations. Only on need basis, use Type C adapter or battery pack.  </a:t>
            </a:r>
          </a:p>
        </p:txBody>
      </p:sp>
      <p:pic>
        <p:nvPicPr>
          <p:cNvPr id="3" name="Picture 2">
            <a:extLst>
              <a:ext uri="{FF2B5EF4-FFF2-40B4-BE49-F238E27FC236}">
                <a16:creationId xmlns:a16="http://schemas.microsoft.com/office/drawing/2014/main" id="{65B3AC25-8516-3636-D7E3-0EEDFB0BCE77}"/>
              </a:ext>
            </a:extLst>
          </p:cNvPr>
          <p:cNvPicPr>
            <a:picLocks noChangeAspect="1"/>
          </p:cNvPicPr>
          <p:nvPr/>
        </p:nvPicPr>
        <p:blipFill>
          <a:blip r:embed="rId3"/>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6802395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2077" y="1"/>
            <a:ext cx="10972800" cy="737420"/>
          </a:xfrm>
        </p:spPr>
        <p:txBody>
          <a:bodyPr vert="horz" lIns="0" tIns="0" rIns="0" bIns="0" rtlCol="0" anchor="ctr" anchorCtr="0">
            <a:noAutofit/>
          </a:bodyPr>
          <a:lstStyle/>
          <a:p>
            <a:r>
              <a:rPr lang="en-US" sz="3467" b="1"/>
              <a:t>WCL RVP – Power Source Priority</a:t>
            </a:r>
          </a:p>
        </p:txBody>
      </p:sp>
      <p:graphicFrame>
        <p:nvGraphicFramePr>
          <p:cNvPr id="7" name="Table 6"/>
          <p:cNvGraphicFramePr>
            <a:graphicFrameLocks noGrp="1"/>
          </p:cNvGraphicFramePr>
          <p:nvPr>
            <p:extLst>
              <p:ext uri="{D42A27DB-BD31-4B8C-83A1-F6EECF244321}">
                <p14:modId xmlns:p14="http://schemas.microsoft.com/office/powerpoint/2010/main" val="2376784427"/>
              </p:ext>
            </p:extLst>
          </p:nvPr>
        </p:nvGraphicFramePr>
        <p:xfrm>
          <a:off x="486161" y="544763"/>
          <a:ext cx="11118715" cy="3719941"/>
        </p:xfrm>
        <a:graphic>
          <a:graphicData uri="http://schemas.openxmlformats.org/drawingml/2006/table">
            <a:tbl>
              <a:tblPr firstRow="1" bandRow="1">
                <a:tableStyleId>{00A15C55-8517-42AA-B614-E9B94910E393}</a:tableStyleId>
              </a:tblPr>
              <a:tblGrid>
                <a:gridCol w="6676756">
                  <a:extLst>
                    <a:ext uri="{9D8B030D-6E8A-4147-A177-3AD203B41FA5}">
                      <a16:colId xmlns:a16="http://schemas.microsoft.com/office/drawing/2014/main" val="20000"/>
                    </a:ext>
                  </a:extLst>
                </a:gridCol>
                <a:gridCol w="4441959">
                  <a:extLst>
                    <a:ext uri="{9D8B030D-6E8A-4147-A177-3AD203B41FA5}">
                      <a16:colId xmlns:a16="http://schemas.microsoft.com/office/drawing/2014/main" val="20001"/>
                    </a:ext>
                  </a:extLst>
                </a:gridCol>
              </a:tblGrid>
              <a:tr h="457729">
                <a:tc>
                  <a:txBody>
                    <a:bodyPr/>
                    <a:lstStyle/>
                    <a:p>
                      <a:pPr marL="0" marR="0" indent="0" algn="ctr" defTabSz="609600" latinLnBrk="0">
                        <a:lnSpc>
                          <a:spcPct val="100000"/>
                        </a:lnSpc>
                        <a:spcBef>
                          <a:spcPts val="0"/>
                        </a:spcBef>
                        <a:spcAft>
                          <a:spcPts val="0"/>
                        </a:spcAft>
                        <a:buClrTx/>
                        <a:buSzTx/>
                        <a:buFontTx/>
                        <a:buNone/>
                        <a:tabLst/>
                      </a:pPr>
                      <a:r>
                        <a:rPr lang="en-US" sz="1500" b="1" u="none" strike="noStrike" cap="none" spc="0" baseline="0">
                          <a:solidFill>
                            <a:schemeClr val="bg1"/>
                          </a:solidFill>
                          <a:uFillTx/>
                          <a:sym typeface="Intel Clear"/>
                        </a:rPr>
                        <a:t>Available Sources</a:t>
                      </a:r>
                      <a:endParaRPr lang="en-US" sz="1500" b="1" i="0" u="none" strike="noStrike" cap="none" spc="0" baseline="0">
                        <a:solidFill>
                          <a:schemeClr val="bg1"/>
                        </a:solidFill>
                        <a:uFillTx/>
                        <a:latin typeface="+mn-lt"/>
                        <a:ea typeface="+mn-ea"/>
                        <a:cs typeface="+mn-cs"/>
                        <a:sym typeface="Intel Clear"/>
                      </a:endParaRPr>
                    </a:p>
                  </a:txBody>
                  <a:tcPr marL="101600" marR="101600" marT="50800" marB="50800" anchor="ctr"/>
                </a:tc>
                <a:tc>
                  <a:txBody>
                    <a:bodyPr/>
                    <a:lstStyle/>
                    <a:p>
                      <a:pPr marL="0" marR="0" indent="0" algn="ctr" defTabSz="609600" latinLnBrk="0">
                        <a:lnSpc>
                          <a:spcPct val="100000"/>
                        </a:lnSpc>
                        <a:spcBef>
                          <a:spcPts val="0"/>
                        </a:spcBef>
                        <a:spcAft>
                          <a:spcPts val="0"/>
                        </a:spcAft>
                        <a:buClrTx/>
                        <a:buSzTx/>
                        <a:buFontTx/>
                        <a:buNone/>
                        <a:tabLst/>
                      </a:pPr>
                      <a:r>
                        <a:rPr lang="en-US" sz="1500" b="1" u="none" strike="noStrike" cap="none" spc="0" baseline="0">
                          <a:solidFill>
                            <a:schemeClr val="bg1"/>
                          </a:solidFill>
                          <a:uFillTx/>
                          <a:sym typeface="Intel Clear"/>
                        </a:rPr>
                        <a:t>Priority Given To</a:t>
                      </a:r>
                      <a:endParaRPr lang="en-US" sz="1500" b="1" i="0" u="none" strike="noStrike" cap="none" spc="0" baseline="0">
                        <a:solidFill>
                          <a:schemeClr val="bg1"/>
                        </a:solidFill>
                        <a:uFillTx/>
                        <a:latin typeface="+mn-lt"/>
                        <a:ea typeface="+mn-ea"/>
                        <a:cs typeface="+mn-cs"/>
                        <a:sym typeface="Intel Clear"/>
                      </a:endParaRPr>
                    </a:p>
                  </a:txBody>
                  <a:tcPr marL="101600" marR="101600" marT="50800" marB="50800" anchor="ctr"/>
                </a:tc>
                <a:extLst>
                  <a:ext uri="{0D108BD9-81ED-4DB2-BD59-A6C34878D82A}">
                    <a16:rowId xmlns:a16="http://schemas.microsoft.com/office/drawing/2014/main" val="10000"/>
                  </a:ext>
                </a:extLst>
              </a:tr>
              <a:tr h="457729">
                <a:tc>
                  <a:txBody>
                    <a:bodyPr/>
                    <a:lstStyle/>
                    <a:p>
                      <a:pPr marL="0" marR="0" indent="0" algn="ctr" defTabSz="609600" latinLnBrk="0">
                        <a:lnSpc>
                          <a:spcPct val="100000"/>
                        </a:lnSpc>
                        <a:spcBef>
                          <a:spcPts val="0"/>
                        </a:spcBef>
                        <a:spcAft>
                          <a:spcPts val="0"/>
                        </a:spcAft>
                        <a:buClrTx/>
                        <a:buSzTx/>
                        <a:buFontTx/>
                        <a:buNone/>
                        <a:tabLst/>
                      </a:pPr>
                      <a:r>
                        <a:rPr lang="en-US" sz="1500" b="0" u="none" strike="noStrike" cap="none" spc="0" baseline="0">
                          <a:solidFill>
                            <a:schemeClr val="tx1"/>
                          </a:solidFill>
                          <a:uFillTx/>
                          <a:sym typeface="Intel Clear"/>
                        </a:rPr>
                        <a:t>Standard AC Adapter + Battery Pack</a:t>
                      </a:r>
                      <a:endParaRPr lang="en-US" sz="1500" b="0" i="0" u="none" strike="noStrike" cap="none" spc="0" baseline="0">
                        <a:solidFill>
                          <a:schemeClr val="tx1"/>
                        </a:solidFill>
                        <a:uFillTx/>
                        <a:latin typeface="+mn-lt"/>
                        <a:ea typeface="+mn-ea"/>
                        <a:cs typeface="+mn-cs"/>
                        <a:sym typeface="Intel Clear"/>
                      </a:endParaRPr>
                    </a:p>
                  </a:txBody>
                  <a:tcPr marL="101600" marR="101600" marT="50800" marB="50800" anchor="ctr"/>
                </a:tc>
                <a:tc>
                  <a:txBody>
                    <a:bodyPr/>
                    <a:lstStyle/>
                    <a:p>
                      <a:pPr marL="0" marR="0" indent="0" algn="ctr" defTabSz="609600" latinLnBrk="0">
                        <a:lnSpc>
                          <a:spcPct val="100000"/>
                        </a:lnSpc>
                        <a:spcBef>
                          <a:spcPts val="0"/>
                        </a:spcBef>
                        <a:spcAft>
                          <a:spcPts val="0"/>
                        </a:spcAft>
                        <a:buClrTx/>
                        <a:buSzTx/>
                        <a:buFontTx/>
                        <a:buNone/>
                        <a:tabLst/>
                      </a:pPr>
                      <a:r>
                        <a:rPr lang="en-US" sz="1500" b="0" u="none" strike="noStrike" cap="none" spc="0" baseline="0">
                          <a:solidFill>
                            <a:schemeClr val="tx1"/>
                          </a:solidFill>
                          <a:uFillTx/>
                          <a:sym typeface="Intel Clear"/>
                        </a:rPr>
                        <a:t>Standard AC Adapter (Header: 1-2)</a:t>
                      </a:r>
                      <a:endParaRPr lang="en-US" sz="1500" b="0" i="0" u="none" strike="noStrike" cap="none" spc="0" baseline="0">
                        <a:solidFill>
                          <a:schemeClr val="tx1"/>
                        </a:solidFill>
                        <a:uFillTx/>
                        <a:latin typeface="+mn-lt"/>
                        <a:ea typeface="+mn-ea"/>
                        <a:cs typeface="+mn-cs"/>
                        <a:sym typeface="Intel Clear"/>
                      </a:endParaRPr>
                    </a:p>
                  </a:txBody>
                  <a:tcPr marL="101600" marR="101600" marT="50800" marB="50800" anchor="ctr"/>
                </a:tc>
                <a:extLst>
                  <a:ext uri="{0D108BD9-81ED-4DB2-BD59-A6C34878D82A}">
                    <a16:rowId xmlns:a16="http://schemas.microsoft.com/office/drawing/2014/main" val="10002"/>
                  </a:ext>
                </a:extLst>
              </a:tr>
              <a:tr h="457729">
                <a:tc>
                  <a:txBody>
                    <a:bodyPr/>
                    <a:lstStyle/>
                    <a:p>
                      <a:pPr marL="0" marR="0" indent="0" algn="ctr" defTabSz="609600" latinLnBrk="0">
                        <a:lnSpc>
                          <a:spcPct val="100000"/>
                        </a:lnSpc>
                        <a:spcBef>
                          <a:spcPts val="0"/>
                        </a:spcBef>
                        <a:spcAft>
                          <a:spcPts val="0"/>
                        </a:spcAft>
                        <a:buClrTx/>
                        <a:buSzTx/>
                        <a:buFontTx/>
                        <a:buNone/>
                        <a:tabLst/>
                      </a:pPr>
                      <a:r>
                        <a:rPr lang="en-US" sz="1500" b="0" u="none" strike="noStrike" cap="none" spc="0" baseline="0">
                          <a:solidFill>
                            <a:schemeClr val="tx1"/>
                          </a:solidFill>
                          <a:uFillTx/>
                          <a:sym typeface="Intel Clear"/>
                        </a:rPr>
                        <a:t>Standard AC Adapter + Type C Adapter</a:t>
                      </a:r>
                      <a:endParaRPr lang="en-US" sz="1500" b="0" i="0" u="none" strike="noStrike" cap="none" spc="0" baseline="0">
                        <a:solidFill>
                          <a:schemeClr val="tx1"/>
                        </a:solidFill>
                        <a:uFillTx/>
                        <a:latin typeface="+mn-lt"/>
                        <a:ea typeface="+mn-ea"/>
                        <a:cs typeface="+mn-cs"/>
                        <a:sym typeface="Intel Clear"/>
                      </a:endParaRPr>
                    </a:p>
                  </a:txBody>
                  <a:tcPr marL="101600" marR="101600" marT="50800" marB="50800" anchor="ct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500" b="0" u="none" strike="noStrike" cap="none" spc="0" baseline="0">
                          <a:solidFill>
                            <a:schemeClr val="tx1"/>
                          </a:solidFill>
                          <a:uFillTx/>
                          <a:sym typeface="Intel Clear"/>
                        </a:rPr>
                        <a:t>Standard AC Adapter (Header: 1-2)</a:t>
                      </a:r>
                      <a:endParaRPr lang="en-US" sz="1500" b="0" i="0" u="none" strike="noStrike" cap="none" spc="0" baseline="0">
                        <a:solidFill>
                          <a:schemeClr val="tx1"/>
                        </a:solidFill>
                        <a:uFillTx/>
                        <a:latin typeface="+mn-lt"/>
                        <a:ea typeface="+mn-ea"/>
                        <a:cs typeface="+mn-cs"/>
                        <a:sym typeface="Intel Clear"/>
                      </a:endParaRPr>
                    </a:p>
                  </a:txBody>
                  <a:tcPr marL="101600" marR="101600" marT="50800" marB="50800" anchor="ctr"/>
                </a:tc>
                <a:extLst>
                  <a:ext uri="{0D108BD9-81ED-4DB2-BD59-A6C34878D82A}">
                    <a16:rowId xmlns:a16="http://schemas.microsoft.com/office/drawing/2014/main" val="10003"/>
                  </a:ext>
                </a:extLst>
              </a:tr>
              <a:tr h="457729">
                <a:tc>
                  <a:txBody>
                    <a:bodyPr/>
                    <a:lstStyle/>
                    <a:p>
                      <a:pPr marL="0" marR="0" indent="0" algn="ctr" defTabSz="609600" latinLnBrk="0">
                        <a:lnSpc>
                          <a:spcPct val="100000"/>
                        </a:lnSpc>
                        <a:spcBef>
                          <a:spcPts val="0"/>
                        </a:spcBef>
                        <a:spcAft>
                          <a:spcPts val="0"/>
                        </a:spcAft>
                        <a:buClrTx/>
                        <a:buSzTx/>
                        <a:buFontTx/>
                        <a:buNone/>
                        <a:tabLst/>
                      </a:pPr>
                      <a:r>
                        <a:rPr lang="en-US" sz="1500" b="0" u="none" strike="noStrike" cap="none" spc="0" baseline="0">
                          <a:solidFill>
                            <a:schemeClr val="tx1"/>
                          </a:solidFill>
                          <a:uFillTx/>
                          <a:sym typeface="Intel Clear"/>
                        </a:rPr>
                        <a:t>Standard AC Adapter + Type C Adapter + Battery Pack</a:t>
                      </a:r>
                      <a:endParaRPr lang="en-US" sz="1500" b="0" i="0" u="none" strike="noStrike" cap="none" spc="0" baseline="0">
                        <a:solidFill>
                          <a:schemeClr val="tx1"/>
                        </a:solidFill>
                        <a:uFillTx/>
                        <a:latin typeface="+mn-lt"/>
                        <a:ea typeface="+mn-ea"/>
                        <a:cs typeface="+mn-cs"/>
                        <a:sym typeface="Intel Clear"/>
                      </a:endParaRPr>
                    </a:p>
                  </a:txBody>
                  <a:tcPr marL="101600" marR="101600" marT="50800" marB="50800" anchor="ctr"/>
                </a:tc>
                <a:tc>
                  <a:txBody>
                    <a:bodyPr/>
                    <a:lstStyle/>
                    <a:p>
                      <a:pPr marL="0" marR="0" lvl="0" indent="0" algn="ctr" defTabSz="609600" rtl="0" eaLnBrk="1" fontAlgn="auto" latinLnBrk="0" hangingPunct="1">
                        <a:lnSpc>
                          <a:spcPct val="100000"/>
                        </a:lnSpc>
                        <a:spcBef>
                          <a:spcPts val="0"/>
                        </a:spcBef>
                        <a:spcAft>
                          <a:spcPts val="0"/>
                        </a:spcAft>
                        <a:buClrTx/>
                        <a:buSzTx/>
                        <a:buFontTx/>
                        <a:buNone/>
                        <a:tabLst/>
                        <a:defRPr/>
                      </a:pPr>
                      <a:r>
                        <a:rPr lang="en-US" sz="1500" b="0" u="none" strike="noStrike" cap="none" spc="0" baseline="0">
                          <a:solidFill>
                            <a:schemeClr val="tx1"/>
                          </a:solidFill>
                          <a:uFillTx/>
                          <a:sym typeface="Intel Clear"/>
                        </a:rPr>
                        <a:t>Standard AC Adapter (Header: 1-2)</a:t>
                      </a:r>
                      <a:endParaRPr lang="en-US" sz="1500" b="0" i="0" u="none" strike="noStrike" cap="none" spc="0" baseline="0">
                        <a:solidFill>
                          <a:schemeClr val="tx1"/>
                        </a:solidFill>
                        <a:uFillTx/>
                        <a:latin typeface="+mn-lt"/>
                        <a:ea typeface="+mn-ea"/>
                        <a:cs typeface="+mn-cs"/>
                        <a:sym typeface="Intel Clear"/>
                      </a:endParaRPr>
                    </a:p>
                  </a:txBody>
                  <a:tcPr marL="101600" marR="101600" marT="50800" marB="50800" anchor="ctr"/>
                </a:tc>
                <a:extLst>
                  <a:ext uri="{0D108BD9-81ED-4DB2-BD59-A6C34878D82A}">
                    <a16:rowId xmlns:a16="http://schemas.microsoft.com/office/drawing/2014/main" val="10004"/>
                  </a:ext>
                </a:extLst>
              </a:tr>
              <a:tr h="377805">
                <a:tc>
                  <a:txBody>
                    <a:bodyPr/>
                    <a:lstStyle/>
                    <a:p>
                      <a:pPr marL="0" marR="0" indent="0" algn="ctr" defTabSz="609600" rtl="0" eaLnBrk="1" fontAlgn="auto" latinLnBrk="0" hangingPunct="1">
                        <a:lnSpc>
                          <a:spcPct val="100000"/>
                        </a:lnSpc>
                        <a:spcBef>
                          <a:spcPts val="0"/>
                        </a:spcBef>
                        <a:spcAft>
                          <a:spcPts val="0"/>
                        </a:spcAft>
                        <a:buClrTx/>
                        <a:buSzTx/>
                        <a:buFontTx/>
                        <a:buNone/>
                        <a:tabLst/>
                        <a:defRPr/>
                      </a:pPr>
                      <a:r>
                        <a:rPr lang="en-US" sz="1500" b="0" u="none" strike="noStrike" cap="none" spc="0" baseline="0">
                          <a:solidFill>
                            <a:schemeClr val="tx1"/>
                          </a:solidFill>
                          <a:uFillTx/>
                          <a:sym typeface="Intel Clear"/>
                        </a:rPr>
                        <a:t>Type-C Adapter + Battery Pack</a:t>
                      </a:r>
                      <a:endParaRPr lang="en-US" sz="1500" b="0" i="0" u="none" strike="noStrike" cap="none" spc="0" baseline="0">
                        <a:solidFill>
                          <a:schemeClr val="tx1"/>
                        </a:solidFill>
                        <a:uFillTx/>
                        <a:latin typeface="+mn-lt"/>
                        <a:ea typeface="+mn-ea"/>
                        <a:cs typeface="+mn-cs"/>
                        <a:sym typeface="Intel Clear"/>
                      </a:endParaRPr>
                    </a:p>
                  </a:txBody>
                  <a:tcPr marL="101600" marR="101600" marT="50800" marB="50800" anchor="ctr"/>
                </a:tc>
                <a:tc>
                  <a:txBody>
                    <a:bodyPr/>
                    <a:lstStyle/>
                    <a:p>
                      <a:pPr marL="0" marR="0" lvl="0" indent="0" algn="ctr" defTabSz="609600" rtl="0" eaLnBrk="1" fontAlgn="auto" latinLnBrk="0" hangingPunct="1">
                        <a:lnSpc>
                          <a:spcPct val="100000"/>
                        </a:lnSpc>
                        <a:spcBef>
                          <a:spcPts val="0"/>
                        </a:spcBef>
                        <a:spcAft>
                          <a:spcPts val="0"/>
                        </a:spcAft>
                        <a:buClrTx/>
                        <a:buSzTx/>
                        <a:buFontTx/>
                        <a:buNone/>
                        <a:tabLst/>
                        <a:defRPr/>
                      </a:pPr>
                      <a:r>
                        <a:rPr lang="en-US" sz="1500" b="0" u="none" strike="noStrike" cap="none" spc="0" baseline="0">
                          <a:solidFill>
                            <a:schemeClr val="tx1"/>
                          </a:solidFill>
                          <a:uFillTx/>
                          <a:sym typeface="Intel Clear"/>
                        </a:rPr>
                        <a:t>Type-C Adapter (Header: 1-2)</a:t>
                      </a:r>
                      <a:endParaRPr lang="en-US" sz="1500" b="0" i="0" u="none" strike="noStrike" cap="none" spc="0" baseline="0">
                        <a:solidFill>
                          <a:schemeClr val="tx1"/>
                        </a:solidFill>
                        <a:uFillTx/>
                        <a:latin typeface="+mn-lt"/>
                        <a:ea typeface="+mn-ea"/>
                        <a:cs typeface="+mn-cs"/>
                        <a:sym typeface="Intel Clear"/>
                      </a:endParaRPr>
                    </a:p>
                  </a:txBody>
                  <a:tcPr marL="101600" marR="101600" marT="50800" marB="50800" anchor="ctr"/>
                </a:tc>
                <a:extLst>
                  <a:ext uri="{0D108BD9-81ED-4DB2-BD59-A6C34878D82A}">
                    <a16:rowId xmlns:a16="http://schemas.microsoft.com/office/drawing/2014/main" val="10005"/>
                  </a:ext>
                </a:extLst>
              </a:tr>
              <a:tr h="377805">
                <a:tc>
                  <a:txBody>
                    <a:bodyPr/>
                    <a:lstStyle/>
                    <a:p>
                      <a:pPr marL="0" marR="0" lvl="0" indent="0" algn="ctr" defTabSz="609600" rtl="0" eaLnBrk="1" fontAlgn="auto" latinLnBrk="0" hangingPunct="1">
                        <a:lnSpc>
                          <a:spcPct val="100000"/>
                        </a:lnSpc>
                        <a:spcBef>
                          <a:spcPts val="0"/>
                        </a:spcBef>
                        <a:spcAft>
                          <a:spcPts val="0"/>
                        </a:spcAft>
                        <a:buClrTx/>
                        <a:buSzTx/>
                        <a:buFontTx/>
                        <a:buNone/>
                        <a:tabLst/>
                        <a:defRPr/>
                      </a:pPr>
                      <a:r>
                        <a:rPr lang="en-US" sz="1500" b="0" u="none" strike="noStrike" cap="none" spc="0" baseline="0">
                          <a:solidFill>
                            <a:schemeClr val="tx1"/>
                          </a:solidFill>
                          <a:uFillTx/>
                          <a:sym typeface="Intel Clear"/>
                        </a:rPr>
                        <a:t>Standard AC Adapter + Battery Pack</a:t>
                      </a:r>
                      <a:endParaRPr lang="en-US" sz="1500" b="0" i="0" u="none" strike="noStrike" cap="none" spc="0" baseline="0">
                        <a:solidFill>
                          <a:schemeClr val="tx1"/>
                        </a:solidFill>
                        <a:uFillTx/>
                        <a:latin typeface="+mn-lt"/>
                        <a:ea typeface="+mn-ea"/>
                        <a:cs typeface="+mn-cs"/>
                        <a:sym typeface="Intel Clear"/>
                      </a:endParaRPr>
                    </a:p>
                  </a:txBody>
                  <a:tcPr marL="101600" marR="101600" marT="50800" marB="50800" anchor="ctr"/>
                </a:tc>
                <a:tc>
                  <a:txBody>
                    <a:bodyPr/>
                    <a:lstStyle/>
                    <a:p>
                      <a:pPr marL="0" marR="0" lvl="0" indent="0" algn="ctr" defTabSz="609600" rtl="0" eaLnBrk="1" fontAlgn="auto" latinLnBrk="0" hangingPunct="1">
                        <a:lnSpc>
                          <a:spcPct val="100000"/>
                        </a:lnSpc>
                        <a:spcBef>
                          <a:spcPts val="0"/>
                        </a:spcBef>
                        <a:spcAft>
                          <a:spcPts val="0"/>
                        </a:spcAft>
                        <a:buClrTx/>
                        <a:buSzTx/>
                        <a:buFontTx/>
                        <a:buNone/>
                        <a:tabLst/>
                        <a:defRPr/>
                      </a:pPr>
                      <a:r>
                        <a:rPr lang="en-US" sz="1500" b="0" u="none" strike="noStrike" cap="none" spc="0" baseline="0">
                          <a:solidFill>
                            <a:schemeClr val="tx1"/>
                          </a:solidFill>
                          <a:uFillTx/>
                          <a:sym typeface="Intel Clear"/>
                        </a:rPr>
                        <a:t>Standard AC Adapter (Header: 2-3)</a:t>
                      </a:r>
                      <a:endParaRPr lang="en-US" sz="1500" b="0" i="0" u="none" strike="noStrike" cap="none" spc="0" baseline="0">
                        <a:solidFill>
                          <a:schemeClr val="tx1"/>
                        </a:solidFill>
                        <a:uFillTx/>
                        <a:latin typeface="+mn-lt"/>
                        <a:ea typeface="+mn-ea"/>
                        <a:cs typeface="+mn-cs"/>
                        <a:sym typeface="Intel Clear"/>
                      </a:endParaRPr>
                    </a:p>
                  </a:txBody>
                  <a:tcPr marL="101600" marR="101600" marT="50800" marB="50800" anchor="ctr"/>
                </a:tc>
                <a:extLst>
                  <a:ext uri="{0D108BD9-81ED-4DB2-BD59-A6C34878D82A}">
                    <a16:rowId xmlns:a16="http://schemas.microsoft.com/office/drawing/2014/main" val="3550586805"/>
                  </a:ext>
                </a:extLst>
              </a:tr>
              <a:tr h="377805">
                <a:tc>
                  <a:txBody>
                    <a:bodyPr/>
                    <a:lstStyle/>
                    <a:p>
                      <a:pPr marL="0" marR="0" indent="0" algn="ctr" defTabSz="609600" latinLnBrk="0">
                        <a:lnSpc>
                          <a:spcPct val="100000"/>
                        </a:lnSpc>
                        <a:spcBef>
                          <a:spcPts val="0"/>
                        </a:spcBef>
                        <a:spcAft>
                          <a:spcPts val="0"/>
                        </a:spcAft>
                        <a:buClrTx/>
                        <a:buSzTx/>
                        <a:buFontTx/>
                        <a:buNone/>
                        <a:tabLst/>
                      </a:pPr>
                      <a:r>
                        <a:rPr lang="en-US" sz="1500" b="0" u="none" strike="noStrike" cap="none" spc="0" baseline="0">
                          <a:solidFill>
                            <a:schemeClr val="tx1"/>
                          </a:solidFill>
                          <a:uFillTx/>
                          <a:sym typeface="Intel Clear"/>
                        </a:rPr>
                        <a:t>Standard AC Adapter + Type C Adapter</a:t>
                      </a:r>
                      <a:endParaRPr lang="en-US" sz="1500" b="0" i="0" u="none" strike="noStrike" cap="none" spc="0" baseline="0">
                        <a:solidFill>
                          <a:schemeClr val="tx1"/>
                        </a:solidFill>
                        <a:uFillTx/>
                        <a:latin typeface="+mn-lt"/>
                        <a:ea typeface="+mn-ea"/>
                        <a:cs typeface="+mn-cs"/>
                        <a:sym typeface="Intel Clear"/>
                      </a:endParaRPr>
                    </a:p>
                  </a:txBody>
                  <a:tcPr marL="101600" marR="101600" marT="50800" marB="50800" anchor="ctr"/>
                </a:tc>
                <a:tc>
                  <a:txBody>
                    <a:bodyPr/>
                    <a:lstStyle/>
                    <a:p>
                      <a:pPr marL="0" marR="0" lvl="0" indent="0" algn="ctr" defTabSz="609600" rtl="0" eaLnBrk="1" fontAlgn="auto" latinLnBrk="0" hangingPunct="1">
                        <a:lnSpc>
                          <a:spcPct val="100000"/>
                        </a:lnSpc>
                        <a:spcBef>
                          <a:spcPts val="0"/>
                        </a:spcBef>
                        <a:spcAft>
                          <a:spcPts val="0"/>
                        </a:spcAft>
                        <a:buClrTx/>
                        <a:buSzTx/>
                        <a:buFontTx/>
                        <a:buNone/>
                        <a:tabLst/>
                        <a:defRPr/>
                      </a:pPr>
                      <a:r>
                        <a:rPr lang="en-US" sz="1500" b="0" u="none" strike="noStrike" cap="none" spc="0" baseline="0">
                          <a:solidFill>
                            <a:schemeClr val="tx1"/>
                          </a:solidFill>
                          <a:uFillTx/>
                          <a:sym typeface="Intel Clear"/>
                        </a:rPr>
                        <a:t>Type C Adapter* (Header: 2-3)</a:t>
                      </a:r>
                      <a:endParaRPr lang="en-US" sz="1500" b="0" i="0" u="none" strike="noStrike" cap="none" spc="0" baseline="0">
                        <a:solidFill>
                          <a:schemeClr val="tx1"/>
                        </a:solidFill>
                        <a:uFillTx/>
                        <a:latin typeface="+mn-lt"/>
                        <a:ea typeface="+mn-ea"/>
                        <a:cs typeface="+mn-cs"/>
                        <a:sym typeface="Intel Clear"/>
                      </a:endParaRPr>
                    </a:p>
                  </a:txBody>
                  <a:tcPr marL="101600" marR="101600" marT="50800" marB="50800" anchor="ctr"/>
                </a:tc>
                <a:extLst>
                  <a:ext uri="{0D108BD9-81ED-4DB2-BD59-A6C34878D82A}">
                    <a16:rowId xmlns:a16="http://schemas.microsoft.com/office/drawing/2014/main" val="2295016531"/>
                  </a:ext>
                </a:extLst>
              </a:tr>
              <a:tr h="377805">
                <a:tc>
                  <a:txBody>
                    <a:bodyPr/>
                    <a:lstStyle/>
                    <a:p>
                      <a:pPr marL="0" marR="0" indent="0" algn="ctr" defTabSz="609600" latinLnBrk="0">
                        <a:lnSpc>
                          <a:spcPct val="100000"/>
                        </a:lnSpc>
                        <a:spcBef>
                          <a:spcPts val="0"/>
                        </a:spcBef>
                        <a:spcAft>
                          <a:spcPts val="0"/>
                        </a:spcAft>
                        <a:buClrTx/>
                        <a:buSzTx/>
                        <a:buFontTx/>
                        <a:buNone/>
                        <a:tabLst/>
                      </a:pPr>
                      <a:r>
                        <a:rPr lang="en-US" sz="1500" b="0" u="none" strike="noStrike" cap="none" spc="0" baseline="0">
                          <a:solidFill>
                            <a:schemeClr val="tx1"/>
                          </a:solidFill>
                          <a:uFillTx/>
                          <a:sym typeface="Intel Clear"/>
                        </a:rPr>
                        <a:t>Standard AC Adapter + Type C Adapter + Battery Pack</a:t>
                      </a:r>
                      <a:endParaRPr lang="en-US" sz="1500" b="0" i="0" u="none" strike="noStrike" cap="none" spc="0" baseline="0">
                        <a:solidFill>
                          <a:schemeClr val="tx1"/>
                        </a:solidFill>
                        <a:uFillTx/>
                        <a:latin typeface="+mn-lt"/>
                        <a:ea typeface="+mn-ea"/>
                        <a:cs typeface="+mn-cs"/>
                        <a:sym typeface="Intel Clear"/>
                      </a:endParaRPr>
                    </a:p>
                  </a:txBody>
                  <a:tcPr marL="101600" marR="101600" marT="50800" marB="50800" anchor="ctr"/>
                </a:tc>
                <a:tc>
                  <a:txBody>
                    <a:bodyPr/>
                    <a:lstStyle/>
                    <a:p>
                      <a:pPr marL="0" marR="0" lvl="0" indent="0" algn="ctr" defTabSz="609600" rtl="0" eaLnBrk="1" fontAlgn="auto" latinLnBrk="0" hangingPunct="1">
                        <a:lnSpc>
                          <a:spcPct val="100000"/>
                        </a:lnSpc>
                        <a:spcBef>
                          <a:spcPts val="0"/>
                        </a:spcBef>
                        <a:spcAft>
                          <a:spcPts val="0"/>
                        </a:spcAft>
                        <a:buClrTx/>
                        <a:buSzTx/>
                        <a:buFontTx/>
                        <a:buNone/>
                        <a:tabLst/>
                        <a:defRPr/>
                      </a:pPr>
                      <a:r>
                        <a:rPr lang="en-US" sz="1500" b="0" u="none" strike="noStrike" cap="none" spc="0" baseline="0">
                          <a:solidFill>
                            <a:schemeClr val="tx1"/>
                          </a:solidFill>
                          <a:uFillTx/>
                          <a:sym typeface="Intel Clear"/>
                        </a:rPr>
                        <a:t>Type-C Adapter * (Header: 2-3)</a:t>
                      </a:r>
                      <a:endParaRPr lang="en-US" sz="1500" b="0" i="0" u="none" strike="noStrike" cap="none" spc="0" baseline="0">
                        <a:solidFill>
                          <a:schemeClr val="tx1"/>
                        </a:solidFill>
                        <a:uFillTx/>
                        <a:latin typeface="+mn-lt"/>
                        <a:ea typeface="+mn-ea"/>
                        <a:cs typeface="+mn-cs"/>
                        <a:sym typeface="Intel Clear"/>
                      </a:endParaRPr>
                    </a:p>
                  </a:txBody>
                  <a:tcPr marL="101600" marR="101600" marT="50800" marB="50800" anchor="ctr"/>
                </a:tc>
                <a:extLst>
                  <a:ext uri="{0D108BD9-81ED-4DB2-BD59-A6C34878D82A}">
                    <a16:rowId xmlns:a16="http://schemas.microsoft.com/office/drawing/2014/main" val="3365991508"/>
                  </a:ext>
                </a:extLst>
              </a:tr>
              <a:tr h="377805">
                <a:tc>
                  <a:txBody>
                    <a:bodyPr/>
                    <a:lstStyle/>
                    <a:p>
                      <a:pPr marL="0" marR="0" indent="0" algn="ctr" defTabSz="609600" rtl="0" eaLnBrk="1" fontAlgn="auto" latinLnBrk="0" hangingPunct="1">
                        <a:lnSpc>
                          <a:spcPct val="100000"/>
                        </a:lnSpc>
                        <a:spcBef>
                          <a:spcPts val="0"/>
                        </a:spcBef>
                        <a:spcAft>
                          <a:spcPts val="0"/>
                        </a:spcAft>
                        <a:buClrTx/>
                        <a:buSzTx/>
                        <a:buFontTx/>
                        <a:buNone/>
                        <a:tabLst/>
                        <a:defRPr/>
                      </a:pPr>
                      <a:r>
                        <a:rPr lang="en-US" sz="1500" b="0" u="none" strike="noStrike" cap="none" spc="0" baseline="0">
                          <a:solidFill>
                            <a:schemeClr val="tx1"/>
                          </a:solidFill>
                          <a:uFillTx/>
                          <a:sym typeface="Intel Clear"/>
                        </a:rPr>
                        <a:t>Type-C Adapter + Battery Pack</a:t>
                      </a:r>
                      <a:endParaRPr lang="en-US" sz="1500" b="0" i="0" u="none" strike="noStrike" cap="none" spc="0" baseline="0">
                        <a:solidFill>
                          <a:schemeClr val="tx1"/>
                        </a:solidFill>
                        <a:uFillTx/>
                        <a:latin typeface="+mn-lt"/>
                        <a:ea typeface="+mn-ea"/>
                        <a:cs typeface="+mn-cs"/>
                        <a:sym typeface="Intel Clear"/>
                      </a:endParaRPr>
                    </a:p>
                  </a:txBody>
                  <a:tcPr marL="101600" marR="101600" marT="50800" marB="50800" anchor="ctr"/>
                </a:tc>
                <a:tc>
                  <a:txBody>
                    <a:bodyPr/>
                    <a:lstStyle/>
                    <a:p>
                      <a:pPr marL="0" marR="0" lvl="0" indent="0" algn="ctr" defTabSz="609600" rtl="0" eaLnBrk="1" fontAlgn="auto" latinLnBrk="0" hangingPunct="1">
                        <a:lnSpc>
                          <a:spcPct val="100000"/>
                        </a:lnSpc>
                        <a:spcBef>
                          <a:spcPts val="0"/>
                        </a:spcBef>
                        <a:spcAft>
                          <a:spcPts val="0"/>
                        </a:spcAft>
                        <a:buClrTx/>
                        <a:buSzTx/>
                        <a:buFontTx/>
                        <a:buNone/>
                        <a:tabLst/>
                        <a:defRPr/>
                      </a:pPr>
                      <a:r>
                        <a:rPr lang="en-US" sz="1500" b="0" u="none" strike="noStrike" cap="none" spc="0" baseline="0">
                          <a:solidFill>
                            <a:schemeClr val="tx1"/>
                          </a:solidFill>
                          <a:uFillTx/>
                          <a:sym typeface="Intel Clear"/>
                        </a:rPr>
                        <a:t>Type-C Adapter (Header: 2-3)</a:t>
                      </a:r>
                      <a:endParaRPr lang="en-US" sz="1500" b="0" i="0" u="none" strike="noStrike" cap="none" spc="0" baseline="0">
                        <a:solidFill>
                          <a:schemeClr val="tx1"/>
                        </a:solidFill>
                        <a:uFillTx/>
                        <a:latin typeface="+mn-lt"/>
                        <a:ea typeface="+mn-ea"/>
                        <a:cs typeface="+mn-cs"/>
                        <a:sym typeface="Intel Clear"/>
                      </a:endParaRPr>
                    </a:p>
                  </a:txBody>
                  <a:tcPr marL="101600" marR="101600" marT="50800" marB="50800" anchor="ctr"/>
                </a:tc>
                <a:extLst>
                  <a:ext uri="{0D108BD9-81ED-4DB2-BD59-A6C34878D82A}">
                    <a16:rowId xmlns:a16="http://schemas.microsoft.com/office/drawing/2014/main" val="2817059506"/>
                  </a:ext>
                </a:extLst>
              </a:tr>
            </a:tbl>
          </a:graphicData>
        </a:graphic>
      </p:graphicFrame>
      <p:pic>
        <p:nvPicPr>
          <p:cNvPr id="3" name="Picture 2">
            <a:extLst>
              <a:ext uri="{FF2B5EF4-FFF2-40B4-BE49-F238E27FC236}">
                <a16:creationId xmlns:a16="http://schemas.microsoft.com/office/drawing/2014/main" id="{B395FE28-4CD4-DD93-077C-9E7AF82C3A69}"/>
              </a:ext>
            </a:extLst>
          </p:cNvPr>
          <p:cNvPicPr>
            <a:picLocks noChangeAspect="1"/>
          </p:cNvPicPr>
          <p:nvPr/>
        </p:nvPicPr>
        <p:blipFill>
          <a:blip r:embed="rId3"/>
          <a:stretch>
            <a:fillRect/>
          </a:stretch>
        </p:blipFill>
        <p:spPr>
          <a:xfrm>
            <a:off x="3235003" y="6409189"/>
            <a:ext cx="930867" cy="448811"/>
          </a:xfrm>
          <a:prstGeom prst="rect">
            <a:avLst/>
          </a:prstGeom>
        </p:spPr>
      </p:pic>
      <p:sp>
        <p:nvSpPr>
          <p:cNvPr id="4" name="TextBox 3">
            <a:extLst>
              <a:ext uri="{FF2B5EF4-FFF2-40B4-BE49-F238E27FC236}">
                <a16:creationId xmlns:a16="http://schemas.microsoft.com/office/drawing/2014/main" id="{CF9BDE93-2AA4-38EC-BE93-7828D6417F7D}"/>
              </a:ext>
            </a:extLst>
          </p:cNvPr>
          <p:cNvSpPr txBox="1"/>
          <p:nvPr/>
        </p:nvSpPr>
        <p:spPr>
          <a:xfrm>
            <a:off x="306340" y="4373554"/>
            <a:ext cx="6215417" cy="1895391"/>
          </a:xfrm>
          <a:prstGeom prst="rect">
            <a:avLst/>
          </a:prstGeom>
          <a:noFill/>
        </p:spPr>
        <p:txBody>
          <a:bodyPr wrap="square" lIns="121920" tIns="60960" rIns="121920" bIns="60960" rtlCol="0" anchor="t">
            <a:spAutoFit/>
          </a:bodyPr>
          <a:lstStyle/>
          <a:p>
            <a:pPr algn="just">
              <a:lnSpc>
                <a:spcPct val="107000"/>
              </a:lnSpc>
              <a:spcAft>
                <a:spcPts val="800"/>
              </a:spcAft>
              <a:buNone/>
            </a:pPr>
            <a:r>
              <a:rPr lang="en-US" sz="1400">
                <a:solidFill>
                  <a:srgbClr val="2872C5"/>
                </a:solidFill>
                <a:latin typeface="Intel Clear Light" panose="020B0404020203020204" pitchFamily="34" charset="0"/>
                <a:ea typeface="Intel Clear Light" panose="020B0404020203020204" pitchFamily="34" charset="0"/>
                <a:cs typeface="Intel Clear Light" panose="020B0404020203020204" pitchFamily="34" charset="0"/>
              </a:rPr>
              <a:t>Note</a:t>
            </a:r>
            <a:r>
              <a:rPr lang="en-US" sz="140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 Smooth/seamless transition from Type-C adapter to AC adapter and vice versa is not supported if battery is not connected.</a:t>
            </a:r>
          </a:p>
          <a:p>
            <a:pPr algn="just">
              <a:lnSpc>
                <a:spcPct val="107000"/>
              </a:lnSpc>
              <a:spcAft>
                <a:spcPts val="800"/>
              </a:spcAft>
            </a:pPr>
            <a:r>
              <a:rPr lang="en-US" sz="140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*WCL RVP design will incorporate a jumper solution which will allow higher priority to be assigned to Type C power in case both AC Barrel and Type C power is connected. This POC will be implemented on both RVP1 and RVP2.</a:t>
            </a:r>
          </a:p>
        </p:txBody>
      </p:sp>
      <p:pic>
        <p:nvPicPr>
          <p:cNvPr id="8" name="Picture 7">
            <a:extLst>
              <a:ext uri="{FF2B5EF4-FFF2-40B4-BE49-F238E27FC236}">
                <a16:creationId xmlns:a16="http://schemas.microsoft.com/office/drawing/2014/main" id="{312EA81C-40E0-1C35-FE71-78CC3032348F}"/>
              </a:ext>
            </a:extLst>
          </p:cNvPr>
          <p:cNvPicPr>
            <a:picLocks noChangeAspect="1"/>
          </p:cNvPicPr>
          <p:nvPr/>
        </p:nvPicPr>
        <p:blipFill>
          <a:blip r:embed="rId4"/>
          <a:stretch>
            <a:fillRect/>
          </a:stretch>
        </p:blipFill>
        <p:spPr>
          <a:xfrm>
            <a:off x="6730408" y="4266255"/>
            <a:ext cx="4975399" cy="2142933"/>
          </a:xfrm>
          <a:prstGeom prst="rect">
            <a:avLst/>
          </a:prstGeom>
        </p:spPr>
      </p:pic>
    </p:spTree>
    <p:extLst>
      <p:ext uri="{BB962C8B-B14F-4D97-AF65-F5344CB8AC3E}">
        <p14:creationId xmlns:p14="http://schemas.microsoft.com/office/powerpoint/2010/main" val="17891227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3924" y="0"/>
            <a:ext cx="10972800" cy="678631"/>
          </a:xfrm>
        </p:spPr>
        <p:txBody>
          <a:bodyPr anchor="ctr"/>
          <a:lstStyle/>
          <a:p>
            <a:r>
              <a:rPr lang="en-US" sz="3450" b="1">
                <a:solidFill>
                  <a:schemeClr val="bg2"/>
                </a:solidFill>
                <a:latin typeface="Intel Clear Light"/>
                <a:cs typeface="Intel Clear Light" panose="020B0404020203020204" pitchFamily="34" charset="0"/>
              </a:rPr>
              <a:t>WCL RVP SoC rails overview (POR)</a:t>
            </a:r>
          </a:p>
        </p:txBody>
      </p:sp>
      <p:pic>
        <p:nvPicPr>
          <p:cNvPr id="7" name="Picture 6">
            <a:extLst>
              <a:ext uri="{FF2B5EF4-FFF2-40B4-BE49-F238E27FC236}">
                <a16:creationId xmlns:a16="http://schemas.microsoft.com/office/drawing/2014/main" id="{9AD0B669-9287-830C-7973-4715D76BC99A}"/>
              </a:ext>
            </a:extLst>
          </p:cNvPr>
          <p:cNvPicPr>
            <a:picLocks noChangeAspect="1"/>
          </p:cNvPicPr>
          <p:nvPr/>
        </p:nvPicPr>
        <p:blipFill>
          <a:blip r:embed="rId3"/>
          <a:stretch>
            <a:fillRect/>
          </a:stretch>
        </p:blipFill>
        <p:spPr>
          <a:xfrm>
            <a:off x="3235003" y="6409189"/>
            <a:ext cx="930867" cy="448811"/>
          </a:xfrm>
          <a:prstGeom prst="rect">
            <a:avLst/>
          </a:prstGeom>
        </p:spPr>
      </p:pic>
      <p:sp>
        <p:nvSpPr>
          <p:cNvPr id="9" name="Title 2">
            <a:extLst>
              <a:ext uri="{FF2B5EF4-FFF2-40B4-BE49-F238E27FC236}">
                <a16:creationId xmlns:a16="http://schemas.microsoft.com/office/drawing/2014/main" id="{CA9A8DF3-3A8E-DA8A-C2CC-C211D013731E}"/>
              </a:ext>
            </a:extLst>
          </p:cNvPr>
          <p:cNvSpPr txBox="1">
            <a:spLocks/>
          </p:cNvSpPr>
          <p:nvPr/>
        </p:nvSpPr>
        <p:spPr>
          <a:xfrm>
            <a:off x="2671353" y="5617029"/>
            <a:ext cx="2691676" cy="6786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tx2"/>
                </a:solidFill>
                <a:uFillTx/>
                <a:latin typeface="Intel Clear"/>
                <a:ea typeface="Intel Clear Light" panose="020B0404020203020204" pitchFamily="34" charset="0"/>
                <a:cs typeface="Intel Clear"/>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2000" b="1">
                <a:solidFill>
                  <a:schemeClr val="tx1"/>
                </a:solidFill>
                <a:latin typeface="Intel Clear Light"/>
                <a:cs typeface="Intel Clear Light" panose="020B0404020203020204" pitchFamily="34" charset="0"/>
              </a:rPr>
              <a:t>DDR5</a:t>
            </a:r>
          </a:p>
        </p:txBody>
      </p:sp>
      <p:sp>
        <p:nvSpPr>
          <p:cNvPr id="10" name="Title 2">
            <a:extLst>
              <a:ext uri="{FF2B5EF4-FFF2-40B4-BE49-F238E27FC236}">
                <a16:creationId xmlns:a16="http://schemas.microsoft.com/office/drawing/2014/main" id="{6F74904F-BAEA-BA09-01A2-4A47D801004B}"/>
              </a:ext>
            </a:extLst>
          </p:cNvPr>
          <p:cNvSpPr txBox="1">
            <a:spLocks/>
          </p:cNvSpPr>
          <p:nvPr/>
        </p:nvSpPr>
        <p:spPr>
          <a:xfrm>
            <a:off x="8346438" y="5546227"/>
            <a:ext cx="1566819" cy="6786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tx2"/>
                </a:solidFill>
                <a:uFillTx/>
                <a:latin typeface="Intel Clear"/>
                <a:ea typeface="Intel Clear Light" panose="020B0404020203020204" pitchFamily="34" charset="0"/>
                <a:cs typeface="Intel Clear"/>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2000" b="1">
                <a:solidFill>
                  <a:schemeClr val="tx1"/>
                </a:solidFill>
                <a:latin typeface="Intel Clear Light"/>
                <a:cs typeface="Intel Clear Light" panose="020B0404020203020204" pitchFamily="34" charset="0"/>
              </a:rPr>
              <a:t>LP5x</a:t>
            </a:r>
          </a:p>
        </p:txBody>
      </p:sp>
      <p:pic>
        <p:nvPicPr>
          <p:cNvPr id="4" name="Picture 3">
            <a:extLst>
              <a:ext uri="{FF2B5EF4-FFF2-40B4-BE49-F238E27FC236}">
                <a16:creationId xmlns:a16="http://schemas.microsoft.com/office/drawing/2014/main" id="{2F05E1F9-39A6-68D7-2F32-9548D77A3264}"/>
              </a:ext>
            </a:extLst>
          </p:cNvPr>
          <p:cNvPicPr>
            <a:picLocks noChangeAspect="1"/>
          </p:cNvPicPr>
          <p:nvPr/>
        </p:nvPicPr>
        <p:blipFill>
          <a:blip r:embed="rId4"/>
          <a:stretch>
            <a:fillRect/>
          </a:stretch>
        </p:blipFill>
        <p:spPr>
          <a:xfrm>
            <a:off x="7070041" y="678630"/>
            <a:ext cx="3013184" cy="5016107"/>
          </a:xfrm>
          <a:prstGeom prst="rect">
            <a:avLst/>
          </a:prstGeom>
        </p:spPr>
      </p:pic>
      <p:pic>
        <p:nvPicPr>
          <p:cNvPr id="6" name="Picture 5">
            <a:extLst>
              <a:ext uri="{FF2B5EF4-FFF2-40B4-BE49-F238E27FC236}">
                <a16:creationId xmlns:a16="http://schemas.microsoft.com/office/drawing/2014/main" id="{47B408C0-62D0-2F22-15C5-3BC9BD5BAB43}"/>
              </a:ext>
            </a:extLst>
          </p:cNvPr>
          <p:cNvPicPr>
            <a:picLocks noChangeAspect="1"/>
          </p:cNvPicPr>
          <p:nvPr/>
        </p:nvPicPr>
        <p:blipFill>
          <a:blip r:embed="rId5"/>
          <a:stretch>
            <a:fillRect/>
          </a:stretch>
        </p:blipFill>
        <p:spPr>
          <a:xfrm>
            <a:off x="1371609" y="611438"/>
            <a:ext cx="3013184" cy="5072784"/>
          </a:xfrm>
          <a:prstGeom prst="rect">
            <a:avLst/>
          </a:prstGeom>
        </p:spPr>
      </p:pic>
    </p:spTree>
    <p:extLst>
      <p:ext uri="{BB962C8B-B14F-4D97-AF65-F5344CB8AC3E}">
        <p14:creationId xmlns:p14="http://schemas.microsoft.com/office/powerpoint/2010/main" val="306227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B482A-9F33-B294-D6FA-4C724B2AB84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A2D32BE-1107-7A47-7DC7-986CCE717AE7}"/>
              </a:ext>
            </a:extLst>
          </p:cNvPr>
          <p:cNvSpPr>
            <a:spLocks noGrp="1"/>
          </p:cNvSpPr>
          <p:nvPr>
            <p:ph type="title"/>
          </p:nvPr>
        </p:nvSpPr>
        <p:spPr>
          <a:xfrm>
            <a:off x="462556" y="9559"/>
            <a:ext cx="11709384" cy="848811"/>
          </a:xfrm>
          <a:ln w="12700">
            <a:miter lim="400000"/>
          </a:ln>
        </p:spPr>
        <p:txBody>
          <a:bodyPr lIns="0" tIns="0" rIns="0" bIns="0" anchor="ctr">
            <a:normAutofit/>
          </a:bodyPr>
          <a:lstStyle/>
          <a:p>
            <a:pPr rtl="0"/>
            <a:r>
              <a:rPr lang="en-US">
                <a:solidFill>
                  <a:schemeClr val="bg2"/>
                </a:solidFill>
              </a:rPr>
              <a:t>Boot KIT: WCL RVP2 LP5x T3 RVP MEM SKT</a:t>
            </a:r>
          </a:p>
        </p:txBody>
      </p:sp>
      <p:graphicFrame>
        <p:nvGraphicFramePr>
          <p:cNvPr id="2" name="Table 1">
            <a:extLst>
              <a:ext uri="{FF2B5EF4-FFF2-40B4-BE49-F238E27FC236}">
                <a16:creationId xmlns:a16="http://schemas.microsoft.com/office/drawing/2014/main" id="{4208B9AB-8F38-1FB5-252C-60121CE9BF22}"/>
              </a:ext>
            </a:extLst>
          </p:cNvPr>
          <p:cNvGraphicFramePr>
            <a:graphicFrameLocks noGrp="1"/>
          </p:cNvGraphicFramePr>
          <p:nvPr>
            <p:extLst>
              <p:ext uri="{D42A27DB-BD31-4B8C-83A1-F6EECF244321}">
                <p14:modId xmlns:p14="http://schemas.microsoft.com/office/powerpoint/2010/main" val="1573884132"/>
              </p:ext>
            </p:extLst>
          </p:nvPr>
        </p:nvGraphicFramePr>
        <p:xfrm>
          <a:off x="241308" y="916640"/>
          <a:ext cx="11709384" cy="3918397"/>
        </p:xfrm>
        <a:graphic>
          <a:graphicData uri="http://schemas.openxmlformats.org/drawingml/2006/table">
            <a:tbl>
              <a:tblPr firstRow="1" firstCol="1" bandRow="1"/>
              <a:tblGrid>
                <a:gridCol w="1237317">
                  <a:extLst>
                    <a:ext uri="{9D8B030D-6E8A-4147-A177-3AD203B41FA5}">
                      <a16:colId xmlns:a16="http://schemas.microsoft.com/office/drawing/2014/main" val="20000"/>
                    </a:ext>
                  </a:extLst>
                </a:gridCol>
                <a:gridCol w="1802201">
                  <a:extLst>
                    <a:ext uri="{9D8B030D-6E8A-4147-A177-3AD203B41FA5}">
                      <a16:colId xmlns:a16="http://schemas.microsoft.com/office/drawing/2014/main" val="20001"/>
                    </a:ext>
                  </a:extLst>
                </a:gridCol>
                <a:gridCol w="1910080">
                  <a:extLst>
                    <a:ext uri="{9D8B030D-6E8A-4147-A177-3AD203B41FA5}">
                      <a16:colId xmlns:a16="http://schemas.microsoft.com/office/drawing/2014/main" val="20002"/>
                    </a:ext>
                  </a:extLst>
                </a:gridCol>
                <a:gridCol w="5851133">
                  <a:extLst>
                    <a:ext uri="{9D8B030D-6E8A-4147-A177-3AD203B41FA5}">
                      <a16:colId xmlns:a16="http://schemas.microsoft.com/office/drawing/2014/main" val="20003"/>
                    </a:ext>
                  </a:extLst>
                </a:gridCol>
                <a:gridCol w="908653">
                  <a:extLst>
                    <a:ext uri="{9D8B030D-6E8A-4147-A177-3AD203B41FA5}">
                      <a16:colId xmlns:a16="http://schemas.microsoft.com/office/drawing/2014/main" val="20004"/>
                    </a:ext>
                  </a:extLst>
                </a:gridCol>
              </a:tblGrid>
              <a:tr h="256540">
                <a:tc>
                  <a:txBody>
                    <a:bodyPr/>
                    <a:lstStyle/>
                    <a:p>
                      <a:pPr marL="0" marR="0" indent="0" algn="ctr" defTabSz="457200" rtl="0" eaLnBrk="1" fontAlgn="ctr" latinLnBrk="0" hangingPunct="1">
                        <a:lnSpc>
                          <a:spcPct val="100000"/>
                        </a:lnSpc>
                        <a:spcBef>
                          <a:spcPts val="0"/>
                        </a:spcBef>
                        <a:spcAft>
                          <a:spcPts val="0"/>
                        </a:spcAft>
                        <a:buClrTx/>
                        <a:buSzTx/>
                        <a:buFontTx/>
                        <a:buNone/>
                        <a:tabLst/>
                      </a:pPr>
                      <a:r>
                        <a:rPr lang="en-US" sz="1600" b="1" i="0" u="none" strike="noStrike" kern="1200" cap="none" spc="0" baseline="0">
                          <a:solidFill>
                            <a:schemeClr val="bg1"/>
                          </a:solidFill>
                          <a:effectLst>
                            <a:outerShdw blurRad="38100" dist="38100" dir="2700000" algn="tl">
                              <a:srgbClr val="000000">
                                <a:alpha val="43137"/>
                              </a:srgbClr>
                            </a:outerShdw>
                          </a:effectLst>
                          <a:uFillTx/>
                          <a:latin typeface="+mj-lt"/>
                          <a:ea typeface="+mn-ea"/>
                          <a:cs typeface="Intel Clear" panose="020B0604020203020204" pitchFamily="34" charset="0"/>
                          <a:sym typeface="Intel Clear"/>
                        </a:rPr>
                        <a:t>Sr. No.</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marR="0" indent="0" algn="ctr" defTabSz="457200" rtl="0" eaLnBrk="1" fontAlgn="ctr" latinLnBrk="0" hangingPunct="1">
                        <a:lnSpc>
                          <a:spcPct val="100000"/>
                        </a:lnSpc>
                        <a:spcBef>
                          <a:spcPts val="0"/>
                        </a:spcBef>
                        <a:spcAft>
                          <a:spcPts val="0"/>
                        </a:spcAft>
                        <a:buClrTx/>
                        <a:buSzTx/>
                        <a:buFontTx/>
                        <a:buNone/>
                        <a:tabLst/>
                      </a:pPr>
                      <a:r>
                        <a:rPr lang="en-US" sz="1600" b="1" i="0" u="none" strike="noStrike" kern="1200" cap="none" spc="0" baseline="0">
                          <a:solidFill>
                            <a:schemeClr val="bg1"/>
                          </a:solidFill>
                          <a:effectLst>
                            <a:outerShdw blurRad="38100" dist="38100" dir="2700000" algn="tl">
                              <a:srgbClr val="000000">
                                <a:alpha val="43137"/>
                              </a:srgbClr>
                            </a:outerShdw>
                          </a:effectLst>
                          <a:uFillTx/>
                          <a:latin typeface="+mj-lt"/>
                          <a:ea typeface="+mn-ea"/>
                          <a:cs typeface="Intel Clear" panose="020B0604020203020204" pitchFamily="34" charset="0"/>
                          <a:sym typeface="Intel Clear"/>
                        </a:rPr>
                        <a:t>Item Type</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algn="ctr" defTabSz="457200" rtl="0" eaLnBrk="1" fontAlgn="ctr" latinLnBrk="0" hangingPunct="1"/>
                      <a:r>
                        <a:rPr lang="en-US" sz="1600" b="1" kern="1200" baseline="0">
                          <a:solidFill>
                            <a:schemeClr val="bg1"/>
                          </a:solidFill>
                          <a:effectLst>
                            <a:outerShdw blurRad="38100" dist="38100" dir="2700000" algn="tl">
                              <a:srgbClr val="000000">
                                <a:alpha val="43137"/>
                              </a:srgbClr>
                            </a:outerShdw>
                          </a:effectLst>
                          <a:latin typeface="+mj-lt"/>
                          <a:ea typeface="+mn-ea"/>
                          <a:cs typeface="Intel Clear" panose="020B0604020203020204" pitchFamily="34" charset="0"/>
                        </a:rPr>
                        <a:t>IPN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algn="ctr" defTabSz="457200" rtl="0" eaLnBrk="1" fontAlgn="ctr" latinLnBrk="0" hangingPunct="1"/>
                      <a:r>
                        <a:rPr lang="en-US" sz="1600" b="1" kern="1200" baseline="0">
                          <a:solidFill>
                            <a:schemeClr val="bg1"/>
                          </a:solidFill>
                          <a:effectLst>
                            <a:outerShdw blurRad="38100" dist="38100" dir="2700000" algn="tl">
                              <a:srgbClr val="000000">
                                <a:alpha val="43137"/>
                              </a:srgbClr>
                            </a:outerShdw>
                          </a:effectLst>
                          <a:latin typeface="+mj-lt"/>
                          <a:ea typeface="+mn-ea"/>
                          <a:cs typeface="Intel Clear" panose="020B0604020203020204" pitchFamily="34" charset="0"/>
                        </a:rPr>
                        <a:t>Item Description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algn="ctr" defTabSz="457200" rtl="0" eaLnBrk="1" fontAlgn="ctr" latinLnBrk="0" hangingPunct="1"/>
                      <a:r>
                        <a:rPr lang="en-US" sz="1600" b="1" kern="1200" baseline="0" err="1">
                          <a:solidFill>
                            <a:schemeClr val="bg1"/>
                          </a:solidFill>
                          <a:effectLst>
                            <a:outerShdw blurRad="38100" dist="38100" dir="2700000" algn="tl">
                              <a:srgbClr val="000000">
                                <a:alpha val="43137"/>
                              </a:srgbClr>
                            </a:outerShdw>
                          </a:effectLst>
                          <a:latin typeface="+mj-lt"/>
                          <a:ea typeface="+mn-ea"/>
                          <a:cs typeface="Intel Clear" panose="020B0604020203020204" pitchFamily="34" charset="0"/>
                        </a:rPr>
                        <a:t>Qty</a:t>
                      </a:r>
                      <a:endParaRPr lang="en-US" sz="1600" b="1" kern="1200" baseline="0">
                        <a:solidFill>
                          <a:schemeClr val="bg1"/>
                        </a:solidFill>
                        <a:effectLst>
                          <a:outerShdw blurRad="38100" dist="38100" dir="2700000" algn="tl">
                            <a:srgbClr val="000000">
                              <a:alpha val="43137"/>
                            </a:srgbClr>
                          </a:outerShdw>
                        </a:effectLst>
                        <a:latin typeface="+mj-lt"/>
                        <a:ea typeface="+mn-ea"/>
                        <a:cs typeface="Intel Clear" panose="020B0604020203020204" pitchFamily="34" charset="0"/>
                      </a:endParaRP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extLst>
                  <a:ext uri="{0D108BD9-81ED-4DB2-BD59-A6C34878D82A}">
                    <a16:rowId xmlns:a16="http://schemas.microsoft.com/office/drawing/2014/main" val="10000"/>
                  </a:ext>
                </a:extLst>
              </a:tr>
              <a:tr h="524351">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NEW_BIZ_RDV</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457200">
                        <a:lnSpc>
                          <a:spcPct val="100000"/>
                        </a:lnSpc>
                        <a:spcBef>
                          <a:spcPts val="0"/>
                        </a:spcBef>
                        <a:spcAft>
                          <a:spcPts val="0"/>
                        </a:spcAft>
                        <a:buNone/>
                        <a:tabLst/>
                        <a:defRPr/>
                      </a:pPr>
                      <a:r>
                        <a:rPr kumimoji="0" lang="en-US" sz="1600" b="0" i="0" u="none" strike="noStrike" cap="none" spc="0" normalizeH="0" baseline="0" noProof="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N50448-001</a:t>
                      </a:r>
                      <a:endPar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endParaRP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BOOT KIT, WCL RVP2 LP5X SKT,RVP</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55579">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2</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ISC Socket</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N53025-001</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SKT,ISC,ELASTOMER,WCL,</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66684">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3</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Socket Retention HW</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N53026-001</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RETENTION HARDWARE,WCL, ELASTOMER, RVP</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87025">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4</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USB2 FP Cable</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K56424-001</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algn="l"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CA,USB2,FCC TO BOTTOM IO,FAST X36,FP3,200MM</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583364">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5</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Mem Socket</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M15275-001</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l"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SOCKET,315BGA, LPDDR5,,ELASTOMER</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2</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555579">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6</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Mem Retention HW</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N58027-001</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l"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RETENTION ASSY, 315BGA LPDDR5,2X, 26.1MM SPACING, CIS ALIGN</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555579">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7</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MEMORY</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N44159-001</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l" defTabSz="457200" rtl="0" eaLnBrk="1" fontAlgn="ctr" latinLnBrk="0" hangingPunct="1"/>
                      <a:r>
                        <a:rPr kumimoji="0" lang="pt-BR"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MEMORY IC,N/A,MEM,BL,LPDDR5,N/A,N/A,FBGA,315,</a:t>
                      </a:r>
                      <a:endPar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endParaRP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2</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50233720"/>
                  </a:ext>
                </a:extLst>
              </a:tr>
            </a:tbl>
          </a:graphicData>
        </a:graphic>
      </p:graphicFrame>
      <p:sp>
        <p:nvSpPr>
          <p:cNvPr id="5" name="TextBox 4">
            <a:extLst>
              <a:ext uri="{FF2B5EF4-FFF2-40B4-BE49-F238E27FC236}">
                <a16:creationId xmlns:a16="http://schemas.microsoft.com/office/drawing/2014/main" id="{1F74F367-4BCE-8C1F-FFE5-642A6B2BD2AB}"/>
              </a:ext>
            </a:extLst>
          </p:cNvPr>
          <p:cNvSpPr txBox="1"/>
          <p:nvPr/>
        </p:nvSpPr>
        <p:spPr>
          <a:xfrm>
            <a:off x="165100" y="5154897"/>
            <a:ext cx="7452685" cy="425437"/>
          </a:xfrm>
          <a:prstGeom prst="rect">
            <a:avLst/>
          </a:prstGeom>
          <a:noFill/>
        </p:spPr>
        <p:txBody>
          <a:bodyPr wrap="square" rtlCol="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1219170">
              <a:defRPr sz="1200">
                <a:solidFill>
                  <a:srgbClr val="C00000"/>
                </a:solidFill>
                <a:latin typeface="Intel Clear Light" panose="020B0404020203020204" pitchFamily="34" charset="0"/>
                <a:ea typeface="Intel Clear Light" panose="020B0404020203020204" pitchFamily="34" charset="0"/>
                <a:cs typeface="Intel Clear" panose="020B0604020203020204" pitchFamily="34" charset="0"/>
              </a:defRPr>
            </a:lvl1pPr>
          </a:lstStyle>
          <a:p>
            <a:pPr>
              <a:spcBef>
                <a:spcPts val="0"/>
              </a:spcBef>
            </a:pPr>
            <a:r>
              <a:rPr lang="en-US"/>
              <a:t>Note: </a:t>
            </a:r>
          </a:p>
          <a:p>
            <a:pPr>
              <a:spcBef>
                <a:spcPts val="0"/>
              </a:spcBef>
            </a:pPr>
            <a:r>
              <a:rPr lang="en-US">
                <a:solidFill>
                  <a:schemeClr val="bg2"/>
                </a:solidFill>
              </a:rPr>
              <a:t>Please note that memory part will be </a:t>
            </a:r>
            <a:r>
              <a:rPr lang="en-US">
                <a:solidFill>
                  <a:srgbClr val="00B050"/>
                </a:solidFill>
              </a:rPr>
              <a:t>same</a:t>
            </a:r>
            <a:r>
              <a:rPr lang="en-US">
                <a:solidFill>
                  <a:schemeClr val="bg2"/>
                </a:solidFill>
              </a:rPr>
              <a:t> for LP5x T3 MD and LP5x T3 MEM SKT.</a:t>
            </a:r>
          </a:p>
        </p:txBody>
      </p:sp>
      <p:pic>
        <p:nvPicPr>
          <p:cNvPr id="4" name="Picture 3">
            <a:extLst>
              <a:ext uri="{FF2B5EF4-FFF2-40B4-BE49-F238E27FC236}">
                <a16:creationId xmlns:a16="http://schemas.microsoft.com/office/drawing/2014/main" id="{0B1C4DCB-AF80-66F7-6971-226D2588391D}"/>
              </a:ext>
            </a:extLst>
          </p:cNvPr>
          <p:cNvPicPr>
            <a:picLocks noChangeAspect="1"/>
          </p:cNvPicPr>
          <p:nvPr/>
        </p:nvPicPr>
        <p:blipFill>
          <a:blip r:embed="rId3"/>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2752420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6594" y="125709"/>
            <a:ext cx="10972800" cy="678631"/>
          </a:xfrm>
        </p:spPr>
        <p:txBody>
          <a:bodyPr anchor="ctr"/>
          <a:lstStyle/>
          <a:p>
            <a:r>
              <a:rPr lang="en-US" sz="3450" b="1">
                <a:solidFill>
                  <a:schemeClr val="bg2"/>
                </a:solidFill>
                <a:latin typeface="Intel Clear Light"/>
                <a:cs typeface="Intel Clear Light" panose="020B0404020203020204" pitchFamily="34" charset="0"/>
              </a:rPr>
              <a:t>WCL RVP IMVP rail overview</a:t>
            </a:r>
          </a:p>
        </p:txBody>
      </p:sp>
      <p:sp>
        <p:nvSpPr>
          <p:cNvPr id="8" name="TextBox 7">
            <a:extLst>
              <a:ext uri="{FF2B5EF4-FFF2-40B4-BE49-F238E27FC236}">
                <a16:creationId xmlns:a16="http://schemas.microsoft.com/office/drawing/2014/main" id="{65613BA5-E53B-1FD6-2EB6-EB7180874150}"/>
              </a:ext>
            </a:extLst>
          </p:cNvPr>
          <p:cNvSpPr txBox="1"/>
          <p:nvPr/>
        </p:nvSpPr>
        <p:spPr>
          <a:xfrm>
            <a:off x="309645" y="2367397"/>
            <a:ext cx="9550308" cy="4770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1600">
                <a:solidFill>
                  <a:schemeClr val="tx1"/>
                </a:solidFill>
              </a:rPr>
              <a:t>Four SVID rails in WCL:</a:t>
            </a:r>
            <a:endParaRPr lang="en-US" sz="1200">
              <a:solidFill>
                <a:schemeClr val="tx1"/>
              </a:solidFill>
            </a:endParaRPr>
          </a:p>
          <a:p>
            <a:pPr marL="0" marR="0" indent="0" algn="l" defTabSz="2438338" rtl="0" fontAlgn="auto" latinLnBrk="0" hangingPunct="0">
              <a:lnSpc>
                <a:spcPct val="100000"/>
              </a:lnSpc>
              <a:spcBef>
                <a:spcPts val="0"/>
              </a:spcBef>
              <a:spcAft>
                <a:spcPts val="0"/>
              </a:spcAft>
              <a:buClrTx/>
              <a:buSzTx/>
              <a:buFontTx/>
              <a:buNone/>
              <a:tabLst/>
            </a:pPr>
            <a:endParaRPr lang="en-US" sz="1500" b="1">
              <a:solidFill>
                <a:schemeClr val="lt1"/>
              </a:solidFill>
            </a:endParaRPr>
          </a:p>
        </p:txBody>
      </p:sp>
      <p:graphicFrame>
        <p:nvGraphicFramePr>
          <p:cNvPr id="6" name="Table 5">
            <a:extLst>
              <a:ext uri="{FF2B5EF4-FFF2-40B4-BE49-F238E27FC236}">
                <a16:creationId xmlns:a16="http://schemas.microsoft.com/office/drawing/2014/main" id="{7680AECC-E4FA-DF82-D9AF-3C7DB5D858BD}"/>
              </a:ext>
            </a:extLst>
          </p:cNvPr>
          <p:cNvGraphicFramePr>
            <a:graphicFrameLocks noGrp="1"/>
          </p:cNvGraphicFramePr>
          <p:nvPr>
            <p:extLst>
              <p:ext uri="{D42A27DB-BD31-4B8C-83A1-F6EECF244321}">
                <p14:modId xmlns:p14="http://schemas.microsoft.com/office/powerpoint/2010/main" val="1865380999"/>
              </p:ext>
            </p:extLst>
          </p:nvPr>
        </p:nvGraphicFramePr>
        <p:xfrm>
          <a:off x="245494" y="2869992"/>
          <a:ext cx="11118715" cy="2158267"/>
        </p:xfrm>
        <a:graphic>
          <a:graphicData uri="http://schemas.openxmlformats.org/drawingml/2006/table">
            <a:tbl>
              <a:tblPr firstRow="1" bandRow="1">
                <a:tableStyleId>{00A15C55-8517-42AA-B614-E9B94910E393}</a:tableStyleId>
              </a:tblPr>
              <a:tblGrid>
                <a:gridCol w="2859148">
                  <a:extLst>
                    <a:ext uri="{9D8B030D-6E8A-4147-A177-3AD203B41FA5}">
                      <a16:colId xmlns:a16="http://schemas.microsoft.com/office/drawing/2014/main" val="20000"/>
                    </a:ext>
                  </a:extLst>
                </a:gridCol>
                <a:gridCol w="2011680">
                  <a:extLst>
                    <a:ext uri="{9D8B030D-6E8A-4147-A177-3AD203B41FA5}">
                      <a16:colId xmlns:a16="http://schemas.microsoft.com/office/drawing/2014/main" val="20001"/>
                    </a:ext>
                  </a:extLst>
                </a:gridCol>
                <a:gridCol w="1915428">
                  <a:extLst>
                    <a:ext uri="{9D8B030D-6E8A-4147-A177-3AD203B41FA5}">
                      <a16:colId xmlns:a16="http://schemas.microsoft.com/office/drawing/2014/main" val="962827283"/>
                    </a:ext>
                  </a:extLst>
                </a:gridCol>
                <a:gridCol w="2050181">
                  <a:extLst>
                    <a:ext uri="{9D8B030D-6E8A-4147-A177-3AD203B41FA5}">
                      <a16:colId xmlns:a16="http://schemas.microsoft.com/office/drawing/2014/main" val="3457569055"/>
                    </a:ext>
                  </a:extLst>
                </a:gridCol>
                <a:gridCol w="2282278">
                  <a:extLst>
                    <a:ext uri="{9D8B030D-6E8A-4147-A177-3AD203B41FA5}">
                      <a16:colId xmlns:a16="http://schemas.microsoft.com/office/drawing/2014/main" val="3695207893"/>
                    </a:ext>
                  </a:extLst>
                </a:gridCol>
              </a:tblGrid>
              <a:tr h="400053">
                <a:tc>
                  <a:txBody>
                    <a:bodyPr/>
                    <a:lstStyle/>
                    <a:p>
                      <a:pPr algn="ctr"/>
                      <a:r>
                        <a:rPr lang="en-US" sz="1500"/>
                        <a:t>Rail</a:t>
                      </a:r>
                    </a:p>
                  </a:txBody>
                  <a:tcPr marL="101600" marR="101600" marT="50800" marB="50800" anchor="ctr"/>
                </a:tc>
                <a:tc>
                  <a:txBody>
                    <a:bodyPr/>
                    <a:lstStyle/>
                    <a:p>
                      <a:pPr algn="ctr"/>
                      <a:r>
                        <a:rPr lang="en-US" sz="1500"/>
                        <a:t>VCC_PCORE</a:t>
                      </a:r>
                    </a:p>
                  </a:txBody>
                  <a:tcPr marL="101600" marR="101600" marT="50800" marB="50800" anchor="ctr"/>
                </a:tc>
                <a:tc>
                  <a:txBody>
                    <a:bodyPr/>
                    <a:lstStyle/>
                    <a:p>
                      <a:pPr algn="ctr"/>
                      <a:r>
                        <a:rPr lang="en-US" sz="1500"/>
                        <a:t>VCCGT</a:t>
                      </a:r>
                    </a:p>
                  </a:txBody>
                  <a:tcPr marL="101600" marR="101600" marT="50800" marB="50800" anchor="ctr"/>
                </a:tc>
                <a:tc>
                  <a:txBody>
                    <a:bodyPr/>
                    <a:lstStyle/>
                    <a:p>
                      <a:pPr algn="ctr"/>
                      <a:r>
                        <a:rPr lang="en-US" sz="1500"/>
                        <a:t>VCCSA</a:t>
                      </a:r>
                    </a:p>
                  </a:txBody>
                  <a:tcPr marL="101600" marR="101600" marT="50800" marB="50800" anchor="ctr"/>
                </a:tc>
                <a:tc>
                  <a:txBody>
                    <a:bodyPr/>
                    <a:lstStyle/>
                    <a:p>
                      <a:pPr algn="ctr"/>
                      <a:r>
                        <a:rPr lang="en-US" sz="1500"/>
                        <a:t>VCC_LP_ECORE</a:t>
                      </a:r>
                    </a:p>
                  </a:txBody>
                  <a:tcPr marL="101600" marR="101600" marT="50800" marB="50800" anchor="ctr"/>
                </a:tc>
                <a:extLst>
                  <a:ext uri="{0D108BD9-81ED-4DB2-BD59-A6C34878D82A}">
                    <a16:rowId xmlns:a16="http://schemas.microsoft.com/office/drawing/2014/main" val="10000"/>
                  </a:ext>
                </a:extLst>
              </a:tr>
              <a:tr h="273631">
                <a:tc>
                  <a:txBody>
                    <a:bodyPr/>
                    <a:lstStyle/>
                    <a:p>
                      <a:pPr algn="ctr"/>
                      <a:r>
                        <a:rPr lang="en-US" sz="1200"/>
                        <a:t>Phase  Count</a:t>
                      </a:r>
                    </a:p>
                  </a:txBody>
                  <a:tcPr/>
                </a:tc>
                <a:tc>
                  <a:txBody>
                    <a:bodyPr/>
                    <a:lstStyle/>
                    <a:p>
                      <a:pPr algn="ctr"/>
                      <a:r>
                        <a:rPr lang="en-MY" sz="1200"/>
                        <a:t>1</a:t>
                      </a:r>
                      <a:endParaRPr lang="en-US" sz="1200"/>
                    </a:p>
                  </a:txBody>
                  <a:tcPr/>
                </a:tc>
                <a:tc>
                  <a:txBody>
                    <a:bodyPr/>
                    <a:lstStyle/>
                    <a:p>
                      <a:pPr algn="ctr"/>
                      <a:r>
                        <a:rPr lang="en-MY" sz="1200" baseline="0"/>
                        <a:t>1</a:t>
                      </a:r>
                      <a:endParaRPr lang="en-US" sz="1200" baseline="0"/>
                    </a:p>
                  </a:txBody>
                  <a:tcPr/>
                </a:tc>
                <a:tc>
                  <a:txBody>
                    <a:bodyPr/>
                    <a:lstStyle/>
                    <a:p>
                      <a:pPr algn="ctr"/>
                      <a:r>
                        <a:rPr lang="en-US" sz="1200"/>
                        <a:t>1</a:t>
                      </a:r>
                    </a:p>
                  </a:txBody>
                  <a:tcPr/>
                </a:tc>
                <a:tc>
                  <a:txBody>
                    <a:bodyPr/>
                    <a:lstStyle/>
                    <a:p>
                      <a:pPr algn="ctr"/>
                      <a:r>
                        <a:rPr lang="en-US" sz="1200"/>
                        <a:t>1</a:t>
                      </a:r>
                    </a:p>
                  </a:txBody>
                  <a:tcPr/>
                </a:tc>
                <a:extLst>
                  <a:ext uri="{0D108BD9-81ED-4DB2-BD59-A6C34878D82A}">
                    <a16:rowId xmlns:a16="http://schemas.microsoft.com/office/drawing/2014/main" val="10001"/>
                  </a:ext>
                </a:extLst>
              </a:tr>
              <a:tr h="221381">
                <a:tc>
                  <a:txBody>
                    <a:bodyPr/>
                    <a:lstStyle/>
                    <a:p>
                      <a:pPr algn="ctr"/>
                      <a:r>
                        <a:rPr lang="en-US" sz="1200"/>
                        <a:t>ICCMax (A)</a:t>
                      </a:r>
                    </a:p>
                  </a:txBody>
                  <a:tcPr/>
                </a:tc>
                <a:tc>
                  <a:txBody>
                    <a:bodyPr/>
                    <a:lstStyle/>
                    <a:p>
                      <a:pPr algn="ctr"/>
                      <a:r>
                        <a:rPr lang="en-MY" sz="1200"/>
                        <a:t>4</a:t>
                      </a:r>
                      <a:r>
                        <a:rPr lang="en-US" sz="1200"/>
                        <a:t>0</a:t>
                      </a:r>
                    </a:p>
                  </a:txBody>
                  <a:tcPr/>
                </a:tc>
                <a:tc>
                  <a:txBody>
                    <a:bodyPr/>
                    <a:lstStyle/>
                    <a:p>
                      <a:pPr algn="ctr"/>
                      <a:r>
                        <a:rPr lang="en-MY" sz="1200"/>
                        <a:t>4</a:t>
                      </a:r>
                      <a:r>
                        <a:rPr lang="en-US" sz="1200"/>
                        <a:t>0</a:t>
                      </a:r>
                    </a:p>
                  </a:txBody>
                  <a:tcPr/>
                </a:tc>
                <a:tc>
                  <a:txBody>
                    <a:bodyPr/>
                    <a:lstStyle/>
                    <a:p>
                      <a:pPr algn="ctr"/>
                      <a:r>
                        <a:rPr lang="en-MY" sz="1200"/>
                        <a:t>3</a:t>
                      </a:r>
                      <a:r>
                        <a:rPr lang="en-US" sz="1200"/>
                        <a:t>5</a:t>
                      </a:r>
                    </a:p>
                  </a:txBody>
                  <a:tcPr/>
                </a:tc>
                <a:tc>
                  <a:txBody>
                    <a:bodyPr/>
                    <a:lstStyle/>
                    <a:p>
                      <a:pPr algn="ctr"/>
                      <a:r>
                        <a:rPr lang="en-MY" sz="1200"/>
                        <a:t>2</a:t>
                      </a:r>
                      <a:r>
                        <a:rPr lang="en-US" sz="1200"/>
                        <a:t>8</a:t>
                      </a:r>
                    </a:p>
                  </a:txBody>
                  <a:tcPr/>
                </a:tc>
                <a:extLst>
                  <a:ext uri="{0D108BD9-81ED-4DB2-BD59-A6C34878D82A}">
                    <a16:rowId xmlns:a16="http://schemas.microsoft.com/office/drawing/2014/main" val="10002"/>
                  </a:ext>
                </a:extLst>
              </a:tr>
              <a:tr h="275924">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200"/>
                        <a:t>ICCMax.App (A)</a:t>
                      </a:r>
                    </a:p>
                  </a:txBody>
                  <a:tcPr/>
                </a:tc>
                <a:tc>
                  <a:txBody>
                    <a:bodyPr/>
                    <a:lstStyle/>
                    <a:p>
                      <a:pPr algn="ctr"/>
                      <a:r>
                        <a:rPr lang="en-US" sz="1200"/>
                        <a:t>N/A</a:t>
                      </a:r>
                    </a:p>
                  </a:txBody>
                  <a:tcPr/>
                </a:tc>
                <a:tc>
                  <a:txBody>
                    <a:bodyPr/>
                    <a:lstStyle/>
                    <a:p>
                      <a:pPr algn="ctr"/>
                      <a:r>
                        <a:rPr lang="en-US" sz="1200"/>
                        <a:t>N/A</a:t>
                      </a:r>
                    </a:p>
                  </a:txBody>
                  <a:tcPr/>
                </a:tc>
                <a:tc>
                  <a:txBody>
                    <a:bodyPr/>
                    <a:lstStyle/>
                    <a:p>
                      <a:pPr algn="ctr"/>
                      <a:r>
                        <a:rPr lang="en-US" sz="1200"/>
                        <a:t>N/A</a:t>
                      </a:r>
                    </a:p>
                  </a:txBody>
                  <a:tcPr/>
                </a:tc>
                <a:tc>
                  <a:txBody>
                    <a:bodyPr/>
                    <a:lstStyle/>
                    <a:p>
                      <a:pPr algn="ctr"/>
                      <a:r>
                        <a:rPr lang="en-US" sz="1200"/>
                        <a:t>N/A</a:t>
                      </a:r>
                    </a:p>
                  </a:txBody>
                  <a:tcPr/>
                </a:tc>
                <a:extLst>
                  <a:ext uri="{0D108BD9-81ED-4DB2-BD59-A6C34878D82A}">
                    <a16:rowId xmlns:a16="http://schemas.microsoft.com/office/drawing/2014/main" val="10003"/>
                  </a:ext>
                </a:extLst>
              </a:tr>
              <a:tr h="279132">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200"/>
                        <a:t>IPL2/TDC  (A)</a:t>
                      </a:r>
                    </a:p>
                  </a:txBody>
                  <a:tcPr/>
                </a:tc>
                <a:tc>
                  <a:txBody>
                    <a:bodyPr/>
                    <a:lstStyle/>
                    <a:p>
                      <a:pPr algn="ctr"/>
                      <a:r>
                        <a:rPr lang="en-MY" sz="1200"/>
                        <a:t>2</a:t>
                      </a:r>
                      <a:r>
                        <a:rPr lang="en-US" sz="1200"/>
                        <a:t>3</a:t>
                      </a:r>
                    </a:p>
                  </a:txBody>
                  <a:tcPr/>
                </a:tc>
                <a:tc>
                  <a:txBody>
                    <a:bodyPr/>
                    <a:lstStyle/>
                    <a:p>
                      <a:pPr algn="ctr"/>
                      <a:r>
                        <a:rPr lang="en-US" sz="1200"/>
                        <a:t>20  </a:t>
                      </a:r>
                    </a:p>
                  </a:txBody>
                  <a:tcPr/>
                </a:tc>
                <a:tc>
                  <a:txBody>
                    <a:bodyPr/>
                    <a:lstStyle/>
                    <a:p>
                      <a:pPr algn="ctr"/>
                      <a:r>
                        <a:rPr lang="en-US" sz="1200"/>
                        <a:t>20</a:t>
                      </a:r>
                    </a:p>
                  </a:txBody>
                  <a:tcPr/>
                </a:tc>
                <a:tc>
                  <a:txBody>
                    <a:bodyPr/>
                    <a:lstStyle/>
                    <a:p>
                      <a:pPr algn="ctr"/>
                      <a:r>
                        <a:rPr lang="en-US" sz="1200"/>
                        <a:t>11</a:t>
                      </a:r>
                    </a:p>
                  </a:txBody>
                  <a:tcPr/>
                </a:tc>
                <a:extLst>
                  <a:ext uri="{0D108BD9-81ED-4DB2-BD59-A6C34878D82A}">
                    <a16:rowId xmlns:a16="http://schemas.microsoft.com/office/drawing/2014/main" val="10004"/>
                  </a:ext>
                </a:extLst>
              </a:tr>
              <a:tr h="336885">
                <a:tc>
                  <a:txBody>
                    <a:bodyPr/>
                    <a:lstStyle/>
                    <a:p>
                      <a:pPr algn="ctr"/>
                      <a:r>
                        <a:rPr lang="en-US" sz="1200"/>
                        <a:t>DCLL (mΩ)</a:t>
                      </a:r>
                    </a:p>
                  </a:txBody>
                  <a:tcPr/>
                </a:tc>
                <a:tc>
                  <a:txBody>
                    <a:bodyPr/>
                    <a:lstStyle/>
                    <a:p>
                      <a:pPr algn="ctr"/>
                      <a:r>
                        <a:rPr lang="en-MY" sz="1200"/>
                        <a:t>5</a:t>
                      </a:r>
                      <a:r>
                        <a:rPr lang="en-US" sz="1200"/>
                        <a:t>.2</a:t>
                      </a:r>
                    </a:p>
                  </a:txBody>
                  <a:tcPr/>
                </a:tc>
                <a:tc>
                  <a:txBody>
                    <a:bodyPr/>
                    <a:lstStyle/>
                    <a:p>
                      <a:pPr algn="ctr"/>
                      <a:r>
                        <a:rPr lang="en-MY" sz="1200"/>
                        <a:t>6</a:t>
                      </a:r>
                      <a:r>
                        <a:rPr lang="en-US" sz="1200"/>
                        <a:t>.6</a:t>
                      </a:r>
                    </a:p>
                  </a:txBody>
                  <a:tcPr/>
                </a:tc>
                <a:tc>
                  <a:txBody>
                    <a:bodyPr/>
                    <a:lstStyle/>
                    <a:p>
                      <a:pPr algn="ctr"/>
                      <a:r>
                        <a:rPr lang="en-US" sz="1200"/>
                        <a:t>7.5</a:t>
                      </a:r>
                    </a:p>
                  </a:txBody>
                  <a:tcPr/>
                </a:tc>
                <a:tc>
                  <a:txBody>
                    <a:bodyPr/>
                    <a:lstStyle/>
                    <a:p>
                      <a:pPr algn="ctr"/>
                      <a:r>
                        <a:rPr lang="en-MY" sz="1200"/>
                        <a:t>7</a:t>
                      </a:r>
                      <a:r>
                        <a:rPr lang="en-US" sz="1200"/>
                        <a:t>.5</a:t>
                      </a:r>
                    </a:p>
                  </a:txBody>
                  <a:tcPr/>
                </a:tc>
                <a:extLst>
                  <a:ext uri="{0D108BD9-81ED-4DB2-BD59-A6C34878D82A}">
                    <a16:rowId xmlns:a16="http://schemas.microsoft.com/office/drawing/2014/main" val="10005"/>
                  </a:ext>
                </a:extLst>
              </a:tr>
              <a:tr h="317633">
                <a:tc>
                  <a:txBody>
                    <a:bodyPr/>
                    <a:lstStyle/>
                    <a:p>
                      <a:pPr algn="ctr"/>
                      <a:r>
                        <a:rPr lang="en-US" sz="1200"/>
                        <a:t>FVM Support</a:t>
                      </a:r>
                    </a:p>
                  </a:txBody>
                  <a:tcPr/>
                </a:tc>
                <a:tc>
                  <a:txBody>
                    <a:bodyPr/>
                    <a:lstStyle/>
                    <a:p>
                      <a:pPr marL="0" marR="0" indent="0" algn="ctr" defTabSz="609600" latinLnBrk="0">
                        <a:lnSpc>
                          <a:spcPct val="100000"/>
                        </a:lnSpc>
                        <a:spcBef>
                          <a:spcPts val="0"/>
                        </a:spcBef>
                        <a:spcAft>
                          <a:spcPts val="0"/>
                        </a:spcAft>
                        <a:buClrTx/>
                        <a:buSzTx/>
                        <a:buFontTx/>
                        <a:buNone/>
                        <a:tabLst/>
                      </a:pPr>
                      <a:r>
                        <a:rPr lang="en-US" sz="1200" b="0" u="none" strike="noStrike" cap="none" spc="0" baseline="0">
                          <a:solidFill>
                            <a:schemeClr val="dk1"/>
                          </a:solidFill>
                          <a:uFillTx/>
                          <a:sym typeface="Intel Clear"/>
                        </a:rPr>
                        <a:t>✕</a:t>
                      </a:r>
                      <a:endParaRPr lang="en-US" sz="1200" b="0" i="0" u="none" strike="noStrike" cap="none" spc="0" baseline="0">
                        <a:solidFill>
                          <a:schemeClr val="dk1"/>
                        </a:solidFill>
                        <a:uFillTx/>
                        <a:latin typeface="Yu Mincho Light" panose="020B0400000000000000" pitchFamily="18" charset="-128"/>
                        <a:ea typeface="Yu Mincho Light" panose="020B0400000000000000" pitchFamily="18" charset="-128"/>
                        <a:cs typeface="+mn-cs"/>
                        <a:sym typeface="Intel Clear"/>
                      </a:endParaRPr>
                    </a:p>
                  </a:txBody>
                  <a:tcPr/>
                </a:tc>
                <a:tc>
                  <a:txBody>
                    <a:bodyPr/>
                    <a:lstStyle/>
                    <a:p>
                      <a:pPr marL="0" marR="0" indent="0" algn="ctr" defTabSz="609600" latinLnBrk="0">
                        <a:lnSpc>
                          <a:spcPct val="100000"/>
                        </a:lnSpc>
                        <a:spcBef>
                          <a:spcPts val="0"/>
                        </a:spcBef>
                        <a:spcAft>
                          <a:spcPts val="0"/>
                        </a:spcAft>
                        <a:buClrTx/>
                        <a:buSzTx/>
                        <a:buFontTx/>
                        <a:buNone/>
                        <a:tabLst/>
                      </a:pPr>
                      <a:r>
                        <a:rPr lang="en-US" sz="1200" b="0" u="none" strike="noStrike" cap="none" spc="0" baseline="0">
                          <a:solidFill>
                            <a:schemeClr val="dk1"/>
                          </a:solidFill>
                          <a:uFillTx/>
                          <a:sym typeface="Intel Clear"/>
                        </a:rPr>
                        <a:t>✕</a:t>
                      </a:r>
                      <a:endParaRPr lang="en-US" sz="1200" b="0" i="0" u="none" strike="noStrike" cap="none" spc="0" baseline="0">
                        <a:solidFill>
                          <a:schemeClr val="dk1"/>
                        </a:solidFill>
                        <a:uFillTx/>
                        <a:latin typeface="Yu Mincho Light" panose="020B0400000000000000" pitchFamily="18" charset="-128"/>
                        <a:ea typeface="Yu Mincho Light" panose="020B0400000000000000" pitchFamily="18" charset="-128"/>
                        <a:cs typeface="+mn-cs"/>
                        <a:sym typeface="Intel Clear"/>
                      </a:endParaRPr>
                    </a:p>
                  </a:txBody>
                  <a:tcPr/>
                </a:tc>
                <a:tc>
                  <a:txBody>
                    <a:bodyPr/>
                    <a:lstStyle/>
                    <a:p>
                      <a:pPr marL="0" marR="0" indent="0" algn="ctr" defTabSz="609600" latinLnBrk="0">
                        <a:lnSpc>
                          <a:spcPct val="100000"/>
                        </a:lnSpc>
                        <a:spcBef>
                          <a:spcPts val="0"/>
                        </a:spcBef>
                        <a:spcAft>
                          <a:spcPts val="0"/>
                        </a:spcAft>
                        <a:buClrTx/>
                        <a:buSzTx/>
                        <a:buFontTx/>
                        <a:buNone/>
                        <a:tabLst/>
                      </a:pPr>
                      <a:r>
                        <a:rPr lang="en-US" sz="1200" b="0" u="none" strike="noStrike" cap="none" spc="0" baseline="0">
                          <a:solidFill>
                            <a:schemeClr val="dk1"/>
                          </a:solidFill>
                          <a:uFillTx/>
                          <a:sym typeface="Intel Clear"/>
                        </a:rPr>
                        <a:t>✕</a:t>
                      </a:r>
                      <a:endParaRPr lang="en-US" sz="1200" b="0" i="0" u="none" strike="noStrike" cap="none" spc="0" baseline="0">
                        <a:solidFill>
                          <a:schemeClr val="dk1"/>
                        </a:solidFill>
                        <a:uFillTx/>
                        <a:latin typeface="Yu Mincho Light" panose="020B0400000000000000" pitchFamily="18" charset="-128"/>
                        <a:ea typeface="Yu Mincho Light" panose="020B0400000000000000" pitchFamily="18" charset="-128"/>
                        <a:cs typeface="+mn-cs"/>
                        <a:sym typeface="Intel Clear"/>
                      </a:endParaRPr>
                    </a:p>
                  </a:txBody>
                  <a:tcPr/>
                </a:tc>
                <a:tc>
                  <a:txBody>
                    <a:bodyPr/>
                    <a:lstStyle/>
                    <a:p>
                      <a:pPr algn="ctr"/>
                      <a:r>
                        <a:rPr lang="en-US" sz="1200"/>
                        <a:t>✕</a:t>
                      </a:r>
                    </a:p>
                  </a:txBody>
                  <a:tcPr/>
                </a:tc>
                <a:extLst>
                  <a:ext uri="{0D108BD9-81ED-4DB2-BD59-A6C34878D82A}">
                    <a16:rowId xmlns:a16="http://schemas.microsoft.com/office/drawing/2014/main" val="928011554"/>
                  </a:ext>
                </a:extLst>
              </a:tr>
            </a:tbl>
          </a:graphicData>
        </a:graphic>
      </p:graphicFrame>
      <p:graphicFrame>
        <p:nvGraphicFramePr>
          <p:cNvPr id="2" name="Table 1">
            <a:extLst>
              <a:ext uri="{FF2B5EF4-FFF2-40B4-BE49-F238E27FC236}">
                <a16:creationId xmlns:a16="http://schemas.microsoft.com/office/drawing/2014/main" id="{708D6EA2-AB93-4E8F-1698-C55B5DDF27EF}"/>
              </a:ext>
            </a:extLst>
          </p:cNvPr>
          <p:cNvGraphicFramePr>
            <a:graphicFrameLocks noGrp="1"/>
          </p:cNvGraphicFramePr>
          <p:nvPr>
            <p:extLst>
              <p:ext uri="{D42A27DB-BD31-4B8C-83A1-F6EECF244321}">
                <p14:modId xmlns:p14="http://schemas.microsoft.com/office/powerpoint/2010/main" val="3423954538"/>
              </p:ext>
            </p:extLst>
          </p:nvPr>
        </p:nvGraphicFramePr>
        <p:xfrm>
          <a:off x="309644" y="1051534"/>
          <a:ext cx="10990414" cy="875055"/>
        </p:xfrm>
        <a:graphic>
          <a:graphicData uri="http://schemas.openxmlformats.org/drawingml/2006/table">
            <a:tbl>
              <a:tblPr firstRow="1" bandRow="1">
                <a:tableStyleId>{00A15C55-8517-42AA-B614-E9B94910E393}</a:tableStyleId>
              </a:tblPr>
              <a:tblGrid>
                <a:gridCol w="2859148">
                  <a:extLst>
                    <a:ext uri="{9D8B030D-6E8A-4147-A177-3AD203B41FA5}">
                      <a16:colId xmlns:a16="http://schemas.microsoft.com/office/drawing/2014/main" val="20000"/>
                    </a:ext>
                  </a:extLst>
                </a:gridCol>
                <a:gridCol w="4723923">
                  <a:extLst>
                    <a:ext uri="{9D8B030D-6E8A-4147-A177-3AD203B41FA5}">
                      <a16:colId xmlns:a16="http://schemas.microsoft.com/office/drawing/2014/main" val="20001"/>
                    </a:ext>
                  </a:extLst>
                </a:gridCol>
                <a:gridCol w="3407343">
                  <a:extLst>
                    <a:ext uri="{9D8B030D-6E8A-4147-A177-3AD203B41FA5}">
                      <a16:colId xmlns:a16="http://schemas.microsoft.com/office/drawing/2014/main" val="3695207893"/>
                    </a:ext>
                  </a:extLst>
                </a:gridCol>
              </a:tblGrid>
              <a:tr h="400053">
                <a:tc>
                  <a:txBody>
                    <a:bodyPr/>
                    <a:lstStyle/>
                    <a:p>
                      <a:pPr algn="ctr"/>
                      <a:r>
                        <a:rPr lang="en-US" sz="1500"/>
                        <a:t>Processor</a:t>
                      </a:r>
                    </a:p>
                  </a:txBody>
                  <a:tcPr marL="101600" marR="101600" marT="50800" marB="50800" anchor="ctr"/>
                </a:tc>
                <a:tc>
                  <a:txBody>
                    <a:bodyPr/>
                    <a:lstStyle/>
                    <a:p>
                      <a:pPr algn="ctr"/>
                      <a:r>
                        <a:rPr lang="en-US" sz="1500"/>
                        <a:t>WCL</a:t>
                      </a:r>
                    </a:p>
                    <a:p>
                      <a:pPr algn="ctr"/>
                      <a:r>
                        <a:rPr lang="en-US" sz="1100"/>
                        <a:t>VCC_PCORE + VCCGT + VCCSA + VCC_LP_ECORE</a:t>
                      </a:r>
                    </a:p>
                  </a:txBody>
                  <a:tcPr marL="101600" marR="101600" marT="50800" marB="50800" anchor="ctr"/>
                </a:tc>
                <a:tc>
                  <a:txBody>
                    <a:bodyPr/>
                    <a:lstStyle/>
                    <a:p>
                      <a:pPr algn="ctr"/>
                      <a:r>
                        <a:rPr lang="en-US" sz="1500"/>
                        <a:t>Remarks</a:t>
                      </a:r>
                    </a:p>
                  </a:txBody>
                  <a:tcPr marL="101600" marR="101600" marT="50800" marB="50800" anchor="ctr"/>
                </a:tc>
                <a:extLst>
                  <a:ext uri="{0D108BD9-81ED-4DB2-BD59-A6C34878D82A}">
                    <a16:rowId xmlns:a16="http://schemas.microsoft.com/office/drawing/2014/main" val="10000"/>
                  </a:ext>
                </a:extLst>
              </a:tr>
              <a:tr h="377215">
                <a:tc>
                  <a:txBody>
                    <a:bodyPr/>
                    <a:lstStyle/>
                    <a:p>
                      <a:pPr algn="ctr"/>
                      <a:r>
                        <a:rPr lang="en-US" sz="1200"/>
                        <a:t>Processor Base Power –  15W SKU</a:t>
                      </a:r>
                    </a:p>
                  </a:txBody>
                  <a:tcPr anchor="ctr"/>
                </a:tc>
                <a:tc>
                  <a:txBody>
                    <a:bodyPr/>
                    <a:lstStyle/>
                    <a:p>
                      <a:pPr algn="ctr"/>
                      <a:r>
                        <a:rPr lang="en-US" sz="1200" b="1"/>
                        <a:t>1+1+1+1</a:t>
                      </a:r>
                    </a:p>
                  </a:txBody>
                  <a:tcPr anchor="ctr"/>
                </a:tc>
                <a:tc>
                  <a:txBody>
                    <a:bodyPr/>
                    <a:lstStyle/>
                    <a:p>
                      <a:pPr algn="ctr"/>
                      <a:endParaRPr lang="en-US" sz="1200"/>
                    </a:p>
                  </a:txBody>
                  <a:tcPr anchor="ctr"/>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FC53DDB3-90C5-16F8-D35A-F0E9F0C688F8}"/>
              </a:ext>
            </a:extLst>
          </p:cNvPr>
          <p:cNvPicPr>
            <a:picLocks noChangeAspect="1"/>
          </p:cNvPicPr>
          <p:nvPr/>
        </p:nvPicPr>
        <p:blipFill>
          <a:blip r:embed="rId3"/>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4142297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9B60D9B6-45EC-47CE-AC52-EB1062468D57}"/>
              </a:ext>
            </a:extLst>
          </p:cNvPr>
          <p:cNvSpPr txBox="1">
            <a:spLocks/>
          </p:cNvSpPr>
          <p:nvPr/>
        </p:nvSpPr>
        <p:spPr>
          <a:xfrm>
            <a:off x="82189" y="0"/>
            <a:ext cx="10972800" cy="4778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tx2"/>
                </a:solidFill>
                <a:uFillTx/>
                <a:latin typeface="Intel Clear"/>
                <a:ea typeface="Intel Clear Light" panose="020B0404020203020204" pitchFamily="34" charset="0"/>
                <a:cs typeface="Intel Clear"/>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2800" b="1">
                <a:solidFill>
                  <a:schemeClr val="bg2"/>
                </a:solidFill>
                <a:latin typeface="Intel Clear Light"/>
                <a:cs typeface="Intel Clear Light" panose="020B0404020203020204" pitchFamily="34" charset="0"/>
              </a:rPr>
              <a:t>WCL RVP power rail overview</a:t>
            </a:r>
          </a:p>
        </p:txBody>
      </p:sp>
      <p:pic>
        <p:nvPicPr>
          <p:cNvPr id="2" name="Picture 1">
            <a:extLst>
              <a:ext uri="{FF2B5EF4-FFF2-40B4-BE49-F238E27FC236}">
                <a16:creationId xmlns:a16="http://schemas.microsoft.com/office/drawing/2014/main" id="{2E484440-5222-83DA-60FF-A476142A813B}"/>
              </a:ext>
            </a:extLst>
          </p:cNvPr>
          <p:cNvPicPr>
            <a:picLocks noChangeAspect="1"/>
          </p:cNvPicPr>
          <p:nvPr/>
        </p:nvPicPr>
        <p:blipFill>
          <a:blip r:embed="rId3"/>
          <a:stretch>
            <a:fillRect/>
          </a:stretch>
        </p:blipFill>
        <p:spPr>
          <a:xfrm>
            <a:off x="3235003" y="6409189"/>
            <a:ext cx="930867" cy="448811"/>
          </a:xfrm>
          <a:prstGeom prst="rect">
            <a:avLst/>
          </a:prstGeom>
        </p:spPr>
      </p:pic>
      <p:graphicFrame>
        <p:nvGraphicFramePr>
          <p:cNvPr id="6" name="Table 5">
            <a:extLst>
              <a:ext uri="{FF2B5EF4-FFF2-40B4-BE49-F238E27FC236}">
                <a16:creationId xmlns:a16="http://schemas.microsoft.com/office/drawing/2014/main" id="{59DF108E-284D-650E-2EA9-BC76ACA74092}"/>
              </a:ext>
            </a:extLst>
          </p:cNvPr>
          <p:cNvGraphicFramePr>
            <a:graphicFrameLocks noGrp="1"/>
          </p:cNvGraphicFramePr>
          <p:nvPr>
            <p:extLst>
              <p:ext uri="{D42A27DB-BD31-4B8C-83A1-F6EECF244321}">
                <p14:modId xmlns:p14="http://schemas.microsoft.com/office/powerpoint/2010/main" val="2307454242"/>
              </p:ext>
            </p:extLst>
          </p:nvPr>
        </p:nvGraphicFramePr>
        <p:xfrm>
          <a:off x="366020" y="636719"/>
          <a:ext cx="10301979" cy="5729877"/>
        </p:xfrm>
        <a:graphic>
          <a:graphicData uri="http://schemas.openxmlformats.org/drawingml/2006/table">
            <a:tbl>
              <a:tblPr firstRow="1" firstCol="1" bandRow="1">
                <a:tableStyleId>{5940675A-B579-460E-94D1-54222C63F5DA}</a:tableStyleId>
              </a:tblPr>
              <a:tblGrid>
                <a:gridCol w="2849527">
                  <a:extLst>
                    <a:ext uri="{9D8B030D-6E8A-4147-A177-3AD203B41FA5}">
                      <a16:colId xmlns:a16="http://schemas.microsoft.com/office/drawing/2014/main" val="4176980279"/>
                    </a:ext>
                  </a:extLst>
                </a:gridCol>
                <a:gridCol w="4675038">
                  <a:extLst>
                    <a:ext uri="{9D8B030D-6E8A-4147-A177-3AD203B41FA5}">
                      <a16:colId xmlns:a16="http://schemas.microsoft.com/office/drawing/2014/main" val="2359255042"/>
                    </a:ext>
                  </a:extLst>
                </a:gridCol>
                <a:gridCol w="2777414">
                  <a:extLst>
                    <a:ext uri="{9D8B030D-6E8A-4147-A177-3AD203B41FA5}">
                      <a16:colId xmlns:a16="http://schemas.microsoft.com/office/drawing/2014/main" val="3243758718"/>
                    </a:ext>
                  </a:extLst>
                </a:gridCol>
              </a:tblGrid>
              <a:tr h="320417">
                <a:tc>
                  <a:txBody>
                    <a:bodyPr/>
                    <a:lstStyle/>
                    <a:p>
                      <a:pPr algn="ctr">
                        <a:lnSpc>
                          <a:spcPct val="107000"/>
                        </a:lnSpc>
                        <a:buNone/>
                      </a:pPr>
                      <a:r>
                        <a:rPr lang="en-US" sz="1200" b="0" i="0" u="none" strike="noStrike" cap="none" spc="0" baseline="0">
                          <a:solidFill>
                            <a:schemeClr val="dk1"/>
                          </a:solidFill>
                          <a:uFillTx/>
                          <a:latin typeface="+mn-lt"/>
                          <a:ea typeface="+mn-ea"/>
                          <a:cs typeface="+mn-cs"/>
                          <a:sym typeface="Intel Clear"/>
                        </a:rPr>
                        <a:t>Voltage Regulator</a:t>
                      </a:r>
                    </a:p>
                  </a:txBody>
                  <a:tcPr marL="59938" marR="59938" marT="0" marB="0" anchor="ctr">
                    <a:solidFill>
                      <a:srgbClr val="00B0F0"/>
                    </a:solidFill>
                  </a:tcPr>
                </a:tc>
                <a:tc>
                  <a:txBody>
                    <a:bodyPr/>
                    <a:lstStyle/>
                    <a:p>
                      <a:pPr algn="ctr">
                        <a:lnSpc>
                          <a:spcPct val="107000"/>
                        </a:lnSpc>
                        <a:buNone/>
                      </a:pPr>
                      <a:r>
                        <a:rPr lang="en-US" sz="1200" b="0" i="0" u="none" strike="noStrike" cap="none" spc="0" baseline="0">
                          <a:solidFill>
                            <a:schemeClr val="dk1"/>
                          </a:solidFill>
                          <a:uFillTx/>
                          <a:latin typeface="+mn-lt"/>
                          <a:ea typeface="+mn-ea"/>
                          <a:cs typeface="+mn-cs"/>
                          <a:sym typeface="Intel Clear"/>
                        </a:rPr>
                        <a:t>Default Voltage</a:t>
                      </a:r>
                    </a:p>
                  </a:txBody>
                  <a:tcPr marL="59938" marR="59938" marT="0" marB="0" anchor="ctr">
                    <a:solidFill>
                      <a:srgbClr val="00B0F0"/>
                    </a:solidFill>
                  </a:tcPr>
                </a:tc>
                <a:tc>
                  <a:txBody>
                    <a:bodyPr/>
                    <a:lstStyle/>
                    <a:p>
                      <a:pPr algn="ctr">
                        <a:lnSpc>
                          <a:spcPct val="107000"/>
                        </a:lnSpc>
                        <a:buNone/>
                      </a:pPr>
                      <a:r>
                        <a:rPr lang="en-US" sz="1200" b="0" i="0" u="none" strike="noStrike" cap="none" spc="0" baseline="0">
                          <a:solidFill>
                            <a:schemeClr val="dk1"/>
                          </a:solidFill>
                          <a:uFillTx/>
                          <a:latin typeface="+mn-lt"/>
                          <a:ea typeface="+mn-ea"/>
                          <a:cs typeface="+mn-cs"/>
                          <a:sym typeface="Intel Clear"/>
                        </a:rPr>
                        <a:t>Comments</a:t>
                      </a:r>
                    </a:p>
                  </a:txBody>
                  <a:tcPr marL="59938" marR="59938" marT="0" marB="0" anchor="ctr">
                    <a:solidFill>
                      <a:srgbClr val="00B0F0"/>
                    </a:solidFill>
                  </a:tcPr>
                </a:tc>
                <a:extLst>
                  <a:ext uri="{0D108BD9-81ED-4DB2-BD59-A6C34878D82A}">
                    <a16:rowId xmlns:a16="http://schemas.microsoft.com/office/drawing/2014/main" val="641954344"/>
                  </a:ext>
                </a:extLst>
              </a:tr>
              <a:tr h="331530">
                <a:tc>
                  <a:txBody>
                    <a:bodyPr/>
                    <a:lstStyle/>
                    <a:p>
                      <a:pPr algn="ctr">
                        <a:lnSpc>
                          <a:spcPct val="107000"/>
                        </a:lnSpc>
                        <a:buNone/>
                      </a:pPr>
                      <a:r>
                        <a:rPr lang="en-US" sz="1200" b="0" i="0" u="none" strike="noStrike" cap="none" spc="0" baseline="0">
                          <a:solidFill>
                            <a:schemeClr val="dk1"/>
                          </a:solidFill>
                          <a:uFillTx/>
                          <a:latin typeface="+mn-lt"/>
                          <a:ea typeface="+mn-ea"/>
                          <a:cs typeface="+mn-cs"/>
                          <a:sym typeface="Intel Clear"/>
                        </a:rPr>
                        <a:t>+VCC_PCORE</a:t>
                      </a:r>
                    </a:p>
                  </a:txBody>
                  <a:tcPr marL="59938" marR="59938" marT="0" marB="0" anchor="ctr"/>
                </a:tc>
                <a:tc>
                  <a:txBody>
                    <a:bodyPr/>
                    <a:lstStyle/>
                    <a:p>
                      <a:pPr algn="ctr">
                        <a:lnSpc>
                          <a:spcPct val="107000"/>
                        </a:lnSpc>
                        <a:buNone/>
                      </a:pPr>
                      <a:r>
                        <a:rPr lang="en-US" sz="1200" b="0" i="0" u="none" strike="noStrike" cap="none" spc="0" baseline="0">
                          <a:solidFill>
                            <a:schemeClr val="dk1"/>
                          </a:solidFill>
                          <a:uFillTx/>
                          <a:latin typeface="+mn-lt"/>
                          <a:ea typeface="+mn-ea"/>
                          <a:cs typeface="+mn-cs"/>
                          <a:sym typeface="Intel Clear"/>
                        </a:rPr>
                        <a:t>0V (Boot Voltage)</a:t>
                      </a:r>
                    </a:p>
                    <a:p>
                      <a:pPr algn="ctr">
                        <a:lnSpc>
                          <a:spcPct val="107000"/>
                        </a:lnSpc>
                        <a:buNone/>
                      </a:pPr>
                      <a:r>
                        <a:rPr lang="en-US" sz="1200" b="0" i="0" u="none" strike="noStrike" cap="none" spc="0" baseline="0">
                          <a:solidFill>
                            <a:schemeClr val="dk1"/>
                          </a:solidFill>
                          <a:uFillTx/>
                          <a:latin typeface="+mn-lt"/>
                          <a:ea typeface="+mn-ea"/>
                          <a:cs typeface="+mn-cs"/>
                          <a:sym typeface="Intel Clear"/>
                        </a:rPr>
                        <a:t>0.52-1.52V</a:t>
                      </a:r>
                    </a:p>
                  </a:txBody>
                  <a:tcPr marL="59938" marR="59938" marT="0" marB="0" anchor="ctr"/>
                </a:tc>
                <a:tc>
                  <a:txBody>
                    <a:bodyPr/>
                    <a:lstStyle/>
                    <a:p>
                      <a:pPr algn="ctr">
                        <a:lnSpc>
                          <a:spcPct val="107000"/>
                        </a:lnSpc>
                        <a:buNone/>
                      </a:pPr>
                      <a:r>
                        <a:rPr lang="en-US" sz="1200" b="0" i="0" u="none" strike="noStrike" cap="none" spc="0" baseline="0">
                          <a:solidFill>
                            <a:schemeClr val="dk1"/>
                          </a:solidFill>
                          <a:uFillTx/>
                          <a:latin typeface="+mn-lt"/>
                          <a:ea typeface="+mn-ea"/>
                          <a:cs typeface="+mn-cs"/>
                          <a:sym typeface="Intel Clear"/>
                        </a:rPr>
                        <a:t>CPU adjusts the output voltage through SVID.</a:t>
                      </a:r>
                    </a:p>
                  </a:txBody>
                  <a:tcPr marL="59938" marR="59938" marT="0" marB="0" anchor="ctr"/>
                </a:tc>
                <a:extLst>
                  <a:ext uri="{0D108BD9-81ED-4DB2-BD59-A6C34878D82A}">
                    <a16:rowId xmlns:a16="http://schemas.microsoft.com/office/drawing/2014/main" val="2189729761"/>
                  </a:ext>
                </a:extLst>
              </a:tr>
              <a:tr h="331530">
                <a:tc>
                  <a:txBody>
                    <a:bodyPr/>
                    <a:lstStyle/>
                    <a:p>
                      <a:pPr algn="ctr">
                        <a:lnSpc>
                          <a:spcPct val="107000"/>
                        </a:lnSpc>
                        <a:buNone/>
                      </a:pPr>
                      <a:r>
                        <a:rPr lang="en-US" sz="1200" b="0" i="0" u="none" strike="noStrike" cap="none" spc="0" baseline="0">
                          <a:solidFill>
                            <a:schemeClr val="dk1"/>
                          </a:solidFill>
                          <a:uFillTx/>
                          <a:latin typeface="+mn-lt"/>
                          <a:ea typeface="+mn-ea"/>
                          <a:cs typeface="+mn-cs"/>
                          <a:sym typeface="Intel Clear"/>
                        </a:rPr>
                        <a:t>+VCCGT</a:t>
                      </a:r>
                    </a:p>
                  </a:txBody>
                  <a:tcPr marL="59938" marR="59938" marT="0" marB="0" anchor="ctr"/>
                </a:tc>
                <a:tc>
                  <a:txBody>
                    <a:bodyPr/>
                    <a:lstStyle/>
                    <a:p>
                      <a:pPr algn="ctr">
                        <a:lnSpc>
                          <a:spcPct val="107000"/>
                        </a:lnSpc>
                        <a:buNone/>
                      </a:pPr>
                      <a:r>
                        <a:rPr lang="en-US" sz="1200" b="0" i="0" u="none" strike="noStrike" cap="none" spc="0" baseline="0">
                          <a:solidFill>
                            <a:schemeClr val="dk1"/>
                          </a:solidFill>
                          <a:uFillTx/>
                          <a:latin typeface="+mn-lt"/>
                          <a:ea typeface="+mn-ea"/>
                          <a:cs typeface="+mn-cs"/>
                          <a:sym typeface="Intel Clear"/>
                        </a:rPr>
                        <a:t>0V (Boot Voltage)</a:t>
                      </a:r>
                    </a:p>
                    <a:p>
                      <a:pPr algn="ctr">
                        <a:lnSpc>
                          <a:spcPct val="107000"/>
                        </a:lnSpc>
                        <a:buNone/>
                      </a:pPr>
                      <a:r>
                        <a:rPr lang="en-US" sz="1200" b="0" i="0" u="none" strike="noStrike" cap="none" spc="0" baseline="0">
                          <a:solidFill>
                            <a:schemeClr val="dk1"/>
                          </a:solidFill>
                          <a:uFillTx/>
                          <a:latin typeface="+mn-lt"/>
                          <a:ea typeface="+mn-ea"/>
                          <a:cs typeface="+mn-cs"/>
                          <a:sym typeface="Intel Clear"/>
                        </a:rPr>
                        <a:t>0.52V-1.26V</a:t>
                      </a:r>
                    </a:p>
                  </a:txBody>
                  <a:tcPr marL="59938" marR="59938" marT="0" marB="0" anchor="ctr"/>
                </a:tc>
                <a:tc>
                  <a:txBody>
                    <a:bodyPr/>
                    <a:lstStyle/>
                    <a:p>
                      <a:pPr algn="ctr">
                        <a:lnSpc>
                          <a:spcPct val="107000"/>
                        </a:lnSpc>
                        <a:buNone/>
                      </a:pPr>
                      <a:r>
                        <a:rPr lang="en-US" sz="1200" b="0" i="0" u="none" strike="noStrike" cap="none" spc="0" baseline="0">
                          <a:solidFill>
                            <a:schemeClr val="dk1"/>
                          </a:solidFill>
                          <a:uFillTx/>
                          <a:latin typeface="+mn-lt"/>
                          <a:ea typeface="+mn-ea"/>
                          <a:cs typeface="+mn-cs"/>
                          <a:sym typeface="Intel Clear"/>
                        </a:rPr>
                        <a:t>CPU adjusts the output voltage through SVID.</a:t>
                      </a:r>
                    </a:p>
                  </a:txBody>
                  <a:tcPr marL="59938" marR="59938" marT="0" marB="0" anchor="ctr"/>
                </a:tc>
                <a:extLst>
                  <a:ext uri="{0D108BD9-81ED-4DB2-BD59-A6C34878D82A}">
                    <a16:rowId xmlns:a16="http://schemas.microsoft.com/office/drawing/2014/main" val="871024345"/>
                  </a:ext>
                </a:extLst>
              </a:tr>
              <a:tr h="331530">
                <a:tc>
                  <a:txBody>
                    <a:bodyPr/>
                    <a:lstStyle/>
                    <a:p>
                      <a:pPr algn="ctr">
                        <a:lnSpc>
                          <a:spcPct val="107000"/>
                        </a:lnSpc>
                        <a:buNone/>
                      </a:pPr>
                      <a:r>
                        <a:rPr lang="en-US" sz="1200" b="0" i="0" u="none" strike="noStrike" cap="none" spc="0" baseline="0">
                          <a:solidFill>
                            <a:schemeClr val="dk1"/>
                          </a:solidFill>
                          <a:uFillTx/>
                          <a:latin typeface="+mn-lt"/>
                          <a:ea typeface="+mn-ea"/>
                          <a:cs typeface="+mn-cs"/>
                          <a:sym typeface="Intel Clear"/>
                        </a:rPr>
                        <a:t>+VCCSA</a:t>
                      </a:r>
                    </a:p>
                  </a:txBody>
                  <a:tcPr marL="59938" marR="59938" marT="0" marB="0" anchor="ctr"/>
                </a:tc>
                <a:tc>
                  <a:txBody>
                    <a:bodyPr/>
                    <a:lstStyle/>
                    <a:p>
                      <a:pPr algn="ctr">
                        <a:lnSpc>
                          <a:spcPct val="107000"/>
                        </a:lnSpc>
                        <a:buNone/>
                      </a:pPr>
                      <a:r>
                        <a:rPr lang="en-US" sz="1200" b="0" i="0" u="none" strike="noStrike" cap="none" spc="0" baseline="0">
                          <a:solidFill>
                            <a:schemeClr val="dk1"/>
                          </a:solidFill>
                          <a:uFillTx/>
                          <a:latin typeface="+mn-lt"/>
                          <a:ea typeface="+mn-ea"/>
                          <a:cs typeface="+mn-cs"/>
                          <a:sym typeface="Intel Clear"/>
                        </a:rPr>
                        <a:t>0V (Boot Voltage)</a:t>
                      </a:r>
                    </a:p>
                    <a:p>
                      <a:pPr algn="ctr">
                        <a:lnSpc>
                          <a:spcPct val="107000"/>
                        </a:lnSpc>
                        <a:buNone/>
                      </a:pPr>
                      <a:r>
                        <a:rPr lang="en-US" sz="1200" b="0" i="0" u="none" strike="noStrike" cap="none" spc="0" baseline="0">
                          <a:solidFill>
                            <a:schemeClr val="dk1"/>
                          </a:solidFill>
                          <a:uFillTx/>
                          <a:latin typeface="+mn-lt"/>
                          <a:ea typeface="+mn-ea"/>
                          <a:cs typeface="+mn-cs"/>
                          <a:sym typeface="Intel Clear"/>
                        </a:rPr>
                        <a:t>0.52V-1.23V</a:t>
                      </a:r>
                    </a:p>
                  </a:txBody>
                  <a:tcPr marL="59938" marR="59938" marT="0" marB="0" anchor="ctr"/>
                </a:tc>
                <a:tc>
                  <a:txBody>
                    <a:bodyPr/>
                    <a:lstStyle/>
                    <a:p>
                      <a:pPr algn="ctr">
                        <a:lnSpc>
                          <a:spcPct val="107000"/>
                        </a:lnSpc>
                        <a:buNone/>
                      </a:pPr>
                      <a:r>
                        <a:rPr lang="en-US" sz="1200" b="0" i="0" u="none" strike="noStrike" cap="none" spc="0" baseline="0">
                          <a:solidFill>
                            <a:schemeClr val="dk1"/>
                          </a:solidFill>
                          <a:uFillTx/>
                          <a:latin typeface="+mn-lt"/>
                          <a:ea typeface="+mn-ea"/>
                          <a:cs typeface="+mn-cs"/>
                          <a:sym typeface="Intel Clear"/>
                        </a:rPr>
                        <a:t>CPU adjusts the output voltage through SVID.</a:t>
                      </a:r>
                    </a:p>
                  </a:txBody>
                  <a:tcPr marL="59938" marR="59938" marT="0" marB="0" anchor="ctr"/>
                </a:tc>
                <a:extLst>
                  <a:ext uri="{0D108BD9-81ED-4DB2-BD59-A6C34878D82A}">
                    <a16:rowId xmlns:a16="http://schemas.microsoft.com/office/drawing/2014/main" val="1190693655"/>
                  </a:ext>
                </a:extLst>
              </a:tr>
              <a:tr h="331530">
                <a:tc>
                  <a:txBody>
                    <a:bodyPr/>
                    <a:lstStyle/>
                    <a:p>
                      <a:pPr algn="ctr">
                        <a:lnSpc>
                          <a:spcPct val="107000"/>
                        </a:lnSpc>
                        <a:buNone/>
                      </a:pPr>
                      <a:r>
                        <a:rPr lang="en-US" sz="1200" b="0" i="0" u="none" strike="noStrike" cap="none" spc="0" baseline="0">
                          <a:solidFill>
                            <a:schemeClr val="dk1"/>
                          </a:solidFill>
                          <a:uFillTx/>
                          <a:latin typeface="+mn-lt"/>
                          <a:ea typeface="+mn-ea"/>
                          <a:cs typeface="+mn-cs"/>
                          <a:sym typeface="Intel Clear"/>
                        </a:rPr>
                        <a:t>+ VCC_LP_ECORE</a:t>
                      </a:r>
                    </a:p>
                  </a:txBody>
                  <a:tcPr marL="59938" marR="59938" marT="0" marB="0" anchor="ctr"/>
                </a:tc>
                <a:tc>
                  <a:txBody>
                    <a:bodyPr/>
                    <a:lstStyle/>
                    <a:p>
                      <a:pPr algn="ctr">
                        <a:lnSpc>
                          <a:spcPct val="107000"/>
                        </a:lnSpc>
                        <a:buNone/>
                      </a:pPr>
                      <a:r>
                        <a:rPr lang="en-US" sz="1200" b="0" i="0" u="none" strike="noStrike" cap="none" spc="0" baseline="0">
                          <a:solidFill>
                            <a:schemeClr val="dk1"/>
                          </a:solidFill>
                          <a:uFillTx/>
                          <a:latin typeface="+mn-lt"/>
                          <a:ea typeface="+mn-ea"/>
                          <a:cs typeface="+mn-cs"/>
                          <a:sym typeface="Intel Clear"/>
                        </a:rPr>
                        <a:t>0V (Boot Voltage)</a:t>
                      </a:r>
                    </a:p>
                    <a:p>
                      <a:pPr algn="ctr">
                        <a:lnSpc>
                          <a:spcPct val="107000"/>
                        </a:lnSpc>
                        <a:buNone/>
                      </a:pPr>
                      <a:r>
                        <a:rPr lang="en-US" sz="1200" b="0" i="0" u="none" strike="noStrike" cap="none" spc="0" baseline="0">
                          <a:solidFill>
                            <a:schemeClr val="dk1"/>
                          </a:solidFill>
                          <a:uFillTx/>
                          <a:latin typeface="+mn-lt"/>
                          <a:ea typeface="+mn-ea"/>
                          <a:cs typeface="+mn-cs"/>
                          <a:sym typeface="Intel Clear"/>
                        </a:rPr>
                        <a:t>0.52V-1.52V</a:t>
                      </a:r>
                    </a:p>
                  </a:txBody>
                  <a:tcPr marL="59938" marR="59938" marT="0" marB="0" anchor="ctr"/>
                </a:tc>
                <a:tc>
                  <a:txBody>
                    <a:bodyPr/>
                    <a:lstStyle/>
                    <a:p>
                      <a:pPr algn="ctr">
                        <a:lnSpc>
                          <a:spcPct val="107000"/>
                        </a:lnSpc>
                        <a:buNone/>
                      </a:pPr>
                      <a:r>
                        <a:rPr lang="en-US" sz="1200" b="0" i="0" u="none" strike="noStrike" cap="none" spc="0" baseline="0">
                          <a:solidFill>
                            <a:schemeClr val="dk1"/>
                          </a:solidFill>
                          <a:uFillTx/>
                          <a:latin typeface="+mn-lt"/>
                          <a:ea typeface="+mn-ea"/>
                          <a:cs typeface="+mn-cs"/>
                          <a:sym typeface="Intel Clear"/>
                        </a:rPr>
                        <a:t>CPU adjusts the output voltage through SVID.</a:t>
                      </a:r>
                    </a:p>
                  </a:txBody>
                  <a:tcPr marL="59938" marR="59938" marT="0" marB="0" anchor="ctr"/>
                </a:tc>
                <a:extLst>
                  <a:ext uri="{0D108BD9-81ED-4DB2-BD59-A6C34878D82A}">
                    <a16:rowId xmlns:a16="http://schemas.microsoft.com/office/drawing/2014/main" val="1901853680"/>
                  </a:ext>
                </a:extLst>
              </a:tr>
              <a:tr h="248413">
                <a:tc>
                  <a:txBody>
                    <a:bodyPr/>
                    <a:lstStyle/>
                    <a:p>
                      <a:pPr algn="ctr">
                        <a:lnSpc>
                          <a:spcPct val="107000"/>
                        </a:lnSpc>
                        <a:buNone/>
                      </a:pPr>
                      <a:r>
                        <a:rPr lang="en-US" sz="1200" b="0" i="0" u="none" strike="noStrike" cap="none" spc="0" baseline="0">
                          <a:solidFill>
                            <a:schemeClr val="dk1"/>
                          </a:solidFill>
                          <a:uFillTx/>
                          <a:latin typeface="+mn-lt"/>
                          <a:ea typeface="+mn-ea"/>
                          <a:cs typeface="+mn-cs"/>
                          <a:sym typeface="Intel Clear"/>
                        </a:rPr>
                        <a:t>+VNNAON</a:t>
                      </a:r>
                    </a:p>
                  </a:txBody>
                  <a:tcPr marL="59938" marR="59938" marT="0" marB="0" anchor="ctr"/>
                </a:tc>
                <a:tc>
                  <a:txBody>
                    <a:bodyPr/>
                    <a:lstStyle/>
                    <a:p>
                      <a:pPr algn="ctr">
                        <a:lnSpc>
                          <a:spcPct val="107000"/>
                        </a:lnSpc>
                        <a:buNone/>
                      </a:pPr>
                      <a:r>
                        <a:rPr lang="en-US" sz="1200" b="0" i="0" u="none" strike="noStrike" cap="none" spc="0" baseline="0">
                          <a:solidFill>
                            <a:schemeClr val="dk1"/>
                          </a:solidFill>
                          <a:uFillTx/>
                          <a:latin typeface="+mn-lt"/>
                          <a:ea typeface="+mn-ea"/>
                          <a:cs typeface="+mn-cs"/>
                          <a:sym typeface="Intel Clear"/>
                        </a:rPr>
                        <a:t>0.77V</a:t>
                      </a:r>
                    </a:p>
                  </a:txBody>
                  <a:tcPr marL="59938" marR="59938" marT="0" marB="0" anchor="ctr"/>
                </a:tc>
                <a:tc>
                  <a:txBody>
                    <a:bodyPr/>
                    <a:lstStyle/>
                    <a:p>
                      <a:pPr algn="ctr">
                        <a:lnSpc>
                          <a:spcPct val="107000"/>
                        </a:lnSpc>
                        <a:buNone/>
                      </a:pPr>
                      <a:r>
                        <a:rPr lang="en-US" sz="1200" b="0" i="0" u="none" strike="noStrike" cap="none" spc="0" baseline="0">
                          <a:solidFill>
                            <a:schemeClr val="dk1"/>
                          </a:solidFill>
                          <a:uFillTx/>
                          <a:latin typeface="+mn-lt"/>
                          <a:ea typeface="+mn-ea"/>
                          <a:cs typeface="+mn-cs"/>
                          <a:sym typeface="Intel Clear"/>
                        </a:rPr>
                        <a:t> POR for UCIe</a:t>
                      </a:r>
                    </a:p>
                  </a:txBody>
                  <a:tcPr marL="59938" marR="59938" marT="0" marB="0" anchor="ctr"/>
                </a:tc>
                <a:extLst>
                  <a:ext uri="{0D108BD9-81ED-4DB2-BD59-A6C34878D82A}">
                    <a16:rowId xmlns:a16="http://schemas.microsoft.com/office/drawing/2014/main" val="2765945837"/>
                  </a:ext>
                </a:extLst>
              </a:tr>
              <a:tr h="248413">
                <a:tc>
                  <a:txBody>
                    <a:bodyPr/>
                    <a:lstStyle/>
                    <a:p>
                      <a:pPr algn="ctr">
                        <a:lnSpc>
                          <a:spcPct val="107000"/>
                        </a:lnSpc>
                        <a:buNone/>
                      </a:pPr>
                      <a:r>
                        <a:rPr lang="en-US" sz="1200" b="0" i="0" u="none" strike="noStrike" cap="none" spc="0" baseline="0">
                          <a:solidFill>
                            <a:schemeClr val="dk1"/>
                          </a:solidFill>
                          <a:uFillTx/>
                          <a:latin typeface="+mn-lt"/>
                          <a:ea typeface="+mn-ea"/>
                          <a:cs typeface="+mn-cs"/>
                          <a:sym typeface="Intel Clear"/>
                        </a:rPr>
                        <a:t>+VCCST </a:t>
                      </a:r>
                    </a:p>
                  </a:txBody>
                  <a:tcPr marL="59938" marR="59938" marT="0" marB="0" anchor="ctr"/>
                </a:tc>
                <a:tc>
                  <a:txBody>
                    <a:bodyPr/>
                    <a:lstStyle/>
                    <a:p>
                      <a:pPr algn="ctr">
                        <a:lnSpc>
                          <a:spcPct val="107000"/>
                        </a:lnSpc>
                        <a:buNone/>
                      </a:pPr>
                      <a:r>
                        <a:rPr lang="en-US" sz="1200" b="0" i="0" u="none" strike="noStrike" cap="none" spc="0" baseline="0">
                          <a:solidFill>
                            <a:schemeClr val="dk1"/>
                          </a:solidFill>
                          <a:uFillTx/>
                          <a:latin typeface="+mn-lt"/>
                          <a:ea typeface="+mn-ea"/>
                          <a:cs typeface="+mn-cs"/>
                          <a:sym typeface="Intel Clear"/>
                        </a:rPr>
                        <a:t>0.77V</a:t>
                      </a:r>
                    </a:p>
                  </a:txBody>
                  <a:tcPr marL="59938" marR="59938" marT="0" marB="0" anchor="ctr"/>
                </a:tc>
                <a:tc>
                  <a:txBody>
                    <a:bodyPr/>
                    <a:lstStyle/>
                    <a:p>
                      <a:pPr algn="ctr">
                        <a:lnSpc>
                          <a:spcPct val="107000"/>
                        </a:lnSpc>
                        <a:buNone/>
                      </a:pPr>
                      <a:r>
                        <a:rPr lang="en-US" sz="1200" b="0" i="0" u="none" strike="noStrike" cap="none" spc="0" baseline="0">
                          <a:solidFill>
                            <a:schemeClr val="dk1"/>
                          </a:solidFill>
                          <a:uFillTx/>
                          <a:latin typeface="+mn-lt"/>
                          <a:ea typeface="+mn-ea"/>
                          <a:cs typeface="+mn-cs"/>
                          <a:sym typeface="Intel Clear"/>
                        </a:rPr>
                        <a:t>MB PG From VNNAON</a:t>
                      </a:r>
                    </a:p>
                  </a:txBody>
                  <a:tcPr marL="59938" marR="59938" marT="0" marB="0" anchor="ctr"/>
                </a:tc>
                <a:extLst>
                  <a:ext uri="{0D108BD9-81ED-4DB2-BD59-A6C34878D82A}">
                    <a16:rowId xmlns:a16="http://schemas.microsoft.com/office/drawing/2014/main" val="1115763538"/>
                  </a:ext>
                </a:extLst>
              </a:tr>
              <a:tr h="427822">
                <a:tc rowSpan="2">
                  <a:txBody>
                    <a:bodyPr/>
                    <a:lstStyle/>
                    <a:p>
                      <a:pPr algn="ctr">
                        <a:lnSpc>
                          <a:spcPct val="107000"/>
                        </a:lnSpc>
                        <a:buNone/>
                      </a:pPr>
                      <a:r>
                        <a:rPr lang="en-US" sz="1200" b="0" i="0" u="none" strike="noStrike" cap="none" spc="0" baseline="0">
                          <a:solidFill>
                            <a:schemeClr val="dk1"/>
                          </a:solidFill>
                          <a:uFillTx/>
                          <a:latin typeface="+mn-lt"/>
                          <a:ea typeface="+mn-ea"/>
                          <a:cs typeface="+mn-cs"/>
                          <a:sym typeface="Intel Clear"/>
                        </a:rPr>
                        <a:t>+VDD2H </a:t>
                      </a:r>
                    </a:p>
                  </a:txBody>
                  <a:tcPr marL="59938" marR="59938" marT="0" marB="0" anchor="ctr"/>
                </a:tc>
                <a:tc>
                  <a:txBody>
                    <a:bodyPr/>
                    <a:lstStyle/>
                    <a:p>
                      <a:pPr algn="ctr">
                        <a:lnSpc>
                          <a:spcPct val="107000"/>
                        </a:lnSpc>
                        <a:buNone/>
                      </a:pPr>
                      <a:r>
                        <a:rPr lang="en-US" sz="1200" b="0" i="0" u="none" strike="noStrike" cap="none" spc="0" baseline="0">
                          <a:solidFill>
                            <a:schemeClr val="dk1"/>
                          </a:solidFill>
                          <a:uFillTx/>
                          <a:latin typeface="+mn-lt"/>
                          <a:ea typeface="+mn-ea"/>
                          <a:cs typeface="+mn-cs"/>
                          <a:sym typeface="Intel Clear"/>
                        </a:rPr>
                        <a:t>1.065V (LP5x Mem Down)</a:t>
                      </a:r>
                    </a:p>
                  </a:txBody>
                  <a:tcPr marL="59938" marR="59938" marT="0" marB="0" anchor="ctr"/>
                </a:tc>
                <a:tc>
                  <a:txBody>
                    <a:bodyPr/>
                    <a:lstStyle/>
                    <a:p>
                      <a:pPr algn="ctr">
                        <a:lnSpc>
                          <a:spcPct val="107000"/>
                        </a:lnSpc>
                        <a:buNone/>
                      </a:pPr>
                      <a:r>
                        <a:rPr lang="en-US" sz="1200" b="0" i="0" u="none" strike="noStrike" cap="none" spc="0" baseline="0">
                          <a:solidFill>
                            <a:schemeClr val="dk1"/>
                          </a:solidFill>
                          <a:uFillTx/>
                          <a:latin typeface="+mn-lt"/>
                          <a:ea typeface="+mn-ea"/>
                          <a:cs typeface="+mn-cs"/>
                          <a:sym typeface="Intel Clear"/>
                        </a:rPr>
                        <a:t>Shared rail (LP5x memory + CPU) in LP5x SKU</a:t>
                      </a:r>
                    </a:p>
                  </a:txBody>
                  <a:tcPr marL="59938" marR="59938" marT="0" marB="0" anchor="ctr"/>
                </a:tc>
                <a:extLst>
                  <a:ext uri="{0D108BD9-81ED-4DB2-BD59-A6C34878D82A}">
                    <a16:rowId xmlns:a16="http://schemas.microsoft.com/office/drawing/2014/main" val="832693955"/>
                  </a:ext>
                </a:extLst>
              </a:tr>
              <a:tr h="209411">
                <a:tc vMerge="1">
                  <a:txBody>
                    <a:bodyPr/>
                    <a:lstStyle/>
                    <a:p>
                      <a:endParaRPr lang="en-US"/>
                    </a:p>
                  </a:txBody>
                  <a:tcPr/>
                </a:tc>
                <a:tc>
                  <a:txBody>
                    <a:bodyPr/>
                    <a:lstStyle/>
                    <a:p>
                      <a:pPr algn="ctr">
                        <a:lnSpc>
                          <a:spcPct val="107000"/>
                        </a:lnSpc>
                        <a:buNone/>
                      </a:pPr>
                      <a:r>
                        <a:rPr lang="en-US" sz="1200" b="0" i="0" u="none" strike="noStrike" cap="none" spc="0" baseline="0">
                          <a:solidFill>
                            <a:schemeClr val="dk1"/>
                          </a:solidFill>
                          <a:uFillTx/>
                          <a:latin typeface="+mn-lt"/>
                          <a:ea typeface="+mn-ea"/>
                          <a:cs typeface="+mn-cs"/>
                          <a:sym typeface="Intel Clear"/>
                        </a:rPr>
                        <a:t>1.1V (DDR5)</a:t>
                      </a:r>
                    </a:p>
                  </a:txBody>
                  <a:tcPr marL="59938" marR="59938" marT="0" marB="0" anchor="ctr"/>
                </a:tc>
                <a:tc>
                  <a:txBody>
                    <a:bodyPr/>
                    <a:lstStyle/>
                    <a:p>
                      <a:pPr algn="ctr">
                        <a:lnSpc>
                          <a:spcPct val="107000"/>
                        </a:lnSpc>
                        <a:buNone/>
                      </a:pPr>
                      <a:r>
                        <a:rPr lang="en-US" sz="1200" b="0" i="0" u="none" strike="noStrike" cap="none" spc="0" baseline="0">
                          <a:solidFill>
                            <a:schemeClr val="dk1"/>
                          </a:solidFill>
                          <a:uFillTx/>
                          <a:latin typeface="+mn-lt"/>
                          <a:ea typeface="+mn-ea"/>
                          <a:cs typeface="+mn-cs"/>
                          <a:sym typeface="Intel Clear"/>
                        </a:rPr>
                        <a:t>SoC Only (DDR5)</a:t>
                      </a:r>
                    </a:p>
                  </a:txBody>
                  <a:tcPr marL="59938" marR="59938" marT="0" marB="0" anchor="ctr"/>
                </a:tc>
                <a:extLst>
                  <a:ext uri="{0D108BD9-81ED-4DB2-BD59-A6C34878D82A}">
                    <a16:rowId xmlns:a16="http://schemas.microsoft.com/office/drawing/2014/main" val="1741981408"/>
                  </a:ext>
                </a:extLst>
              </a:tr>
              <a:tr h="426021">
                <a:tc rowSpan="2">
                  <a:txBody>
                    <a:bodyPr/>
                    <a:lstStyle/>
                    <a:p>
                      <a:pPr algn="ctr">
                        <a:lnSpc>
                          <a:spcPct val="107000"/>
                        </a:lnSpc>
                        <a:buNone/>
                      </a:pPr>
                      <a:r>
                        <a:rPr lang="en-US" sz="1200" b="0" i="0" u="none" strike="noStrike" cap="none" spc="0" baseline="0">
                          <a:solidFill>
                            <a:schemeClr val="dk1"/>
                          </a:solidFill>
                          <a:uFillTx/>
                          <a:latin typeface="+mn-lt"/>
                          <a:ea typeface="+mn-ea"/>
                          <a:cs typeface="+mn-cs"/>
                          <a:sym typeface="Intel Clear"/>
                        </a:rPr>
                        <a:t>+VDDQ </a:t>
                      </a:r>
                    </a:p>
                  </a:txBody>
                  <a:tcPr marL="59938" marR="59938" marT="0" marB="0" anchor="ctr"/>
                </a:tc>
                <a:tc>
                  <a:txBody>
                    <a:bodyPr/>
                    <a:lstStyle/>
                    <a:p>
                      <a:pPr algn="ctr">
                        <a:lnSpc>
                          <a:spcPct val="107000"/>
                        </a:lnSpc>
                        <a:buNone/>
                      </a:pPr>
                      <a:r>
                        <a:rPr lang="en-US" sz="1200" b="0" i="0" u="none" strike="noStrike" cap="none" spc="0" baseline="0">
                          <a:solidFill>
                            <a:schemeClr val="dk1"/>
                          </a:solidFill>
                          <a:uFillTx/>
                          <a:latin typeface="+mn-lt"/>
                          <a:ea typeface="+mn-ea"/>
                          <a:cs typeface="+mn-cs"/>
                          <a:sym typeface="Intel Clear"/>
                        </a:rPr>
                        <a:t>0.52V(LP5x Mem Down)</a:t>
                      </a:r>
                    </a:p>
                  </a:txBody>
                  <a:tcPr marL="59938" marR="59938" marT="0" marB="0" anchor="ctr"/>
                </a:tc>
                <a:tc>
                  <a:txBody>
                    <a:bodyPr/>
                    <a:lstStyle/>
                    <a:p>
                      <a:pPr algn="ctr">
                        <a:lnSpc>
                          <a:spcPct val="107000"/>
                        </a:lnSpc>
                        <a:buNone/>
                      </a:pPr>
                      <a:r>
                        <a:rPr lang="en-US" sz="1200" b="0" i="0" u="none" strike="noStrike" cap="none" spc="0" baseline="0">
                          <a:solidFill>
                            <a:schemeClr val="dk1"/>
                          </a:solidFill>
                          <a:uFillTx/>
                          <a:latin typeface="+mn-lt"/>
                          <a:ea typeface="+mn-ea"/>
                          <a:cs typeface="+mn-cs"/>
                          <a:sym typeface="Intel Clear"/>
                        </a:rPr>
                        <a:t>Shared rail (LP5x memory + CPU) in LP5x SKU</a:t>
                      </a:r>
                    </a:p>
                  </a:txBody>
                  <a:tcPr marL="59938" marR="59938" marT="0" marB="0" anchor="ctr"/>
                </a:tc>
                <a:extLst>
                  <a:ext uri="{0D108BD9-81ED-4DB2-BD59-A6C34878D82A}">
                    <a16:rowId xmlns:a16="http://schemas.microsoft.com/office/drawing/2014/main" val="1857392048"/>
                  </a:ext>
                </a:extLst>
              </a:tr>
              <a:tr h="162584">
                <a:tc vMerge="1">
                  <a:txBody>
                    <a:bodyPr/>
                    <a:lstStyle/>
                    <a:p>
                      <a:endParaRPr lang="en-US"/>
                    </a:p>
                  </a:txBody>
                  <a:tcPr/>
                </a:tc>
                <a:tc>
                  <a:txBody>
                    <a:bodyPr/>
                    <a:lstStyle/>
                    <a:p>
                      <a:pPr algn="ctr">
                        <a:lnSpc>
                          <a:spcPct val="107000"/>
                        </a:lnSpc>
                        <a:buNone/>
                      </a:pPr>
                      <a:r>
                        <a:rPr lang="en-US" sz="1200" b="0" i="0" u="none" strike="noStrike" cap="none" spc="0" baseline="0">
                          <a:solidFill>
                            <a:schemeClr val="dk1"/>
                          </a:solidFill>
                          <a:uFillTx/>
                          <a:latin typeface="+mn-lt"/>
                          <a:ea typeface="+mn-ea"/>
                          <a:cs typeface="+mn-cs"/>
                          <a:sym typeface="Intel Clear"/>
                        </a:rPr>
                        <a:t>1.1V Tied with +VDD2H</a:t>
                      </a:r>
                    </a:p>
                  </a:txBody>
                  <a:tcPr marL="59938" marR="59938" marT="0" marB="0" anchor="ctr"/>
                </a:tc>
                <a:tc>
                  <a:txBody>
                    <a:bodyPr/>
                    <a:lstStyle/>
                    <a:p>
                      <a:pPr algn="ctr">
                        <a:lnSpc>
                          <a:spcPct val="107000"/>
                        </a:lnSpc>
                        <a:buNone/>
                      </a:pPr>
                      <a:r>
                        <a:rPr lang="en-US" sz="1200" b="0" i="0" u="none" strike="noStrike" cap="none" spc="0" baseline="0">
                          <a:solidFill>
                            <a:schemeClr val="dk1"/>
                          </a:solidFill>
                          <a:uFillTx/>
                          <a:latin typeface="+mn-lt"/>
                          <a:ea typeface="+mn-ea"/>
                          <a:cs typeface="+mn-cs"/>
                          <a:sym typeface="Intel Clear"/>
                        </a:rPr>
                        <a:t>SoC Only (DDR5)</a:t>
                      </a:r>
                    </a:p>
                  </a:txBody>
                  <a:tcPr marL="59938" marR="59938" marT="0" marB="0" anchor="ctr"/>
                </a:tc>
                <a:extLst>
                  <a:ext uri="{0D108BD9-81ED-4DB2-BD59-A6C34878D82A}">
                    <a16:rowId xmlns:a16="http://schemas.microsoft.com/office/drawing/2014/main" val="829769316"/>
                  </a:ext>
                </a:extLst>
              </a:tr>
              <a:tr h="331530">
                <a:tc>
                  <a:txBody>
                    <a:bodyPr/>
                    <a:lstStyle/>
                    <a:p>
                      <a:pPr algn="ctr">
                        <a:lnSpc>
                          <a:spcPct val="107000"/>
                        </a:lnSpc>
                        <a:buNone/>
                      </a:pPr>
                      <a:r>
                        <a:rPr lang="en-US" sz="1200" b="0" i="0" u="none" strike="noStrike" cap="none" spc="0" baseline="0">
                          <a:solidFill>
                            <a:schemeClr val="dk1"/>
                          </a:solidFill>
                          <a:uFillTx/>
                          <a:latin typeface="+mn-lt"/>
                          <a:ea typeface="+mn-ea"/>
                          <a:cs typeface="+mn-cs"/>
                          <a:sym typeface="Intel Clear"/>
                        </a:rPr>
                        <a:t>+VDD2L </a:t>
                      </a:r>
                    </a:p>
                  </a:txBody>
                  <a:tcPr marL="59938" marR="59938" marT="0" marB="0" anchor="ctr"/>
                </a:tc>
                <a:tc>
                  <a:txBody>
                    <a:bodyPr/>
                    <a:lstStyle/>
                    <a:p>
                      <a:pPr algn="ctr">
                        <a:lnSpc>
                          <a:spcPct val="107000"/>
                        </a:lnSpc>
                        <a:buNone/>
                      </a:pPr>
                      <a:r>
                        <a:rPr lang="en-US" sz="1200" b="0" i="0" u="none" strike="noStrike" cap="none" spc="0" baseline="0">
                          <a:solidFill>
                            <a:schemeClr val="dk1"/>
                          </a:solidFill>
                          <a:uFillTx/>
                          <a:latin typeface="+mn-lt"/>
                          <a:ea typeface="+mn-ea"/>
                          <a:cs typeface="+mn-cs"/>
                          <a:sym typeface="Intel Clear"/>
                        </a:rPr>
                        <a:t>0.92V</a:t>
                      </a:r>
                    </a:p>
                  </a:txBody>
                  <a:tcPr marL="59938" marR="59938" marT="0" marB="0" anchor="ctr"/>
                </a:tc>
                <a:tc>
                  <a:txBody>
                    <a:bodyPr/>
                    <a:lstStyle/>
                    <a:p>
                      <a:pPr algn="ctr">
                        <a:lnSpc>
                          <a:spcPct val="107000"/>
                        </a:lnSpc>
                        <a:buNone/>
                      </a:pPr>
                      <a:r>
                        <a:rPr lang="en-US" sz="1200" b="0" i="0" u="none" strike="noStrike" cap="none" spc="0" baseline="0">
                          <a:solidFill>
                            <a:schemeClr val="dk1"/>
                          </a:solidFill>
                          <a:uFillTx/>
                          <a:latin typeface="+mn-lt"/>
                          <a:ea typeface="+mn-ea"/>
                          <a:cs typeface="+mn-cs"/>
                          <a:sym typeface="Intel Clear"/>
                        </a:rPr>
                        <a:t>Applicable for only LP5x memory (For DVFSC support)</a:t>
                      </a:r>
                    </a:p>
                  </a:txBody>
                  <a:tcPr marL="59938" marR="59938" marT="0" marB="0" anchor="ctr"/>
                </a:tc>
                <a:extLst>
                  <a:ext uri="{0D108BD9-81ED-4DB2-BD59-A6C34878D82A}">
                    <a16:rowId xmlns:a16="http://schemas.microsoft.com/office/drawing/2014/main" val="4069308497"/>
                  </a:ext>
                </a:extLst>
              </a:tr>
              <a:tr h="248413">
                <a:tc>
                  <a:txBody>
                    <a:bodyPr/>
                    <a:lstStyle/>
                    <a:p>
                      <a:pPr algn="ctr">
                        <a:lnSpc>
                          <a:spcPct val="107000"/>
                        </a:lnSpc>
                        <a:buNone/>
                      </a:pPr>
                      <a:r>
                        <a:rPr lang="en-US" sz="1200" b="0" i="0" u="none" strike="noStrike" cap="none" spc="0" baseline="0">
                          <a:solidFill>
                            <a:schemeClr val="dk1"/>
                          </a:solidFill>
                          <a:uFillTx/>
                          <a:latin typeface="+mn-lt"/>
                          <a:ea typeface="+mn-ea"/>
                          <a:cs typeface="+mn-cs"/>
                          <a:sym typeface="Intel Clear"/>
                        </a:rPr>
                        <a:t>+VDD1</a:t>
                      </a:r>
                    </a:p>
                  </a:txBody>
                  <a:tcPr marL="59938" marR="59938" marT="0" marB="0" anchor="ctr"/>
                </a:tc>
                <a:tc>
                  <a:txBody>
                    <a:bodyPr/>
                    <a:lstStyle/>
                    <a:p>
                      <a:pPr algn="ctr">
                        <a:lnSpc>
                          <a:spcPct val="107000"/>
                        </a:lnSpc>
                        <a:buNone/>
                      </a:pPr>
                      <a:r>
                        <a:rPr lang="en-US" sz="1200" b="0" i="0" u="none" strike="noStrike" cap="none" spc="0" baseline="0">
                          <a:solidFill>
                            <a:schemeClr val="dk1"/>
                          </a:solidFill>
                          <a:uFillTx/>
                          <a:latin typeface="+mn-lt"/>
                          <a:ea typeface="+mn-ea"/>
                          <a:cs typeface="+mn-cs"/>
                          <a:sym typeface="Intel Clear"/>
                        </a:rPr>
                        <a:t>1.8V (LP5x Mem Down)</a:t>
                      </a:r>
                    </a:p>
                  </a:txBody>
                  <a:tcPr marL="59938" marR="59938" marT="0" marB="0" anchor="ctr"/>
                </a:tc>
                <a:tc>
                  <a:txBody>
                    <a:bodyPr/>
                    <a:lstStyle/>
                    <a:p>
                      <a:pPr algn="ctr">
                        <a:lnSpc>
                          <a:spcPct val="107000"/>
                        </a:lnSpc>
                        <a:buNone/>
                      </a:pPr>
                      <a:r>
                        <a:rPr lang="en-US" sz="1200" b="0" i="0" u="none" strike="noStrike" cap="none" spc="0" baseline="0">
                          <a:solidFill>
                            <a:schemeClr val="dk1"/>
                          </a:solidFill>
                          <a:uFillTx/>
                          <a:latin typeface="+mn-lt"/>
                          <a:ea typeface="+mn-ea"/>
                          <a:cs typeface="+mn-cs"/>
                          <a:sym typeface="Intel Clear"/>
                        </a:rPr>
                        <a:t>LP5x Only</a:t>
                      </a:r>
                    </a:p>
                  </a:txBody>
                  <a:tcPr marL="59938" marR="59938" marT="0" marB="0" anchor="ctr"/>
                </a:tc>
                <a:extLst>
                  <a:ext uri="{0D108BD9-81ED-4DB2-BD59-A6C34878D82A}">
                    <a16:rowId xmlns:a16="http://schemas.microsoft.com/office/drawing/2014/main" val="3129799528"/>
                  </a:ext>
                </a:extLst>
              </a:tr>
              <a:tr h="248413">
                <a:tc>
                  <a:txBody>
                    <a:bodyPr/>
                    <a:lstStyle/>
                    <a:p>
                      <a:pPr algn="ctr">
                        <a:lnSpc>
                          <a:spcPct val="107000"/>
                        </a:lnSpc>
                        <a:buNone/>
                      </a:pPr>
                      <a:r>
                        <a:rPr lang="en-US" sz="1200" b="0" i="0" u="none" strike="noStrike" cap="none" spc="0" baseline="0">
                          <a:solidFill>
                            <a:schemeClr val="dk1"/>
                          </a:solidFill>
                          <a:uFillTx/>
                          <a:latin typeface="+mn-lt"/>
                          <a:ea typeface="+mn-ea"/>
                          <a:cs typeface="+mn-cs"/>
                          <a:sym typeface="Intel Clear"/>
                        </a:rPr>
                        <a:t>+VCCPRIM_IO</a:t>
                      </a:r>
                    </a:p>
                  </a:txBody>
                  <a:tcPr marL="59938" marR="59938" marT="0" marB="0" anchor="ctr"/>
                </a:tc>
                <a:tc>
                  <a:txBody>
                    <a:bodyPr/>
                    <a:lstStyle/>
                    <a:p>
                      <a:pPr algn="ctr">
                        <a:lnSpc>
                          <a:spcPct val="107000"/>
                        </a:lnSpc>
                        <a:buNone/>
                      </a:pPr>
                      <a:r>
                        <a:rPr lang="en-US" sz="1200" b="0" i="0" u="none" strike="noStrike" cap="none" spc="0" baseline="0">
                          <a:solidFill>
                            <a:schemeClr val="dk1"/>
                          </a:solidFill>
                          <a:uFillTx/>
                          <a:latin typeface="+mn-lt"/>
                          <a:ea typeface="+mn-ea"/>
                          <a:cs typeface="+mn-cs"/>
                          <a:sym typeface="Intel Clear"/>
                        </a:rPr>
                        <a:t>1.25V</a:t>
                      </a:r>
                    </a:p>
                  </a:txBody>
                  <a:tcPr marL="59938" marR="59938" marT="0" marB="0" anchor="ctr"/>
                </a:tc>
                <a:tc>
                  <a:txBody>
                    <a:bodyPr/>
                    <a:lstStyle/>
                    <a:p>
                      <a:pPr algn="ctr">
                        <a:lnSpc>
                          <a:spcPct val="107000"/>
                        </a:lnSpc>
                        <a:buNone/>
                      </a:pPr>
                      <a:r>
                        <a:rPr lang="en-US" sz="1200" b="0" i="0" u="none" strike="noStrike" cap="none" spc="0" baseline="0">
                          <a:solidFill>
                            <a:schemeClr val="dk1"/>
                          </a:solidFill>
                          <a:uFillTx/>
                          <a:latin typeface="+mn-lt"/>
                          <a:ea typeface="+mn-ea"/>
                          <a:cs typeface="+mn-cs"/>
                          <a:sym typeface="Intel Clear"/>
                        </a:rPr>
                        <a:t> </a:t>
                      </a:r>
                    </a:p>
                  </a:txBody>
                  <a:tcPr marL="59938" marR="59938" marT="0" marB="0" anchor="ctr"/>
                </a:tc>
                <a:extLst>
                  <a:ext uri="{0D108BD9-81ED-4DB2-BD59-A6C34878D82A}">
                    <a16:rowId xmlns:a16="http://schemas.microsoft.com/office/drawing/2014/main" val="3481024808"/>
                  </a:ext>
                </a:extLst>
              </a:tr>
              <a:tr h="248413">
                <a:tc>
                  <a:txBody>
                    <a:bodyPr/>
                    <a:lstStyle/>
                    <a:p>
                      <a:pPr algn="ctr">
                        <a:lnSpc>
                          <a:spcPct val="107000"/>
                        </a:lnSpc>
                        <a:buNone/>
                      </a:pPr>
                      <a:r>
                        <a:rPr lang="en-US" sz="1200" b="0" i="0" u="none" strike="noStrike" cap="none" spc="0" baseline="0">
                          <a:solidFill>
                            <a:schemeClr val="dk1"/>
                          </a:solidFill>
                          <a:uFillTx/>
                          <a:latin typeface="+mn-lt"/>
                          <a:ea typeface="+mn-ea"/>
                          <a:cs typeface="+mn-cs"/>
                          <a:sym typeface="Intel Clear"/>
                        </a:rPr>
                        <a:t>+VCCPRIM_UCIE</a:t>
                      </a:r>
                    </a:p>
                  </a:txBody>
                  <a:tcPr marL="59938" marR="59938" marT="0" marB="0" anchor="ctr"/>
                </a:tc>
                <a:tc>
                  <a:txBody>
                    <a:bodyPr/>
                    <a:lstStyle/>
                    <a:p>
                      <a:pPr algn="ctr">
                        <a:lnSpc>
                          <a:spcPct val="107000"/>
                        </a:lnSpc>
                        <a:buNone/>
                      </a:pPr>
                      <a:r>
                        <a:rPr lang="en-US" sz="1200" b="0" i="0" u="none" strike="noStrike" cap="none" spc="0" baseline="0">
                          <a:solidFill>
                            <a:schemeClr val="dk1"/>
                          </a:solidFill>
                          <a:uFillTx/>
                          <a:latin typeface="+mn-lt"/>
                          <a:ea typeface="+mn-ea"/>
                          <a:cs typeface="+mn-cs"/>
                          <a:sym typeface="Intel Clear"/>
                        </a:rPr>
                        <a:t>0.77V</a:t>
                      </a:r>
                    </a:p>
                  </a:txBody>
                  <a:tcPr marL="59938" marR="59938" marT="0" marB="0" anchor="ctr"/>
                </a:tc>
                <a:tc>
                  <a:txBody>
                    <a:bodyPr/>
                    <a:lstStyle/>
                    <a:p>
                      <a:pPr algn="ctr">
                        <a:lnSpc>
                          <a:spcPct val="107000"/>
                        </a:lnSpc>
                        <a:buNone/>
                      </a:pPr>
                      <a:r>
                        <a:rPr lang="en-US" sz="1200" b="0" i="0" u="none" strike="noStrike" cap="none" spc="0" baseline="0">
                          <a:solidFill>
                            <a:schemeClr val="dk1"/>
                          </a:solidFill>
                          <a:uFillTx/>
                          <a:latin typeface="+mn-lt"/>
                          <a:ea typeface="+mn-ea"/>
                          <a:cs typeface="+mn-cs"/>
                          <a:sym typeface="Intel Clear"/>
                        </a:rPr>
                        <a:t>UCIe LDO</a:t>
                      </a:r>
                    </a:p>
                  </a:txBody>
                  <a:tcPr marL="59938" marR="59938" marT="0" marB="0" anchor="ctr"/>
                </a:tc>
                <a:extLst>
                  <a:ext uri="{0D108BD9-81ED-4DB2-BD59-A6C34878D82A}">
                    <a16:rowId xmlns:a16="http://schemas.microsoft.com/office/drawing/2014/main" val="795654967"/>
                  </a:ext>
                </a:extLst>
              </a:tr>
              <a:tr h="248413">
                <a:tc>
                  <a:txBody>
                    <a:bodyPr/>
                    <a:lstStyle/>
                    <a:p>
                      <a:pPr algn="ctr">
                        <a:lnSpc>
                          <a:spcPct val="107000"/>
                        </a:lnSpc>
                        <a:buNone/>
                      </a:pPr>
                      <a:r>
                        <a:rPr lang="en-US" sz="1200" b="0" i="0" u="none" strike="noStrike" cap="none" spc="0" baseline="0">
                          <a:solidFill>
                            <a:schemeClr val="dk1"/>
                          </a:solidFill>
                          <a:uFillTx/>
                          <a:latin typeface="+mn-lt"/>
                          <a:ea typeface="+mn-ea"/>
                          <a:cs typeface="+mn-cs"/>
                          <a:sym typeface="Intel Clear"/>
                        </a:rPr>
                        <a:t>+V3.3A</a:t>
                      </a:r>
                    </a:p>
                  </a:txBody>
                  <a:tcPr marL="59938" marR="59938" marT="0" marB="0" anchor="ctr"/>
                </a:tc>
                <a:tc>
                  <a:txBody>
                    <a:bodyPr/>
                    <a:lstStyle/>
                    <a:p>
                      <a:pPr algn="ctr">
                        <a:lnSpc>
                          <a:spcPct val="107000"/>
                        </a:lnSpc>
                        <a:buNone/>
                      </a:pPr>
                      <a:r>
                        <a:rPr lang="en-US" sz="1200" b="0" i="0" u="none" strike="noStrike" cap="none" spc="0" baseline="0">
                          <a:solidFill>
                            <a:schemeClr val="dk1"/>
                          </a:solidFill>
                          <a:uFillTx/>
                          <a:latin typeface="+mn-lt"/>
                          <a:ea typeface="+mn-ea"/>
                          <a:cs typeface="+mn-cs"/>
                          <a:sym typeface="Intel Clear"/>
                        </a:rPr>
                        <a:t>3.3V</a:t>
                      </a:r>
                    </a:p>
                  </a:txBody>
                  <a:tcPr marL="59938" marR="59938" marT="0" marB="0" anchor="ctr"/>
                </a:tc>
                <a:tc>
                  <a:txBody>
                    <a:bodyPr/>
                    <a:lstStyle/>
                    <a:p>
                      <a:pPr algn="ctr">
                        <a:lnSpc>
                          <a:spcPct val="107000"/>
                        </a:lnSpc>
                        <a:buNone/>
                      </a:pPr>
                      <a:r>
                        <a:rPr lang="en-US" sz="1200" b="0" i="0" u="none" strike="noStrike" cap="none" spc="0" baseline="0">
                          <a:solidFill>
                            <a:schemeClr val="dk1"/>
                          </a:solidFill>
                          <a:uFillTx/>
                          <a:latin typeface="+mn-lt"/>
                          <a:ea typeface="+mn-ea"/>
                          <a:cs typeface="+mn-cs"/>
                          <a:sym typeface="Intel Clear"/>
                        </a:rPr>
                        <a:t> </a:t>
                      </a:r>
                    </a:p>
                  </a:txBody>
                  <a:tcPr marL="59938" marR="59938" marT="0" marB="0" anchor="ctr"/>
                </a:tc>
                <a:extLst>
                  <a:ext uri="{0D108BD9-81ED-4DB2-BD59-A6C34878D82A}">
                    <a16:rowId xmlns:a16="http://schemas.microsoft.com/office/drawing/2014/main" val="3575246670"/>
                  </a:ext>
                </a:extLst>
              </a:tr>
              <a:tr h="248413">
                <a:tc>
                  <a:txBody>
                    <a:bodyPr/>
                    <a:lstStyle/>
                    <a:p>
                      <a:pPr algn="ctr">
                        <a:lnSpc>
                          <a:spcPct val="107000"/>
                        </a:lnSpc>
                        <a:buNone/>
                      </a:pPr>
                      <a:r>
                        <a:rPr lang="en-US" sz="1200" b="0" i="0" u="none" strike="noStrike" cap="none" spc="0" baseline="0">
                          <a:solidFill>
                            <a:schemeClr val="dk1"/>
                          </a:solidFill>
                          <a:uFillTx/>
                          <a:latin typeface="+mn-lt"/>
                          <a:ea typeface="+mn-ea"/>
                          <a:cs typeface="+mn-cs"/>
                          <a:sym typeface="Intel Clear"/>
                        </a:rPr>
                        <a:t>+V5A</a:t>
                      </a:r>
                    </a:p>
                  </a:txBody>
                  <a:tcPr marL="59938" marR="59938" marT="0" marB="0" anchor="ctr"/>
                </a:tc>
                <a:tc>
                  <a:txBody>
                    <a:bodyPr/>
                    <a:lstStyle/>
                    <a:p>
                      <a:pPr algn="ctr">
                        <a:lnSpc>
                          <a:spcPct val="107000"/>
                        </a:lnSpc>
                        <a:buNone/>
                      </a:pPr>
                      <a:r>
                        <a:rPr lang="en-US" sz="1200" b="0" i="0" u="none" strike="noStrike" cap="none" spc="0" baseline="0">
                          <a:solidFill>
                            <a:schemeClr val="dk1"/>
                          </a:solidFill>
                          <a:uFillTx/>
                          <a:latin typeface="+mn-lt"/>
                          <a:ea typeface="+mn-ea"/>
                          <a:cs typeface="+mn-cs"/>
                          <a:sym typeface="Intel Clear"/>
                        </a:rPr>
                        <a:t>5.1V</a:t>
                      </a:r>
                    </a:p>
                  </a:txBody>
                  <a:tcPr marL="59938" marR="59938" marT="0" marB="0" anchor="ctr"/>
                </a:tc>
                <a:tc>
                  <a:txBody>
                    <a:bodyPr/>
                    <a:lstStyle/>
                    <a:p>
                      <a:pPr algn="ctr">
                        <a:lnSpc>
                          <a:spcPct val="107000"/>
                        </a:lnSpc>
                        <a:buNone/>
                      </a:pPr>
                      <a:r>
                        <a:rPr lang="en-US" sz="1200" b="0" i="0" u="none" strike="noStrike" cap="none" spc="0" baseline="0">
                          <a:solidFill>
                            <a:schemeClr val="dk1"/>
                          </a:solidFill>
                          <a:uFillTx/>
                          <a:latin typeface="+mn-lt"/>
                          <a:ea typeface="+mn-ea"/>
                          <a:cs typeface="+mn-cs"/>
                          <a:sym typeface="Intel Clear"/>
                        </a:rPr>
                        <a:t> </a:t>
                      </a:r>
                    </a:p>
                  </a:txBody>
                  <a:tcPr marL="59938" marR="59938" marT="0" marB="0" anchor="ctr"/>
                </a:tc>
                <a:extLst>
                  <a:ext uri="{0D108BD9-81ED-4DB2-BD59-A6C34878D82A}">
                    <a16:rowId xmlns:a16="http://schemas.microsoft.com/office/drawing/2014/main" val="3802982405"/>
                  </a:ext>
                </a:extLst>
              </a:tr>
              <a:tr h="248413">
                <a:tc>
                  <a:txBody>
                    <a:bodyPr/>
                    <a:lstStyle/>
                    <a:p>
                      <a:pPr algn="ctr">
                        <a:lnSpc>
                          <a:spcPct val="107000"/>
                        </a:lnSpc>
                        <a:buNone/>
                      </a:pPr>
                      <a:r>
                        <a:rPr lang="en-US" sz="1200" b="0" i="0" u="none" strike="noStrike" cap="none" spc="0" baseline="0">
                          <a:solidFill>
                            <a:schemeClr val="dk1"/>
                          </a:solidFill>
                          <a:uFillTx/>
                          <a:latin typeface="+mn-lt"/>
                          <a:ea typeface="+mn-ea"/>
                          <a:cs typeface="+mn-cs"/>
                          <a:sym typeface="Intel Clear"/>
                        </a:rPr>
                        <a:t>+V1.8A</a:t>
                      </a:r>
                    </a:p>
                  </a:txBody>
                  <a:tcPr marL="59938" marR="59938" marT="0" marB="0" anchor="ctr"/>
                </a:tc>
                <a:tc>
                  <a:txBody>
                    <a:bodyPr/>
                    <a:lstStyle/>
                    <a:p>
                      <a:pPr algn="ctr">
                        <a:lnSpc>
                          <a:spcPct val="107000"/>
                        </a:lnSpc>
                        <a:buNone/>
                      </a:pPr>
                      <a:r>
                        <a:rPr lang="en-US" sz="1200" b="0" i="0" u="none" strike="noStrike" cap="none" spc="0" baseline="0">
                          <a:solidFill>
                            <a:schemeClr val="dk1"/>
                          </a:solidFill>
                          <a:uFillTx/>
                          <a:latin typeface="+mn-lt"/>
                          <a:ea typeface="+mn-ea"/>
                          <a:cs typeface="+mn-cs"/>
                          <a:sym typeface="Intel Clear"/>
                        </a:rPr>
                        <a:t>1.8V</a:t>
                      </a:r>
                    </a:p>
                  </a:txBody>
                  <a:tcPr marL="59938" marR="59938" marT="0" marB="0" anchor="ctr"/>
                </a:tc>
                <a:tc>
                  <a:txBody>
                    <a:bodyPr/>
                    <a:lstStyle/>
                    <a:p>
                      <a:pPr algn="ctr">
                        <a:lnSpc>
                          <a:spcPct val="107000"/>
                        </a:lnSpc>
                        <a:buNone/>
                      </a:pPr>
                      <a:r>
                        <a:rPr lang="en-US" sz="1200" b="0" i="0" u="none" strike="noStrike" cap="none" spc="0" baseline="0">
                          <a:solidFill>
                            <a:schemeClr val="dk1"/>
                          </a:solidFill>
                          <a:uFillTx/>
                          <a:latin typeface="+mn-lt"/>
                          <a:ea typeface="+mn-ea"/>
                          <a:cs typeface="+mn-cs"/>
                          <a:sym typeface="Intel Clear"/>
                        </a:rPr>
                        <a:t> </a:t>
                      </a:r>
                    </a:p>
                  </a:txBody>
                  <a:tcPr marL="59938" marR="59938" marT="0" marB="0" anchor="ctr"/>
                </a:tc>
                <a:extLst>
                  <a:ext uri="{0D108BD9-81ED-4DB2-BD59-A6C34878D82A}">
                    <a16:rowId xmlns:a16="http://schemas.microsoft.com/office/drawing/2014/main" val="1464868319"/>
                  </a:ext>
                </a:extLst>
              </a:tr>
              <a:tr h="248413">
                <a:tc>
                  <a:txBody>
                    <a:bodyPr/>
                    <a:lstStyle/>
                    <a:p>
                      <a:pPr algn="ctr">
                        <a:lnSpc>
                          <a:spcPct val="107000"/>
                        </a:lnSpc>
                        <a:buNone/>
                      </a:pPr>
                      <a:r>
                        <a:rPr lang="en-US" sz="1200" b="0" i="0" u="none" strike="noStrike" cap="none" spc="0" baseline="0">
                          <a:solidFill>
                            <a:schemeClr val="dk1"/>
                          </a:solidFill>
                          <a:uFillTx/>
                          <a:latin typeface="+mn-lt"/>
                          <a:ea typeface="+mn-ea"/>
                          <a:cs typeface="+mn-cs"/>
                          <a:sym typeface="Intel Clear"/>
                        </a:rPr>
                        <a:t>DDR5 rail</a:t>
                      </a:r>
                    </a:p>
                  </a:txBody>
                  <a:tcPr marL="59938" marR="59938" marT="0" marB="0" anchor="ctr"/>
                </a:tc>
                <a:tc>
                  <a:txBody>
                    <a:bodyPr/>
                    <a:lstStyle/>
                    <a:p>
                      <a:pPr algn="ctr">
                        <a:lnSpc>
                          <a:spcPct val="107000"/>
                        </a:lnSpc>
                        <a:buNone/>
                      </a:pPr>
                      <a:r>
                        <a:rPr lang="en-US" sz="1200" b="0" i="0" u="none" strike="noStrike" cap="none" spc="0" baseline="0">
                          <a:solidFill>
                            <a:schemeClr val="dk1"/>
                          </a:solidFill>
                          <a:uFillTx/>
                          <a:latin typeface="+mn-lt"/>
                          <a:ea typeface="+mn-ea"/>
                          <a:cs typeface="+mn-cs"/>
                          <a:sym typeface="Intel Clear"/>
                        </a:rPr>
                        <a:t>5V</a:t>
                      </a:r>
                    </a:p>
                  </a:txBody>
                  <a:tcPr marL="59938" marR="59938" marT="0" marB="0" anchor="ctr"/>
                </a:tc>
                <a:tc>
                  <a:txBody>
                    <a:bodyPr/>
                    <a:lstStyle/>
                    <a:p>
                      <a:pPr algn="ctr">
                        <a:lnSpc>
                          <a:spcPct val="107000"/>
                        </a:lnSpc>
                        <a:buNone/>
                      </a:pPr>
                      <a:r>
                        <a:rPr lang="en-US" sz="1200" b="0" i="0" u="none" strike="noStrike" cap="none" spc="0" baseline="0">
                          <a:solidFill>
                            <a:schemeClr val="dk1"/>
                          </a:solidFill>
                          <a:uFillTx/>
                          <a:latin typeface="+mn-lt"/>
                          <a:ea typeface="+mn-ea"/>
                          <a:cs typeface="+mn-cs"/>
                          <a:sym typeface="Intel Clear"/>
                        </a:rPr>
                        <a:t>DRAM module only (DDR5 only)</a:t>
                      </a:r>
                    </a:p>
                  </a:txBody>
                  <a:tcPr marL="59938" marR="59938" marT="0" marB="0" anchor="ctr"/>
                </a:tc>
                <a:extLst>
                  <a:ext uri="{0D108BD9-81ED-4DB2-BD59-A6C34878D82A}">
                    <a16:rowId xmlns:a16="http://schemas.microsoft.com/office/drawing/2014/main" val="393898688"/>
                  </a:ext>
                </a:extLst>
              </a:tr>
            </a:tbl>
          </a:graphicData>
        </a:graphic>
      </p:graphicFrame>
    </p:spTree>
    <p:extLst>
      <p:ext uri="{BB962C8B-B14F-4D97-AF65-F5344CB8AC3E}">
        <p14:creationId xmlns:p14="http://schemas.microsoft.com/office/powerpoint/2010/main" val="1478719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2736" y="4647"/>
            <a:ext cx="11572125" cy="678631"/>
          </a:xfrm>
        </p:spPr>
        <p:txBody>
          <a:bodyPr anchor="ctr"/>
          <a:lstStyle/>
          <a:p>
            <a:r>
              <a:rPr lang="en-US" sz="2800" b="1">
                <a:solidFill>
                  <a:schemeClr val="bg2"/>
                </a:solidFill>
                <a:latin typeface="Intel Clear Light" panose="020B0404020203020204" pitchFamily="34" charset="0"/>
                <a:cs typeface="Intel Clear Light" panose="020B0404020203020204" pitchFamily="34" charset="0"/>
              </a:rPr>
              <a:t>WCL RVP1 Platform Power Map</a:t>
            </a:r>
            <a:endParaRPr lang="en-US" sz="1100">
              <a:solidFill>
                <a:schemeClr val="bg2"/>
              </a:solidFill>
              <a:latin typeface="Intel Clear Light" panose="020B0404020203020204" pitchFamily="34" charset="0"/>
              <a:cs typeface="Intel Clear Light" panose="020B0404020203020204" pitchFamily="34" charset="0"/>
            </a:endParaRPr>
          </a:p>
        </p:txBody>
      </p:sp>
      <p:pic>
        <p:nvPicPr>
          <p:cNvPr id="2" name="Picture 1">
            <a:extLst>
              <a:ext uri="{FF2B5EF4-FFF2-40B4-BE49-F238E27FC236}">
                <a16:creationId xmlns:a16="http://schemas.microsoft.com/office/drawing/2014/main" id="{07D89A63-EE85-777C-6467-0F035F9A4347}"/>
              </a:ext>
            </a:extLst>
          </p:cNvPr>
          <p:cNvPicPr>
            <a:picLocks noChangeAspect="1"/>
          </p:cNvPicPr>
          <p:nvPr/>
        </p:nvPicPr>
        <p:blipFill>
          <a:blip r:embed="rId3"/>
          <a:stretch>
            <a:fillRect/>
          </a:stretch>
        </p:blipFill>
        <p:spPr>
          <a:xfrm>
            <a:off x="3235003" y="6409189"/>
            <a:ext cx="930867" cy="448811"/>
          </a:xfrm>
          <a:prstGeom prst="rect">
            <a:avLst/>
          </a:prstGeom>
        </p:spPr>
      </p:pic>
      <p:pic>
        <p:nvPicPr>
          <p:cNvPr id="4" name="Picture 3">
            <a:extLst>
              <a:ext uri="{FF2B5EF4-FFF2-40B4-BE49-F238E27FC236}">
                <a16:creationId xmlns:a16="http://schemas.microsoft.com/office/drawing/2014/main" id="{94848ADA-3100-BB78-2798-58BA27B8352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2152" y="602616"/>
            <a:ext cx="9382616" cy="5352869"/>
          </a:xfrm>
          <a:prstGeom prst="rect">
            <a:avLst/>
          </a:prstGeom>
          <a:noFill/>
          <a:ln>
            <a:noFill/>
          </a:ln>
        </p:spPr>
      </p:pic>
      <p:sp>
        <p:nvSpPr>
          <p:cNvPr id="5" name="TextBox 4">
            <a:extLst>
              <a:ext uri="{FF2B5EF4-FFF2-40B4-BE49-F238E27FC236}">
                <a16:creationId xmlns:a16="http://schemas.microsoft.com/office/drawing/2014/main" id="{3E180914-D5E3-8CD1-92C6-D5606A395D79}"/>
              </a:ext>
            </a:extLst>
          </p:cNvPr>
          <p:cNvSpPr txBox="1"/>
          <p:nvPr/>
        </p:nvSpPr>
        <p:spPr>
          <a:xfrm>
            <a:off x="4560871" y="6020939"/>
            <a:ext cx="4229375" cy="314830"/>
          </a:xfrm>
          <a:prstGeom prst="rect">
            <a:avLst/>
          </a:prstGeom>
          <a:noFill/>
        </p:spPr>
        <p:txBody>
          <a:bodyPr wrap="square" rtlCol="0">
            <a:spAutoFit/>
          </a:bodyPr>
          <a:lstStyle/>
          <a:p>
            <a:pPr defTabSz="1219170"/>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hlinkClick r:id="rId5"/>
              </a:rPr>
              <a:t>WCL RVP1 Platform Power Map LINK</a:t>
            </a:r>
            <a:endPar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Tree>
    <p:extLst>
      <p:ext uri="{BB962C8B-B14F-4D97-AF65-F5344CB8AC3E}">
        <p14:creationId xmlns:p14="http://schemas.microsoft.com/office/powerpoint/2010/main" val="233573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984EE6-B2EC-CDE0-149E-098D73F1DFD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92B14C4-8B41-F321-2F66-86E40B371B0C}"/>
              </a:ext>
            </a:extLst>
          </p:cNvPr>
          <p:cNvSpPr>
            <a:spLocks noGrp="1"/>
          </p:cNvSpPr>
          <p:nvPr>
            <p:ph type="title"/>
          </p:nvPr>
        </p:nvSpPr>
        <p:spPr>
          <a:xfrm>
            <a:off x="123825" y="-27437"/>
            <a:ext cx="11572125" cy="678631"/>
          </a:xfrm>
        </p:spPr>
        <p:txBody>
          <a:bodyPr anchor="ctr"/>
          <a:lstStyle/>
          <a:p>
            <a:r>
              <a:rPr lang="en-US" sz="2800" b="1">
                <a:solidFill>
                  <a:schemeClr val="bg2"/>
                </a:solidFill>
                <a:latin typeface="Intel Clear Light" panose="020B0404020203020204" pitchFamily="34" charset="0"/>
                <a:cs typeface="Intel Clear Light" panose="020B0404020203020204" pitchFamily="34" charset="0"/>
              </a:rPr>
              <a:t>WCL RVP2 Platform Power Map</a:t>
            </a:r>
            <a:endParaRPr lang="en-US" sz="1100">
              <a:solidFill>
                <a:schemeClr val="bg2"/>
              </a:solidFill>
              <a:latin typeface="Intel Clear Light" panose="020B0404020203020204" pitchFamily="34" charset="0"/>
              <a:cs typeface="Intel Clear Light" panose="020B0404020203020204" pitchFamily="34" charset="0"/>
            </a:endParaRPr>
          </a:p>
        </p:txBody>
      </p:sp>
      <p:pic>
        <p:nvPicPr>
          <p:cNvPr id="2" name="Picture 1">
            <a:extLst>
              <a:ext uri="{FF2B5EF4-FFF2-40B4-BE49-F238E27FC236}">
                <a16:creationId xmlns:a16="http://schemas.microsoft.com/office/drawing/2014/main" id="{3A1330B3-7822-0810-DFA9-2B55A433EF02}"/>
              </a:ext>
            </a:extLst>
          </p:cNvPr>
          <p:cNvPicPr>
            <a:picLocks noChangeAspect="1"/>
          </p:cNvPicPr>
          <p:nvPr/>
        </p:nvPicPr>
        <p:blipFill>
          <a:blip r:embed="rId3"/>
          <a:stretch>
            <a:fillRect/>
          </a:stretch>
        </p:blipFill>
        <p:spPr>
          <a:xfrm>
            <a:off x="3235003" y="6409189"/>
            <a:ext cx="930867" cy="448811"/>
          </a:xfrm>
          <a:prstGeom prst="rect">
            <a:avLst/>
          </a:prstGeom>
        </p:spPr>
      </p:pic>
      <p:pic>
        <p:nvPicPr>
          <p:cNvPr id="5" name="Picture 4">
            <a:extLst>
              <a:ext uri="{FF2B5EF4-FFF2-40B4-BE49-F238E27FC236}">
                <a16:creationId xmlns:a16="http://schemas.microsoft.com/office/drawing/2014/main" id="{C7506113-A447-C9F8-49B1-6BEB0A588B5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4871" y="558265"/>
            <a:ext cx="9271378" cy="5331451"/>
          </a:xfrm>
          <a:prstGeom prst="rect">
            <a:avLst/>
          </a:prstGeom>
          <a:noFill/>
          <a:ln>
            <a:noFill/>
          </a:ln>
        </p:spPr>
      </p:pic>
      <p:sp>
        <p:nvSpPr>
          <p:cNvPr id="4" name="TextBox 3">
            <a:extLst>
              <a:ext uri="{FF2B5EF4-FFF2-40B4-BE49-F238E27FC236}">
                <a16:creationId xmlns:a16="http://schemas.microsoft.com/office/drawing/2014/main" id="{A5C613E4-4FAF-44B7-99FB-6FF0D2DD7181}"/>
              </a:ext>
            </a:extLst>
          </p:cNvPr>
          <p:cNvSpPr txBox="1"/>
          <p:nvPr/>
        </p:nvSpPr>
        <p:spPr>
          <a:xfrm>
            <a:off x="4009811" y="5889716"/>
            <a:ext cx="4172378" cy="314830"/>
          </a:xfrm>
          <a:prstGeom prst="rect">
            <a:avLst/>
          </a:prstGeom>
          <a:noFill/>
        </p:spPr>
        <p:txBody>
          <a:bodyPr wrap="square" rtlCol="0">
            <a:spAutoFit/>
          </a:bodyPr>
          <a:lstStyle/>
          <a:p>
            <a:pPr defTabSz="1219170"/>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hlinkClick r:id="rId5"/>
              </a:rPr>
              <a:t>WCL RVP2 Platform Power map LINK</a:t>
            </a:r>
            <a:endPar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Tree>
    <p:extLst>
      <p:ext uri="{BB962C8B-B14F-4D97-AF65-F5344CB8AC3E}">
        <p14:creationId xmlns:p14="http://schemas.microsoft.com/office/powerpoint/2010/main" val="2285258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0445"/>
            <a:ext cx="10972800" cy="481980"/>
          </a:xfrm>
        </p:spPr>
        <p:txBody>
          <a:bodyPr/>
          <a:lstStyle/>
          <a:p>
            <a:r>
              <a:rPr lang="en-US" sz="3467" b="1"/>
              <a:t>WCL RVP– Key PD Sub-systems</a:t>
            </a:r>
          </a:p>
        </p:txBody>
      </p:sp>
      <p:sp>
        <p:nvSpPr>
          <p:cNvPr id="6" name="Content Placeholder 5"/>
          <p:cNvSpPr>
            <a:spLocks noGrp="1"/>
          </p:cNvSpPr>
          <p:nvPr>
            <p:ph idx="4294967295"/>
          </p:nvPr>
        </p:nvSpPr>
        <p:spPr>
          <a:xfrm>
            <a:off x="141643" y="1001299"/>
            <a:ext cx="11440757" cy="5072241"/>
          </a:xfrm>
          <a:prstGeom prst="rect">
            <a:avLst/>
          </a:prstGeom>
        </p:spPr>
        <p:txBody>
          <a:bodyPr vert="horz" lIns="0" tIns="0" rIns="0" bIns="0" rtlCol="0" anchor="t">
            <a:noAutofit/>
          </a:bodyPr>
          <a:lstStyle/>
          <a:p>
            <a:pPr algn="just"/>
            <a:r>
              <a:rPr lang="en-US" sz="1800" b="1" u="sng">
                <a:solidFill>
                  <a:srgbClr val="0070C0"/>
                </a:solidFill>
              </a:rPr>
              <a:t>Battery Charger:</a:t>
            </a:r>
            <a:r>
              <a:rPr lang="en-US" sz="3200">
                <a:solidFill>
                  <a:srgbClr val="0070C0"/>
                </a:solidFill>
              </a:rPr>
              <a:t> </a:t>
            </a:r>
          </a:p>
          <a:p>
            <a:pPr algn="just">
              <a:lnSpc>
                <a:spcPct val="107000"/>
              </a:lnSpc>
              <a:spcAft>
                <a:spcPts val="800"/>
              </a:spcAft>
            </a:pPr>
            <a:r>
              <a:rPr lang="en-US" sz="1600"/>
              <a:t>A buck-Boost NVDC charger is used to charge the battery pack and to power the system with the input voltages from standard AC adapter and Type-C adapters. </a:t>
            </a:r>
          </a:p>
          <a:p>
            <a:pPr algn="just">
              <a:lnSpc>
                <a:spcPct val="107000"/>
              </a:lnSpc>
              <a:spcAft>
                <a:spcPts val="800"/>
              </a:spcAft>
            </a:pPr>
            <a:r>
              <a:rPr lang="en-US" sz="1800" b="1" u="sng">
                <a:solidFill>
                  <a:srgbClr val="0070C0"/>
                </a:solidFill>
              </a:rPr>
              <a:t>Discrete VRs: </a:t>
            </a:r>
          </a:p>
          <a:p>
            <a:pPr algn="just">
              <a:lnSpc>
                <a:spcPct val="107000"/>
              </a:lnSpc>
              <a:spcAft>
                <a:spcPts val="800"/>
              </a:spcAft>
            </a:pPr>
            <a:r>
              <a:rPr lang="en-US" sz="1600"/>
              <a:t>Discrete voltage regulators are required for powering the CPU (non-SVID), PCH and platform components, power sequencing and load switches form the </a:t>
            </a:r>
            <a:r>
              <a:rPr lang="en-US" sz="1600" err="1"/>
              <a:t>RoP</a:t>
            </a:r>
            <a:r>
              <a:rPr lang="en-US" sz="1600"/>
              <a:t> power delivery sub-system.</a:t>
            </a:r>
          </a:p>
          <a:p>
            <a:pPr algn="just"/>
            <a:r>
              <a:rPr lang="en-US" sz="1800" b="1" u="sng">
                <a:solidFill>
                  <a:srgbClr val="0070C0"/>
                </a:solidFill>
              </a:rPr>
              <a:t>IMVP 9.3 VRs:</a:t>
            </a:r>
            <a:r>
              <a:rPr lang="en-US" sz="1800">
                <a:solidFill>
                  <a:srgbClr val="0070C0"/>
                </a:solidFill>
              </a:rPr>
              <a:t> </a:t>
            </a:r>
          </a:p>
          <a:p>
            <a:pPr algn="just">
              <a:lnSpc>
                <a:spcPct val="107000"/>
              </a:lnSpc>
              <a:spcAft>
                <a:spcPts val="800"/>
              </a:spcAft>
            </a:pPr>
            <a:r>
              <a:rPr lang="en-US" sz="1600"/>
              <a:t>WCL CPU requires four different SVID rails (VCC_PCORE, VCCGT, VCCSA and VCC_LP_ECORE). An IMVP9.3 compliant controller is used for generating these rails. </a:t>
            </a:r>
          </a:p>
        </p:txBody>
      </p:sp>
      <p:pic>
        <p:nvPicPr>
          <p:cNvPr id="3" name="Picture 2">
            <a:extLst>
              <a:ext uri="{FF2B5EF4-FFF2-40B4-BE49-F238E27FC236}">
                <a16:creationId xmlns:a16="http://schemas.microsoft.com/office/drawing/2014/main" id="{C7AA9457-C840-68F0-B8AF-E4A11043303C}"/>
              </a:ext>
            </a:extLst>
          </p:cNvPr>
          <p:cNvPicPr>
            <a:picLocks noChangeAspect="1"/>
          </p:cNvPicPr>
          <p:nvPr/>
        </p:nvPicPr>
        <p:blipFill>
          <a:blip r:embed="rId3"/>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77456289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7484" y="10391"/>
            <a:ext cx="10972800" cy="707364"/>
          </a:xfrm>
        </p:spPr>
        <p:txBody>
          <a:bodyPr anchor="ctr"/>
          <a:lstStyle/>
          <a:p>
            <a:r>
              <a:rPr lang="en-US" sz="3467" b="1"/>
              <a:t>WCL RVP System State overview</a:t>
            </a:r>
          </a:p>
        </p:txBody>
      </p:sp>
      <p:pic>
        <p:nvPicPr>
          <p:cNvPr id="1026" name="Picture 2"/>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913479" y="2014031"/>
            <a:ext cx="9357783" cy="35439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607484" y="930273"/>
            <a:ext cx="10912243" cy="1083758"/>
          </a:xfrm>
          <a:prstGeom prst="rect">
            <a:avLst/>
          </a:prstGeom>
        </p:spPr>
        <p:txBody>
          <a:bodyPr wrap="square" lIns="121920" tIns="60960" rIns="121920" bIns="60960" anchor="t">
            <a:spAutoFit/>
          </a:bodyPr>
          <a:lstStyle/>
          <a:p>
            <a:pPr marL="228594" indent="-228594">
              <a:buFont typeface="Arial" panose="020B0604020202020204" pitchFamily="34" charset="0"/>
              <a:buChar char="•"/>
            </a:pPr>
            <a:r>
              <a:rPr lang="en-US" sz="1600"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WCL supports the following system states and detailed voltage rail information is presented in next slide. By default, all the SKU supports pseudo –G3 state </a:t>
            </a:r>
          </a:p>
          <a:p>
            <a:pPr marL="228594" indent="-228594">
              <a:buFont typeface="Arial" panose="020B0604020202020204" pitchFamily="34" charset="0"/>
              <a:buChar char="•"/>
            </a:pPr>
            <a:r>
              <a:rPr lang="en-US" sz="1600" dirty="0"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DSx</a:t>
            </a:r>
            <a:r>
              <a:rPr lang="en-US" sz="1600"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is not supported.</a:t>
            </a:r>
          </a:p>
        </p:txBody>
      </p:sp>
      <p:pic>
        <p:nvPicPr>
          <p:cNvPr id="2" name="Picture 1">
            <a:extLst>
              <a:ext uri="{FF2B5EF4-FFF2-40B4-BE49-F238E27FC236}">
                <a16:creationId xmlns:a16="http://schemas.microsoft.com/office/drawing/2014/main" id="{D0A5659A-7DA5-41CB-76E8-CD41774918FB}"/>
              </a:ext>
            </a:extLst>
          </p:cNvPr>
          <p:cNvPicPr>
            <a:picLocks noChangeAspect="1"/>
          </p:cNvPicPr>
          <p:nvPr/>
        </p:nvPicPr>
        <p:blipFill>
          <a:blip r:embed="rId4"/>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342978897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4C7C4B4D-F31D-179E-2C56-5609FB1357A5}"/>
              </a:ext>
            </a:extLst>
          </p:cNvPr>
          <p:cNvSpPr/>
          <p:nvPr/>
        </p:nvSpPr>
        <p:spPr>
          <a:xfrm>
            <a:off x="3771992" y="2772626"/>
            <a:ext cx="186821" cy="18557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b="1"/>
              <a:t>1</a:t>
            </a:r>
          </a:p>
        </p:txBody>
      </p:sp>
      <p:sp>
        <p:nvSpPr>
          <p:cNvPr id="12" name="Oval 11">
            <a:extLst>
              <a:ext uri="{FF2B5EF4-FFF2-40B4-BE49-F238E27FC236}">
                <a16:creationId xmlns:a16="http://schemas.microsoft.com/office/drawing/2014/main" id="{A7A697AB-B244-B7C0-A1D0-63A48511E9EB}"/>
              </a:ext>
            </a:extLst>
          </p:cNvPr>
          <p:cNvSpPr/>
          <p:nvPr/>
        </p:nvSpPr>
        <p:spPr>
          <a:xfrm>
            <a:off x="5305633" y="2018247"/>
            <a:ext cx="186821" cy="18557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b="1"/>
              <a:t>2</a:t>
            </a:r>
          </a:p>
        </p:txBody>
      </p:sp>
      <p:sp>
        <p:nvSpPr>
          <p:cNvPr id="13" name="Oval 12">
            <a:extLst>
              <a:ext uri="{FF2B5EF4-FFF2-40B4-BE49-F238E27FC236}">
                <a16:creationId xmlns:a16="http://schemas.microsoft.com/office/drawing/2014/main" id="{A8C4880C-A472-16AB-F6DF-CC4437A5CEF1}"/>
              </a:ext>
            </a:extLst>
          </p:cNvPr>
          <p:cNvSpPr>
            <a:spLocks/>
          </p:cNvSpPr>
          <p:nvPr/>
        </p:nvSpPr>
        <p:spPr>
          <a:xfrm>
            <a:off x="7759638" y="1966047"/>
            <a:ext cx="186821" cy="18557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b="1"/>
              <a:t>4</a:t>
            </a:r>
          </a:p>
        </p:txBody>
      </p:sp>
      <p:sp>
        <p:nvSpPr>
          <p:cNvPr id="15" name="Rectangle 14">
            <a:extLst>
              <a:ext uri="{FF2B5EF4-FFF2-40B4-BE49-F238E27FC236}">
                <a16:creationId xmlns:a16="http://schemas.microsoft.com/office/drawing/2014/main" id="{F7B249C8-FC23-3913-ADE4-A4E0472A6A3B}"/>
              </a:ext>
            </a:extLst>
          </p:cNvPr>
          <p:cNvSpPr/>
          <p:nvPr/>
        </p:nvSpPr>
        <p:spPr>
          <a:xfrm>
            <a:off x="5587343" y="889990"/>
            <a:ext cx="1042482" cy="373957"/>
          </a:xfrm>
          <a:prstGeom prst="rect">
            <a:avLst/>
          </a:prstGeom>
          <a:solidFill>
            <a:schemeClr val="accent5">
              <a:lumMod val="40000"/>
              <a:lumOff val="6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fontScale="92500" lnSpcReduction="10000"/>
          </a:bodyPr>
          <a:lstStyle/>
          <a:p>
            <a:pPr algn="ctr"/>
            <a:r>
              <a:rPr lang="en-US">
                <a:solidFill>
                  <a:schemeClr val="tx1"/>
                </a:solidFill>
                <a:latin typeface="Intel Clear" panose="020B0604020203020204" pitchFamily="34" charset="0"/>
                <a:ea typeface="Intel Clear" panose="020B0604020203020204" pitchFamily="34" charset="0"/>
                <a:cs typeface="Intel Clear" panose="020B0604020203020204" pitchFamily="34" charset="0"/>
              </a:rPr>
              <a:t>G3 State</a:t>
            </a:r>
          </a:p>
        </p:txBody>
      </p:sp>
      <p:sp>
        <p:nvSpPr>
          <p:cNvPr id="7" name="Rectangle: Rounded Corners 6">
            <a:extLst>
              <a:ext uri="{FF2B5EF4-FFF2-40B4-BE49-F238E27FC236}">
                <a16:creationId xmlns:a16="http://schemas.microsoft.com/office/drawing/2014/main" id="{63C6C7E4-C3DF-2C52-ED0D-F8CA6584DEE6}"/>
              </a:ext>
            </a:extLst>
          </p:cNvPr>
          <p:cNvSpPr/>
          <p:nvPr/>
        </p:nvSpPr>
        <p:spPr>
          <a:xfrm>
            <a:off x="8013863" y="2084210"/>
            <a:ext cx="1079635" cy="1417211"/>
          </a:xfrm>
          <a:prstGeom prst="roundRect">
            <a:avLst>
              <a:gd name="adj" fmla="val 7971"/>
            </a:avLst>
          </a:prstGeom>
          <a:solidFill>
            <a:schemeClr val="tx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spcBef>
                <a:spcPts val="600"/>
              </a:spcBef>
            </a:pPr>
            <a:r>
              <a:rPr lang="en-US" sz="800">
                <a:solidFill>
                  <a:srgbClr val="004A86"/>
                </a:solidFill>
                <a:latin typeface="Intel Clear Light" panose="020B0404020203020204" pitchFamily="34" charset="0"/>
                <a:ea typeface="Intel Clear Light" panose="020B0404020203020204" pitchFamily="34" charset="0"/>
                <a:cs typeface="Intel Clear Light" panose="020B0404020203020204" pitchFamily="34" charset="0"/>
              </a:rPr>
              <a:t>VCCRTC</a:t>
            </a:r>
          </a:p>
          <a:p>
            <a:pPr>
              <a:spcBef>
                <a:spcPts val="600"/>
              </a:spcBef>
            </a:pPr>
            <a:r>
              <a:rPr lang="en-US" sz="800">
                <a:solidFill>
                  <a:srgbClr val="004A86"/>
                </a:solidFill>
                <a:latin typeface="Intel Clear Light" panose="020B0404020203020204" pitchFamily="34" charset="0"/>
                <a:ea typeface="Intel Clear Light" panose="020B0404020203020204" pitchFamily="34" charset="0"/>
                <a:cs typeface="Intel Clear Light" panose="020B0404020203020204" pitchFamily="34" charset="0"/>
              </a:rPr>
              <a:t>RTCRST#</a:t>
            </a:r>
          </a:p>
          <a:p>
            <a:pPr>
              <a:spcBef>
                <a:spcPts val="600"/>
              </a:spcBef>
            </a:pPr>
            <a:endParaRPr lang="en-US" sz="800">
              <a:solidFill>
                <a:srgbClr val="004A86"/>
              </a:solidFill>
              <a:latin typeface="Intel Clear Light" panose="020B0404020203020204" pitchFamily="34" charset="0"/>
              <a:ea typeface="Intel Clear Light" panose="020B0404020203020204" pitchFamily="34" charset="0"/>
              <a:cs typeface="Intel Clear Light" panose="020B0404020203020204" pitchFamily="34" charset="0"/>
            </a:endParaRPr>
          </a:p>
          <a:p>
            <a:pPr>
              <a:spcBef>
                <a:spcPts val="600"/>
              </a:spcBef>
            </a:pPr>
            <a:endParaRPr lang="en-US" sz="800">
              <a:solidFill>
                <a:srgbClr val="004A86"/>
              </a:solidFill>
              <a:latin typeface="Intel Clear Light" panose="020B0404020203020204" pitchFamily="34" charset="0"/>
              <a:ea typeface="Intel Clear Light" panose="020B0404020203020204" pitchFamily="34" charset="0"/>
              <a:cs typeface="Intel Clear Light" panose="020B0404020203020204" pitchFamily="34" charset="0"/>
            </a:endParaRPr>
          </a:p>
          <a:p>
            <a:pPr>
              <a:spcBef>
                <a:spcPts val="600"/>
              </a:spcBef>
            </a:pPr>
            <a:r>
              <a:rPr lang="en-US" sz="800">
                <a:solidFill>
                  <a:srgbClr val="004A86"/>
                </a:solidFill>
                <a:latin typeface="Intel Clear Light" panose="020B0404020203020204" pitchFamily="34" charset="0"/>
                <a:ea typeface="Intel Clear Light" panose="020B0404020203020204" pitchFamily="34" charset="0"/>
                <a:cs typeface="Intel Clear Light" panose="020B0404020203020204" pitchFamily="34" charset="0"/>
              </a:rPr>
              <a:t>SRTCRST#</a:t>
            </a:r>
          </a:p>
          <a:p>
            <a:pPr>
              <a:spcBef>
                <a:spcPts val="600"/>
              </a:spcBef>
            </a:pPr>
            <a:endParaRPr lang="en-US" sz="800">
              <a:solidFill>
                <a:srgbClr val="004A86"/>
              </a:solidFill>
              <a:latin typeface="Intel Clear Light" panose="020B0404020203020204" pitchFamily="34" charset="0"/>
              <a:ea typeface="Intel Clear Light" panose="020B0404020203020204" pitchFamily="34" charset="0"/>
              <a:cs typeface="Intel Clear Light" panose="020B0404020203020204" pitchFamily="34" charset="0"/>
            </a:endParaRPr>
          </a:p>
          <a:p>
            <a:pPr algn="ctr">
              <a:spcBef>
                <a:spcPts val="600"/>
              </a:spcBef>
            </a:pPr>
            <a:r>
              <a:rPr lang="en-US" sz="800">
                <a:solidFill>
                  <a:srgbClr val="004A86"/>
                </a:solidFill>
                <a:latin typeface="Intel Clear Light" panose="020B0404020203020204" pitchFamily="34" charset="0"/>
                <a:ea typeface="Intel Clear Light" panose="020B0404020203020204" pitchFamily="34" charset="0"/>
                <a:cs typeface="Intel Clear Light" panose="020B0404020203020204" pitchFamily="34" charset="0"/>
              </a:rPr>
              <a:t>SoC</a:t>
            </a:r>
          </a:p>
        </p:txBody>
      </p:sp>
      <p:grpSp>
        <p:nvGrpSpPr>
          <p:cNvPr id="58" name="Group 57">
            <a:extLst>
              <a:ext uri="{FF2B5EF4-FFF2-40B4-BE49-F238E27FC236}">
                <a16:creationId xmlns:a16="http://schemas.microsoft.com/office/drawing/2014/main" id="{E84A15E0-0241-C656-2ABB-1EAB57417782}"/>
              </a:ext>
            </a:extLst>
          </p:cNvPr>
          <p:cNvGrpSpPr/>
          <p:nvPr/>
        </p:nvGrpSpPr>
        <p:grpSpPr>
          <a:xfrm>
            <a:off x="7022514" y="2355102"/>
            <a:ext cx="294430" cy="101916"/>
            <a:chOff x="811317" y="3429000"/>
            <a:chExt cx="2766199" cy="907623"/>
          </a:xfrm>
        </p:grpSpPr>
        <p:cxnSp>
          <p:nvCxnSpPr>
            <p:cNvPr id="18" name="Straight Connector 17">
              <a:extLst>
                <a:ext uri="{FF2B5EF4-FFF2-40B4-BE49-F238E27FC236}">
                  <a16:creationId xmlns:a16="http://schemas.microsoft.com/office/drawing/2014/main" id="{2563672B-F696-934A-3C38-350E80D95089}"/>
                </a:ext>
              </a:extLst>
            </p:cNvPr>
            <p:cNvCxnSpPr>
              <a:cxnSpLocks/>
            </p:cNvCxnSpPr>
            <p:nvPr/>
          </p:nvCxnSpPr>
          <p:spPr>
            <a:xfrm flipV="1">
              <a:off x="811317" y="3429000"/>
              <a:ext cx="250533" cy="457195"/>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DAD33BC-ABB6-C747-50A7-4A9D54DEFAB0}"/>
                </a:ext>
              </a:extLst>
            </p:cNvPr>
            <p:cNvCxnSpPr>
              <a:cxnSpLocks/>
            </p:cNvCxnSpPr>
            <p:nvPr/>
          </p:nvCxnSpPr>
          <p:spPr>
            <a:xfrm flipH="1" flipV="1">
              <a:off x="1059473" y="3429000"/>
              <a:ext cx="464578" cy="907623"/>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E20A0AE-15DA-79F7-8E78-1200E21E3BE7}"/>
                </a:ext>
              </a:extLst>
            </p:cNvPr>
            <p:cNvCxnSpPr>
              <a:cxnSpLocks/>
            </p:cNvCxnSpPr>
            <p:nvPr/>
          </p:nvCxnSpPr>
          <p:spPr>
            <a:xfrm flipV="1">
              <a:off x="1522562" y="3429000"/>
              <a:ext cx="449559" cy="907623"/>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2B81A67-85F8-68BC-FFD8-D64ED6A43417}"/>
                </a:ext>
              </a:extLst>
            </p:cNvPr>
            <p:cNvCxnSpPr>
              <a:cxnSpLocks/>
            </p:cNvCxnSpPr>
            <p:nvPr/>
          </p:nvCxnSpPr>
          <p:spPr>
            <a:xfrm flipH="1" flipV="1">
              <a:off x="1974608" y="3429000"/>
              <a:ext cx="458225" cy="907623"/>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B54F5D0-8348-0C11-F97E-51B4D75764C6}"/>
                </a:ext>
              </a:extLst>
            </p:cNvPr>
            <p:cNvCxnSpPr>
              <a:cxnSpLocks/>
            </p:cNvCxnSpPr>
            <p:nvPr/>
          </p:nvCxnSpPr>
          <p:spPr>
            <a:xfrm flipV="1">
              <a:off x="2432833" y="3429000"/>
              <a:ext cx="449499" cy="907623"/>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BA0DC4E-FE83-BCF0-FBDE-81F492E5F6DA}"/>
                </a:ext>
              </a:extLst>
            </p:cNvPr>
            <p:cNvCxnSpPr>
              <a:cxnSpLocks/>
            </p:cNvCxnSpPr>
            <p:nvPr/>
          </p:nvCxnSpPr>
          <p:spPr>
            <a:xfrm flipH="1" flipV="1">
              <a:off x="2891058" y="3429000"/>
              <a:ext cx="450351" cy="907623"/>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6948C0C-BE56-B085-0765-69E43F8B9153}"/>
                </a:ext>
              </a:extLst>
            </p:cNvPr>
            <p:cNvCxnSpPr>
              <a:cxnSpLocks/>
            </p:cNvCxnSpPr>
            <p:nvPr/>
          </p:nvCxnSpPr>
          <p:spPr>
            <a:xfrm flipV="1">
              <a:off x="3341409" y="3868077"/>
              <a:ext cx="236107" cy="468546"/>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grpSp>
      <p:cxnSp>
        <p:nvCxnSpPr>
          <p:cNvPr id="61" name="Straight Arrow Connector 60">
            <a:extLst>
              <a:ext uri="{FF2B5EF4-FFF2-40B4-BE49-F238E27FC236}">
                <a16:creationId xmlns:a16="http://schemas.microsoft.com/office/drawing/2014/main" id="{582CF41D-6BB5-6906-F621-847F4152CCD3}"/>
              </a:ext>
            </a:extLst>
          </p:cNvPr>
          <p:cNvCxnSpPr>
            <a:cxnSpLocks/>
          </p:cNvCxnSpPr>
          <p:nvPr/>
        </p:nvCxnSpPr>
        <p:spPr>
          <a:xfrm>
            <a:off x="6610370" y="2232809"/>
            <a:ext cx="140349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0176C5C2-65CB-8C25-6709-2BFCC3CFA996}"/>
              </a:ext>
            </a:extLst>
          </p:cNvPr>
          <p:cNvCxnSpPr>
            <a:cxnSpLocks/>
          </p:cNvCxnSpPr>
          <p:nvPr/>
        </p:nvCxnSpPr>
        <p:spPr>
          <a:xfrm>
            <a:off x="7316944" y="2406060"/>
            <a:ext cx="69691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CF4A549-7441-241F-5EFE-FDB5D6BE454F}"/>
              </a:ext>
            </a:extLst>
          </p:cNvPr>
          <p:cNvCxnSpPr>
            <a:cxnSpLocks/>
          </p:cNvCxnSpPr>
          <p:nvPr/>
        </p:nvCxnSpPr>
        <p:spPr>
          <a:xfrm>
            <a:off x="6821871" y="2404405"/>
            <a:ext cx="200643" cy="0"/>
          </a:xfrm>
          <a:prstGeom prst="straightConnector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201F0E46-AB60-1004-A5DC-E5953CAC21E2}"/>
              </a:ext>
            </a:extLst>
          </p:cNvPr>
          <p:cNvGrpSpPr>
            <a:grpSpLocks/>
          </p:cNvGrpSpPr>
          <p:nvPr/>
        </p:nvGrpSpPr>
        <p:grpSpPr>
          <a:xfrm>
            <a:off x="7436483" y="2404405"/>
            <a:ext cx="185977" cy="461011"/>
            <a:chOff x="1059474" y="2832202"/>
            <a:chExt cx="1137253" cy="4186169"/>
          </a:xfrm>
        </p:grpSpPr>
        <p:cxnSp>
          <p:nvCxnSpPr>
            <p:cNvPr id="93" name="Straight Connector 92">
              <a:extLst>
                <a:ext uri="{FF2B5EF4-FFF2-40B4-BE49-F238E27FC236}">
                  <a16:creationId xmlns:a16="http://schemas.microsoft.com/office/drawing/2014/main" id="{763A3B87-3425-6104-DA4B-9FF5E35D246A}"/>
                </a:ext>
              </a:extLst>
            </p:cNvPr>
            <p:cNvCxnSpPr>
              <a:cxnSpLocks/>
            </p:cNvCxnSpPr>
            <p:nvPr/>
          </p:nvCxnSpPr>
          <p:spPr>
            <a:xfrm flipH="1">
              <a:off x="1261276" y="6445764"/>
              <a:ext cx="645000" cy="0"/>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33461B6-8DD8-9C39-25A9-3C359D321C31}"/>
                </a:ext>
              </a:extLst>
            </p:cNvPr>
            <p:cNvCxnSpPr>
              <a:cxnSpLocks/>
            </p:cNvCxnSpPr>
            <p:nvPr/>
          </p:nvCxnSpPr>
          <p:spPr>
            <a:xfrm>
              <a:off x="1059474" y="4336623"/>
              <a:ext cx="1137253" cy="0"/>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E2DB2880-F45F-E508-963E-71576A5D92B7}"/>
                </a:ext>
              </a:extLst>
            </p:cNvPr>
            <p:cNvCxnSpPr>
              <a:cxnSpLocks/>
            </p:cNvCxnSpPr>
            <p:nvPr/>
          </p:nvCxnSpPr>
          <p:spPr>
            <a:xfrm flipH="1">
              <a:off x="1059474" y="4920994"/>
              <a:ext cx="1137253" cy="0"/>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3491D836-3440-F67F-2EA2-AFBBE3285E45}"/>
                </a:ext>
              </a:extLst>
            </p:cNvPr>
            <p:cNvCxnSpPr>
              <a:cxnSpLocks/>
            </p:cNvCxnSpPr>
            <p:nvPr/>
          </p:nvCxnSpPr>
          <p:spPr>
            <a:xfrm flipV="1">
              <a:off x="1583778" y="2832202"/>
              <a:ext cx="0" cy="1504421"/>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8B4B388-A983-5EFF-F8BF-6F6C64EFF5BE}"/>
                </a:ext>
              </a:extLst>
            </p:cNvPr>
            <p:cNvCxnSpPr>
              <a:cxnSpLocks/>
            </p:cNvCxnSpPr>
            <p:nvPr/>
          </p:nvCxnSpPr>
          <p:spPr>
            <a:xfrm flipH="1">
              <a:off x="1435243" y="6763689"/>
              <a:ext cx="322500" cy="0"/>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15A11AC-2C84-FC2A-E5BB-DF057B12D7D4}"/>
                </a:ext>
              </a:extLst>
            </p:cNvPr>
            <p:cNvCxnSpPr>
              <a:cxnSpLocks/>
            </p:cNvCxnSpPr>
            <p:nvPr/>
          </p:nvCxnSpPr>
          <p:spPr>
            <a:xfrm>
              <a:off x="1543599" y="7018371"/>
              <a:ext cx="84501" cy="0"/>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B736CE0-CD3F-0DBC-A417-4C880927E06E}"/>
                </a:ext>
              </a:extLst>
            </p:cNvPr>
            <p:cNvCxnSpPr>
              <a:cxnSpLocks/>
            </p:cNvCxnSpPr>
            <p:nvPr/>
          </p:nvCxnSpPr>
          <p:spPr>
            <a:xfrm flipV="1">
              <a:off x="1583778" y="4941342"/>
              <a:ext cx="0" cy="1504421"/>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748992D7-A135-3DD2-2D2A-DEDD4E7FD008}"/>
              </a:ext>
            </a:extLst>
          </p:cNvPr>
          <p:cNvGrpSpPr/>
          <p:nvPr/>
        </p:nvGrpSpPr>
        <p:grpSpPr>
          <a:xfrm>
            <a:off x="7022514" y="2968257"/>
            <a:ext cx="294430" cy="101916"/>
            <a:chOff x="811317" y="3429000"/>
            <a:chExt cx="2766199" cy="907623"/>
          </a:xfrm>
        </p:grpSpPr>
        <p:cxnSp>
          <p:nvCxnSpPr>
            <p:cNvPr id="106" name="Straight Connector 105">
              <a:extLst>
                <a:ext uri="{FF2B5EF4-FFF2-40B4-BE49-F238E27FC236}">
                  <a16:creationId xmlns:a16="http://schemas.microsoft.com/office/drawing/2014/main" id="{1D8D1011-2877-360D-2BA1-8059AC36007C}"/>
                </a:ext>
              </a:extLst>
            </p:cNvPr>
            <p:cNvCxnSpPr>
              <a:cxnSpLocks/>
            </p:cNvCxnSpPr>
            <p:nvPr/>
          </p:nvCxnSpPr>
          <p:spPr>
            <a:xfrm flipV="1">
              <a:off x="811317" y="3429000"/>
              <a:ext cx="250533" cy="457195"/>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E47DFEE-E3C3-67D8-F9B3-A48930F40E42}"/>
                </a:ext>
              </a:extLst>
            </p:cNvPr>
            <p:cNvCxnSpPr>
              <a:cxnSpLocks/>
            </p:cNvCxnSpPr>
            <p:nvPr/>
          </p:nvCxnSpPr>
          <p:spPr>
            <a:xfrm flipH="1" flipV="1">
              <a:off x="1059473" y="3429000"/>
              <a:ext cx="464578" cy="907623"/>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7D67C325-BDA4-8E12-644D-B07175A8F562}"/>
                </a:ext>
              </a:extLst>
            </p:cNvPr>
            <p:cNvCxnSpPr>
              <a:cxnSpLocks/>
            </p:cNvCxnSpPr>
            <p:nvPr/>
          </p:nvCxnSpPr>
          <p:spPr>
            <a:xfrm flipV="1">
              <a:off x="1522562" y="3429000"/>
              <a:ext cx="449559" cy="907623"/>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903CB46-C19B-08DB-5031-B87B293AB4B7}"/>
                </a:ext>
              </a:extLst>
            </p:cNvPr>
            <p:cNvCxnSpPr>
              <a:cxnSpLocks/>
            </p:cNvCxnSpPr>
            <p:nvPr/>
          </p:nvCxnSpPr>
          <p:spPr>
            <a:xfrm flipH="1" flipV="1">
              <a:off x="1974608" y="3429000"/>
              <a:ext cx="458225" cy="907623"/>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6165513-23AB-FBD8-2229-5CF573A09ED7}"/>
                </a:ext>
              </a:extLst>
            </p:cNvPr>
            <p:cNvCxnSpPr>
              <a:cxnSpLocks/>
            </p:cNvCxnSpPr>
            <p:nvPr/>
          </p:nvCxnSpPr>
          <p:spPr>
            <a:xfrm flipV="1">
              <a:off x="2432833" y="3429000"/>
              <a:ext cx="449499" cy="907623"/>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8ED0AB8-781A-4540-778C-FFD314276915}"/>
                </a:ext>
              </a:extLst>
            </p:cNvPr>
            <p:cNvCxnSpPr>
              <a:cxnSpLocks/>
            </p:cNvCxnSpPr>
            <p:nvPr/>
          </p:nvCxnSpPr>
          <p:spPr>
            <a:xfrm flipH="1" flipV="1">
              <a:off x="2891058" y="3429000"/>
              <a:ext cx="450351" cy="907623"/>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9CD8D66C-D2CA-496E-24F4-FFCCD569FA35}"/>
                </a:ext>
              </a:extLst>
            </p:cNvPr>
            <p:cNvCxnSpPr>
              <a:cxnSpLocks/>
            </p:cNvCxnSpPr>
            <p:nvPr/>
          </p:nvCxnSpPr>
          <p:spPr>
            <a:xfrm flipV="1">
              <a:off x="3341409" y="3868077"/>
              <a:ext cx="236107" cy="468546"/>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grpSp>
      <p:cxnSp>
        <p:nvCxnSpPr>
          <p:cNvPr id="113" name="Straight Arrow Connector 112">
            <a:extLst>
              <a:ext uri="{FF2B5EF4-FFF2-40B4-BE49-F238E27FC236}">
                <a16:creationId xmlns:a16="http://schemas.microsoft.com/office/drawing/2014/main" id="{84AA708F-3EB2-EB92-BFEA-7EE700EC5200}"/>
              </a:ext>
            </a:extLst>
          </p:cNvPr>
          <p:cNvCxnSpPr>
            <a:cxnSpLocks/>
          </p:cNvCxnSpPr>
          <p:nvPr/>
        </p:nvCxnSpPr>
        <p:spPr>
          <a:xfrm>
            <a:off x="7316944" y="3019215"/>
            <a:ext cx="69691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Connector 64">
            <a:extLst>
              <a:ext uri="{FF2B5EF4-FFF2-40B4-BE49-F238E27FC236}">
                <a16:creationId xmlns:a16="http://schemas.microsoft.com/office/drawing/2014/main" id="{158353B7-FB4F-23D9-BDC2-E7958BBEF6BC}"/>
              </a:ext>
            </a:extLst>
          </p:cNvPr>
          <p:cNvCxnSpPr>
            <a:cxnSpLocks/>
          </p:cNvCxnSpPr>
          <p:nvPr/>
        </p:nvCxnSpPr>
        <p:spPr>
          <a:xfrm>
            <a:off x="6821871" y="3017560"/>
            <a:ext cx="200643" cy="0"/>
          </a:xfrm>
          <a:prstGeom prst="straightConnector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Group 114">
            <a:extLst>
              <a:ext uri="{FF2B5EF4-FFF2-40B4-BE49-F238E27FC236}">
                <a16:creationId xmlns:a16="http://schemas.microsoft.com/office/drawing/2014/main" id="{EFF5F500-A996-6C76-2EE8-58EC0B97DD1E}"/>
              </a:ext>
            </a:extLst>
          </p:cNvPr>
          <p:cNvGrpSpPr>
            <a:grpSpLocks/>
          </p:cNvGrpSpPr>
          <p:nvPr/>
        </p:nvGrpSpPr>
        <p:grpSpPr>
          <a:xfrm>
            <a:off x="7436483" y="3017560"/>
            <a:ext cx="185977" cy="461011"/>
            <a:chOff x="1059474" y="2832202"/>
            <a:chExt cx="1137253" cy="4186169"/>
          </a:xfrm>
        </p:grpSpPr>
        <p:cxnSp>
          <p:nvCxnSpPr>
            <p:cNvPr id="116" name="Straight Connector 115">
              <a:extLst>
                <a:ext uri="{FF2B5EF4-FFF2-40B4-BE49-F238E27FC236}">
                  <a16:creationId xmlns:a16="http://schemas.microsoft.com/office/drawing/2014/main" id="{755DA3DA-C771-01DA-5D9B-5BE04132F426}"/>
                </a:ext>
              </a:extLst>
            </p:cNvPr>
            <p:cNvCxnSpPr>
              <a:cxnSpLocks/>
            </p:cNvCxnSpPr>
            <p:nvPr/>
          </p:nvCxnSpPr>
          <p:spPr>
            <a:xfrm flipH="1">
              <a:off x="1261276" y="6445764"/>
              <a:ext cx="645000" cy="0"/>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D2A77C12-2604-30CC-B1A3-58B47AEC51D7}"/>
                </a:ext>
              </a:extLst>
            </p:cNvPr>
            <p:cNvCxnSpPr>
              <a:cxnSpLocks/>
            </p:cNvCxnSpPr>
            <p:nvPr/>
          </p:nvCxnSpPr>
          <p:spPr>
            <a:xfrm>
              <a:off x="1059474" y="4336623"/>
              <a:ext cx="1137253" cy="0"/>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900DB4D0-27E1-FA51-0B23-FE8B6D7A7D29}"/>
                </a:ext>
              </a:extLst>
            </p:cNvPr>
            <p:cNvCxnSpPr>
              <a:cxnSpLocks/>
            </p:cNvCxnSpPr>
            <p:nvPr/>
          </p:nvCxnSpPr>
          <p:spPr>
            <a:xfrm flipH="1">
              <a:off x="1059474" y="4920994"/>
              <a:ext cx="1137253" cy="0"/>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BFD093A-ADCC-8C49-584D-3DB980080A85}"/>
                </a:ext>
              </a:extLst>
            </p:cNvPr>
            <p:cNvCxnSpPr>
              <a:cxnSpLocks/>
            </p:cNvCxnSpPr>
            <p:nvPr/>
          </p:nvCxnSpPr>
          <p:spPr>
            <a:xfrm flipV="1">
              <a:off x="1583778" y="2832202"/>
              <a:ext cx="0" cy="1504421"/>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D24274CB-541C-1821-1EF7-E4B95BC58467}"/>
                </a:ext>
              </a:extLst>
            </p:cNvPr>
            <p:cNvCxnSpPr>
              <a:cxnSpLocks/>
            </p:cNvCxnSpPr>
            <p:nvPr/>
          </p:nvCxnSpPr>
          <p:spPr>
            <a:xfrm flipH="1">
              <a:off x="1435243" y="6763689"/>
              <a:ext cx="322500" cy="0"/>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6F5A9BF6-A380-7734-1725-4456EC5FBF0D}"/>
                </a:ext>
              </a:extLst>
            </p:cNvPr>
            <p:cNvCxnSpPr>
              <a:cxnSpLocks/>
            </p:cNvCxnSpPr>
            <p:nvPr/>
          </p:nvCxnSpPr>
          <p:spPr>
            <a:xfrm>
              <a:off x="1543599" y="7018371"/>
              <a:ext cx="84501" cy="0"/>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DC093675-BF8F-F5FE-44E6-C03924D40697}"/>
                </a:ext>
              </a:extLst>
            </p:cNvPr>
            <p:cNvCxnSpPr>
              <a:cxnSpLocks/>
            </p:cNvCxnSpPr>
            <p:nvPr/>
          </p:nvCxnSpPr>
          <p:spPr>
            <a:xfrm flipV="1">
              <a:off x="1583778" y="4941342"/>
              <a:ext cx="0" cy="1504421"/>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grpSp>
      <p:cxnSp>
        <p:nvCxnSpPr>
          <p:cNvPr id="123" name="Straight Connector 64">
            <a:extLst>
              <a:ext uri="{FF2B5EF4-FFF2-40B4-BE49-F238E27FC236}">
                <a16:creationId xmlns:a16="http://schemas.microsoft.com/office/drawing/2014/main" id="{F2E29276-DCD9-F2C6-E024-A114B6296CFA}"/>
              </a:ext>
            </a:extLst>
          </p:cNvPr>
          <p:cNvCxnSpPr>
            <a:cxnSpLocks/>
          </p:cNvCxnSpPr>
          <p:nvPr/>
        </p:nvCxnSpPr>
        <p:spPr>
          <a:xfrm>
            <a:off x="6815675" y="2232809"/>
            <a:ext cx="0" cy="784751"/>
          </a:xfrm>
          <a:prstGeom prst="straightConnector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Rectangle: Rounded Corners 126">
            <a:extLst>
              <a:ext uri="{FF2B5EF4-FFF2-40B4-BE49-F238E27FC236}">
                <a16:creationId xmlns:a16="http://schemas.microsoft.com/office/drawing/2014/main" id="{16F244B2-23BB-BC82-B17E-3F83DD1467AD}"/>
              </a:ext>
            </a:extLst>
          </p:cNvPr>
          <p:cNvSpPr/>
          <p:nvPr/>
        </p:nvSpPr>
        <p:spPr>
          <a:xfrm>
            <a:off x="5770644" y="2131108"/>
            <a:ext cx="840596" cy="734308"/>
          </a:xfrm>
          <a:prstGeom prst="roundRect">
            <a:avLst>
              <a:gd name="adj" fmla="val 7971"/>
            </a:avLst>
          </a:prstGeom>
          <a:solidFill>
            <a:schemeClr val="accent3">
              <a:lumMod val="40000"/>
              <a:lumOff val="60000"/>
            </a:schemeClr>
          </a:solidFill>
          <a:ln>
            <a:solidFill>
              <a:srgbClr val="EDB200"/>
            </a:solidFill>
          </a:ln>
        </p:spPr>
        <p:style>
          <a:lnRef idx="2">
            <a:schemeClr val="accent1">
              <a:shade val="50000"/>
            </a:schemeClr>
          </a:lnRef>
          <a:fillRef idx="1">
            <a:schemeClr val="accent1"/>
          </a:fillRef>
          <a:effectRef idx="0">
            <a:schemeClr val="accent1"/>
          </a:effectRef>
          <a:fontRef idx="minor">
            <a:schemeClr val="lt1"/>
          </a:fontRef>
        </p:style>
        <p:txBody>
          <a:bodyPr wrap="square" lIns="18288" rIns="18288" rtlCol="0" anchor="t">
            <a:noAutofit/>
          </a:bodyPr>
          <a:lstStyle/>
          <a:p>
            <a:pPr algn="ctr">
              <a:spcBef>
                <a:spcPts val="600"/>
              </a:spcBef>
            </a:pPr>
            <a:r>
              <a:rPr lang="en-US" sz="800">
                <a:solidFill>
                  <a:schemeClr val="tx1">
                    <a:lumMod val="50000"/>
                  </a:schemeClr>
                </a:solidFill>
                <a:latin typeface="Intel Clear Light" panose="020B0404020203020204" pitchFamily="34" charset="0"/>
                <a:ea typeface="Intel Clear Light" panose="020B0404020203020204" pitchFamily="34" charset="0"/>
                <a:cs typeface="Intel Clear Light" panose="020B0404020203020204" pitchFamily="34" charset="0"/>
              </a:rPr>
              <a:t>VIN             VOUT</a:t>
            </a:r>
          </a:p>
          <a:p>
            <a:pPr algn="ctr">
              <a:spcBef>
                <a:spcPts val="600"/>
              </a:spcBef>
            </a:pPr>
            <a:endParaRPr lang="en-US" sz="800">
              <a:solidFill>
                <a:schemeClr val="tx1">
                  <a:lumMod val="50000"/>
                </a:schemeClr>
              </a:solidFill>
              <a:latin typeface="Intel Clear Light" panose="020B0404020203020204" pitchFamily="34" charset="0"/>
              <a:ea typeface="Intel Clear Light" panose="020B0404020203020204" pitchFamily="34" charset="0"/>
              <a:cs typeface="Intel Clear Light" panose="020B0404020203020204" pitchFamily="34" charset="0"/>
            </a:endParaRPr>
          </a:p>
          <a:p>
            <a:pPr algn="ctr">
              <a:spcBef>
                <a:spcPts val="600"/>
              </a:spcBef>
            </a:pPr>
            <a:r>
              <a:rPr lang="en-US" sz="800">
                <a:solidFill>
                  <a:schemeClr val="tx1">
                    <a:lumMod val="50000"/>
                  </a:schemeClr>
                </a:solidFill>
                <a:latin typeface="Intel Clear Light" panose="020B0404020203020204" pitchFamily="34" charset="0"/>
                <a:ea typeface="Intel Clear Light" panose="020B0404020203020204" pitchFamily="34" charset="0"/>
                <a:cs typeface="Intel Clear Light" panose="020B0404020203020204" pitchFamily="34" charset="0"/>
              </a:rPr>
              <a:t>1.5V LDO</a:t>
            </a:r>
          </a:p>
          <a:p>
            <a:pPr>
              <a:spcBef>
                <a:spcPts val="600"/>
              </a:spcBef>
            </a:pPr>
            <a:r>
              <a:rPr lang="en-US" sz="800">
                <a:solidFill>
                  <a:schemeClr val="tx1">
                    <a:lumMod val="50000"/>
                  </a:schemeClr>
                </a:solidFill>
                <a:latin typeface="Intel Clear Light" panose="020B0404020203020204" pitchFamily="34" charset="0"/>
                <a:ea typeface="Intel Clear Light" panose="020B0404020203020204" pitchFamily="34" charset="0"/>
                <a:cs typeface="Intel Clear Light" panose="020B0404020203020204" pitchFamily="34" charset="0"/>
              </a:rPr>
              <a:t>EN</a:t>
            </a:r>
          </a:p>
        </p:txBody>
      </p:sp>
      <p:grpSp>
        <p:nvGrpSpPr>
          <p:cNvPr id="132" name="Group 131">
            <a:extLst>
              <a:ext uri="{FF2B5EF4-FFF2-40B4-BE49-F238E27FC236}">
                <a16:creationId xmlns:a16="http://schemas.microsoft.com/office/drawing/2014/main" id="{A69285C6-6D4F-3C5F-9FEA-539CE09EBFDB}"/>
              </a:ext>
            </a:extLst>
          </p:cNvPr>
          <p:cNvGrpSpPr/>
          <p:nvPr/>
        </p:nvGrpSpPr>
        <p:grpSpPr>
          <a:xfrm>
            <a:off x="4589590" y="2158952"/>
            <a:ext cx="166525" cy="196150"/>
            <a:chOff x="4191873" y="4226998"/>
            <a:chExt cx="228600" cy="268001"/>
          </a:xfrm>
        </p:grpSpPr>
        <p:sp>
          <p:nvSpPr>
            <p:cNvPr id="128" name="Isosceles Triangle 127">
              <a:extLst>
                <a:ext uri="{FF2B5EF4-FFF2-40B4-BE49-F238E27FC236}">
                  <a16:creationId xmlns:a16="http://schemas.microsoft.com/office/drawing/2014/main" id="{73753EAD-4C69-B229-EB62-D4686D44B78D}"/>
                </a:ext>
              </a:extLst>
            </p:cNvPr>
            <p:cNvSpPr/>
            <p:nvPr/>
          </p:nvSpPr>
          <p:spPr>
            <a:xfrm rot="5400000">
              <a:off x="4174274" y="4246699"/>
              <a:ext cx="263797"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9" name="Straight Connector 64">
              <a:extLst>
                <a:ext uri="{FF2B5EF4-FFF2-40B4-BE49-F238E27FC236}">
                  <a16:creationId xmlns:a16="http://schemas.microsoft.com/office/drawing/2014/main" id="{752C4120-6CB1-0268-46F3-8E95FDE4718C}"/>
                </a:ext>
              </a:extLst>
            </p:cNvPr>
            <p:cNvCxnSpPr>
              <a:cxnSpLocks/>
            </p:cNvCxnSpPr>
            <p:nvPr/>
          </p:nvCxnSpPr>
          <p:spPr>
            <a:xfrm>
              <a:off x="4420473" y="4226998"/>
              <a:ext cx="0" cy="268001"/>
            </a:xfrm>
            <a:prstGeom prst="straightConnector1">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grpSp>
      <p:cxnSp>
        <p:nvCxnSpPr>
          <p:cNvPr id="133" name="Straight Arrow Connector 132">
            <a:extLst>
              <a:ext uri="{FF2B5EF4-FFF2-40B4-BE49-F238E27FC236}">
                <a16:creationId xmlns:a16="http://schemas.microsoft.com/office/drawing/2014/main" id="{F51CC768-ABC9-957A-65A9-0A53A8BCB402}"/>
              </a:ext>
            </a:extLst>
          </p:cNvPr>
          <p:cNvCxnSpPr>
            <a:cxnSpLocks/>
            <a:stCxn id="128" idx="0"/>
          </p:cNvCxnSpPr>
          <p:nvPr/>
        </p:nvCxnSpPr>
        <p:spPr>
          <a:xfrm>
            <a:off x="4756115" y="2257028"/>
            <a:ext cx="1008335" cy="832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Connector 64">
            <a:extLst>
              <a:ext uri="{FF2B5EF4-FFF2-40B4-BE49-F238E27FC236}">
                <a16:creationId xmlns:a16="http://schemas.microsoft.com/office/drawing/2014/main" id="{3FCB8D60-4962-9669-43A0-557F1F4770AA}"/>
              </a:ext>
            </a:extLst>
          </p:cNvPr>
          <p:cNvCxnSpPr>
            <a:cxnSpLocks/>
          </p:cNvCxnSpPr>
          <p:nvPr/>
        </p:nvCxnSpPr>
        <p:spPr>
          <a:xfrm>
            <a:off x="4423821" y="2247907"/>
            <a:ext cx="200643" cy="0"/>
          </a:xfrm>
          <a:prstGeom prst="straightConnector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6" name="Group 135">
            <a:extLst>
              <a:ext uri="{FF2B5EF4-FFF2-40B4-BE49-F238E27FC236}">
                <a16:creationId xmlns:a16="http://schemas.microsoft.com/office/drawing/2014/main" id="{EE96015A-490B-4806-8366-3F2001112443}"/>
              </a:ext>
            </a:extLst>
          </p:cNvPr>
          <p:cNvGrpSpPr/>
          <p:nvPr/>
        </p:nvGrpSpPr>
        <p:grpSpPr>
          <a:xfrm>
            <a:off x="4127743" y="2200322"/>
            <a:ext cx="294430" cy="101916"/>
            <a:chOff x="811317" y="3429000"/>
            <a:chExt cx="2766199" cy="907623"/>
          </a:xfrm>
        </p:grpSpPr>
        <p:cxnSp>
          <p:nvCxnSpPr>
            <p:cNvPr id="137" name="Straight Connector 136">
              <a:extLst>
                <a:ext uri="{FF2B5EF4-FFF2-40B4-BE49-F238E27FC236}">
                  <a16:creationId xmlns:a16="http://schemas.microsoft.com/office/drawing/2014/main" id="{2E01CEE7-8A23-2D3E-5717-ED93B46F6079}"/>
                </a:ext>
              </a:extLst>
            </p:cNvPr>
            <p:cNvCxnSpPr>
              <a:cxnSpLocks/>
            </p:cNvCxnSpPr>
            <p:nvPr/>
          </p:nvCxnSpPr>
          <p:spPr>
            <a:xfrm flipV="1">
              <a:off x="811317" y="3429000"/>
              <a:ext cx="250533" cy="457195"/>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3A2BC59-8F0E-5CED-9201-82AA63E4EC9B}"/>
                </a:ext>
              </a:extLst>
            </p:cNvPr>
            <p:cNvCxnSpPr>
              <a:cxnSpLocks/>
            </p:cNvCxnSpPr>
            <p:nvPr/>
          </p:nvCxnSpPr>
          <p:spPr>
            <a:xfrm flipH="1" flipV="1">
              <a:off x="1059473" y="3429000"/>
              <a:ext cx="464578" cy="907623"/>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F074354-CDD5-F45B-5B83-12573FA655B6}"/>
                </a:ext>
              </a:extLst>
            </p:cNvPr>
            <p:cNvCxnSpPr>
              <a:cxnSpLocks/>
            </p:cNvCxnSpPr>
            <p:nvPr/>
          </p:nvCxnSpPr>
          <p:spPr>
            <a:xfrm flipV="1">
              <a:off x="1522562" y="3429000"/>
              <a:ext cx="449559" cy="907623"/>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3DB09623-C756-428F-5F5C-D12BFA42DF14}"/>
                </a:ext>
              </a:extLst>
            </p:cNvPr>
            <p:cNvCxnSpPr>
              <a:cxnSpLocks/>
            </p:cNvCxnSpPr>
            <p:nvPr/>
          </p:nvCxnSpPr>
          <p:spPr>
            <a:xfrm flipH="1" flipV="1">
              <a:off x="1974608" y="3429000"/>
              <a:ext cx="458225" cy="907623"/>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B839964E-D73F-EDCE-7307-1997D73A0FF7}"/>
                </a:ext>
              </a:extLst>
            </p:cNvPr>
            <p:cNvCxnSpPr>
              <a:cxnSpLocks/>
            </p:cNvCxnSpPr>
            <p:nvPr/>
          </p:nvCxnSpPr>
          <p:spPr>
            <a:xfrm flipV="1">
              <a:off x="2432833" y="3429000"/>
              <a:ext cx="449499" cy="907623"/>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070DF88-181F-CD76-105A-ADE3FE8B5907}"/>
                </a:ext>
              </a:extLst>
            </p:cNvPr>
            <p:cNvCxnSpPr>
              <a:cxnSpLocks/>
            </p:cNvCxnSpPr>
            <p:nvPr/>
          </p:nvCxnSpPr>
          <p:spPr>
            <a:xfrm flipH="1" flipV="1">
              <a:off x="2891058" y="3429000"/>
              <a:ext cx="450351" cy="907623"/>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C76BE74D-4575-CABB-382C-9C63637A3532}"/>
                </a:ext>
              </a:extLst>
            </p:cNvPr>
            <p:cNvCxnSpPr>
              <a:cxnSpLocks/>
            </p:cNvCxnSpPr>
            <p:nvPr/>
          </p:nvCxnSpPr>
          <p:spPr>
            <a:xfrm flipV="1">
              <a:off x="3341409" y="3868077"/>
              <a:ext cx="236107" cy="468546"/>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nvGrpSpPr>
          <p:cNvPr id="149" name="Group 148">
            <a:extLst>
              <a:ext uri="{FF2B5EF4-FFF2-40B4-BE49-F238E27FC236}">
                <a16:creationId xmlns:a16="http://schemas.microsoft.com/office/drawing/2014/main" id="{D5FF23C0-47AB-7984-6EA9-9B0ADC5B7E17}"/>
              </a:ext>
            </a:extLst>
          </p:cNvPr>
          <p:cNvGrpSpPr/>
          <p:nvPr/>
        </p:nvGrpSpPr>
        <p:grpSpPr>
          <a:xfrm>
            <a:off x="3424399" y="1859323"/>
            <a:ext cx="703346" cy="390302"/>
            <a:chOff x="3995428" y="4057650"/>
            <a:chExt cx="851717" cy="514496"/>
          </a:xfrm>
        </p:grpSpPr>
        <p:cxnSp>
          <p:nvCxnSpPr>
            <p:cNvPr id="144" name="Straight Connector 64">
              <a:extLst>
                <a:ext uri="{FF2B5EF4-FFF2-40B4-BE49-F238E27FC236}">
                  <a16:creationId xmlns:a16="http://schemas.microsoft.com/office/drawing/2014/main" id="{D3488C22-0150-8A83-17BA-F22A7D1F2A4E}"/>
                </a:ext>
              </a:extLst>
            </p:cNvPr>
            <p:cNvCxnSpPr>
              <a:cxnSpLocks/>
            </p:cNvCxnSpPr>
            <p:nvPr/>
          </p:nvCxnSpPr>
          <p:spPr>
            <a:xfrm>
              <a:off x="4095750" y="4057650"/>
              <a:ext cx="0" cy="514496"/>
            </a:xfrm>
            <a:prstGeom prst="straightConnector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64">
              <a:extLst>
                <a:ext uri="{FF2B5EF4-FFF2-40B4-BE49-F238E27FC236}">
                  <a16:creationId xmlns:a16="http://schemas.microsoft.com/office/drawing/2014/main" id="{EDC86289-71EA-03F7-369D-296E5EFDACC7}"/>
                </a:ext>
              </a:extLst>
            </p:cNvPr>
            <p:cNvCxnSpPr>
              <a:cxnSpLocks/>
            </p:cNvCxnSpPr>
            <p:nvPr/>
          </p:nvCxnSpPr>
          <p:spPr>
            <a:xfrm>
              <a:off x="4095750" y="4572146"/>
              <a:ext cx="751395" cy="0"/>
            </a:xfrm>
            <a:prstGeom prst="straightConnector1">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48" name="Straight Connector 64">
              <a:extLst>
                <a:ext uri="{FF2B5EF4-FFF2-40B4-BE49-F238E27FC236}">
                  <a16:creationId xmlns:a16="http://schemas.microsoft.com/office/drawing/2014/main" id="{4A48CC7F-0E3A-4979-2B61-B6F31555B99A}"/>
                </a:ext>
              </a:extLst>
            </p:cNvPr>
            <p:cNvCxnSpPr>
              <a:cxnSpLocks/>
            </p:cNvCxnSpPr>
            <p:nvPr/>
          </p:nvCxnSpPr>
          <p:spPr>
            <a:xfrm>
              <a:off x="3995428" y="4057650"/>
              <a:ext cx="200643" cy="0"/>
            </a:xfrm>
            <a:prstGeom prst="straightConnector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0" name="TextBox 149">
            <a:extLst>
              <a:ext uri="{FF2B5EF4-FFF2-40B4-BE49-F238E27FC236}">
                <a16:creationId xmlns:a16="http://schemas.microsoft.com/office/drawing/2014/main" id="{9909C666-40A7-2EAB-C7DE-14609766DBA0}"/>
              </a:ext>
            </a:extLst>
          </p:cNvPr>
          <p:cNvSpPr txBox="1"/>
          <p:nvPr/>
        </p:nvSpPr>
        <p:spPr>
          <a:xfrm>
            <a:off x="3180869" y="1626457"/>
            <a:ext cx="652743" cy="230832"/>
          </a:xfrm>
          <a:prstGeom prst="rect">
            <a:avLst/>
          </a:prstGeom>
          <a:noFill/>
        </p:spPr>
        <p:txBody>
          <a:bodyPr wrap="none" rtlCol="0">
            <a:spAutoFit/>
          </a:bodyPr>
          <a:lstStyle/>
          <a:p>
            <a:r>
              <a:rPr lang="en-US" sz="900"/>
              <a:t>+V3P3A</a:t>
            </a:r>
          </a:p>
        </p:txBody>
      </p:sp>
      <p:grpSp>
        <p:nvGrpSpPr>
          <p:cNvPr id="151" name="Group 150">
            <a:extLst>
              <a:ext uri="{FF2B5EF4-FFF2-40B4-BE49-F238E27FC236}">
                <a16:creationId xmlns:a16="http://schemas.microsoft.com/office/drawing/2014/main" id="{BE05FC80-30D1-13AE-AEF1-BE472BC5C18E}"/>
              </a:ext>
            </a:extLst>
          </p:cNvPr>
          <p:cNvGrpSpPr/>
          <p:nvPr/>
        </p:nvGrpSpPr>
        <p:grpSpPr>
          <a:xfrm>
            <a:off x="4589590" y="1760841"/>
            <a:ext cx="166525" cy="196150"/>
            <a:chOff x="4191873" y="4226998"/>
            <a:chExt cx="228600" cy="268001"/>
          </a:xfrm>
        </p:grpSpPr>
        <p:sp>
          <p:nvSpPr>
            <p:cNvPr id="152" name="Isosceles Triangle 151">
              <a:extLst>
                <a:ext uri="{FF2B5EF4-FFF2-40B4-BE49-F238E27FC236}">
                  <a16:creationId xmlns:a16="http://schemas.microsoft.com/office/drawing/2014/main" id="{67F19413-CEE9-7C38-1B29-2280BD983D37}"/>
                </a:ext>
              </a:extLst>
            </p:cNvPr>
            <p:cNvSpPr/>
            <p:nvPr/>
          </p:nvSpPr>
          <p:spPr>
            <a:xfrm rot="5400000">
              <a:off x="4174274" y="4246699"/>
              <a:ext cx="263797"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3" name="Straight Connector 64">
              <a:extLst>
                <a:ext uri="{FF2B5EF4-FFF2-40B4-BE49-F238E27FC236}">
                  <a16:creationId xmlns:a16="http://schemas.microsoft.com/office/drawing/2014/main" id="{B5386924-197D-446B-6F60-D83854BE8D7F}"/>
                </a:ext>
              </a:extLst>
            </p:cNvPr>
            <p:cNvCxnSpPr>
              <a:cxnSpLocks/>
            </p:cNvCxnSpPr>
            <p:nvPr/>
          </p:nvCxnSpPr>
          <p:spPr>
            <a:xfrm>
              <a:off x="4420473" y="4226998"/>
              <a:ext cx="0" cy="268001"/>
            </a:xfrm>
            <a:prstGeom prst="straightConnector1">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grpSp>
      <p:cxnSp>
        <p:nvCxnSpPr>
          <p:cNvPr id="154" name="Straight Connector 64">
            <a:extLst>
              <a:ext uri="{FF2B5EF4-FFF2-40B4-BE49-F238E27FC236}">
                <a16:creationId xmlns:a16="http://schemas.microsoft.com/office/drawing/2014/main" id="{A3799859-2339-1B89-24F9-D44B02AF6752}"/>
              </a:ext>
            </a:extLst>
          </p:cNvPr>
          <p:cNvCxnSpPr>
            <a:cxnSpLocks/>
          </p:cNvCxnSpPr>
          <p:nvPr/>
        </p:nvCxnSpPr>
        <p:spPr>
          <a:xfrm>
            <a:off x="4423821" y="1851514"/>
            <a:ext cx="209550" cy="1828"/>
          </a:xfrm>
          <a:prstGeom prst="straightConnector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5" name="Group 154">
            <a:extLst>
              <a:ext uri="{FF2B5EF4-FFF2-40B4-BE49-F238E27FC236}">
                <a16:creationId xmlns:a16="http://schemas.microsoft.com/office/drawing/2014/main" id="{48B3F4B1-9035-BB57-D633-4B79BFDD68A7}"/>
              </a:ext>
            </a:extLst>
          </p:cNvPr>
          <p:cNvGrpSpPr/>
          <p:nvPr/>
        </p:nvGrpSpPr>
        <p:grpSpPr>
          <a:xfrm>
            <a:off x="4127743" y="1802211"/>
            <a:ext cx="294430" cy="101916"/>
            <a:chOff x="811317" y="3429000"/>
            <a:chExt cx="2766199" cy="907623"/>
          </a:xfrm>
        </p:grpSpPr>
        <p:cxnSp>
          <p:nvCxnSpPr>
            <p:cNvPr id="156" name="Straight Connector 155">
              <a:extLst>
                <a:ext uri="{FF2B5EF4-FFF2-40B4-BE49-F238E27FC236}">
                  <a16:creationId xmlns:a16="http://schemas.microsoft.com/office/drawing/2014/main" id="{D4280850-64A4-E3D7-537D-66C924E2B23D}"/>
                </a:ext>
              </a:extLst>
            </p:cNvPr>
            <p:cNvCxnSpPr>
              <a:cxnSpLocks/>
            </p:cNvCxnSpPr>
            <p:nvPr/>
          </p:nvCxnSpPr>
          <p:spPr>
            <a:xfrm flipV="1">
              <a:off x="811317" y="3429000"/>
              <a:ext cx="250533" cy="457195"/>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C5562DDC-76F9-C489-2B07-CE2C745CEC58}"/>
                </a:ext>
              </a:extLst>
            </p:cNvPr>
            <p:cNvCxnSpPr>
              <a:cxnSpLocks/>
            </p:cNvCxnSpPr>
            <p:nvPr/>
          </p:nvCxnSpPr>
          <p:spPr>
            <a:xfrm flipH="1" flipV="1">
              <a:off x="1059473" y="3429000"/>
              <a:ext cx="464578" cy="907623"/>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B7C061BD-CFB0-5651-AD75-63074F86946E}"/>
                </a:ext>
              </a:extLst>
            </p:cNvPr>
            <p:cNvCxnSpPr>
              <a:cxnSpLocks/>
            </p:cNvCxnSpPr>
            <p:nvPr/>
          </p:nvCxnSpPr>
          <p:spPr>
            <a:xfrm flipV="1">
              <a:off x="1522562" y="3429000"/>
              <a:ext cx="449559" cy="907623"/>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1B3A92F2-3B29-3E33-B28B-C5B821DB2BCF}"/>
                </a:ext>
              </a:extLst>
            </p:cNvPr>
            <p:cNvCxnSpPr>
              <a:cxnSpLocks/>
            </p:cNvCxnSpPr>
            <p:nvPr/>
          </p:nvCxnSpPr>
          <p:spPr>
            <a:xfrm flipH="1" flipV="1">
              <a:off x="1974608" y="3429000"/>
              <a:ext cx="458225" cy="907623"/>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AE32EC96-4E8F-A6AD-7DF1-89EE92EA2037}"/>
                </a:ext>
              </a:extLst>
            </p:cNvPr>
            <p:cNvCxnSpPr>
              <a:cxnSpLocks/>
            </p:cNvCxnSpPr>
            <p:nvPr/>
          </p:nvCxnSpPr>
          <p:spPr>
            <a:xfrm flipV="1">
              <a:off x="2432833" y="3429000"/>
              <a:ext cx="449499" cy="907623"/>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0A8DDB83-2563-0565-88F7-57F494DA6155}"/>
                </a:ext>
              </a:extLst>
            </p:cNvPr>
            <p:cNvCxnSpPr>
              <a:cxnSpLocks/>
            </p:cNvCxnSpPr>
            <p:nvPr/>
          </p:nvCxnSpPr>
          <p:spPr>
            <a:xfrm flipH="1" flipV="1">
              <a:off x="2891058" y="3429000"/>
              <a:ext cx="450351" cy="907623"/>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CCAA6E66-8517-08A3-2746-1B88CF684BC1}"/>
                </a:ext>
              </a:extLst>
            </p:cNvPr>
            <p:cNvCxnSpPr>
              <a:cxnSpLocks/>
            </p:cNvCxnSpPr>
            <p:nvPr/>
          </p:nvCxnSpPr>
          <p:spPr>
            <a:xfrm flipV="1">
              <a:off x="3341409" y="3868077"/>
              <a:ext cx="236107" cy="468546"/>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58942AF9-D7CF-7850-863F-E54E26A933DC}"/>
              </a:ext>
            </a:extLst>
          </p:cNvPr>
          <p:cNvGrpSpPr/>
          <p:nvPr/>
        </p:nvGrpSpPr>
        <p:grpSpPr>
          <a:xfrm>
            <a:off x="3830302" y="1461212"/>
            <a:ext cx="297441" cy="390302"/>
            <a:chOff x="3034735" y="4100272"/>
            <a:chExt cx="297441" cy="390302"/>
          </a:xfrm>
        </p:grpSpPr>
        <p:grpSp>
          <p:nvGrpSpPr>
            <p:cNvPr id="168" name="Group 167">
              <a:extLst>
                <a:ext uri="{FF2B5EF4-FFF2-40B4-BE49-F238E27FC236}">
                  <a16:creationId xmlns:a16="http://schemas.microsoft.com/office/drawing/2014/main" id="{CE1BE518-132D-AEC0-4F1E-D184C2160D46}"/>
                </a:ext>
              </a:extLst>
            </p:cNvPr>
            <p:cNvGrpSpPr/>
            <p:nvPr/>
          </p:nvGrpSpPr>
          <p:grpSpPr>
            <a:xfrm>
              <a:off x="3117581" y="4100272"/>
              <a:ext cx="214595" cy="390302"/>
              <a:chOff x="3117581" y="4100272"/>
              <a:chExt cx="214595" cy="390302"/>
            </a:xfrm>
          </p:grpSpPr>
          <p:cxnSp>
            <p:nvCxnSpPr>
              <p:cNvPr id="165" name="Straight Connector 64">
                <a:extLst>
                  <a:ext uri="{FF2B5EF4-FFF2-40B4-BE49-F238E27FC236}">
                    <a16:creationId xmlns:a16="http://schemas.microsoft.com/office/drawing/2014/main" id="{96399444-0336-1E41-0C64-7E7E4356013B}"/>
                  </a:ext>
                </a:extLst>
              </p:cNvPr>
              <p:cNvCxnSpPr>
                <a:cxnSpLocks/>
              </p:cNvCxnSpPr>
              <p:nvPr/>
            </p:nvCxnSpPr>
            <p:spPr>
              <a:xfrm>
                <a:off x="3117581" y="4100272"/>
                <a:ext cx="0" cy="390302"/>
              </a:xfrm>
              <a:prstGeom prst="straightConnector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64">
                <a:extLst>
                  <a:ext uri="{FF2B5EF4-FFF2-40B4-BE49-F238E27FC236}">
                    <a16:creationId xmlns:a16="http://schemas.microsoft.com/office/drawing/2014/main" id="{DBECD9B5-1945-060F-5C65-CD1D93882626}"/>
                  </a:ext>
                </a:extLst>
              </p:cNvPr>
              <p:cNvCxnSpPr>
                <a:cxnSpLocks/>
              </p:cNvCxnSpPr>
              <p:nvPr/>
            </p:nvCxnSpPr>
            <p:spPr>
              <a:xfrm>
                <a:off x="3117581" y="4490574"/>
                <a:ext cx="214595" cy="0"/>
              </a:xfrm>
              <a:prstGeom prst="straightConnector1">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grpSp>
        <p:cxnSp>
          <p:nvCxnSpPr>
            <p:cNvPr id="167" name="Straight Connector 64">
              <a:extLst>
                <a:ext uri="{FF2B5EF4-FFF2-40B4-BE49-F238E27FC236}">
                  <a16:creationId xmlns:a16="http://schemas.microsoft.com/office/drawing/2014/main" id="{9353409E-E73C-B5D6-DDDF-5B4F498DE07C}"/>
                </a:ext>
              </a:extLst>
            </p:cNvPr>
            <p:cNvCxnSpPr>
              <a:cxnSpLocks/>
            </p:cNvCxnSpPr>
            <p:nvPr/>
          </p:nvCxnSpPr>
          <p:spPr>
            <a:xfrm>
              <a:off x="3034735" y="4100272"/>
              <a:ext cx="165690" cy="0"/>
            </a:xfrm>
            <a:prstGeom prst="straightConnector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5" name="TextBox 174">
            <a:extLst>
              <a:ext uri="{FF2B5EF4-FFF2-40B4-BE49-F238E27FC236}">
                <a16:creationId xmlns:a16="http://schemas.microsoft.com/office/drawing/2014/main" id="{A24D1B9E-170E-5449-2BDC-19B198BA7F63}"/>
              </a:ext>
            </a:extLst>
          </p:cNvPr>
          <p:cNvSpPr txBox="1"/>
          <p:nvPr/>
        </p:nvSpPr>
        <p:spPr>
          <a:xfrm>
            <a:off x="3361369" y="1221515"/>
            <a:ext cx="1228221" cy="230832"/>
          </a:xfrm>
          <a:prstGeom prst="rect">
            <a:avLst/>
          </a:prstGeom>
          <a:noFill/>
        </p:spPr>
        <p:txBody>
          <a:bodyPr wrap="none" rtlCol="0">
            <a:spAutoFit/>
          </a:bodyPr>
          <a:lstStyle/>
          <a:p>
            <a:r>
              <a:rPr lang="en-US" sz="900"/>
              <a:t>+V3P3_PRIM_LDO</a:t>
            </a:r>
          </a:p>
        </p:txBody>
      </p:sp>
      <p:grpSp>
        <p:nvGrpSpPr>
          <p:cNvPr id="176" name="Group 175">
            <a:extLst>
              <a:ext uri="{FF2B5EF4-FFF2-40B4-BE49-F238E27FC236}">
                <a16:creationId xmlns:a16="http://schemas.microsoft.com/office/drawing/2014/main" id="{1B779A23-B629-C712-5E1B-ECE5AA84D5E5}"/>
              </a:ext>
            </a:extLst>
          </p:cNvPr>
          <p:cNvGrpSpPr/>
          <p:nvPr/>
        </p:nvGrpSpPr>
        <p:grpSpPr>
          <a:xfrm>
            <a:off x="4589590" y="2561920"/>
            <a:ext cx="166525" cy="196150"/>
            <a:chOff x="4191873" y="4226998"/>
            <a:chExt cx="228600" cy="268001"/>
          </a:xfrm>
        </p:grpSpPr>
        <p:sp>
          <p:nvSpPr>
            <p:cNvPr id="177" name="Isosceles Triangle 176">
              <a:extLst>
                <a:ext uri="{FF2B5EF4-FFF2-40B4-BE49-F238E27FC236}">
                  <a16:creationId xmlns:a16="http://schemas.microsoft.com/office/drawing/2014/main" id="{979A43D6-52C5-6165-4560-E05DCE9B0A32}"/>
                </a:ext>
              </a:extLst>
            </p:cNvPr>
            <p:cNvSpPr/>
            <p:nvPr/>
          </p:nvSpPr>
          <p:spPr>
            <a:xfrm rot="5400000">
              <a:off x="4174274" y="4246699"/>
              <a:ext cx="263797" cy="2286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8" name="Straight Connector 64">
              <a:extLst>
                <a:ext uri="{FF2B5EF4-FFF2-40B4-BE49-F238E27FC236}">
                  <a16:creationId xmlns:a16="http://schemas.microsoft.com/office/drawing/2014/main" id="{5DE0D801-47CE-DA19-A38F-410FA7DF6220}"/>
                </a:ext>
              </a:extLst>
            </p:cNvPr>
            <p:cNvCxnSpPr>
              <a:cxnSpLocks/>
            </p:cNvCxnSpPr>
            <p:nvPr/>
          </p:nvCxnSpPr>
          <p:spPr>
            <a:xfrm>
              <a:off x="4420473" y="4226998"/>
              <a:ext cx="0" cy="268001"/>
            </a:xfrm>
            <a:prstGeom prst="straightConnector1">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grpSp>
      <p:cxnSp>
        <p:nvCxnSpPr>
          <p:cNvPr id="179" name="Straight Connector 64">
            <a:extLst>
              <a:ext uri="{FF2B5EF4-FFF2-40B4-BE49-F238E27FC236}">
                <a16:creationId xmlns:a16="http://schemas.microsoft.com/office/drawing/2014/main" id="{4FBDBBDF-7AA7-7BE9-F418-7502E72A6EF8}"/>
              </a:ext>
            </a:extLst>
          </p:cNvPr>
          <p:cNvCxnSpPr>
            <a:cxnSpLocks/>
          </p:cNvCxnSpPr>
          <p:nvPr/>
        </p:nvCxnSpPr>
        <p:spPr>
          <a:xfrm>
            <a:off x="4423821" y="2652593"/>
            <a:ext cx="200643" cy="0"/>
          </a:xfrm>
          <a:prstGeom prst="straightConnector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0" name="Group 179">
            <a:extLst>
              <a:ext uri="{FF2B5EF4-FFF2-40B4-BE49-F238E27FC236}">
                <a16:creationId xmlns:a16="http://schemas.microsoft.com/office/drawing/2014/main" id="{AB60FB97-4163-DCC9-7509-CC14D55D5009}"/>
              </a:ext>
            </a:extLst>
          </p:cNvPr>
          <p:cNvGrpSpPr/>
          <p:nvPr/>
        </p:nvGrpSpPr>
        <p:grpSpPr>
          <a:xfrm>
            <a:off x="4127743" y="2603290"/>
            <a:ext cx="294430" cy="101916"/>
            <a:chOff x="811317" y="3429000"/>
            <a:chExt cx="2766199" cy="907623"/>
          </a:xfrm>
        </p:grpSpPr>
        <p:cxnSp>
          <p:nvCxnSpPr>
            <p:cNvPr id="181" name="Straight Connector 180">
              <a:extLst>
                <a:ext uri="{FF2B5EF4-FFF2-40B4-BE49-F238E27FC236}">
                  <a16:creationId xmlns:a16="http://schemas.microsoft.com/office/drawing/2014/main" id="{F3BF3F19-C1DC-2C58-9A85-982AC67F09F1}"/>
                </a:ext>
              </a:extLst>
            </p:cNvPr>
            <p:cNvCxnSpPr>
              <a:cxnSpLocks/>
            </p:cNvCxnSpPr>
            <p:nvPr/>
          </p:nvCxnSpPr>
          <p:spPr>
            <a:xfrm flipV="1">
              <a:off x="811317" y="3429000"/>
              <a:ext cx="250533" cy="457195"/>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1286DDDC-C815-663F-A99A-EA9E36EC1893}"/>
                </a:ext>
              </a:extLst>
            </p:cNvPr>
            <p:cNvCxnSpPr>
              <a:cxnSpLocks/>
            </p:cNvCxnSpPr>
            <p:nvPr/>
          </p:nvCxnSpPr>
          <p:spPr>
            <a:xfrm flipH="1" flipV="1">
              <a:off x="1059473" y="3429000"/>
              <a:ext cx="464578" cy="907623"/>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B01C791B-B851-9182-D2D1-8320125BCF88}"/>
                </a:ext>
              </a:extLst>
            </p:cNvPr>
            <p:cNvCxnSpPr>
              <a:cxnSpLocks/>
            </p:cNvCxnSpPr>
            <p:nvPr/>
          </p:nvCxnSpPr>
          <p:spPr>
            <a:xfrm flipV="1">
              <a:off x="1522562" y="3429000"/>
              <a:ext cx="449559" cy="907623"/>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D1521C2B-B16C-94A7-6CDB-9F219808950C}"/>
                </a:ext>
              </a:extLst>
            </p:cNvPr>
            <p:cNvCxnSpPr>
              <a:cxnSpLocks/>
            </p:cNvCxnSpPr>
            <p:nvPr/>
          </p:nvCxnSpPr>
          <p:spPr>
            <a:xfrm flipH="1" flipV="1">
              <a:off x="1974608" y="3429000"/>
              <a:ext cx="458225" cy="907623"/>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D1699F60-4034-F522-A7FD-ED30D914E3C5}"/>
                </a:ext>
              </a:extLst>
            </p:cNvPr>
            <p:cNvCxnSpPr>
              <a:cxnSpLocks/>
            </p:cNvCxnSpPr>
            <p:nvPr/>
          </p:nvCxnSpPr>
          <p:spPr>
            <a:xfrm flipV="1">
              <a:off x="2432833" y="3429000"/>
              <a:ext cx="449499" cy="907623"/>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DCD369E-C69C-182A-8B88-28416C0110A4}"/>
                </a:ext>
              </a:extLst>
            </p:cNvPr>
            <p:cNvCxnSpPr>
              <a:cxnSpLocks/>
            </p:cNvCxnSpPr>
            <p:nvPr/>
          </p:nvCxnSpPr>
          <p:spPr>
            <a:xfrm flipH="1" flipV="1">
              <a:off x="2891058" y="3429000"/>
              <a:ext cx="450351" cy="907623"/>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FFCC25BE-77FF-D925-DF0F-88826E2CDD0F}"/>
                </a:ext>
              </a:extLst>
            </p:cNvPr>
            <p:cNvCxnSpPr>
              <a:cxnSpLocks/>
            </p:cNvCxnSpPr>
            <p:nvPr/>
          </p:nvCxnSpPr>
          <p:spPr>
            <a:xfrm flipV="1">
              <a:off x="3341409" y="3868077"/>
              <a:ext cx="236107" cy="468546"/>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nvGrpSpPr>
          <p:cNvPr id="188" name="Group 187">
            <a:extLst>
              <a:ext uri="{FF2B5EF4-FFF2-40B4-BE49-F238E27FC236}">
                <a16:creationId xmlns:a16="http://schemas.microsoft.com/office/drawing/2014/main" id="{A2D0A80F-BCF3-206A-ED0C-D026AF2850F3}"/>
              </a:ext>
            </a:extLst>
          </p:cNvPr>
          <p:cNvGrpSpPr/>
          <p:nvPr/>
        </p:nvGrpSpPr>
        <p:grpSpPr>
          <a:xfrm>
            <a:off x="3419366" y="2498258"/>
            <a:ext cx="703346" cy="258268"/>
            <a:chOff x="3995428" y="4369382"/>
            <a:chExt cx="851717" cy="340449"/>
          </a:xfrm>
        </p:grpSpPr>
        <p:cxnSp>
          <p:nvCxnSpPr>
            <p:cNvPr id="189" name="Straight Connector 64">
              <a:extLst>
                <a:ext uri="{FF2B5EF4-FFF2-40B4-BE49-F238E27FC236}">
                  <a16:creationId xmlns:a16="http://schemas.microsoft.com/office/drawing/2014/main" id="{F8EBFA53-BB8B-0FB9-7F9A-F79B0B1757BF}"/>
                </a:ext>
              </a:extLst>
            </p:cNvPr>
            <p:cNvCxnSpPr>
              <a:cxnSpLocks/>
            </p:cNvCxnSpPr>
            <p:nvPr/>
          </p:nvCxnSpPr>
          <p:spPr>
            <a:xfrm>
              <a:off x="4095750" y="4369385"/>
              <a:ext cx="0" cy="340446"/>
            </a:xfrm>
            <a:prstGeom prst="straightConnector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Straight Connector 64">
              <a:extLst>
                <a:ext uri="{FF2B5EF4-FFF2-40B4-BE49-F238E27FC236}">
                  <a16:creationId xmlns:a16="http://schemas.microsoft.com/office/drawing/2014/main" id="{4CBEFA33-9ADC-0302-9B7D-72070FD8E130}"/>
                </a:ext>
              </a:extLst>
            </p:cNvPr>
            <p:cNvCxnSpPr>
              <a:cxnSpLocks/>
            </p:cNvCxnSpPr>
            <p:nvPr/>
          </p:nvCxnSpPr>
          <p:spPr>
            <a:xfrm>
              <a:off x="4095750" y="4572146"/>
              <a:ext cx="751395" cy="0"/>
            </a:xfrm>
            <a:prstGeom prst="straightConnector1">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91" name="Straight Connector 64">
              <a:extLst>
                <a:ext uri="{FF2B5EF4-FFF2-40B4-BE49-F238E27FC236}">
                  <a16:creationId xmlns:a16="http://schemas.microsoft.com/office/drawing/2014/main" id="{85DF2657-0F72-5259-8C61-F04D061C3D62}"/>
                </a:ext>
              </a:extLst>
            </p:cNvPr>
            <p:cNvCxnSpPr>
              <a:cxnSpLocks/>
            </p:cNvCxnSpPr>
            <p:nvPr/>
          </p:nvCxnSpPr>
          <p:spPr>
            <a:xfrm>
              <a:off x="3995428" y="4369382"/>
              <a:ext cx="200644" cy="0"/>
            </a:xfrm>
            <a:prstGeom prst="straightConnector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4" name="Cylinder 193">
            <a:extLst>
              <a:ext uri="{FF2B5EF4-FFF2-40B4-BE49-F238E27FC236}">
                <a16:creationId xmlns:a16="http://schemas.microsoft.com/office/drawing/2014/main" id="{792103F8-A83D-B12D-2961-3C7DBC3A97F0}"/>
              </a:ext>
            </a:extLst>
          </p:cNvPr>
          <p:cNvSpPr/>
          <p:nvPr/>
        </p:nvSpPr>
        <p:spPr>
          <a:xfrm>
            <a:off x="3302186" y="2734843"/>
            <a:ext cx="400049" cy="194550"/>
          </a:xfrm>
          <a:prstGeom prst="can">
            <a:avLst>
              <a:gd name="adj" fmla="val 44584"/>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5" name="TextBox 194">
            <a:extLst>
              <a:ext uri="{FF2B5EF4-FFF2-40B4-BE49-F238E27FC236}">
                <a16:creationId xmlns:a16="http://schemas.microsoft.com/office/drawing/2014/main" id="{48FC426D-3852-DF49-11B4-89F9FD403627}"/>
              </a:ext>
            </a:extLst>
          </p:cNvPr>
          <p:cNvSpPr txBox="1"/>
          <p:nvPr/>
        </p:nvSpPr>
        <p:spPr>
          <a:xfrm>
            <a:off x="2912959" y="2265355"/>
            <a:ext cx="987771" cy="230832"/>
          </a:xfrm>
          <a:prstGeom prst="rect">
            <a:avLst/>
          </a:prstGeom>
          <a:noFill/>
        </p:spPr>
        <p:txBody>
          <a:bodyPr wrap="none" rtlCol="0">
            <a:spAutoFit/>
          </a:bodyPr>
          <a:lstStyle/>
          <a:p>
            <a:r>
              <a:rPr lang="en-US" sz="900"/>
              <a:t>+VRTC_BATT</a:t>
            </a:r>
          </a:p>
        </p:txBody>
      </p:sp>
      <p:grpSp>
        <p:nvGrpSpPr>
          <p:cNvPr id="201" name="Group 200">
            <a:extLst>
              <a:ext uri="{FF2B5EF4-FFF2-40B4-BE49-F238E27FC236}">
                <a16:creationId xmlns:a16="http://schemas.microsoft.com/office/drawing/2014/main" id="{1EBB94C9-ABDE-B922-519F-F3D1966463F9}"/>
              </a:ext>
            </a:extLst>
          </p:cNvPr>
          <p:cNvGrpSpPr/>
          <p:nvPr/>
        </p:nvGrpSpPr>
        <p:grpSpPr>
          <a:xfrm flipH="1" flipV="1">
            <a:off x="4754970" y="1853067"/>
            <a:ext cx="290503" cy="412287"/>
            <a:chOff x="5981700" y="3238651"/>
            <a:chExt cx="214595" cy="390302"/>
          </a:xfrm>
        </p:grpSpPr>
        <p:cxnSp>
          <p:nvCxnSpPr>
            <p:cNvPr id="199" name="Straight Connector 64">
              <a:extLst>
                <a:ext uri="{FF2B5EF4-FFF2-40B4-BE49-F238E27FC236}">
                  <a16:creationId xmlns:a16="http://schemas.microsoft.com/office/drawing/2014/main" id="{E485FD4C-2681-A8BB-E051-FDFEC22D15E8}"/>
                </a:ext>
              </a:extLst>
            </p:cNvPr>
            <p:cNvCxnSpPr>
              <a:cxnSpLocks/>
            </p:cNvCxnSpPr>
            <p:nvPr/>
          </p:nvCxnSpPr>
          <p:spPr>
            <a:xfrm>
              <a:off x="5981700" y="3238651"/>
              <a:ext cx="0" cy="390302"/>
            </a:xfrm>
            <a:prstGeom prst="straightConnector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64">
              <a:extLst>
                <a:ext uri="{FF2B5EF4-FFF2-40B4-BE49-F238E27FC236}">
                  <a16:creationId xmlns:a16="http://schemas.microsoft.com/office/drawing/2014/main" id="{30085FBC-27EC-5CFB-28F7-72B32959DD13}"/>
                </a:ext>
              </a:extLst>
            </p:cNvPr>
            <p:cNvCxnSpPr>
              <a:cxnSpLocks/>
            </p:cNvCxnSpPr>
            <p:nvPr/>
          </p:nvCxnSpPr>
          <p:spPr>
            <a:xfrm>
              <a:off x="5981700" y="3628953"/>
              <a:ext cx="214595" cy="0"/>
            </a:xfrm>
            <a:prstGeom prst="straightConnector1">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nvGrpSpPr>
          <p:cNvPr id="202" name="Group 201">
            <a:extLst>
              <a:ext uri="{FF2B5EF4-FFF2-40B4-BE49-F238E27FC236}">
                <a16:creationId xmlns:a16="http://schemas.microsoft.com/office/drawing/2014/main" id="{0917DF12-D71F-58CF-CA56-B20A3C4E1E1C}"/>
              </a:ext>
            </a:extLst>
          </p:cNvPr>
          <p:cNvGrpSpPr/>
          <p:nvPr/>
        </p:nvGrpSpPr>
        <p:grpSpPr>
          <a:xfrm flipH="1">
            <a:off x="4762248" y="2265353"/>
            <a:ext cx="227473" cy="386723"/>
            <a:chOff x="5981700" y="3238651"/>
            <a:chExt cx="214595" cy="390302"/>
          </a:xfrm>
        </p:grpSpPr>
        <p:cxnSp>
          <p:nvCxnSpPr>
            <p:cNvPr id="203" name="Straight Connector 64">
              <a:extLst>
                <a:ext uri="{FF2B5EF4-FFF2-40B4-BE49-F238E27FC236}">
                  <a16:creationId xmlns:a16="http://schemas.microsoft.com/office/drawing/2014/main" id="{58F90E15-60EA-2011-DF1B-3BC2B589277F}"/>
                </a:ext>
              </a:extLst>
            </p:cNvPr>
            <p:cNvCxnSpPr>
              <a:cxnSpLocks/>
            </p:cNvCxnSpPr>
            <p:nvPr/>
          </p:nvCxnSpPr>
          <p:spPr>
            <a:xfrm>
              <a:off x="5981700" y="3238651"/>
              <a:ext cx="0" cy="390302"/>
            </a:xfrm>
            <a:prstGeom prst="straightConnector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64">
              <a:extLst>
                <a:ext uri="{FF2B5EF4-FFF2-40B4-BE49-F238E27FC236}">
                  <a16:creationId xmlns:a16="http://schemas.microsoft.com/office/drawing/2014/main" id="{2D5AEE11-0395-335A-8443-3CE457E8B607}"/>
                </a:ext>
              </a:extLst>
            </p:cNvPr>
            <p:cNvCxnSpPr>
              <a:cxnSpLocks/>
            </p:cNvCxnSpPr>
            <p:nvPr/>
          </p:nvCxnSpPr>
          <p:spPr>
            <a:xfrm>
              <a:off x="5981700" y="3628953"/>
              <a:ext cx="214595" cy="0"/>
            </a:xfrm>
            <a:prstGeom prst="straightConnector1">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nvGrpSpPr>
          <p:cNvPr id="206" name="Group 205">
            <a:extLst>
              <a:ext uri="{FF2B5EF4-FFF2-40B4-BE49-F238E27FC236}">
                <a16:creationId xmlns:a16="http://schemas.microsoft.com/office/drawing/2014/main" id="{EE848E11-88AE-1116-A9B5-2A15C15553BC}"/>
              </a:ext>
            </a:extLst>
          </p:cNvPr>
          <p:cNvGrpSpPr/>
          <p:nvPr/>
        </p:nvGrpSpPr>
        <p:grpSpPr>
          <a:xfrm>
            <a:off x="5365661" y="2569653"/>
            <a:ext cx="398787" cy="179991"/>
            <a:chOff x="5981700" y="3238651"/>
            <a:chExt cx="214595" cy="390302"/>
          </a:xfrm>
        </p:grpSpPr>
        <p:cxnSp>
          <p:nvCxnSpPr>
            <p:cNvPr id="207" name="Straight Connector 64">
              <a:extLst>
                <a:ext uri="{FF2B5EF4-FFF2-40B4-BE49-F238E27FC236}">
                  <a16:creationId xmlns:a16="http://schemas.microsoft.com/office/drawing/2014/main" id="{09ABBBEC-3C23-AE0B-29B8-01880AE746F8}"/>
                </a:ext>
              </a:extLst>
            </p:cNvPr>
            <p:cNvCxnSpPr>
              <a:cxnSpLocks/>
            </p:cNvCxnSpPr>
            <p:nvPr/>
          </p:nvCxnSpPr>
          <p:spPr>
            <a:xfrm>
              <a:off x="5981700" y="3238651"/>
              <a:ext cx="0" cy="390302"/>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08" name="Straight Connector 64">
              <a:extLst>
                <a:ext uri="{FF2B5EF4-FFF2-40B4-BE49-F238E27FC236}">
                  <a16:creationId xmlns:a16="http://schemas.microsoft.com/office/drawing/2014/main" id="{7C0CD72D-A327-2757-9F43-A43FD5D2DD4F}"/>
                </a:ext>
              </a:extLst>
            </p:cNvPr>
            <p:cNvCxnSpPr>
              <a:cxnSpLocks/>
            </p:cNvCxnSpPr>
            <p:nvPr/>
          </p:nvCxnSpPr>
          <p:spPr>
            <a:xfrm>
              <a:off x="5981700" y="3628953"/>
              <a:ext cx="214595" cy="0"/>
            </a:xfrm>
            <a:prstGeom prst="straightConnector1">
              <a:avLst/>
            </a:prstGeom>
            <a:ln w="1270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grpSp>
      <p:grpSp>
        <p:nvGrpSpPr>
          <p:cNvPr id="210" name="Group 209">
            <a:extLst>
              <a:ext uri="{FF2B5EF4-FFF2-40B4-BE49-F238E27FC236}">
                <a16:creationId xmlns:a16="http://schemas.microsoft.com/office/drawing/2014/main" id="{256A218F-3DE9-8294-19BC-33F9D32D50F8}"/>
              </a:ext>
            </a:extLst>
          </p:cNvPr>
          <p:cNvGrpSpPr/>
          <p:nvPr/>
        </p:nvGrpSpPr>
        <p:grpSpPr>
          <a:xfrm rot="5400000">
            <a:off x="5255878" y="2412641"/>
            <a:ext cx="216520" cy="93874"/>
            <a:chOff x="811317" y="3429000"/>
            <a:chExt cx="2766199" cy="907623"/>
          </a:xfrm>
        </p:grpSpPr>
        <p:cxnSp>
          <p:nvCxnSpPr>
            <p:cNvPr id="211" name="Straight Connector 210">
              <a:extLst>
                <a:ext uri="{FF2B5EF4-FFF2-40B4-BE49-F238E27FC236}">
                  <a16:creationId xmlns:a16="http://schemas.microsoft.com/office/drawing/2014/main" id="{9D96F58A-AE09-9FE6-BA62-F4B81A40FA8E}"/>
                </a:ext>
              </a:extLst>
            </p:cNvPr>
            <p:cNvCxnSpPr>
              <a:cxnSpLocks/>
            </p:cNvCxnSpPr>
            <p:nvPr/>
          </p:nvCxnSpPr>
          <p:spPr>
            <a:xfrm flipV="1">
              <a:off x="811317" y="3429000"/>
              <a:ext cx="250533" cy="457195"/>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F67D534F-2F09-A6FE-26D8-FBA50174E823}"/>
                </a:ext>
              </a:extLst>
            </p:cNvPr>
            <p:cNvCxnSpPr>
              <a:cxnSpLocks/>
            </p:cNvCxnSpPr>
            <p:nvPr/>
          </p:nvCxnSpPr>
          <p:spPr>
            <a:xfrm flipH="1" flipV="1">
              <a:off x="1059473" y="3429000"/>
              <a:ext cx="464578" cy="907623"/>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651FBEC0-A726-A070-5966-29D1796909AC}"/>
                </a:ext>
              </a:extLst>
            </p:cNvPr>
            <p:cNvCxnSpPr>
              <a:cxnSpLocks/>
            </p:cNvCxnSpPr>
            <p:nvPr/>
          </p:nvCxnSpPr>
          <p:spPr>
            <a:xfrm flipV="1">
              <a:off x="1522562" y="3429000"/>
              <a:ext cx="449559" cy="907623"/>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2E8B36B2-1BD8-4912-A847-79160ECE476B}"/>
                </a:ext>
              </a:extLst>
            </p:cNvPr>
            <p:cNvCxnSpPr>
              <a:cxnSpLocks/>
            </p:cNvCxnSpPr>
            <p:nvPr/>
          </p:nvCxnSpPr>
          <p:spPr>
            <a:xfrm flipH="1" flipV="1">
              <a:off x="1974608" y="3429000"/>
              <a:ext cx="458225" cy="907623"/>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948537A5-7F8A-CBF2-39F2-581C659D0137}"/>
                </a:ext>
              </a:extLst>
            </p:cNvPr>
            <p:cNvCxnSpPr>
              <a:cxnSpLocks/>
            </p:cNvCxnSpPr>
            <p:nvPr/>
          </p:nvCxnSpPr>
          <p:spPr>
            <a:xfrm flipV="1">
              <a:off x="2432833" y="3429000"/>
              <a:ext cx="449499" cy="907623"/>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3FB1F910-4DAD-D744-B0DE-573B57D4ED85}"/>
                </a:ext>
              </a:extLst>
            </p:cNvPr>
            <p:cNvCxnSpPr>
              <a:cxnSpLocks/>
            </p:cNvCxnSpPr>
            <p:nvPr/>
          </p:nvCxnSpPr>
          <p:spPr>
            <a:xfrm flipH="1" flipV="1">
              <a:off x="2891058" y="3429000"/>
              <a:ext cx="450351" cy="907623"/>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7F83E8C9-14F9-0AB7-3371-034A36A7E27F}"/>
                </a:ext>
              </a:extLst>
            </p:cNvPr>
            <p:cNvCxnSpPr>
              <a:cxnSpLocks/>
            </p:cNvCxnSpPr>
            <p:nvPr/>
          </p:nvCxnSpPr>
          <p:spPr>
            <a:xfrm flipV="1">
              <a:off x="3341409" y="3868077"/>
              <a:ext cx="236107" cy="468546"/>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nvGrpSpPr>
          <p:cNvPr id="218" name="Group 217">
            <a:extLst>
              <a:ext uri="{FF2B5EF4-FFF2-40B4-BE49-F238E27FC236}">
                <a16:creationId xmlns:a16="http://schemas.microsoft.com/office/drawing/2014/main" id="{2C50BA92-57FE-5D4C-4F7B-B1420F18EE54}"/>
              </a:ext>
            </a:extLst>
          </p:cNvPr>
          <p:cNvGrpSpPr>
            <a:grpSpLocks/>
          </p:cNvGrpSpPr>
          <p:nvPr/>
        </p:nvGrpSpPr>
        <p:grpSpPr>
          <a:xfrm>
            <a:off x="5473668" y="2751459"/>
            <a:ext cx="186820" cy="373512"/>
            <a:chOff x="1059474" y="2832202"/>
            <a:chExt cx="1137253" cy="4186169"/>
          </a:xfrm>
        </p:grpSpPr>
        <p:cxnSp>
          <p:nvCxnSpPr>
            <p:cNvPr id="219" name="Straight Connector 218">
              <a:extLst>
                <a:ext uri="{FF2B5EF4-FFF2-40B4-BE49-F238E27FC236}">
                  <a16:creationId xmlns:a16="http://schemas.microsoft.com/office/drawing/2014/main" id="{862A1935-08DE-2C39-AC39-AD8B91F77463}"/>
                </a:ext>
              </a:extLst>
            </p:cNvPr>
            <p:cNvCxnSpPr>
              <a:cxnSpLocks/>
            </p:cNvCxnSpPr>
            <p:nvPr/>
          </p:nvCxnSpPr>
          <p:spPr>
            <a:xfrm flipH="1">
              <a:off x="1261276" y="6445764"/>
              <a:ext cx="645000" cy="0"/>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C47AB0B5-1402-9334-C348-8B17C6D735D3}"/>
                </a:ext>
              </a:extLst>
            </p:cNvPr>
            <p:cNvCxnSpPr>
              <a:cxnSpLocks/>
            </p:cNvCxnSpPr>
            <p:nvPr/>
          </p:nvCxnSpPr>
          <p:spPr>
            <a:xfrm>
              <a:off x="1059474" y="4336623"/>
              <a:ext cx="1137253" cy="0"/>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7794D4B2-2FA7-DC13-ADFC-E47B4FE5AEA0}"/>
                </a:ext>
              </a:extLst>
            </p:cNvPr>
            <p:cNvCxnSpPr>
              <a:cxnSpLocks/>
            </p:cNvCxnSpPr>
            <p:nvPr/>
          </p:nvCxnSpPr>
          <p:spPr>
            <a:xfrm flipH="1">
              <a:off x="1059474" y="4920994"/>
              <a:ext cx="1137253" cy="0"/>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390DFF21-FE73-F9B9-C42C-62E32DFECD7E}"/>
                </a:ext>
              </a:extLst>
            </p:cNvPr>
            <p:cNvCxnSpPr>
              <a:cxnSpLocks/>
            </p:cNvCxnSpPr>
            <p:nvPr/>
          </p:nvCxnSpPr>
          <p:spPr>
            <a:xfrm flipV="1">
              <a:off x="1583778" y="2832202"/>
              <a:ext cx="0" cy="1504421"/>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8113BCE6-88A8-FC48-D668-2CCFAA6D031F}"/>
                </a:ext>
              </a:extLst>
            </p:cNvPr>
            <p:cNvCxnSpPr>
              <a:cxnSpLocks/>
            </p:cNvCxnSpPr>
            <p:nvPr/>
          </p:nvCxnSpPr>
          <p:spPr>
            <a:xfrm flipH="1">
              <a:off x="1435243" y="6763689"/>
              <a:ext cx="322500" cy="0"/>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BA81EFC0-CF98-0A91-147E-A58BF29E4E82}"/>
                </a:ext>
              </a:extLst>
            </p:cNvPr>
            <p:cNvCxnSpPr>
              <a:cxnSpLocks/>
            </p:cNvCxnSpPr>
            <p:nvPr/>
          </p:nvCxnSpPr>
          <p:spPr>
            <a:xfrm>
              <a:off x="1543599" y="7018371"/>
              <a:ext cx="84501" cy="0"/>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08A4C449-BA58-5D18-12FB-8EB5C0F87934}"/>
                </a:ext>
              </a:extLst>
            </p:cNvPr>
            <p:cNvCxnSpPr>
              <a:cxnSpLocks/>
            </p:cNvCxnSpPr>
            <p:nvPr/>
          </p:nvCxnSpPr>
          <p:spPr>
            <a:xfrm flipV="1">
              <a:off x="1583778" y="4941342"/>
              <a:ext cx="0" cy="1504421"/>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grpSp>
      <p:cxnSp>
        <p:nvCxnSpPr>
          <p:cNvPr id="226" name="Straight Connector 64">
            <a:extLst>
              <a:ext uri="{FF2B5EF4-FFF2-40B4-BE49-F238E27FC236}">
                <a16:creationId xmlns:a16="http://schemas.microsoft.com/office/drawing/2014/main" id="{BBF34281-E67E-E641-8F39-B6A81CD42958}"/>
              </a:ext>
            </a:extLst>
          </p:cNvPr>
          <p:cNvCxnSpPr>
            <a:cxnSpLocks/>
          </p:cNvCxnSpPr>
          <p:nvPr/>
        </p:nvCxnSpPr>
        <p:spPr>
          <a:xfrm>
            <a:off x="5358090" y="2257027"/>
            <a:ext cx="0" cy="96537"/>
          </a:xfrm>
          <a:prstGeom prst="straightConnector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7E06068A-3F75-DE0E-EB81-8E4FBE6816A1}"/>
              </a:ext>
            </a:extLst>
          </p:cNvPr>
          <p:cNvSpPr/>
          <p:nvPr/>
        </p:nvSpPr>
        <p:spPr>
          <a:xfrm>
            <a:off x="5793504" y="2926645"/>
            <a:ext cx="186821" cy="18557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b="1"/>
              <a:t>3</a:t>
            </a:r>
          </a:p>
        </p:txBody>
      </p:sp>
      <p:sp>
        <p:nvSpPr>
          <p:cNvPr id="229" name="Oval 228">
            <a:extLst>
              <a:ext uri="{FF2B5EF4-FFF2-40B4-BE49-F238E27FC236}">
                <a16:creationId xmlns:a16="http://schemas.microsoft.com/office/drawing/2014/main" id="{61EDA112-3451-2F74-0075-CA4C2B16CDC7}"/>
              </a:ext>
            </a:extLst>
          </p:cNvPr>
          <p:cNvSpPr>
            <a:spLocks/>
          </p:cNvSpPr>
          <p:nvPr/>
        </p:nvSpPr>
        <p:spPr>
          <a:xfrm>
            <a:off x="7759250" y="2487244"/>
            <a:ext cx="186821" cy="18557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b="1"/>
              <a:t>5</a:t>
            </a:r>
          </a:p>
        </p:txBody>
      </p:sp>
      <p:sp>
        <p:nvSpPr>
          <p:cNvPr id="230" name="Oval 229">
            <a:extLst>
              <a:ext uri="{FF2B5EF4-FFF2-40B4-BE49-F238E27FC236}">
                <a16:creationId xmlns:a16="http://schemas.microsoft.com/office/drawing/2014/main" id="{A4E9E5B4-EF2B-51F7-7CEE-1A62E9F763BA}"/>
              </a:ext>
            </a:extLst>
          </p:cNvPr>
          <p:cNvSpPr>
            <a:spLocks/>
          </p:cNvSpPr>
          <p:nvPr/>
        </p:nvSpPr>
        <p:spPr>
          <a:xfrm>
            <a:off x="7776974" y="3100399"/>
            <a:ext cx="186821" cy="18557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b="1"/>
              <a:t>5</a:t>
            </a:r>
          </a:p>
        </p:txBody>
      </p:sp>
      <p:sp>
        <p:nvSpPr>
          <p:cNvPr id="2" name="Title 1">
            <a:extLst>
              <a:ext uri="{FF2B5EF4-FFF2-40B4-BE49-F238E27FC236}">
                <a16:creationId xmlns:a16="http://schemas.microsoft.com/office/drawing/2014/main" id="{7D79632E-9683-06D5-C138-43AA22C2DB7D}"/>
              </a:ext>
            </a:extLst>
          </p:cNvPr>
          <p:cNvSpPr>
            <a:spLocks noGrp="1"/>
          </p:cNvSpPr>
          <p:nvPr>
            <p:ph type="title"/>
          </p:nvPr>
        </p:nvSpPr>
        <p:spPr>
          <a:xfrm>
            <a:off x="96744" y="24412"/>
            <a:ext cx="11393520" cy="668296"/>
          </a:xfrm>
        </p:spPr>
        <p:txBody>
          <a:bodyPr vert="horz" lIns="0" tIns="0" rIns="0" bIns="0" rtlCol="0" anchor="ctr" anchorCtr="0">
            <a:noAutofit/>
          </a:bodyPr>
          <a:lstStyle/>
          <a:p>
            <a:r>
              <a:rPr lang="en-US" sz="2400"/>
              <a:t>WCL RVP2– Sequencing Block Diagram</a:t>
            </a:r>
          </a:p>
        </p:txBody>
      </p:sp>
    </p:spTree>
    <p:extLst>
      <p:ext uri="{BB962C8B-B14F-4D97-AF65-F5344CB8AC3E}">
        <p14:creationId xmlns:p14="http://schemas.microsoft.com/office/powerpoint/2010/main" val="3121201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D1C1426C-E4FA-C534-C30D-D6812610679A}"/>
              </a:ext>
            </a:extLst>
          </p:cNvPr>
          <p:cNvSpPr/>
          <p:nvPr/>
        </p:nvSpPr>
        <p:spPr>
          <a:xfrm>
            <a:off x="0" y="0"/>
            <a:ext cx="3317358" cy="308610"/>
          </a:xfrm>
          <a:prstGeom prst="rect">
            <a:avLst/>
          </a:prstGeom>
          <a:solidFill>
            <a:schemeClr val="accent5">
              <a:lumMod val="40000"/>
              <a:lumOff val="6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fontScale="70000" lnSpcReduction="20000"/>
          </a:bodyPr>
          <a:lstStyle/>
          <a:p>
            <a:pPr algn="ctr"/>
            <a:r>
              <a:rPr lang="en-US">
                <a:solidFill>
                  <a:schemeClr val="tx1"/>
                </a:solidFill>
                <a:latin typeface="Intel Clear" panose="020B0604020203020204" pitchFamily="34" charset="0"/>
                <a:ea typeface="Intel Clear" panose="020B0604020203020204" pitchFamily="34" charset="0"/>
                <a:cs typeface="Intel Clear" panose="020B0604020203020204" pitchFamily="34" charset="0"/>
              </a:rPr>
              <a:t>G3 to S5 State Transition</a:t>
            </a:r>
          </a:p>
        </p:txBody>
      </p:sp>
      <p:pic>
        <p:nvPicPr>
          <p:cNvPr id="48" name="Picture 47">
            <a:extLst>
              <a:ext uri="{FF2B5EF4-FFF2-40B4-BE49-F238E27FC236}">
                <a16:creationId xmlns:a16="http://schemas.microsoft.com/office/drawing/2014/main" id="{71507508-0C6D-E01C-77B8-07E6ECFB66DC}"/>
              </a:ext>
            </a:extLst>
          </p:cNvPr>
          <p:cNvPicPr>
            <a:picLocks noChangeAspect="1"/>
          </p:cNvPicPr>
          <p:nvPr/>
        </p:nvPicPr>
        <p:blipFill>
          <a:blip r:embed="rId3"/>
          <a:stretch>
            <a:fillRect/>
          </a:stretch>
        </p:blipFill>
        <p:spPr>
          <a:xfrm>
            <a:off x="255181" y="442739"/>
            <a:ext cx="11132820" cy="5972522"/>
          </a:xfrm>
          <a:prstGeom prst="rect">
            <a:avLst/>
          </a:prstGeom>
        </p:spPr>
      </p:pic>
    </p:spTree>
    <p:extLst>
      <p:ext uri="{BB962C8B-B14F-4D97-AF65-F5344CB8AC3E}">
        <p14:creationId xmlns:p14="http://schemas.microsoft.com/office/powerpoint/2010/main" val="2941620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E96B3C1B-8177-479F-76E7-FE7839B4A191}"/>
              </a:ext>
            </a:extLst>
          </p:cNvPr>
          <p:cNvPicPr>
            <a:picLocks noChangeAspect="1"/>
          </p:cNvPicPr>
          <p:nvPr/>
        </p:nvPicPr>
        <p:blipFill>
          <a:blip r:embed="rId3"/>
          <a:stretch>
            <a:fillRect/>
          </a:stretch>
        </p:blipFill>
        <p:spPr>
          <a:xfrm>
            <a:off x="121181" y="659936"/>
            <a:ext cx="11620065" cy="5304173"/>
          </a:xfrm>
          <a:prstGeom prst="rect">
            <a:avLst/>
          </a:prstGeom>
        </p:spPr>
      </p:pic>
      <p:sp>
        <p:nvSpPr>
          <p:cNvPr id="5" name="Rectangle 4">
            <a:extLst>
              <a:ext uri="{FF2B5EF4-FFF2-40B4-BE49-F238E27FC236}">
                <a16:creationId xmlns:a16="http://schemas.microsoft.com/office/drawing/2014/main" id="{D7F8B77A-0E26-7778-6CF0-F0BB7AD45D22}"/>
              </a:ext>
            </a:extLst>
          </p:cNvPr>
          <p:cNvSpPr/>
          <p:nvPr/>
        </p:nvSpPr>
        <p:spPr>
          <a:xfrm>
            <a:off x="0" y="0"/>
            <a:ext cx="3153058" cy="373957"/>
          </a:xfrm>
          <a:prstGeom prst="rect">
            <a:avLst/>
          </a:prstGeom>
          <a:solidFill>
            <a:schemeClr val="accent5">
              <a:lumMod val="40000"/>
              <a:lumOff val="6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fontScale="92500" lnSpcReduction="10000"/>
          </a:bodyPr>
          <a:lstStyle/>
          <a:p>
            <a:pPr algn="ctr"/>
            <a:r>
              <a:rPr lang="en-US">
                <a:solidFill>
                  <a:schemeClr val="tx1"/>
                </a:solidFill>
                <a:latin typeface="Intel Clear" panose="020B0604020203020204" pitchFamily="34" charset="0"/>
                <a:ea typeface="Intel Clear" panose="020B0604020203020204" pitchFamily="34" charset="0"/>
                <a:cs typeface="Intel Clear" panose="020B0604020203020204" pitchFamily="34" charset="0"/>
              </a:rPr>
              <a:t>S5 to S0 State Transition</a:t>
            </a:r>
          </a:p>
        </p:txBody>
      </p:sp>
      <p:sp>
        <p:nvSpPr>
          <p:cNvPr id="8" name="Oval 7">
            <a:extLst>
              <a:ext uri="{FF2B5EF4-FFF2-40B4-BE49-F238E27FC236}">
                <a16:creationId xmlns:a16="http://schemas.microsoft.com/office/drawing/2014/main" id="{1AEE93D3-D9C2-7FA0-6D7E-2F9954BA9AAA}"/>
              </a:ext>
            </a:extLst>
          </p:cNvPr>
          <p:cNvSpPr/>
          <p:nvPr/>
        </p:nvSpPr>
        <p:spPr>
          <a:xfrm>
            <a:off x="9233446" y="4980888"/>
            <a:ext cx="186821" cy="185579"/>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noAutofit/>
          </a:bodyPr>
          <a:lstStyle/>
          <a:p>
            <a:pPr algn="ctr"/>
            <a:r>
              <a:rPr lang="en-US" sz="900" b="1"/>
              <a:t>35</a:t>
            </a:r>
          </a:p>
        </p:txBody>
      </p:sp>
      <p:sp>
        <p:nvSpPr>
          <p:cNvPr id="9" name="Oval 8">
            <a:extLst>
              <a:ext uri="{FF2B5EF4-FFF2-40B4-BE49-F238E27FC236}">
                <a16:creationId xmlns:a16="http://schemas.microsoft.com/office/drawing/2014/main" id="{24A6B7C2-B988-16BE-80D6-A7A3DBC7BB0F}"/>
              </a:ext>
            </a:extLst>
          </p:cNvPr>
          <p:cNvSpPr/>
          <p:nvPr/>
        </p:nvSpPr>
        <p:spPr>
          <a:xfrm>
            <a:off x="9631735" y="2044363"/>
            <a:ext cx="186821" cy="185579"/>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noAutofit/>
          </a:bodyPr>
          <a:lstStyle/>
          <a:p>
            <a:pPr algn="ctr"/>
            <a:r>
              <a:rPr lang="en-US" sz="900" b="1"/>
              <a:t>18</a:t>
            </a:r>
          </a:p>
        </p:txBody>
      </p:sp>
      <p:sp>
        <p:nvSpPr>
          <p:cNvPr id="13" name="Oval 12">
            <a:extLst>
              <a:ext uri="{FF2B5EF4-FFF2-40B4-BE49-F238E27FC236}">
                <a16:creationId xmlns:a16="http://schemas.microsoft.com/office/drawing/2014/main" id="{81A78886-375A-5628-D4F1-B1E75CC08D4A}"/>
              </a:ext>
            </a:extLst>
          </p:cNvPr>
          <p:cNvSpPr/>
          <p:nvPr/>
        </p:nvSpPr>
        <p:spPr>
          <a:xfrm>
            <a:off x="252545" y="1778975"/>
            <a:ext cx="186821" cy="185579"/>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noAutofit/>
          </a:bodyPr>
          <a:lstStyle/>
          <a:p>
            <a:pPr algn="ctr"/>
            <a:r>
              <a:rPr lang="en-US" sz="900" b="1"/>
              <a:t>18</a:t>
            </a:r>
          </a:p>
        </p:txBody>
      </p:sp>
      <p:sp>
        <p:nvSpPr>
          <p:cNvPr id="14" name="Oval 13">
            <a:extLst>
              <a:ext uri="{FF2B5EF4-FFF2-40B4-BE49-F238E27FC236}">
                <a16:creationId xmlns:a16="http://schemas.microsoft.com/office/drawing/2014/main" id="{A9E6A95D-B222-17B4-FC9B-1FD8F0205E96}"/>
              </a:ext>
            </a:extLst>
          </p:cNvPr>
          <p:cNvSpPr/>
          <p:nvPr/>
        </p:nvSpPr>
        <p:spPr>
          <a:xfrm>
            <a:off x="1216504" y="1179323"/>
            <a:ext cx="186821" cy="185579"/>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noAutofit/>
          </a:bodyPr>
          <a:lstStyle/>
          <a:p>
            <a:pPr algn="ctr"/>
            <a:r>
              <a:rPr lang="en-US" sz="900" b="1"/>
              <a:t>6</a:t>
            </a:r>
          </a:p>
        </p:txBody>
      </p:sp>
      <p:sp>
        <p:nvSpPr>
          <p:cNvPr id="15" name="Oval 14">
            <a:extLst>
              <a:ext uri="{FF2B5EF4-FFF2-40B4-BE49-F238E27FC236}">
                <a16:creationId xmlns:a16="http://schemas.microsoft.com/office/drawing/2014/main" id="{5BB3484E-A43E-252E-0477-57B6C7320766}"/>
              </a:ext>
            </a:extLst>
          </p:cNvPr>
          <p:cNvSpPr/>
          <p:nvPr/>
        </p:nvSpPr>
        <p:spPr>
          <a:xfrm>
            <a:off x="3132168" y="1468660"/>
            <a:ext cx="186821" cy="185579"/>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noAutofit/>
          </a:bodyPr>
          <a:lstStyle/>
          <a:p>
            <a:pPr algn="ctr"/>
            <a:r>
              <a:rPr lang="en-US" sz="900" b="1"/>
              <a:t>19</a:t>
            </a:r>
          </a:p>
        </p:txBody>
      </p:sp>
      <p:sp>
        <p:nvSpPr>
          <p:cNvPr id="16" name="Oval 15">
            <a:extLst>
              <a:ext uri="{FF2B5EF4-FFF2-40B4-BE49-F238E27FC236}">
                <a16:creationId xmlns:a16="http://schemas.microsoft.com/office/drawing/2014/main" id="{887BA631-E9C1-1A00-46CD-24FBED714D35}"/>
              </a:ext>
            </a:extLst>
          </p:cNvPr>
          <p:cNvSpPr/>
          <p:nvPr/>
        </p:nvSpPr>
        <p:spPr>
          <a:xfrm>
            <a:off x="6220108" y="1307154"/>
            <a:ext cx="186821" cy="185579"/>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noAutofit/>
          </a:bodyPr>
          <a:lstStyle/>
          <a:p>
            <a:pPr algn="ctr"/>
            <a:r>
              <a:rPr lang="en-US" sz="900" b="1"/>
              <a:t>21</a:t>
            </a:r>
          </a:p>
        </p:txBody>
      </p:sp>
      <p:sp>
        <p:nvSpPr>
          <p:cNvPr id="17" name="Oval 16">
            <a:extLst>
              <a:ext uri="{FF2B5EF4-FFF2-40B4-BE49-F238E27FC236}">
                <a16:creationId xmlns:a16="http://schemas.microsoft.com/office/drawing/2014/main" id="{3A3374BC-FD75-F79C-3A66-28BD3136AEE8}"/>
              </a:ext>
            </a:extLst>
          </p:cNvPr>
          <p:cNvSpPr/>
          <p:nvPr/>
        </p:nvSpPr>
        <p:spPr>
          <a:xfrm>
            <a:off x="272872" y="2005016"/>
            <a:ext cx="186821" cy="185579"/>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noAutofit/>
          </a:bodyPr>
          <a:lstStyle/>
          <a:p>
            <a:pPr algn="ctr"/>
            <a:r>
              <a:rPr lang="en-US" sz="900" b="1"/>
              <a:t>21</a:t>
            </a:r>
          </a:p>
        </p:txBody>
      </p:sp>
      <p:sp>
        <p:nvSpPr>
          <p:cNvPr id="18" name="Oval 17">
            <a:extLst>
              <a:ext uri="{FF2B5EF4-FFF2-40B4-BE49-F238E27FC236}">
                <a16:creationId xmlns:a16="http://schemas.microsoft.com/office/drawing/2014/main" id="{3F3651C7-8ED4-C506-A5CE-D847BC9EDADD}"/>
              </a:ext>
            </a:extLst>
          </p:cNvPr>
          <p:cNvSpPr/>
          <p:nvPr/>
        </p:nvSpPr>
        <p:spPr>
          <a:xfrm>
            <a:off x="3170268" y="2253946"/>
            <a:ext cx="186821" cy="185579"/>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noAutofit/>
          </a:bodyPr>
          <a:lstStyle/>
          <a:p>
            <a:pPr algn="ctr"/>
            <a:r>
              <a:rPr lang="en-US" sz="900" b="1"/>
              <a:t>22</a:t>
            </a:r>
          </a:p>
        </p:txBody>
      </p:sp>
      <p:sp>
        <p:nvSpPr>
          <p:cNvPr id="19" name="Oval 18">
            <a:extLst>
              <a:ext uri="{FF2B5EF4-FFF2-40B4-BE49-F238E27FC236}">
                <a16:creationId xmlns:a16="http://schemas.microsoft.com/office/drawing/2014/main" id="{B1F4B96D-ABAD-3CFC-04D3-9035C47C5A47}"/>
              </a:ext>
            </a:extLst>
          </p:cNvPr>
          <p:cNvSpPr/>
          <p:nvPr/>
        </p:nvSpPr>
        <p:spPr>
          <a:xfrm>
            <a:off x="5159304" y="1776615"/>
            <a:ext cx="186821" cy="185579"/>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noAutofit/>
          </a:bodyPr>
          <a:lstStyle/>
          <a:p>
            <a:pPr algn="ctr"/>
            <a:r>
              <a:rPr lang="en-US" sz="900" b="1"/>
              <a:t>23</a:t>
            </a:r>
          </a:p>
        </p:txBody>
      </p:sp>
      <p:sp>
        <p:nvSpPr>
          <p:cNvPr id="20" name="Oval 19">
            <a:extLst>
              <a:ext uri="{FF2B5EF4-FFF2-40B4-BE49-F238E27FC236}">
                <a16:creationId xmlns:a16="http://schemas.microsoft.com/office/drawing/2014/main" id="{892E4A7D-7BC5-A739-205A-C744C7E6BE5E}"/>
              </a:ext>
            </a:extLst>
          </p:cNvPr>
          <p:cNvSpPr/>
          <p:nvPr/>
        </p:nvSpPr>
        <p:spPr>
          <a:xfrm>
            <a:off x="5235529" y="803104"/>
            <a:ext cx="186821" cy="185579"/>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noAutofit/>
          </a:bodyPr>
          <a:lstStyle/>
          <a:p>
            <a:pPr algn="ctr"/>
            <a:r>
              <a:rPr lang="en-US" sz="900" b="1"/>
              <a:t>20</a:t>
            </a:r>
          </a:p>
        </p:txBody>
      </p:sp>
      <p:sp>
        <p:nvSpPr>
          <p:cNvPr id="21" name="Oval 20">
            <a:extLst>
              <a:ext uri="{FF2B5EF4-FFF2-40B4-BE49-F238E27FC236}">
                <a16:creationId xmlns:a16="http://schemas.microsoft.com/office/drawing/2014/main" id="{B2B5DC1E-EA18-1E38-A909-5DE259018781}"/>
              </a:ext>
            </a:extLst>
          </p:cNvPr>
          <p:cNvSpPr/>
          <p:nvPr/>
        </p:nvSpPr>
        <p:spPr>
          <a:xfrm>
            <a:off x="6184325" y="2279418"/>
            <a:ext cx="186821" cy="185579"/>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noAutofit/>
          </a:bodyPr>
          <a:lstStyle/>
          <a:p>
            <a:pPr algn="ctr"/>
            <a:r>
              <a:rPr lang="en-US" sz="900" b="1"/>
              <a:t>24</a:t>
            </a:r>
          </a:p>
        </p:txBody>
      </p:sp>
      <p:sp>
        <p:nvSpPr>
          <p:cNvPr id="22" name="Oval 21">
            <a:extLst>
              <a:ext uri="{FF2B5EF4-FFF2-40B4-BE49-F238E27FC236}">
                <a16:creationId xmlns:a16="http://schemas.microsoft.com/office/drawing/2014/main" id="{4CE80C21-0F08-C12D-31AF-7B4D88F8C2C7}"/>
              </a:ext>
            </a:extLst>
          </p:cNvPr>
          <p:cNvSpPr/>
          <p:nvPr/>
        </p:nvSpPr>
        <p:spPr>
          <a:xfrm>
            <a:off x="252546" y="2253946"/>
            <a:ext cx="186821" cy="185579"/>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noAutofit/>
          </a:bodyPr>
          <a:lstStyle/>
          <a:p>
            <a:pPr algn="ctr"/>
            <a:r>
              <a:rPr lang="en-US" sz="900" b="1"/>
              <a:t>23</a:t>
            </a:r>
          </a:p>
        </p:txBody>
      </p:sp>
      <p:sp>
        <p:nvSpPr>
          <p:cNvPr id="23" name="Oval 22">
            <a:extLst>
              <a:ext uri="{FF2B5EF4-FFF2-40B4-BE49-F238E27FC236}">
                <a16:creationId xmlns:a16="http://schemas.microsoft.com/office/drawing/2014/main" id="{D7DE57A3-7600-AB87-55A5-A254D1D791A6}"/>
              </a:ext>
            </a:extLst>
          </p:cNvPr>
          <p:cNvSpPr/>
          <p:nvPr/>
        </p:nvSpPr>
        <p:spPr>
          <a:xfrm>
            <a:off x="3185639" y="2875848"/>
            <a:ext cx="186821" cy="185579"/>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noAutofit/>
          </a:bodyPr>
          <a:lstStyle/>
          <a:p>
            <a:pPr algn="ctr"/>
            <a:r>
              <a:rPr lang="en-US" sz="900" b="1"/>
              <a:t>25</a:t>
            </a:r>
          </a:p>
        </p:txBody>
      </p:sp>
      <p:sp>
        <p:nvSpPr>
          <p:cNvPr id="24" name="Oval 23">
            <a:extLst>
              <a:ext uri="{FF2B5EF4-FFF2-40B4-BE49-F238E27FC236}">
                <a16:creationId xmlns:a16="http://schemas.microsoft.com/office/drawing/2014/main" id="{752EBA2D-D1F7-36A0-5493-BD4D06842326}"/>
              </a:ext>
            </a:extLst>
          </p:cNvPr>
          <p:cNvSpPr/>
          <p:nvPr/>
        </p:nvSpPr>
        <p:spPr>
          <a:xfrm>
            <a:off x="3132168" y="3637061"/>
            <a:ext cx="186821" cy="185579"/>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noAutofit/>
          </a:bodyPr>
          <a:lstStyle/>
          <a:p>
            <a:pPr algn="ctr"/>
            <a:r>
              <a:rPr lang="en-US" sz="900" b="1"/>
              <a:t>28</a:t>
            </a:r>
          </a:p>
        </p:txBody>
      </p:sp>
      <p:sp>
        <p:nvSpPr>
          <p:cNvPr id="25" name="Oval 24">
            <a:extLst>
              <a:ext uri="{FF2B5EF4-FFF2-40B4-BE49-F238E27FC236}">
                <a16:creationId xmlns:a16="http://schemas.microsoft.com/office/drawing/2014/main" id="{2C775DF8-68C0-B253-CD49-646C5938853C}"/>
              </a:ext>
            </a:extLst>
          </p:cNvPr>
          <p:cNvSpPr/>
          <p:nvPr/>
        </p:nvSpPr>
        <p:spPr>
          <a:xfrm>
            <a:off x="5159304" y="2803060"/>
            <a:ext cx="186821" cy="185579"/>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noAutofit/>
          </a:bodyPr>
          <a:lstStyle/>
          <a:p>
            <a:pPr algn="ctr"/>
            <a:r>
              <a:rPr lang="en-US" sz="900" b="1"/>
              <a:t>26</a:t>
            </a:r>
          </a:p>
        </p:txBody>
      </p:sp>
      <p:sp>
        <p:nvSpPr>
          <p:cNvPr id="26" name="Oval 25">
            <a:extLst>
              <a:ext uri="{FF2B5EF4-FFF2-40B4-BE49-F238E27FC236}">
                <a16:creationId xmlns:a16="http://schemas.microsoft.com/office/drawing/2014/main" id="{22D3A2BF-97CD-652F-5EEA-4A2915D61DBB}"/>
              </a:ext>
            </a:extLst>
          </p:cNvPr>
          <p:cNvSpPr/>
          <p:nvPr/>
        </p:nvSpPr>
        <p:spPr>
          <a:xfrm>
            <a:off x="6161520" y="3251682"/>
            <a:ext cx="186821" cy="185579"/>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noAutofit/>
          </a:bodyPr>
          <a:lstStyle/>
          <a:p>
            <a:pPr algn="ctr"/>
            <a:r>
              <a:rPr lang="en-US" sz="900" b="1"/>
              <a:t>27</a:t>
            </a:r>
          </a:p>
        </p:txBody>
      </p:sp>
      <p:sp>
        <p:nvSpPr>
          <p:cNvPr id="27" name="Oval 26">
            <a:extLst>
              <a:ext uri="{FF2B5EF4-FFF2-40B4-BE49-F238E27FC236}">
                <a16:creationId xmlns:a16="http://schemas.microsoft.com/office/drawing/2014/main" id="{726800C2-47A1-0620-3613-04BF943B759A}"/>
              </a:ext>
            </a:extLst>
          </p:cNvPr>
          <p:cNvSpPr/>
          <p:nvPr/>
        </p:nvSpPr>
        <p:spPr>
          <a:xfrm>
            <a:off x="165828" y="2640371"/>
            <a:ext cx="186821" cy="185579"/>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noAutofit/>
          </a:bodyPr>
          <a:lstStyle/>
          <a:p>
            <a:pPr algn="ctr"/>
            <a:r>
              <a:rPr lang="en-US" sz="900" b="1"/>
              <a:t>26</a:t>
            </a:r>
          </a:p>
        </p:txBody>
      </p:sp>
      <p:sp>
        <p:nvSpPr>
          <p:cNvPr id="28" name="Oval 27">
            <a:extLst>
              <a:ext uri="{FF2B5EF4-FFF2-40B4-BE49-F238E27FC236}">
                <a16:creationId xmlns:a16="http://schemas.microsoft.com/office/drawing/2014/main" id="{56F3D4D4-847D-53AC-EEA2-9C887B35B245}"/>
              </a:ext>
            </a:extLst>
          </p:cNvPr>
          <p:cNvSpPr/>
          <p:nvPr/>
        </p:nvSpPr>
        <p:spPr>
          <a:xfrm>
            <a:off x="191239" y="3029904"/>
            <a:ext cx="186821" cy="185579"/>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noAutofit/>
          </a:bodyPr>
          <a:lstStyle/>
          <a:p>
            <a:pPr algn="ctr"/>
            <a:r>
              <a:rPr lang="en-US" sz="900" b="1"/>
              <a:t>24</a:t>
            </a:r>
          </a:p>
        </p:txBody>
      </p:sp>
      <p:sp>
        <p:nvSpPr>
          <p:cNvPr id="29" name="Oval 28">
            <a:extLst>
              <a:ext uri="{FF2B5EF4-FFF2-40B4-BE49-F238E27FC236}">
                <a16:creationId xmlns:a16="http://schemas.microsoft.com/office/drawing/2014/main" id="{C71E6940-D707-7D16-0F28-38CA0BD999EB}"/>
              </a:ext>
            </a:extLst>
          </p:cNvPr>
          <p:cNvSpPr/>
          <p:nvPr/>
        </p:nvSpPr>
        <p:spPr>
          <a:xfrm>
            <a:off x="172884" y="3326200"/>
            <a:ext cx="186821" cy="185579"/>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noAutofit/>
          </a:bodyPr>
          <a:lstStyle/>
          <a:p>
            <a:pPr algn="ctr"/>
            <a:r>
              <a:rPr lang="en-US" sz="900" b="1"/>
              <a:t>27</a:t>
            </a:r>
          </a:p>
        </p:txBody>
      </p:sp>
      <p:sp>
        <p:nvSpPr>
          <p:cNvPr id="31" name="Oval 30">
            <a:extLst>
              <a:ext uri="{FF2B5EF4-FFF2-40B4-BE49-F238E27FC236}">
                <a16:creationId xmlns:a16="http://schemas.microsoft.com/office/drawing/2014/main" id="{D256A7C3-740B-DDC4-1033-80C1A6DED1D3}"/>
              </a:ext>
            </a:extLst>
          </p:cNvPr>
          <p:cNvSpPr/>
          <p:nvPr/>
        </p:nvSpPr>
        <p:spPr>
          <a:xfrm>
            <a:off x="3246468" y="4233397"/>
            <a:ext cx="186821" cy="185579"/>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noAutofit/>
          </a:bodyPr>
          <a:lstStyle/>
          <a:p>
            <a:pPr algn="ctr"/>
            <a:r>
              <a:rPr lang="en-US" sz="900" b="1"/>
              <a:t>28</a:t>
            </a:r>
          </a:p>
        </p:txBody>
      </p:sp>
      <p:sp>
        <p:nvSpPr>
          <p:cNvPr id="32" name="Oval 31">
            <a:extLst>
              <a:ext uri="{FF2B5EF4-FFF2-40B4-BE49-F238E27FC236}">
                <a16:creationId xmlns:a16="http://schemas.microsoft.com/office/drawing/2014/main" id="{F08543B9-5BBF-E51D-4824-0AAC7A572FD9}"/>
              </a:ext>
            </a:extLst>
          </p:cNvPr>
          <p:cNvSpPr/>
          <p:nvPr/>
        </p:nvSpPr>
        <p:spPr>
          <a:xfrm>
            <a:off x="5218720" y="3660507"/>
            <a:ext cx="186821" cy="185579"/>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noAutofit/>
          </a:bodyPr>
          <a:lstStyle/>
          <a:p>
            <a:pPr algn="ctr"/>
            <a:r>
              <a:rPr lang="en-US" sz="900" b="1"/>
              <a:t>29</a:t>
            </a:r>
          </a:p>
        </p:txBody>
      </p:sp>
      <p:sp>
        <p:nvSpPr>
          <p:cNvPr id="33" name="Oval 32">
            <a:extLst>
              <a:ext uri="{FF2B5EF4-FFF2-40B4-BE49-F238E27FC236}">
                <a16:creationId xmlns:a16="http://schemas.microsoft.com/office/drawing/2014/main" id="{B3B29D90-B35C-CA08-2065-3E3750F9C37F}"/>
              </a:ext>
            </a:extLst>
          </p:cNvPr>
          <p:cNvSpPr/>
          <p:nvPr/>
        </p:nvSpPr>
        <p:spPr>
          <a:xfrm>
            <a:off x="6184325" y="4140505"/>
            <a:ext cx="186821" cy="158136"/>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noAutofit/>
          </a:bodyPr>
          <a:lstStyle/>
          <a:p>
            <a:pPr algn="ctr"/>
            <a:r>
              <a:rPr lang="en-US" sz="900" b="1"/>
              <a:t>30</a:t>
            </a:r>
          </a:p>
        </p:txBody>
      </p:sp>
      <p:sp>
        <p:nvSpPr>
          <p:cNvPr id="34" name="Oval 33">
            <a:extLst>
              <a:ext uri="{FF2B5EF4-FFF2-40B4-BE49-F238E27FC236}">
                <a16:creationId xmlns:a16="http://schemas.microsoft.com/office/drawing/2014/main" id="{AB06ACAB-235E-C3FA-BD9E-73F3E01B6BC0}"/>
              </a:ext>
            </a:extLst>
          </p:cNvPr>
          <p:cNvSpPr/>
          <p:nvPr/>
        </p:nvSpPr>
        <p:spPr>
          <a:xfrm>
            <a:off x="3209107" y="4915542"/>
            <a:ext cx="186821" cy="158136"/>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noAutofit/>
          </a:bodyPr>
          <a:lstStyle/>
          <a:p>
            <a:pPr algn="ctr"/>
            <a:r>
              <a:rPr lang="en-US" sz="900" b="1"/>
              <a:t>30</a:t>
            </a:r>
          </a:p>
        </p:txBody>
      </p:sp>
      <p:sp>
        <p:nvSpPr>
          <p:cNvPr id="35" name="Oval 34">
            <a:extLst>
              <a:ext uri="{FF2B5EF4-FFF2-40B4-BE49-F238E27FC236}">
                <a16:creationId xmlns:a16="http://schemas.microsoft.com/office/drawing/2014/main" id="{47B07151-54CE-C53C-F37C-FA4F48C07A1E}"/>
              </a:ext>
            </a:extLst>
          </p:cNvPr>
          <p:cNvSpPr/>
          <p:nvPr/>
        </p:nvSpPr>
        <p:spPr>
          <a:xfrm>
            <a:off x="3212164" y="5111472"/>
            <a:ext cx="186821" cy="158136"/>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noAutofit/>
          </a:bodyPr>
          <a:lstStyle/>
          <a:p>
            <a:pPr algn="ctr"/>
            <a:r>
              <a:rPr lang="en-US" sz="900" b="1"/>
              <a:t>17</a:t>
            </a:r>
          </a:p>
        </p:txBody>
      </p:sp>
      <p:sp>
        <p:nvSpPr>
          <p:cNvPr id="36" name="Oval 35">
            <a:extLst>
              <a:ext uri="{FF2B5EF4-FFF2-40B4-BE49-F238E27FC236}">
                <a16:creationId xmlns:a16="http://schemas.microsoft.com/office/drawing/2014/main" id="{E4C828A7-232D-014D-439F-040C72C0ED17}"/>
              </a:ext>
            </a:extLst>
          </p:cNvPr>
          <p:cNvSpPr/>
          <p:nvPr/>
        </p:nvSpPr>
        <p:spPr>
          <a:xfrm>
            <a:off x="3213396" y="5307402"/>
            <a:ext cx="186821" cy="158136"/>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noAutofit/>
          </a:bodyPr>
          <a:lstStyle/>
          <a:p>
            <a:pPr algn="ctr"/>
            <a:r>
              <a:rPr lang="en-US" sz="900" b="1"/>
              <a:t>18</a:t>
            </a:r>
          </a:p>
        </p:txBody>
      </p:sp>
      <p:sp>
        <p:nvSpPr>
          <p:cNvPr id="37" name="Oval 36">
            <a:extLst>
              <a:ext uri="{FF2B5EF4-FFF2-40B4-BE49-F238E27FC236}">
                <a16:creationId xmlns:a16="http://schemas.microsoft.com/office/drawing/2014/main" id="{0654F258-198C-F5D7-8C10-845CE6C2DCDB}"/>
              </a:ext>
            </a:extLst>
          </p:cNvPr>
          <p:cNvSpPr/>
          <p:nvPr/>
        </p:nvSpPr>
        <p:spPr>
          <a:xfrm>
            <a:off x="9631735" y="2307430"/>
            <a:ext cx="186821" cy="185579"/>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noAutofit/>
          </a:bodyPr>
          <a:lstStyle/>
          <a:p>
            <a:pPr algn="ctr"/>
            <a:r>
              <a:rPr lang="en-US" sz="900" b="1"/>
              <a:t>18</a:t>
            </a:r>
          </a:p>
        </p:txBody>
      </p:sp>
      <p:sp>
        <p:nvSpPr>
          <p:cNvPr id="38" name="Oval 37">
            <a:extLst>
              <a:ext uri="{FF2B5EF4-FFF2-40B4-BE49-F238E27FC236}">
                <a16:creationId xmlns:a16="http://schemas.microsoft.com/office/drawing/2014/main" id="{8F60BD0C-56A7-C9C6-CCAF-189A063DC073}"/>
              </a:ext>
            </a:extLst>
          </p:cNvPr>
          <p:cNvSpPr/>
          <p:nvPr/>
        </p:nvSpPr>
        <p:spPr>
          <a:xfrm>
            <a:off x="3153058" y="5491176"/>
            <a:ext cx="165932" cy="158136"/>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noAutofit/>
          </a:bodyPr>
          <a:lstStyle/>
          <a:p>
            <a:pPr algn="ctr"/>
            <a:r>
              <a:rPr lang="en-US" sz="900" b="1"/>
              <a:t>20</a:t>
            </a:r>
          </a:p>
        </p:txBody>
      </p:sp>
      <p:sp>
        <p:nvSpPr>
          <p:cNvPr id="42" name="Oval 41">
            <a:extLst>
              <a:ext uri="{FF2B5EF4-FFF2-40B4-BE49-F238E27FC236}">
                <a16:creationId xmlns:a16="http://schemas.microsoft.com/office/drawing/2014/main" id="{2EF8BDFC-DE11-3F76-EF87-A7AED0E9666D}"/>
              </a:ext>
            </a:extLst>
          </p:cNvPr>
          <p:cNvSpPr/>
          <p:nvPr/>
        </p:nvSpPr>
        <p:spPr>
          <a:xfrm>
            <a:off x="6850620" y="2060091"/>
            <a:ext cx="186821" cy="185579"/>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noAutofit/>
          </a:bodyPr>
          <a:lstStyle/>
          <a:p>
            <a:pPr algn="ctr"/>
            <a:r>
              <a:rPr lang="en-US" sz="900" b="1"/>
              <a:t>18</a:t>
            </a:r>
          </a:p>
        </p:txBody>
      </p:sp>
      <p:sp>
        <p:nvSpPr>
          <p:cNvPr id="43" name="Oval 42">
            <a:extLst>
              <a:ext uri="{FF2B5EF4-FFF2-40B4-BE49-F238E27FC236}">
                <a16:creationId xmlns:a16="http://schemas.microsoft.com/office/drawing/2014/main" id="{B163E67C-7CCA-EDFC-3B41-11D64F4764E5}"/>
              </a:ext>
            </a:extLst>
          </p:cNvPr>
          <p:cNvSpPr/>
          <p:nvPr/>
        </p:nvSpPr>
        <p:spPr>
          <a:xfrm>
            <a:off x="8463277" y="803104"/>
            <a:ext cx="186821" cy="185579"/>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noAutofit/>
          </a:bodyPr>
          <a:lstStyle/>
          <a:p>
            <a:pPr algn="ctr"/>
            <a:r>
              <a:rPr lang="en-US" sz="900" b="1"/>
              <a:t>19</a:t>
            </a:r>
          </a:p>
        </p:txBody>
      </p:sp>
      <p:sp>
        <p:nvSpPr>
          <p:cNvPr id="44" name="Oval 43">
            <a:extLst>
              <a:ext uri="{FF2B5EF4-FFF2-40B4-BE49-F238E27FC236}">
                <a16:creationId xmlns:a16="http://schemas.microsoft.com/office/drawing/2014/main" id="{ADE02156-614A-A012-73E1-E9A064A1D0B5}"/>
              </a:ext>
            </a:extLst>
          </p:cNvPr>
          <p:cNvSpPr/>
          <p:nvPr/>
        </p:nvSpPr>
        <p:spPr>
          <a:xfrm>
            <a:off x="8980677" y="1457190"/>
            <a:ext cx="186821" cy="185579"/>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noAutofit/>
          </a:bodyPr>
          <a:lstStyle/>
          <a:p>
            <a:pPr algn="ctr"/>
            <a:r>
              <a:rPr lang="en-US" sz="900" b="1"/>
              <a:t>30</a:t>
            </a:r>
          </a:p>
        </p:txBody>
      </p:sp>
      <p:sp>
        <p:nvSpPr>
          <p:cNvPr id="46" name="Oval 45">
            <a:extLst>
              <a:ext uri="{FF2B5EF4-FFF2-40B4-BE49-F238E27FC236}">
                <a16:creationId xmlns:a16="http://schemas.microsoft.com/office/drawing/2014/main" id="{5BF4BE2B-3FA7-5447-9547-AEF6103FC8C6}"/>
              </a:ext>
            </a:extLst>
          </p:cNvPr>
          <p:cNvSpPr/>
          <p:nvPr/>
        </p:nvSpPr>
        <p:spPr>
          <a:xfrm>
            <a:off x="8981986" y="2060091"/>
            <a:ext cx="186821" cy="185579"/>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noAutofit/>
          </a:bodyPr>
          <a:lstStyle/>
          <a:p>
            <a:pPr algn="ctr"/>
            <a:r>
              <a:rPr lang="en-US" sz="900" b="1"/>
              <a:t>19</a:t>
            </a:r>
          </a:p>
        </p:txBody>
      </p:sp>
      <p:sp>
        <p:nvSpPr>
          <p:cNvPr id="47" name="Oval 46">
            <a:extLst>
              <a:ext uri="{FF2B5EF4-FFF2-40B4-BE49-F238E27FC236}">
                <a16:creationId xmlns:a16="http://schemas.microsoft.com/office/drawing/2014/main" id="{22AD0277-49AB-6F6B-ED4A-C9F23BC2C820}"/>
              </a:ext>
            </a:extLst>
          </p:cNvPr>
          <p:cNvSpPr/>
          <p:nvPr/>
        </p:nvSpPr>
        <p:spPr>
          <a:xfrm>
            <a:off x="5919314" y="5073678"/>
            <a:ext cx="186821" cy="158136"/>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noAutofit/>
          </a:bodyPr>
          <a:lstStyle/>
          <a:p>
            <a:pPr algn="ctr"/>
            <a:r>
              <a:rPr lang="en-US" sz="900" b="1"/>
              <a:t>31</a:t>
            </a:r>
          </a:p>
        </p:txBody>
      </p:sp>
      <p:sp>
        <p:nvSpPr>
          <p:cNvPr id="48" name="Oval 47">
            <a:extLst>
              <a:ext uri="{FF2B5EF4-FFF2-40B4-BE49-F238E27FC236}">
                <a16:creationId xmlns:a16="http://schemas.microsoft.com/office/drawing/2014/main" id="{A8A961EF-D919-3044-300A-77657E0CE8DC}"/>
              </a:ext>
            </a:extLst>
          </p:cNvPr>
          <p:cNvSpPr/>
          <p:nvPr/>
        </p:nvSpPr>
        <p:spPr>
          <a:xfrm>
            <a:off x="7825981" y="4744406"/>
            <a:ext cx="186821" cy="158136"/>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noAutofit/>
          </a:bodyPr>
          <a:lstStyle/>
          <a:p>
            <a:pPr algn="ctr"/>
            <a:r>
              <a:rPr lang="en-US" sz="900" b="1"/>
              <a:t>32</a:t>
            </a:r>
          </a:p>
        </p:txBody>
      </p:sp>
      <p:sp>
        <p:nvSpPr>
          <p:cNvPr id="50" name="Oval 49">
            <a:extLst>
              <a:ext uri="{FF2B5EF4-FFF2-40B4-BE49-F238E27FC236}">
                <a16:creationId xmlns:a16="http://schemas.microsoft.com/office/drawing/2014/main" id="{EEB92832-1A30-D195-47C8-5B44C58BCD1B}"/>
              </a:ext>
            </a:extLst>
          </p:cNvPr>
          <p:cNvSpPr/>
          <p:nvPr/>
        </p:nvSpPr>
        <p:spPr>
          <a:xfrm>
            <a:off x="9233446" y="5431240"/>
            <a:ext cx="186821" cy="185579"/>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noAutofit/>
          </a:bodyPr>
          <a:lstStyle/>
          <a:p>
            <a:pPr algn="ctr"/>
            <a:r>
              <a:rPr lang="en-US" sz="900" b="1"/>
              <a:t>36</a:t>
            </a:r>
          </a:p>
        </p:txBody>
      </p:sp>
      <p:sp>
        <p:nvSpPr>
          <p:cNvPr id="12" name="Oval 11">
            <a:extLst>
              <a:ext uri="{FF2B5EF4-FFF2-40B4-BE49-F238E27FC236}">
                <a16:creationId xmlns:a16="http://schemas.microsoft.com/office/drawing/2014/main" id="{23BD920F-C88D-5B1F-E48B-5FCA640B6384}"/>
              </a:ext>
            </a:extLst>
          </p:cNvPr>
          <p:cNvSpPr/>
          <p:nvPr/>
        </p:nvSpPr>
        <p:spPr>
          <a:xfrm>
            <a:off x="7124700" y="1179324"/>
            <a:ext cx="186821" cy="185579"/>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noAutofit/>
          </a:bodyPr>
          <a:lstStyle/>
          <a:p>
            <a:pPr algn="ctr"/>
            <a:r>
              <a:rPr lang="en-US" sz="900" b="1"/>
              <a:t>18</a:t>
            </a:r>
          </a:p>
        </p:txBody>
      </p:sp>
      <p:sp>
        <p:nvSpPr>
          <p:cNvPr id="30" name="Oval 29">
            <a:extLst>
              <a:ext uri="{FF2B5EF4-FFF2-40B4-BE49-F238E27FC236}">
                <a16:creationId xmlns:a16="http://schemas.microsoft.com/office/drawing/2014/main" id="{758D5E87-7FEC-6FC3-F466-7A09E478998A}"/>
              </a:ext>
            </a:extLst>
          </p:cNvPr>
          <p:cNvSpPr/>
          <p:nvPr/>
        </p:nvSpPr>
        <p:spPr>
          <a:xfrm>
            <a:off x="7727536" y="1480752"/>
            <a:ext cx="186821" cy="185579"/>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noAutofit/>
          </a:bodyPr>
          <a:lstStyle/>
          <a:p>
            <a:pPr algn="ctr"/>
            <a:r>
              <a:rPr lang="en-US" sz="900" b="1"/>
              <a:t>30</a:t>
            </a:r>
          </a:p>
        </p:txBody>
      </p:sp>
      <p:cxnSp>
        <p:nvCxnSpPr>
          <p:cNvPr id="51" name="Connector: Elbow 50">
            <a:extLst>
              <a:ext uri="{FF2B5EF4-FFF2-40B4-BE49-F238E27FC236}">
                <a16:creationId xmlns:a16="http://schemas.microsoft.com/office/drawing/2014/main" id="{3FF8C1BC-DA94-D395-0355-7CC7AE8989BC}"/>
              </a:ext>
            </a:extLst>
          </p:cNvPr>
          <p:cNvCxnSpPr/>
          <p:nvPr/>
        </p:nvCxnSpPr>
        <p:spPr>
          <a:xfrm rot="10800000">
            <a:off x="378060" y="3660508"/>
            <a:ext cx="574440" cy="282843"/>
          </a:xfrm>
          <a:prstGeom prst="bentConnector3">
            <a:avLst/>
          </a:prstGeom>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289FFF87-B41C-16BB-54B2-3144CC1F127F}"/>
              </a:ext>
            </a:extLst>
          </p:cNvPr>
          <p:cNvSpPr txBox="1"/>
          <p:nvPr/>
        </p:nvSpPr>
        <p:spPr>
          <a:xfrm>
            <a:off x="-143068" y="3511779"/>
            <a:ext cx="631904" cy="261610"/>
          </a:xfrm>
          <a:prstGeom prst="rect">
            <a:avLst/>
          </a:prstGeom>
          <a:noFill/>
        </p:spPr>
        <p:txBody>
          <a:bodyPr wrap="none" rtlCol="0">
            <a:spAutoFit/>
          </a:bodyPr>
          <a:lstStyle/>
          <a:p>
            <a:r>
              <a:rPr lang="en-US" sz="1050"/>
              <a:t>VDDQ</a:t>
            </a:r>
          </a:p>
        </p:txBody>
      </p:sp>
      <p:sp>
        <p:nvSpPr>
          <p:cNvPr id="53" name="Oval 52">
            <a:extLst>
              <a:ext uri="{FF2B5EF4-FFF2-40B4-BE49-F238E27FC236}">
                <a16:creationId xmlns:a16="http://schemas.microsoft.com/office/drawing/2014/main" id="{D177FA89-74D8-24B0-BA1B-ED568BAB8259}"/>
              </a:ext>
            </a:extLst>
          </p:cNvPr>
          <p:cNvSpPr/>
          <p:nvPr/>
        </p:nvSpPr>
        <p:spPr>
          <a:xfrm>
            <a:off x="90385" y="3725178"/>
            <a:ext cx="186821" cy="185579"/>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noAutofit/>
          </a:bodyPr>
          <a:lstStyle/>
          <a:p>
            <a:pPr algn="ctr"/>
            <a:r>
              <a:rPr lang="en-US" sz="900" b="1"/>
              <a:t>29</a:t>
            </a:r>
          </a:p>
        </p:txBody>
      </p:sp>
      <p:sp>
        <p:nvSpPr>
          <p:cNvPr id="2" name="TextBox 1">
            <a:extLst>
              <a:ext uri="{FF2B5EF4-FFF2-40B4-BE49-F238E27FC236}">
                <a16:creationId xmlns:a16="http://schemas.microsoft.com/office/drawing/2014/main" id="{798760C2-C915-5F8F-E845-B25367F1F321}"/>
              </a:ext>
            </a:extLst>
          </p:cNvPr>
          <p:cNvSpPr txBox="1"/>
          <p:nvPr/>
        </p:nvSpPr>
        <p:spPr>
          <a:xfrm>
            <a:off x="10634886" y="2778392"/>
            <a:ext cx="857250" cy="369332"/>
          </a:xfrm>
          <a:prstGeom prst="rect">
            <a:avLst/>
          </a:prstGeom>
          <a:solidFill>
            <a:srgbClr val="FFC599"/>
          </a:solidFill>
        </p:spPr>
        <p:txBody>
          <a:bodyPr wrap="square" rtlCol="0">
            <a:spAutoFit/>
          </a:bodyPr>
          <a:lstStyle/>
          <a:p>
            <a:r>
              <a:rPr lang="en-MY"/>
              <a:t>WCL</a:t>
            </a:r>
            <a:endParaRPr lang="en-US"/>
          </a:p>
        </p:txBody>
      </p:sp>
      <p:sp>
        <p:nvSpPr>
          <p:cNvPr id="3" name="TextBox 2">
            <a:extLst>
              <a:ext uri="{FF2B5EF4-FFF2-40B4-BE49-F238E27FC236}">
                <a16:creationId xmlns:a16="http://schemas.microsoft.com/office/drawing/2014/main" id="{CE2CEEC0-79EC-04D3-6709-3DE95CE2D2CA}"/>
              </a:ext>
            </a:extLst>
          </p:cNvPr>
          <p:cNvSpPr txBox="1"/>
          <p:nvPr/>
        </p:nvSpPr>
        <p:spPr>
          <a:xfrm>
            <a:off x="3519453" y="759625"/>
            <a:ext cx="1013076" cy="13849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lang="en-MY" sz="900">
                <a:solidFill>
                  <a:schemeClr val="tx2"/>
                </a:solidFill>
              </a:rPr>
              <a:t>+V5A</a:t>
            </a:r>
            <a:endParaRPr kumimoji="0" lang="en-US" sz="900" b="0" i="0" u="none" strike="noStrike" cap="none" spc="0" normalizeH="0" baseline="0" err="1">
              <a:ln>
                <a:noFill/>
              </a:ln>
              <a:solidFill>
                <a:schemeClr val="tx2"/>
              </a:solidFill>
              <a:effectLst/>
              <a:uFillTx/>
              <a:latin typeface="+mn-lt"/>
              <a:ea typeface="+mn-ea"/>
              <a:cs typeface="+mn-cs"/>
              <a:sym typeface="Helvetica Neue"/>
            </a:endParaRPr>
          </a:p>
        </p:txBody>
      </p:sp>
    </p:spTree>
    <p:extLst>
      <p:ext uri="{BB962C8B-B14F-4D97-AF65-F5344CB8AC3E}">
        <p14:creationId xmlns:p14="http://schemas.microsoft.com/office/powerpoint/2010/main" val="179683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9230AA4-C336-028C-59BD-ACD2A70A6F9C}"/>
              </a:ext>
            </a:extLst>
          </p:cNvPr>
          <p:cNvSpPr>
            <a:spLocks noGrp="1"/>
          </p:cNvSpPr>
          <p:nvPr>
            <p:ph type="title"/>
          </p:nvPr>
        </p:nvSpPr>
        <p:spPr>
          <a:xfrm>
            <a:off x="195713" y="159034"/>
            <a:ext cx="11393520" cy="668296"/>
          </a:xfrm>
        </p:spPr>
        <p:txBody>
          <a:bodyPr vert="horz" lIns="0" tIns="0" rIns="0" bIns="0" rtlCol="0" anchor="ctr" anchorCtr="0">
            <a:noAutofit/>
          </a:bodyPr>
          <a:lstStyle/>
          <a:p>
            <a:r>
              <a:rPr lang="en-US" sz="3600"/>
              <a:t>WCL RVP– Power Sequence</a:t>
            </a:r>
          </a:p>
        </p:txBody>
      </p:sp>
      <p:graphicFrame>
        <p:nvGraphicFramePr>
          <p:cNvPr id="2" name="Diagram 1">
            <a:extLst>
              <a:ext uri="{FF2B5EF4-FFF2-40B4-BE49-F238E27FC236}">
                <a16:creationId xmlns:a16="http://schemas.microsoft.com/office/drawing/2014/main" id="{0340C5C5-7288-3DD6-98E8-6D411B6D1204}"/>
              </a:ext>
            </a:extLst>
          </p:cNvPr>
          <p:cNvGraphicFramePr/>
          <p:nvPr>
            <p:extLst>
              <p:ext uri="{D42A27DB-BD31-4B8C-83A1-F6EECF244321}">
                <p14:modId xmlns:p14="http://schemas.microsoft.com/office/powerpoint/2010/main" val="1745931321"/>
              </p:ext>
            </p:extLst>
          </p:nvPr>
        </p:nvGraphicFramePr>
        <p:xfrm>
          <a:off x="286334" y="1507041"/>
          <a:ext cx="10702223" cy="14310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1E1346B1-929F-5979-153E-FB8A22AA7D0D}"/>
              </a:ext>
            </a:extLst>
          </p:cNvPr>
          <p:cNvSpPr txBox="1"/>
          <p:nvPr/>
        </p:nvSpPr>
        <p:spPr>
          <a:xfrm>
            <a:off x="195713" y="1058779"/>
            <a:ext cx="705569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chemeClr val="tx2"/>
                </a:solidFill>
                <a:effectLst/>
                <a:uFillTx/>
                <a:latin typeface="+mn-lt"/>
                <a:ea typeface="+mn-ea"/>
                <a:cs typeface="+mn-cs"/>
                <a:sym typeface="Helvetica Neue"/>
              </a:rPr>
              <a:t>Primary Rail Order (Fixed Rails for DDR5 &amp; LP5)</a:t>
            </a:r>
          </a:p>
        </p:txBody>
      </p:sp>
      <p:sp>
        <p:nvSpPr>
          <p:cNvPr id="4" name="TextBox 3">
            <a:extLst>
              <a:ext uri="{FF2B5EF4-FFF2-40B4-BE49-F238E27FC236}">
                <a16:creationId xmlns:a16="http://schemas.microsoft.com/office/drawing/2014/main" id="{13426EBB-9209-B42D-C025-DDAFD467157F}"/>
              </a:ext>
            </a:extLst>
          </p:cNvPr>
          <p:cNvSpPr txBox="1"/>
          <p:nvPr/>
        </p:nvSpPr>
        <p:spPr>
          <a:xfrm>
            <a:off x="286334" y="4602570"/>
            <a:ext cx="5809666"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chemeClr val="tx2"/>
                </a:solidFill>
                <a:effectLst/>
                <a:uFillTx/>
                <a:latin typeface="+mn-lt"/>
                <a:ea typeface="+mn-ea"/>
                <a:cs typeface="+mn-cs"/>
                <a:sym typeface="Helvetica Neue"/>
              </a:rPr>
              <a:t>Memory Rail Order (Fixed Rails for LP5)</a:t>
            </a:r>
          </a:p>
        </p:txBody>
      </p:sp>
      <p:graphicFrame>
        <p:nvGraphicFramePr>
          <p:cNvPr id="5" name="Diagram 4">
            <a:extLst>
              <a:ext uri="{FF2B5EF4-FFF2-40B4-BE49-F238E27FC236}">
                <a16:creationId xmlns:a16="http://schemas.microsoft.com/office/drawing/2014/main" id="{CE222F0B-E409-0D93-95FA-4CF377E94E89}"/>
              </a:ext>
            </a:extLst>
          </p:cNvPr>
          <p:cNvGraphicFramePr/>
          <p:nvPr>
            <p:extLst>
              <p:ext uri="{D42A27DB-BD31-4B8C-83A1-F6EECF244321}">
                <p14:modId xmlns:p14="http://schemas.microsoft.com/office/powerpoint/2010/main" val="3962783272"/>
              </p:ext>
            </p:extLst>
          </p:nvPr>
        </p:nvGraphicFramePr>
        <p:xfrm>
          <a:off x="363338" y="5090735"/>
          <a:ext cx="8128000" cy="119962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7" name="Picture 6">
            <a:extLst>
              <a:ext uri="{FF2B5EF4-FFF2-40B4-BE49-F238E27FC236}">
                <a16:creationId xmlns:a16="http://schemas.microsoft.com/office/drawing/2014/main" id="{3A794A53-EE6B-8E56-02A3-F6AA7DABAF83}"/>
              </a:ext>
            </a:extLst>
          </p:cNvPr>
          <p:cNvPicPr>
            <a:picLocks noChangeAspect="1"/>
          </p:cNvPicPr>
          <p:nvPr/>
        </p:nvPicPr>
        <p:blipFill>
          <a:blip r:embed="rId12"/>
          <a:stretch>
            <a:fillRect/>
          </a:stretch>
        </p:blipFill>
        <p:spPr>
          <a:xfrm>
            <a:off x="3235003" y="6409189"/>
            <a:ext cx="930867" cy="448811"/>
          </a:xfrm>
          <a:prstGeom prst="rect">
            <a:avLst/>
          </a:prstGeom>
        </p:spPr>
      </p:pic>
      <p:sp>
        <p:nvSpPr>
          <p:cNvPr id="8" name="TextBox 7">
            <a:extLst>
              <a:ext uri="{FF2B5EF4-FFF2-40B4-BE49-F238E27FC236}">
                <a16:creationId xmlns:a16="http://schemas.microsoft.com/office/drawing/2014/main" id="{4EAB22E5-F882-E4C7-0BB3-077557C50AFA}"/>
              </a:ext>
            </a:extLst>
          </p:cNvPr>
          <p:cNvSpPr txBox="1"/>
          <p:nvPr/>
        </p:nvSpPr>
        <p:spPr>
          <a:xfrm>
            <a:off x="363338" y="2937213"/>
            <a:ext cx="6666577"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chemeClr val="tx2"/>
                </a:solidFill>
                <a:effectLst/>
                <a:uFillTx/>
                <a:latin typeface="+mn-lt"/>
                <a:ea typeface="+mn-ea"/>
                <a:cs typeface="+mn-cs"/>
                <a:sym typeface="Helvetica Neue"/>
              </a:rPr>
              <a:t>Memory Rail Order (Fixed Rails for DDR5)</a:t>
            </a:r>
          </a:p>
        </p:txBody>
      </p:sp>
      <p:graphicFrame>
        <p:nvGraphicFramePr>
          <p:cNvPr id="9" name="Diagram 8">
            <a:extLst>
              <a:ext uri="{FF2B5EF4-FFF2-40B4-BE49-F238E27FC236}">
                <a16:creationId xmlns:a16="http://schemas.microsoft.com/office/drawing/2014/main" id="{1A6A60D5-B0D4-EAC8-A09D-CB21AC4A09DA}"/>
              </a:ext>
            </a:extLst>
          </p:cNvPr>
          <p:cNvGraphicFramePr/>
          <p:nvPr>
            <p:extLst>
              <p:ext uri="{D42A27DB-BD31-4B8C-83A1-F6EECF244321}">
                <p14:modId xmlns:p14="http://schemas.microsoft.com/office/powerpoint/2010/main" val="1289382478"/>
              </p:ext>
            </p:extLst>
          </p:nvPr>
        </p:nvGraphicFramePr>
        <p:xfrm>
          <a:off x="363338" y="3367510"/>
          <a:ext cx="3802532" cy="1116227"/>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581703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E9B62-671C-99FA-7836-46AFD925B7B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060F75B-A186-764D-4F09-793C3B143163}"/>
              </a:ext>
            </a:extLst>
          </p:cNvPr>
          <p:cNvSpPr>
            <a:spLocks noGrp="1"/>
          </p:cNvSpPr>
          <p:nvPr>
            <p:ph type="title"/>
          </p:nvPr>
        </p:nvSpPr>
        <p:spPr>
          <a:xfrm>
            <a:off x="462556" y="9559"/>
            <a:ext cx="11709384" cy="848811"/>
          </a:xfrm>
          <a:ln w="12700">
            <a:miter lim="400000"/>
          </a:ln>
        </p:spPr>
        <p:txBody>
          <a:bodyPr lIns="0" tIns="0" rIns="0" bIns="0" anchor="ctr">
            <a:normAutofit fontScale="90000"/>
          </a:bodyPr>
          <a:lstStyle/>
          <a:p>
            <a:pPr rtl="0"/>
            <a:r>
              <a:rPr lang="en-US">
                <a:solidFill>
                  <a:schemeClr val="bg2"/>
                </a:solidFill>
              </a:rPr>
              <a:t>Boot KIT: WCL RVP2 LP5x T3 RVP MEM SKT CHROME</a:t>
            </a:r>
          </a:p>
        </p:txBody>
      </p:sp>
      <p:graphicFrame>
        <p:nvGraphicFramePr>
          <p:cNvPr id="2" name="Table 1">
            <a:extLst>
              <a:ext uri="{FF2B5EF4-FFF2-40B4-BE49-F238E27FC236}">
                <a16:creationId xmlns:a16="http://schemas.microsoft.com/office/drawing/2014/main" id="{6746CAE0-9122-CD6B-35C8-19B21332A955}"/>
              </a:ext>
            </a:extLst>
          </p:cNvPr>
          <p:cNvGraphicFramePr>
            <a:graphicFrameLocks noGrp="1"/>
          </p:cNvGraphicFramePr>
          <p:nvPr>
            <p:extLst>
              <p:ext uri="{D42A27DB-BD31-4B8C-83A1-F6EECF244321}">
                <p14:modId xmlns:p14="http://schemas.microsoft.com/office/powerpoint/2010/main" val="889036119"/>
              </p:ext>
            </p:extLst>
          </p:nvPr>
        </p:nvGraphicFramePr>
        <p:xfrm>
          <a:off x="241308" y="916640"/>
          <a:ext cx="11709384" cy="3918397"/>
        </p:xfrm>
        <a:graphic>
          <a:graphicData uri="http://schemas.openxmlformats.org/drawingml/2006/table">
            <a:tbl>
              <a:tblPr firstRow="1" firstCol="1" bandRow="1"/>
              <a:tblGrid>
                <a:gridCol w="1237317">
                  <a:extLst>
                    <a:ext uri="{9D8B030D-6E8A-4147-A177-3AD203B41FA5}">
                      <a16:colId xmlns:a16="http://schemas.microsoft.com/office/drawing/2014/main" val="20000"/>
                    </a:ext>
                  </a:extLst>
                </a:gridCol>
                <a:gridCol w="1802201">
                  <a:extLst>
                    <a:ext uri="{9D8B030D-6E8A-4147-A177-3AD203B41FA5}">
                      <a16:colId xmlns:a16="http://schemas.microsoft.com/office/drawing/2014/main" val="20001"/>
                    </a:ext>
                  </a:extLst>
                </a:gridCol>
                <a:gridCol w="1910080">
                  <a:extLst>
                    <a:ext uri="{9D8B030D-6E8A-4147-A177-3AD203B41FA5}">
                      <a16:colId xmlns:a16="http://schemas.microsoft.com/office/drawing/2014/main" val="20002"/>
                    </a:ext>
                  </a:extLst>
                </a:gridCol>
                <a:gridCol w="5851133">
                  <a:extLst>
                    <a:ext uri="{9D8B030D-6E8A-4147-A177-3AD203B41FA5}">
                      <a16:colId xmlns:a16="http://schemas.microsoft.com/office/drawing/2014/main" val="20003"/>
                    </a:ext>
                  </a:extLst>
                </a:gridCol>
                <a:gridCol w="908653">
                  <a:extLst>
                    <a:ext uri="{9D8B030D-6E8A-4147-A177-3AD203B41FA5}">
                      <a16:colId xmlns:a16="http://schemas.microsoft.com/office/drawing/2014/main" val="20004"/>
                    </a:ext>
                  </a:extLst>
                </a:gridCol>
              </a:tblGrid>
              <a:tr h="256540">
                <a:tc>
                  <a:txBody>
                    <a:bodyPr/>
                    <a:lstStyle/>
                    <a:p>
                      <a:pPr marL="0" marR="0" indent="0" algn="ctr" defTabSz="457200" rtl="0" eaLnBrk="1" fontAlgn="ctr" latinLnBrk="0" hangingPunct="1">
                        <a:lnSpc>
                          <a:spcPct val="100000"/>
                        </a:lnSpc>
                        <a:spcBef>
                          <a:spcPts val="0"/>
                        </a:spcBef>
                        <a:spcAft>
                          <a:spcPts val="0"/>
                        </a:spcAft>
                        <a:buClrTx/>
                        <a:buSzTx/>
                        <a:buFontTx/>
                        <a:buNone/>
                        <a:tabLst/>
                      </a:pPr>
                      <a:r>
                        <a:rPr lang="en-US" sz="1600" b="1" i="0" u="none" strike="noStrike" kern="1200" cap="none" spc="0" baseline="0">
                          <a:solidFill>
                            <a:schemeClr val="bg1"/>
                          </a:solidFill>
                          <a:effectLst>
                            <a:outerShdw blurRad="38100" dist="38100" dir="2700000" algn="tl">
                              <a:srgbClr val="000000">
                                <a:alpha val="43137"/>
                              </a:srgbClr>
                            </a:outerShdw>
                          </a:effectLst>
                          <a:uFillTx/>
                          <a:latin typeface="+mj-lt"/>
                          <a:ea typeface="+mn-ea"/>
                          <a:cs typeface="Intel Clear" panose="020B0604020203020204" pitchFamily="34" charset="0"/>
                          <a:sym typeface="Intel Clear"/>
                        </a:rPr>
                        <a:t>Sr. No.</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marR="0" indent="0" algn="ctr" defTabSz="457200" rtl="0" eaLnBrk="1" fontAlgn="ctr" latinLnBrk="0" hangingPunct="1">
                        <a:lnSpc>
                          <a:spcPct val="100000"/>
                        </a:lnSpc>
                        <a:spcBef>
                          <a:spcPts val="0"/>
                        </a:spcBef>
                        <a:spcAft>
                          <a:spcPts val="0"/>
                        </a:spcAft>
                        <a:buClrTx/>
                        <a:buSzTx/>
                        <a:buFontTx/>
                        <a:buNone/>
                        <a:tabLst/>
                      </a:pPr>
                      <a:r>
                        <a:rPr lang="en-US" sz="1600" b="1" i="0" u="none" strike="noStrike" kern="1200" cap="none" spc="0" baseline="0">
                          <a:solidFill>
                            <a:schemeClr val="bg1"/>
                          </a:solidFill>
                          <a:effectLst>
                            <a:outerShdw blurRad="38100" dist="38100" dir="2700000" algn="tl">
                              <a:srgbClr val="000000">
                                <a:alpha val="43137"/>
                              </a:srgbClr>
                            </a:outerShdw>
                          </a:effectLst>
                          <a:uFillTx/>
                          <a:latin typeface="+mj-lt"/>
                          <a:ea typeface="+mn-ea"/>
                          <a:cs typeface="Intel Clear" panose="020B0604020203020204" pitchFamily="34" charset="0"/>
                          <a:sym typeface="Intel Clear"/>
                        </a:rPr>
                        <a:t>Item Type</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algn="ctr" defTabSz="457200" rtl="0" eaLnBrk="1" fontAlgn="ctr" latinLnBrk="0" hangingPunct="1"/>
                      <a:r>
                        <a:rPr lang="en-US" sz="1600" b="1" kern="1200" baseline="0">
                          <a:solidFill>
                            <a:schemeClr val="bg1"/>
                          </a:solidFill>
                          <a:effectLst>
                            <a:outerShdw blurRad="38100" dist="38100" dir="2700000" algn="tl">
                              <a:srgbClr val="000000">
                                <a:alpha val="43137"/>
                              </a:srgbClr>
                            </a:outerShdw>
                          </a:effectLst>
                          <a:latin typeface="+mj-lt"/>
                          <a:ea typeface="+mn-ea"/>
                          <a:cs typeface="Intel Clear" panose="020B0604020203020204" pitchFamily="34" charset="0"/>
                        </a:rPr>
                        <a:t>IPN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algn="ctr" defTabSz="457200" rtl="0" eaLnBrk="1" fontAlgn="ctr" latinLnBrk="0" hangingPunct="1"/>
                      <a:r>
                        <a:rPr lang="en-US" sz="1600" b="1" kern="1200" baseline="0">
                          <a:solidFill>
                            <a:schemeClr val="bg1"/>
                          </a:solidFill>
                          <a:effectLst>
                            <a:outerShdw blurRad="38100" dist="38100" dir="2700000" algn="tl">
                              <a:srgbClr val="000000">
                                <a:alpha val="43137"/>
                              </a:srgbClr>
                            </a:outerShdw>
                          </a:effectLst>
                          <a:latin typeface="+mj-lt"/>
                          <a:ea typeface="+mn-ea"/>
                          <a:cs typeface="Intel Clear" panose="020B0604020203020204" pitchFamily="34" charset="0"/>
                        </a:rPr>
                        <a:t>Item Description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algn="ctr" defTabSz="457200" rtl="0" eaLnBrk="1" fontAlgn="ctr" latinLnBrk="0" hangingPunct="1"/>
                      <a:r>
                        <a:rPr lang="en-US" sz="1600" b="1" kern="1200" baseline="0" err="1">
                          <a:solidFill>
                            <a:schemeClr val="bg1"/>
                          </a:solidFill>
                          <a:effectLst>
                            <a:outerShdw blurRad="38100" dist="38100" dir="2700000" algn="tl">
                              <a:srgbClr val="000000">
                                <a:alpha val="43137"/>
                              </a:srgbClr>
                            </a:outerShdw>
                          </a:effectLst>
                          <a:latin typeface="+mj-lt"/>
                          <a:ea typeface="+mn-ea"/>
                          <a:cs typeface="Intel Clear" panose="020B0604020203020204" pitchFamily="34" charset="0"/>
                        </a:rPr>
                        <a:t>Qty</a:t>
                      </a:r>
                      <a:endParaRPr lang="en-US" sz="1600" b="1" kern="1200" baseline="0">
                        <a:solidFill>
                          <a:schemeClr val="bg1"/>
                        </a:solidFill>
                        <a:effectLst>
                          <a:outerShdw blurRad="38100" dist="38100" dir="2700000" algn="tl">
                            <a:srgbClr val="000000">
                              <a:alpha val="43137"/>
                            </a:srgbClr>
                          </a:outerShdw>
                        </a:effectLst>
                        <a:latin typeface="+mj-lt"/>
                        <a:ea typeface="+mn-ea"/>
                        <a:cs typeface="Intel Clear" panose="020B0604020203020204" pitchFamily="34" charset="0"/>
                      </a:endParaRP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extLst>
                  <a:ext uri="{0D108BD9-81ED-4DB2-BD59-A6C34878D82A}">
                    <a16:rowId xmlns:a16="http://schemas.microsoft.com/office/drawing/2014/main" val="10000"/>
                  </a:ext>
                </a:extLst>
              </a:tr>
              <a:tr h="524351">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NEW_BIZ_RDV</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457200">
                        <a:lnSpc>
                          <a:spcPct val="100000"/>
                        </a:lnSpc>
                        <a:spcBef>
                          <a:spcPts val="0"/>
                        </a:spcBef>
                        <a:spcAft>
                          <a:spcPts val="0"/>
                        </a:spcAft>
                        <a:buNone/>
                        <a:tabLst/>
                        <a:defRPr/>
                      </a:pPr>
                      <a:r>
                        <a:rPr kumimoji="0" lang="en-US" sz="1600" b="0" i="0" u="none" strike="noStrike" cap="none" spc="0" normalizeH="0" baseline="0" noProof="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N54539-001</a:t>
                      </a:r>
                      <a:endPar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endParaRP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BOOT KIT, WCL RVP2 LP5X SKT,RVP</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55579">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2</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ISC Socket</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N53025-001</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SKT,ISC,ELASTOMER,WCL,</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66684">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3</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Socket Retention HW</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N53026-001</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RETENTION HARDWARE,WCL, ELASTOMER, RVP</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87025">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4</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USB2 FP Cable</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K56424-001</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algn="l"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CA,USB2,FCC TO BOTTOM IO,FAST X36,FP3,200MM</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583364">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5</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Mem Socket</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M15275-001</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l"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SOCKET,315BGA, LPDDR5,,ELASTOMER</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2</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555579">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6</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Mem Retention HW</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N58027-001</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l"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RETENTION ASSY, 315BGA LPDDR5,2X, 26.1MM SPACING, CIS ALIGN</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555579">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7</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MEMORY</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N44159-001</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l" defTabSz="457200" rtl="0" eaLnBrk="1" fontAlgn="ctr" latinLnBrk="0" hangingPunct="1"/>
                      <a:r>
                        <a:rPr kumimoji="0" lang="pt-BR"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MEMORY IC,N/A,MEM,BL,LPDDR5,N/A,N/A,FBGA,315,</a:t>
                      </a:r>
                      <a:endPar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endParaRP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2</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50233720"/>
                  </a:ext>
                </a:extLst>
              </a:tr>
            </a:tbl>
          </a:graphicData>
        </a:graphic>
      </p:graphicFrame>
      <p:pic>
        <p:nvPicPr>
          <p:cNvPr id="4" name="Picture 3">
            <a:extLst>
              <a:ext uri="{FF2B5EF4-FFF2-40B4-BE49-F238E27FC236}">
                <a16:creationId xmlns:a16="http://schemas.microsoft.com/office/drawing/2014/main" id="{B847D6DA-5467-2978-3378-C0011F6F328D}"/>
              </a:ext>
            </a:extLst>
          </p:cNvPr>
          <p:cNvPicPr>
            <a:picLocks noChangeAspect="1"/>
          </p:cNvPicPr>
          <p:nvPr/>
        </p:nvPicPr>
        <p:blipFill>
          <a:blip r:embed="rId3"/>
          <a:stretch>
            <a:fillRect/>
          </a:stretch>
        </p:blipFill>
        <p:spPr>
          <a:xfrm>
            <a:off x="3235003" y="6409189"/>
            <a:ext cx="930867" cy="448811"/>
          </a:xfrm>
          <a:prstGeom prst="rect">
            <a:avLst/>
          </a:prstGeom>
        </p:spPr>
      </p:pic>
      <p:sp>
        <p:nvSpPr>
          <p:cNvPr id="5" name="TextBox 4">
            <a:extLst>
              <a:ext uri="{FF2B5EF4-FFF2-40B4-BE49-F238E27FC236}">
                <a16:creationId xmlns:a16="http://schemas.microsoft.com/office/drawing/2014/main" id="{A62FF4AA-D4B9-7823-B00C-37D7CEF1688E}"/>
              </a:ext>
            </a:extLst>
          </p:cNvPr>
          <p:cNvSpPr txBox="1"/>
          <p:nvPr/>
        </p:nvSpPr>
        <p:spPr>
          <a:xfrm>
            <a:off x="165100" y="5154897"/>
            <a:ext cx="7452685" cy="425437"/>
          </a:xfrm>
          <a:prstGeom prst="rect">
            <a:avLst/>
          </a:prstGeom>
          <a:noFill/>
        </p:spPr>
        <p:txBody>
          <a:bodyPr wrap="square" rtlCol="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1219170">
              <a:defRPr sz="1200">
                <a:solidFill>
                  <a:srgbClr val="C00000"/>
                </a:solidFill>
                <a:latin typeface="Intel Clear Light" panose="020B0404020203020204" pitchFamily="34" charset="0"/>
                <a:ea typeface="Intel Clear Light" panose="020B0404020203020204" pitchFamily="34" charset="0"/>
                <a:cs typeface="Intel Clear" panose="020B0604020203020204" pitchFamily="34" charset="0"/>
              </a:defRPr>
            </a:lvl1pPr>
          </a:lstStyle>
          <a:p>
            <a:pPr>
              <a:spcBef>
                <a:spcPts val="0"/>
              </a:spcBef>
            </a:pPr>
            <a:r>
              <a:rPr lang="en-US"/>
              <a:t>Note: </a:t>
            </a:r>
          </a:p>
          <a:p>
            <a:pPr>
              <a:spcBef>
                <a:spcPts val="0"/>
              </a:spcBef>
            </a:pPr>
            <a:r>
              <a:rPr lang="en-US">
                <a:solidFill>
                  <a:schemeClr val="bg2"/>
                </a:solidFill>
              </a:rPr>
              <a:t>Please note that memory part will be </a:t>
            </a:r>
            <a:r>
              <a:rPr lang="en-US">
                <a:solidFill>
                  <a:srgbClr val="00B050"/>
                </a:solidFill>
              </a:rPr>
              <a:t>same</a:t>
            </a:r>
            <a:r>
              <a:rPr lang="en-US">
                <a:solidFill>
                  <a:schemeClr val="bg2"/>
                </a:solidFill>
              </a:rPr>
              <a:t> for LP5x T3 MD and LP5x T3 MEM SKT.</a:t>
            </a:r>
          </a:p>
        </p:txBody>
      </p:sp>
    </p:spTree>
    <p:extLst>
      <p:ext uri="{BB962C8B-B14F-4D97-AF65-F5344CB8AC3E}">
        <p14:creationId xmlns:p14="http://schemas.microsoft.com/office/powerpoint/2010/main" val="70642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1D7F592-8CEF-D916-E335-B3A5E331565D}"/>
              </a:ext>
            </a:extLst>
          </p:cNvPr>
          <p:cNvSpPr txBox="1">
            <a:spLocks/>
          </p:cNvSpPr>
          <p:nvPr/>
        </p:nvSpPr>
        <p:spPr>
          <a:xfrm>
            <a:off x="169404" y="109487"/>
            <a:ext cx="10972801" cy="8836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IN" sz="3200"/>
              <a:t>PG3 Logic Overview</a:t>
            </a:r>
            <a:endParaRPr lang="en-US" sz="3200"/>
          </a:p>
        </p:txBody>
      </p:sp>
      <p:sp>
        <p:nvSpPr>
          <p:cNvPr id="9" name="Content Placeholder 3">
            <a:extLst>
              <a:ext uri="{FF2B5EF4-FFF2-40B4-BE49-F238E27FC236}">
                <a16:creationId xmlns:a16="http://schemas.microsoft.com/office/drawing/2014/main" id="{FEBF993E-D0BD-B2EE-949A-54DEE6D9E4FC}"/>
              </a:ext>
            </a:extLst>
          </p:cNvPr>
          <p:cNvSpPr txBox="1">
            <a:spLocks/>
          </p:cNvSpPr>
          <p:nvPr/>
        </p:nvSpPr>
        <p:spPr>
          <a:xfrm>
            <a:off x="7283938" y="1136585"/>
            <a:ext cx="4298248" cy="4584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600"/>
              </a:spcBef>
              <a:buFont typeface="Wingdings" panose="05000000000000000000" pitchFamily="2" charset="2"/>
              <a:buChar char="Ø"/>
            </a:pPr>
            <a:r>
              <a:rPr lang="en-IN" sz="1800"/>
              <a:t>Pseudo G3 state wake events:</a:t>
            </a:r>
          </a:p>
          <a:p>
            <a:pPr lvl="1">
              <a:spcBef>
                <a:spcPts val="600"/>
              </a:spcBef>
              <a:buFont typeface="Wingdings" panose="05000000000000000000" pitchFamily="2" charset="2"/>
              <a:buChar char="Ø"/>
            </a:pPr>
            <a:r>
              <a:rPr lang="en-IN" sz="1400"/>
              <a:t> Adapter insertion </a:t>
            </a:r>
          </a:p>
          <a:p>
            <a:pPr lvl="1">
              <a:spcBef>
                <a:spcPts val="600"/>
              </a:spcBef>
              <a:buFont typeface="Wingdings" panose="05000000000000000000" pitchFamily="2" charset="2"/>
              <a:buChar char="Ø"/>
            </a:pPr>
            <a:r>
              <a:rPr lang="en-IN" sz="1400"/>
              <a:t>Power button press</a:t>
            </a:r>
          </a:p>
          <a:p>
            <a:pPr lvl="1">
              <a:spcBef>
                <a:spcPts val="600"/>
              </a:spcBef>
              <a:buFont typeface="Wingdings" panose="05000000000000000000" pitchFamily="2" charset="2"/>
              <a:buChar char="Ø"/>
            </a:pPr>
            <a:r>
              <a:rPr lang="en-IN" sz="1400"/>
              <a:t>RTC wake event from EC</a:t>
            </a:r>
            <a:endParaRPr lang="en-IN" sz="1000"/>
          </a:p>
          <a:p>
            <a:pPr>
              <a:spcBef>
                <a:spcPts val="600"/>
              </a:spcBef>
              <a:buFont typeface="Wingdings" panose="05000000000000000000" pitchFamily="2" charset="2"/>
              <a:buChar char="Ø"/>
            </a:pPr>
            <a:r>
              <a:rPr lang="en-IN" sz="1800"/>
              <a:t>System enter PG3 state:</a:t>
            </a:r>
          </a:p>
          <a:p>
            <a:pPr lvl="1">
              <a:spcBef>
                <a:spcPts val="600"/>
              </a:spcBef>
              <a:buFont typeface="Wingdings" panose="05000000000000000000" pitchFamily="2" charset="2"/>
              <a:buChar char="Ø"/>
            </a:pPr>
            <a:r>
              <a:rPr lang="en-IN" sz="1400"/>
              <a:t>System enters PG3 state only with Battery pack/Virtual battery</a:t>
            </a:r>
          </a:p>
          <a:p>
            <a:pPr lvl="1">
              <a:spcBef>
                <a:spcPts val="600"/>
              </a:spcBef>
              <a:buFont typeface="Wingdings" panose="05000000000000000000" pitchFamily="2" charset="2"/>
              <a:buChar char="Ø"/>
            </a:pPr>
            <a:r>
              <a:rPr lang="en-IN" sz="1400"/>
              <a:t>EC drives EC_PG3 signal enables the PG3 mode, which intern drives PRIM_VR_EN Low </a:t>
            </a:r>
          </a:p>
          <a:p>
            <a:pPr marL="228600" lvl="1" indent="0">
              <a:spcBef>
                <a:spcPts val="600"/>
              </a:spcBef>
              <a:buNone/>
            </a:pPr>
            <a:endParaRPr lang="en-IN" sz="1400"/>
          </a:p>
        </p:txBody>
      </p:sp>
      <p:pic>
        <p:nvPicPr>
          <p:cNvPr id="4" name="Picture 3">
            <a:extLst>
              <a:ext uri="{FF2B5EF4-FFF2-40B4-BE49-F238E27FC236}">
                <a16:creationId xmlns:a16="http://schemas.microsoft.com/office/drawing/2014/main" id="{4F55C1D0-4FB6-2387-C3FC-D84985586007}"/>
              </a:ext>
            </a:extLst>
          </p:cNvPr>
          <p:cNvPicPr>
            <a:picLocks noChangeAspect="1"/>
          </p:cNvPicPr>
          <p:nvPr/>
        </p:nvPicPr>
        <p:blipFill>
          <a:blip r:embed="rId2"/>
          <a:stretch>
            <a:fillRect/>
          </a:stretch>
        </p:blipFill>
        <p:spPr>
          <a:xfrm>
            <a:off x="807730" y="804745"/>
            <a:ext cx="5288270" cy="5248509"/>
          </a:xfrm>
          <a:prstGeom prst="rect">
            <a:avLst/>
          </a:prstGeom>
        </p:spPr>
      </p:pic>
      <p:pic>
        <p:nvPicPr>
          <p:cNvPr id="2" name="Picture 1">
            <a:extLst>
              <a:ext uri="{FF2B5EF4-FFF2-40B4-BE49-F238E27FC236}">
                <a16:creationId xmlns:a16="http://schemas.microsoft.com/office/drawing/2014/main" id="{B99C90CC-66DA-FC49-0DE6-8606125B084E}"/>
              </a:ext>
            </a:extLst>
          </p:cNvPr>
          <p:cNvPicPr>
            <a:picLocks noChangeAspect="1"/>
          </p:cNvPicPr>
          <p:nvPr/>
        </p:nvPicPr>
        <p:blipFill>
          <a:blip r:embed="rId3"/>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28323790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28329"/>
            <a:ext cx="10972800" cy="579120"/>
          </a:xfrm>
        </p:spPr>
        <p:txBody>
          <a:bodyPr anchor="t">
            <a:normAutofit/>
          </a:bodyPr>
          <a:lstStyle/>
          <a:p>
            <a:r>
              <a:rPr lang="en-US" sz="3200" b="1"/>
              <a:t>WCL RVP– Power States Map</a:t>
            </a:r>
          </a:p>
        </p:txBody>
      </p:sp>
      <p:graphicFrame>
        <p:nvGraphicFramePr>
          <p:cNvPr id="3" name="Table 2">
            <a:extLst>
              <a:ext uri="{FF2B5EF4-FFF2-40B4-BE49-F238E27FC236}">
                <a16:creationId xmlns:a16="http://schemas.microsoft.com/office/drawing/2014/main" id="{DA2FBFC6-B94D-52D8-0996-72916A5FC4E0}"/>
              </a:ext>
            </a:extLst>
          </p:cNvPr>
          <p:cNvGraphicFramePr>
            <a:graphicFrameLocks noGrp="1"/>
          </p:cNvGraphicFramePr>
          <p:nvPr>
            <p:extLst>
              <p:ext uri="{D42A27DB-BD31-4B8C-83A1-F6EECF244321}">
                <p14:modId xmlns:p14="http://schemas.microsoft.com/office/powerpoint/2010/main" val="3484102692"/>
              </p:ext>
            </p:extLst>
          </p:nvPr>
        </p:nvGraphicFramePr>
        <p:xfrm>
          <a:off x="381000" y="707449"/>
          <a:ext cx="10629903" cy="5641499"/>
        </p:xfrm>
        <a:graphic>
          <a:graphicData uri="http://schemas.openxmlformats.org/drawingml/2006/table">
            <a:tbl>
              <a:tblPr/>
              <a:tblGrid>
                <a:gridCol w="1692101">
                  <a:extLst>
                    <a:ext uri="{9D8B030D-6E8A-4147-A177-3AD203B41FA5}">
                      <a16:colId xmlns:a16="http://schemas.microsoft.com/office/drawing/2014/main" val="1854944052"/>
                    </a:ext>
                  </a:extLst>
                </a:gridCol>
                <a:gridCol w="2006451">
                  <a:extLst>
                    <a:ext uri="{9D8B030D-6E8A-4147-A177-3AD203B41FA5}">
                      <a16:colId xmlns:a16="http://schemas.microsoft.com/office/drawing/2014/main" val="3759329219"/>
                    </a:ext>
                  </a:extLst>
                </a:gridCol>
                <a:gridCol w="1077239">
                  <a:extLst>
                    <a:ext uri="{9D8B030D-6E8A-4147-A177-3AD203B41FA5}">
                      <a16:colId xmlns:a16="http://schemas.microsoft.com/office/drawing/2014/main" val="4270130475"/>
                    </a:ext>
                  </a:extLst>
                </a:gridCol>
                <a:gridCol w="606700">
                  <a:extLst>
                    <a:ext uri="{9D8B030D-6E8A-4147-A177-3AD203B41FA5}">
                      <a16:colId xmlns:a16="http://schemas.microsoft.com/office/drawing/2014/main" val="1801724040"/>
                    </a:ext>
                  </a:extLst>
                </a:gridCol>
                <a:gridCol w="774750">
                  <a:extLst>
                    <a:ext uri="{9D8B030D-6E8A-4147-A177-3AD203B41FA5}">
                      <a16:colId xmlns:a16="http://schemas.microsoft.com/office/drawing/2014/main" val="2661897763"/>
                    </a:ext>
                  </a:extLst>
                </a:gridCol>
                <a:gridCol w="774750">
                  <a:extLst>
                    <a:ext uri="{9D8B030D-6E8A-4147-A177-3AD203B41FA5}">
                      <a16:colId xmlns:a16="http://schemas.microsoft.com/office/drawing/2014/main" val="3999721996"/>
                    </a:ext>
                  </a:extLst>
                </a:gridCol>
                <a:gridCol w="1753389">
                  <a:extLst>
                    <a:ext uri="{9D8B030D-6E8A-4147-A177-3AD203B41FA5}">
                      <a16:colId xmlns:a16="http://schemas.microsoft.com/office/drawing/2014/main" val="821956316"/>
                    </a:ext>
                  </a:extLst>
                </a:gridCol>
                <a:gridCol w="586990">
                  <a:extLst>
                    <a:ext uri="{9D8B030D-6E8A-4147-A177-3AD203B41FA5}">
                      <a16:colId xmlns:a16="http://schemas.microsoft.com/office/drawing/2014/main" val="592960488"/>
                    </a:ext>
                  </a:extLst>
                </a:gridCol>
                <a:gridCol w="381318">
                  <a:extLst>
                    <a:ext uri="{9D8B030D-6E8A-4147-A177-3AD203B41FA5}">
                      <a16:colId xmlns:a16="http://schemas.microsoft.com/office/drawing/2014/main" val="1456596122"/>
                    </a:ext>
                  </a:extLst>
                </a:gridCol>
                <a:gridCol w="389225">
                  <a:extLst>
                    <a:ext uri="{9D8B030D-6E8A-4147-A177-3AD203B41FA5}">
                      <a16:colId xmlns:a16="http://schemas.microsoft.com/office/drawing/2014/main" val="1581362541"/>
                    </a:ext>
                  </a:extLst>
                </a:gridCol>
                <a:gridCol w="586990">
                  <a:extLst>
                    <a:ext uri="{9D8B030D-6E8A-4147-A177-3AD203B41FA5}">
                      <a16:colId xmlns:a16="http://schemas.microsoft.com/office/drawing/2014/main" val="1952933707"/>
                    </a:ext>
                  </a:extLst>
                </a:gridCol>
              </a:tblGrid>
              <a:tr h="481895">
                <a:tc>
                  <a:txBody>
                    <a:bodyPr/>
                    <a:lstStyle/>
                    <a:p>
                      <a:pPr algn="ctr" rtl="0" fontAlgn="ctr">
                        <a:spcBef>
                          <a:spcPts val="0"/>
                        </a:spcBef>
                        <a:spcAft>
                          <a:spcPts val="0"/>
                        </a:spcAft>
                      </a:pPr>
                      <a:r>
                        <a:rPr lang="en-US" sz="1100" b="1" i="0" u="none" strike="noStrike">
                          <a:solidFill>
                            <a:srgbClr val="FFFFFF"/>
                          </a:solidFill>
                          <a:effectLst/>
                          <a:latin typeface="Intel Clear Light" panose="020B0404020203020204" pitchFamily="34" charset="0"/>
                          <a:ea typeface="Intel Clear Light" panose="020B0404020203020204" pitchFamily="34" charset="0"/>
                          <a:cs typeface="Intel Clear Light" panose="020B0404020203020204" pitchFamily="34" charset="0"/>
                        </a:rPr>
                        <a:t>VR / Gated Rail name</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1C5"/>
                    </a:solidFill>
                  </a:tcPr>
                </a:tc>
                <a:tc>
                  <a:txBody>
                    <a:bodyPr/>
                    <a:lstStyle/>
                    <a:p>
                      <a:pPr algn="ctr" rtl="0" fontAlgn="ctr">
                        <a:spcBef>
                          <a:spcPts val="0"/>
                        </a:spcBef>
                        <a:spcAft>
                          <a:spcPts val="0"/>
                        </a:spcAft>
                      </a:pPr>
                      <a:r>
                        <a:rPr lang="en-US" sz="1100" b="1" i="0" u="none" strike="noStrike">
                          <a:solidFill>
                            <a:srgbClr val="FFFFFF"/>
                          </a:solidFill>
                          <a:effectLst/>
                          <a:latin typeface="Intel Clear Light" panose="020B0404020203020204" pitchFamily="34" charset="0"/>
                          <a:ea typeface="Intel Clear Light" panose="020B0404020203020204" pitchFamily="34" charset="0"/>
                          <a:cs typeface="Intel Clear Light" panose="020B0404020203020204" pitchFamily="34" charset="0"/>
                        </a:rPr>
                        <a:t>Enable</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1C5"/>
                    </a:solidFill>
                  </a:tcPr>
                </a:tc>
                <a:tc>
                  <a:txBody>
                    <a:bodyPr/>
                    <a:lstStyle/>
                    <a:p>
                      <a:pPr algn="ctr" rtl="0" fontAlgn="ctr">
                        <a:spcBef>
                          <a:spcPts val="0"/>
                        </a:spcBef>
                        <a:spcAft>
                          <a:spcPts val="0"/>
                        </a:spcAft>
                      </a:pPr>
                      <a:r>
                        <a:rPr lang="en-US" sz="1100" b="1" i="0" u="none" strike="noStrike">
                          <a:solidFill>
                            <a:srgbClr val="FFFFFF"/>
                          </a:solidFill>
                          <a:effectLst/>
                          <a:latin typeface="Intel Clear Light" panose="020B0404020203020204" pitchFamily="34" charset="0"/>
                          <a:ea typeface="Intel Clear Light" panose="020B0404020203020204" pitchFamily="34" charset="0"/>
                          <a:cs typeface="Intel Clear Light" panose="020B0404020203020204" pitchFamily="34" charset="0"/>
                        </a:rPr>
                        <a:t>Voltage</a:t>
                      </a:r>
                      <a:br>
                        <a:rPr lang="en-US" sz="1100" b="1" i="0" u="none" strike="noStrike">
                          <a:solidFill>
                            <a:srgbClr val="FFFFFF"/>
                          </a:solidFill>
                          <a:effectLst/>
                          <a:latin typeface="Intel Clear Light" panose="020B0404020203020204" pitchFamily="34" charset="0"/>
                          <a:ea typeface="Intel Clear Light" panose="020B0404020203020204" pitchFamily="34" charset="0"/>
                          <a:cs typeface="Intel Clear Light" panose="020B0404020203020204" pitchFamily="34" charset="0"/>
                        </a:rPr>
                      </a:br>
                      <a:r>
                        <a:rPr lang="en-US" sz="1100" b="1" i="0" u="none" strike="noStrike">
                          <a:solidFill>
                            <a:srgbClr val="FFFFFF"/>
                          </a:solidFill>
                          <a:effectLst/>
                          <a:latin typeface="Intel Clear Light" panose="020B0404020203020204" pitchFamily="34" charset="0"/>
                          <a:ea typeface="Intel Clear Light" panose="020B0404020203020204" pitchFamily="34" charset="0"/>
                          <a:cs typeface="Intel Clear Light" panose="020B0404020203020204" pitchFamily="34" charset="0"/>
                        </a:rPr>
                        <a:t>(in V)</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1C5"/>
                    </a:solidFill>
                  </a:tcPr>
                </a:tc>
                <a:tc>
                  <a:txBody>
                    <a:bodyPr/>
                    <a:lstStyle/>
                    <a:p>
                      <a:pPr algn="ctr" rtl="0" fontAlgn="ctr">
                        <a:spcBef>
                          <a:spcPts val="0"/>
                        </a:spcBef>
                        <a:spcAft>
                          <a:spcPts val="0"/>
                        </a:spcAft>
                      </a:pPr>
                      <a:r>
                        <a:rPr lang="en-US" sz="1100" b="1" i="0" u="none" strike="noStrike">
                          <a:solidFill>
                            <a:srgbClr val="FFFFFF"/>
                          </a:solidFill>
                          <a:effectLst/>
                          <a:latin typeface="Intel Clear Light" panose="020B0404020203020204" pitchFamily="34" charset="0"/>
                          <a:ea typeface="Intel Clear Light" panose="020B0404020203020204" pitchFamily="34" charset="0"/>
                          <a:cs typeface="Intel Clear Light" panose="020B0404020203020204" pitchFamily="34" charset="0"/>
                        </a:rPr>
                        <a:t>S0</a:t>
                      </a:r>
                      <a:br>
                        <a:rPr lang="en-US" sz="1100" b="1" i="0" u="none" strike="noStrike">
                          <a:solidFill>
                            <a:srgbClr val="FFFFFF"/>
                          </a:solidFill>
                          <a:effectLst/>
                          <a:latin typeface="Intel Clear Light" panose="020B0404020203020204" pitchFamily="34" charset="0"/>
                          <a:ea typeface="Intel Clear Light" panose="020B0404020203020204" pitchFamily="34" charset="0"/>
                          <a:cs typeface="Intel Clear Light" panose="020B0404020203020204" pitchFamily="34" charset="0"/>
                        </a:rPr>
                      </a:br>
                      <a:r>
                        <a:rPr lang="en-US" sz="1100" b="1" i="0" u="none" strike="noStrike">
                          <a:solidFill>
                            <a:srgbClr val="FFFFFF"/>
                          </a:solidFill>
                          <a:effectLst/>
                          <a:latin typeface="Intel Clear Light" panose="020B0404020203020204" pitchFamily="34" charset="0"/>
                          <a:ea typeface="Intel Clear Light" panose="020B0404020203020204" pitchFamily="34" charset="0"/>
                          <a:cs typeface="Intel Clear Light" panose="020B0404020203020204" pitchFamily="34" charset="0"/>
                        </a:rPr>
                        <a:t>(active)</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1C5"/>
                    </a:solidFill>
                  </a:tcPr>
                </a:tc>
                <a:tc>
                  <a:txBody>
                    <a:bodyPr/>
                    <a:lstStyle/>
                    <a:p>
                      <a:pPr algn="ctr" rtl="0" fontAlgn="ctr">
                        <a:spcBef>
                          <a:spcPts val="0"/>
                        </a:spcBef>
                        <a:spcAft>
                          <a:spcPts val="0"/>
                        </a:spcAft>
                      </a:pPr>
                      <a:r>
                        <a:rPr lang="en-US" sz="1100" b="1" i="0" u="none" strike="noStrike">
                          <a:solidFill>
                            <a:srgbClr val="FFFFFF"/>
                          </a:solidFill>
                          <a:effectLst/>
                          <a:latin typeface="Intel Clear Light" panose="020B0404020203020204" pitchFamily="34" charset="0"/>
                          <a:ea typeface="Intel Clear Light" panose="020B0404020203020204" pitchFamily="34" charset="0"/>
                          <a:cs typeface="Intel Clear Light" panose="020B0404020203020204" pitchFamily="34" charset="0"/>
                        </a:rPr>
                        <a:t>S0</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1C5"/>
                    </a:solidFill>
                  </a:tcPr>
                </a:tc>
                <a:tc>
                  <a:txBody>
                    <a:bodyPr/>
                    <a:lstStyle/>
                    <a:p>
                      <a:pPr algn="ctr" rtl="0" fontAlgn="ctr">
                        <a:spcBef>
                          <a:spcPts val="0"/>
                        </a:spcBef>
                        <a:spcAft>
                          <a:spcPts val="0"/>
                        </a:spcAft>
                      </a:pPr>
                      <a:r>
                        <a:rPr lang="en-US" sz="1100" b="1" i="0" u="none" strike="noStrike">
                          <a:solidFill>
                            <a:srgbClr val="FFFFFF"/>
                          </a:solidFill>
                          <a:effectLst/>
                          <a:latin typeface="Intel Clear Light" panose="020B0404020203020204" pitchFamily="34" charset="0"/>
                          <a:ea typeface="Intel Clear Light" panose="020B0404020203020204" pitchFamily="34" charset="0"/>
                          <a:cs typeface="Intel Clear Light" panose="020B0404020203020204" pitchFamily="34" charset="0"/>
                        </a:rPr>
                        <a:t>S0iX</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1C5"/>
                    </a:solidFill>
                  </a:tcPr>
                </a:tc>
                <a:tc>
                  <a:txBody>
                    <a:bodyPr/>
                    <a:lstStyle/>
                    <a:p>
                      <a:pPr algn="ctr" rtl="0" fontAlgn="ctr">
                        <a:spcBef>
                          <a:spcPts val="0"/>
                        </a:spcBef>
                        <a:spcAft>
                          <a:spcPts val="0"/>
                        </a:spcAft>
                      </a:pPr>
                      <a:r>
                        <a:rPr lang="en-US" sz="1100" b="1" i="0" u="none" strike="noStrike">
                          <a:solidFill>
                            <a:srgbClr val="FFFFFF"/>
                          </a:solidFill>
                          <a:effectLst/>
                          <a:latin typeface="Intel Clear Light" panose="020B0404020203020204" pitchFamily="34" charset="0"/>
                          <a:ea typeface="Intel Clear Light" panose="020B0404020203020204" pitchFamily="34" charset="0"/>
                          <a:cs typeface="Intel Clear Light" panose="020B0404020203020204" pitchFamily="34" charset="0"/>
                        </a:rPr>
                        <a:t>S3</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1C5"/>
                    </a:solidFill>
                  </a:tcPr>
                </a:tc>
                <a:tc>
                  <a:txBody>
                    <a:bodyPr/>
                    <a:lstStyle/>
                    <a:p>
                      <a:pPr algn="ctr" rtl="0" fontAlgn="ctr">
                        <a:spcBef>
                          <a:spcPts val="0"/>
                        </a:spcBef>
                        <a:spcAft>
                          <a:spcPts val="0"/>
                        </a:spcAft>
                      </a:pPr>
                      <a:r>
                        <a:rPr lang="en-US" sz="1100" b="1" i="0" u="none" strike="noStrike">
                          <a:solidFill>
                            <a:srgbClr val="FFFFFF"/>
                          </a:solidFill>
                          <a:effectLst/>
                          <a:latin typeface="Intel Clear Light" panose="020B0404020203020204" pitchFamily="34" charset="0"/>
                          <a:ea typeface="Intel Clear Light" panose="020B0404020203020204" pitchFamily="34" charset="0"/>
                          <a:cs typeface="Intel Clear Light" panose="020B0404020203020204" pitchFamily="34" charset="0"/>
                        </a:rPr>
                        <a:t>S4</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1C5"/>
                    </a:solidFill>
                  </a:tcPr>
                </a:tc>
                <a:tc>
                  <a:txBody>
                    <a:bodyPr/>
                    <a:lstStyle/>
                    <a:p>
                      <a:pPr algn="ctr" rtl="0" fontAlgn="ctr">
                        <a:spcBef>
                          <a:spcPts val="0"/>
                        </a:spcBef>
                        <a:spcAft>
                          <a:spcPts val="0"/>
                        </a:spcAft>
                      </a:pPr>
                      <a:r>
                        <a:rPr lang="en-US" sz="1100" b="1" i="0" u="none" strike="noStrike">
                          <a:solidFill>
                            <a:srgbClr val="FFFFFF"/>
                          </a:solidFill>
                          <a:effectLst/>
                          <a:latin typeface="Intel Clear Light" panose="020B0404020203020204" pitchFamily="34" charset="0"/>
                          <a:ea typeface="Intel Clear Light" panose="020B0404020203020204" pitchFamily="34" charset="0"/>
                          <a:cs typeface="Intel Clear Light" panose="020B0404020203020204" pitchFamily="34" charset="0"/>
                        </a:rPr>
                        <a:t>S5</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1C5"/>
                    </a:solidFill>
                  </a:tcPr>
                </a:tc>
                <a:tc>
                  <a:txBody>
                    <a:bodyPr/>
                    <a:lstStyle/>
                    <a:p>
                      <a:pPr algn="ctr" rtl="0" fontAlgn="ctr">
                        <a:spcBef>
                          <a:spcPts val="0"/>
                        </a:spcBef>
                        <a:spcAft>
                          <a:spcPts val="0"/>
                        </a:spcAft>
                      </a:pPr>
                      <a:r>
                        <a:rPr lang="en-US" sz="1100" b="1" i="0" u="none" strike="noStrike">
                          <a:solidFill>
                            <a:srgbClr val="FFFFFF"/>
                          </a:solidFill>
                          <a:effectLst/>
                          <a:latin typeface="Intel Clear Light" panose="020B0404020203020204" pitchFamily="34" charset="0"/>
                          <a:ea typeface="Intel Clear Light" panose="020B0404020203020204" pitchFamily="34" charset="0"/>
                          <a:cs typeface="Intel Clear Light" panose="020B0404020203020204" pitchFamily="34" charset="0"/>
                        </a:rPr>
                        <a:t>PG3</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1C5"/>
                    </a:solidFill>
                  </a:tcPr>
                </a:tc>
                <a:tc>
                  <a:txBody>
                    <a:bodyPr/>
                    <a:lstStyle/>
                    <a:p>
                      <a:pPr algn="ctr" rtl="0" fontAlgn="ctr">
                        <a:spcBef>
                          <a:spcPts val="0"/>
                        </a:spcBef>
                        <a:spcAft>
                          <a:spcPts val="0"/>
                        </a:spcAft>
                      </a:pPr>
                      <a:r>
                        <a:rPr lang="en-US" sz="1100" b="1" i="0" u="none" strike="noStrike">
                          <a:solidFill>
                            <a:srgbClr val="FFFFFF"/>
                          </a:solidFill>
                          <a:effectLst/>
                          <a:latin typeface="Intel Clear Light" panose="020B0404020203020204" pitchFamily="34" charset="0"/>
                          <a:ea typeface="Intel Clear Light" panose="020B0404020203020204" pitchFamily="34" charset="0"/>
                          <a:cs typeface="Intel Clear Light" panose="020B0404020203020204" pitchFamily="34" charset="0"/>
                        </a:rPr>
                        <a:t>G3</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1C5"/>
                    </a:solidFill>
                  </a:tcPr>
                </a:tc>
                <a:extLst>
                  <a:ext uri="{0D108BD9-81ED-4DB2-BD59-A6C34878D82A}">
                    <a16:rowId xmlns:a16="http://schemas.microsoft.com/office/drawing/2014/main" val="2592122714"/>
                  </a:ext>
                </a:extLst>
              </a:tr>
              <a:tr h="323369">
                <a:tc>
                  <a:txBody>
                    <a:bodyPr/>
                    <a:lstStyle/>
                    <a:p>
                      <a:pPr algn="ctr"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+V1P5_RTC</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+VRTC_BATT </a:t>
                      </a:r>
                      <a:b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b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(coin cell battery)</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1.50</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extLst>
                  <a:ext uri="{0D108BD9-81ED-4DB2-BD59-A6C34878D82A}">
                    <a16:rowId xmlns:a16="http://schemas.microsoft.com/office/drawing/2014/main" val="3358634467"/>
                  </a:ext>
                </a:extLst>
              </a:tr>
              <a:tr h="582291">
                <a:tc>
                  <a:txBody>
                    <a:bodyPr/>
                    <a:lstStyle/>
                    <a:p>
                      <a:pPr algn="ctr"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+VBATA</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PRIM_VR_EN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3S topology, </a:t>
                      </a:r>
                    </a:p>
                    <a:p>
                      <a:pPr algn="ctr" rtl="0"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9V-13.05V</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extLst>
                  <a:ext uri="{0D108BD9-81ED-4DB2-BD59-A6C34878D82A}">
                    <a16:rowId xmlns:a16="http://schemas.microsoft.com/office/drawing/2014/main" val="3066018471"/>
                  </a:ext>
                </a:extLst>
              </a:tr>
              <a:tr h="164842">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+V3P3A</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PRIM_VR_EN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3.30</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extLst>
                  <a:ext uri="{0D108BD9-81ED-4DB2-BD59-A6C34878D82A}">
                    <a16:rowId xmlns:a16="http://schemas.microsoft.com/office/drawing/2014/main" val="1031394678"/>
                  </a:ext>
                </a:extLst>
              </a:tr>
              <a:tr h="164842">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+V5A</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PRIM_VR_EN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5.15</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extLst>
                  <a:ext uri="{0D108BD9-81ED-4DB2-BD59-A6C34878D82A}">
                    <a16:rowId xmlns:a16="http://schemas.microsoft.com/office/drawing/2014/main" val="360731391"/>
                  </a:ext>
                </a:extLst>
              </a:tr>
              <a:tr h="164842">
                <a:tc>
                  <a:txBody>
                    <a:bodyPr/>
                    <a:lstStyle/>
                    <a:p>
                      <a:pPr algn="ctr"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+V1P8A </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V5A_V3P3A_VR_PWRGD</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1.80</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extLst>
                  <a:ext uri="{0D108BD9-81ED-4DB2-BD59-A6C34878D82A}">
                    <a16:rowId xmlns:a16="http://schemas.microsoft.com/office/drawing/2014/main" val="2089111423"/>
                  </a:ext>
                </a:extLst>
              </a:tr>
              <a:tr h="164842">
                <a:tc>
                  <a:txBody>
                    <a:bodyPr/>
                    <a:lstStyle/>
                    <a:p>
                      <a:pPr algn="ctr" fontAlgn="ctr">
                        <a:spcBef>
                          <a:spcPts val="0"/>
                        </a:spcBef>
                        <a:spcAft>
                          <a:spcPts val="0"/>
                        </a:spcAft>
                      </a:pPr>
                      <a:r>
                        <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+VCCPRIM_3P3</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V1P8A_PWRGD</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3.30</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extLst>
                  <a:ext uri="{0D108BD9-81ED-4DB2-BD59-A6C34878D82A}">
                    <a16:rowId xmlns:a16="http://schemas.microsoft.com/office/drawing/2014/main" val="753583775"/>
                  </a:ext>
                </a:extLst>
              </a:tr>
              <a:tr h="323369">
                <a:tc>
                  <a:txBody>
                    <a:bodyPr/>
                    <a:lstStyle/>
                    <a:p>
                      <a:pPr algn="ctr"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+VNNAON / +VCCPRIM_UCIE</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VCCPRIM_3P3</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0.77</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extLst>
                  <a:ext uri="{0D108BD9-81ED-4DB2-BD59-A6C34878D82A}">
                    <a16:rowId xmlns:a16="http://schemas.microsoft.com/office/drawing/2014/main" val="3305101263"/>
                  </a:ext>
                </a:extLst>
              </a:tr>
              <a:tr h="323369">
                <a:tc>
                  <a:txBody>
                    <a:bodyPr/>
                    <a:lstStyle/>
                    <a:p>
                      <a:pPr algn="ctr"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+VCCPRIM_IO</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VNNAON_VR_PWRGD</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marL="0" algn="ctr" defTabSz="914400" rtl="0" eaLnBrk="1" fontAlgn="ctr" latinLnBrk="0" hangingPunct="1">
                        <a:spcBef>
                          <a:spcPts val="0"/>
                        </a:spcBef>
                        <a:spcAft>
                          <a:spcPts val="0"/>
                        </a:spcAft>
                      </a:pPr>
                      <a:r>
                        <a:rPr lang="en-US" sz="1100" b="0" i="0" u="none" strike="noStrike"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1.25</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extLst>
                  <a:ext uri="{0D108BD9-81ED-4DB2-BD59-A6C34878D82A}">
                    <a16:rowId xmlns:a16="http://schemas.microsoft.com/office/drawing/2014/main" val="3127377638"/>
                  </a:ext>
                </a:extLst>
              </a:tr>
              <a:tr h="16484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+VDD1_MEM</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PM_SLP_S4_N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marL="0" algn="ctr" defTabSz="914400" rtl="0" eaLnBrk="1" fontAlgn="ctr" latinLnBrk="0" hangingPunct="1">
                        <a:spcBef>
                          <a:spcPts val="0"/>
                        </a:spcBef>
                        <a:spcAft>
                          <a:spcPts val="0"/>
                        </a:spcAft>
                      </a:pPr>
                      <a:r>
                        <a:rPr lang="en-US" sz="1100" b="0" i="0" u="none" strike="noStrike"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1.80</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lang="en-US" sz="1100" b="0" i="0" u="none" strike="noStrike" cap="none" spc="0" baseline="0">
                          <a:solidFill>
                            <a:srgbClr val="9C5700"/>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OFF</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lang="en-US" sz="1100" b="0" i="0" u="none" strike="noStrike" cap="none" spc="0" baseline="0">
                          <a:solidFill>
                            <a:srgbClr val="9C5700"/>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OFF</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marL="0" marR="0" indent="0" algn="ctr" defTabSz="609600" rtl="0" fontAlgn="ctr" latinLnBrk="0">
                        <a:lnSpc>
                          <a:spcPct val="100000"/>
                        </a:lnSpc>
                        <a:spcBef>
                          <a:spcPts val="0"/>
                        </a:spcBef>
                        <a:spcAft>
                          <a:spcPts val="0"/>
                        </a:spcAft>
                        <a:buClrTx/>
                        <a:buSzTx/>
                        <a:buFontTx/>
                        <a:buNone/>
                        <a:tabLst/>
                      </a:pPr>
                      <a:r>
                        <a:rPr lang="en-US" sz="1100" b="0" i="0" u="none" strike="noStrike" cap="none" spc="0" baseline="0">
                          <a:solidFill>
                            <a:srgbClr val="9C5700"/>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OFF</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marL="0" marR="0" indent="0" algn="ctr" defTabSz="609600" rtl="0" fontAlgn="ctr" latinLnBrk="0">
                        <a:lnSpc>
                          <a:spcPct val="100000"/>
                        </a:lnSpc>
                        <a:spcBef>
                          <a:spcPts val="0"/>
                        </a:spcBef>
                        <a:spcAft>
                          <a:spcPts val="0"/>
                        </a:spcAft>
                        <a:buClrTx/>
                        <a:buSzTx/>
                        <a:buFontTx/>
                        <a:buNone/>
                        <a:tabLst/>
                      </a:pPr>
                      <a:r>
                        <a:rPr lang="en-US" sz="1100" b="0" i="0" u="none" strike="noStrike" cap="none" spc="0" baseline="0">
                          <a:solidFill>
                            <a:srgbClr val="9C5700"/>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OFF</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extLst>
                  <a:ext uri="{0D108BD9-81ED-4DB2-BD59-A6C34878D82A}">
                    <a16:rowId xmlns:a16="http://schemas.microsoft.com/office/drawing/2014/main" val="2263086340"/>
                  </a:ext>
                </a:extLst>
              </a:tr>
              <a:tr h="164842">
                <a:tc>
                  <a:txBody>
                    <a:bodyPr/>
                    <a:lstStyle/>
                    <a:p>
                      <a:pPr algn="ctr"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+VDD2H_CPU</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VDD1_VR_PWRGD</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marL="0" algn="ctr" defTabSz="914400" rtl="0" eaLnBrk="1" fontAlgn="ctr" latinLnBrk="0" hangingPunct="1">
                        <a:spcBef>
                          <a:spcPts val="0"/>
                        </a:spcBef>
                        <a:spcAft>
                          <a:spcPts val="0"/>
                        </a:spcAft>
                      </a:pPr>
                      <a:r>
                        <a:rPr lang="en-US" sz="1100" b="0" i="0" u="none" strike="noStrike"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1.065</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marL="0" marR="0" indent="0" algn="ctr" defTabSz="609600" rtl="0" fontAlgn="ctr" latinLnBrk="0">
                        <a:lnSpc>
                          <a:spcPct val="100000"/>
                        </a:lnSpc>
                        <a:spcBef>
                          <a:spcPts val="0"/>
                        </a:spcBef>
                        <a:spcAft>
                          <a:spcPts val="0"/>
                        </a:spcAft>
                        <a:buClrTx/>
                        <a:buSzTx/>
                        <a:buFontTx/>
                        <a:buNone/>
                        <a:tabLst/>
                      </a:pPr>
                      <a:r>
                        <a:rPr lang="en-US" sz="1100" b="0" i="0" u="none" strike="noStrike" cap="none" spc="0" baseline="0">
                          <a:solidFill>
                            <a:srgbClr val="9C5700"/>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OFF</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marL="0" marR="0" indent="0" algn="ctr" defTabSz="609600" rtl="0" fontAlgn="ctr" latinLnBrk="0">
                        <a:lnSpc>
                          <a:spcPct val="100000"/>
                        </a:lnSpc>
                        <a:spcBef>
                          <a:spcPts val="0"/>
                        </a:spcBef>
                        <a:spcAft>
                          <a:spcPts val="0"/>
                        </a:spcAft>
                        <a:buClrTx/>
                        <a:buSzTx/>
                        <a:buFontTx/>
                        <a:buNone/>
                        <a:tabLst/>
                      </a:pPr>
                      <a:r>
                        <a:rPr lang="en-US" sz="1100" b="0" i="0" u="none" strike="noStrike" cap="none" spc="0" baseline="0">
                          <a:solidFill>
                            <a:srgbClr val="9C5700"/>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OFF</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marL="0" marR="0" indent="0" algn="ctr" defTabSz="609600" rtl="0" fontAlgn="ctr" latinLnBrk="0">
                        <a:lnSpc>
                          <a:spcPct val="100000"/>
                        </a:lnSpc>
                        <a:spcBef>
                          <a:spcPts val="0"/>
                        </a:spcBef>
                        <a:spcAft>
                          <a:spcPts val="0"/>
                        </a:spcAft>
                        <a:buClrTx/>
                        <a:buSzTx/>
                        <a:buFontTx/>
                        <a:buNone/>
                        <a:tabLst/>
                      </a:pPr>
                      <a:r>
                        <a:rPr lang="en-US" sz="1100" b="0" i="0" u="none" strike="noStrike" cap="none" spc="0" baseline="0">
                          <a:solidFill>
                            <a:srgbClr val="9C5700"/>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OFF</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marL="0" marR="0" indent="0" algn="ctr" defTabSz="609600" rtl="0" fontAlgn="ctr" latinLnBrk="0">
                        <a:lnSpc>
                          <a:spcPct val="100000"/>
                        </a:lnSpc>
                        <a:spcBef>
                          <a:spcPts val="0"/>
                        </a:spcBef>
                        <a:spcAft>
                          <a:spcPts val="0"/>
                        </a:spcAft>
                        <a:buClrTx/>
                        <a:buSzTx/>
                        <a:buFontTx/>
                        <a:buNone/>
                        <a:tabLst/>
                      </a:pPr>
                      <a:r>
                        <a:rPr lang="en-US" sz="1100" b="0" i="0" u="none" strike="noStrike" cap="none" spc="0" baseline="0">
                          <a:solidFill>
                            <a:srgbClr val="9C5700"/>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OFF</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extLst>
                  <a:ext uri="{0D108BD9-81ED-4DB2-BD59-A6C34878D82A}">
                    <a16:rowId xmlns:a16="http://schemas.microsoft.com/office/drawing/2014/main" val="1198609975"/>
                  </a:ext>
                </a:extLst>
              </a:tr>
              <a:tr h="16484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+VDD2L_MEM</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VDD2H_VR_PWRGD</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marL="0" algn="ctr" defTabSz="914400" rtl="0" eaLnBrk="1" fontAlgn="ctr" latinLnBrk="0" hangingPunct="1">
                        <a:spcBef>
                          <a:spcPts val="0"/>
                        </a:spcBef>
                        <a:spcAft>
                          <a:spcPts val="0"/>
                        </a:spcAft>
                      </a:pPr>
                      <a:r>
                        <a:rPr lang="en-US" sz="1100" b="0" i="0" u="none" strike="noStrike"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0.92</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marL="0" marR="0" indent="0" algn="ctr" defTabSz="609600" rtl="0" fontAlgn="ctr" latinLnBrk="0">
                        <a:lnSpc>
                          <a:spcPct val="100000"/>
                        </a:lnSpc>
                        <a:spcBef>
                          <a:spcPts val="0"/>
                        </a:spcBef>
                        <a:spcAft>
                          <a:spcPts val="0"/>
                        </a:spcAft>
                        <a:buClrTx/>
                        <a:buSzTx/>
                        <a:buFontTx/>
                        <a:buNone/>
                        <a:tabLst/>
                      </a:pPr>
                      <a:r>
                        <a:rPr lang="en-US" sz="1100" b="0" i="0" u="none" strike="noStrike" cap="none" spc="0" baseline="0">
                          <a:solidFill>
                            <a:srgbClr val="9C5700"/>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OFF</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marL="0" marR="0" indent="0" algn="ctr" defTabSz="609600" rtl="0" fontAlgn="ctr" latinLnBrk="0">
                        <a:lnSpc>
                          <a:spcPct val="100000"/>
                        </a:lnSpc>
                        <a:spcBef>
                          <a:spcPts val="0"/>
                        </a:spcBef>
                        <a:spcAft>
                          <a:spcPts val="0"/>
                        </a:spcAft>
                        <a:buClrTx/>
                        <a:buSzTx/>
                        <a:buFontTx/>
                        <a:buNone/>
                        <a:tabLst/>
                      </a:pPr>
                      <a:r>
                        <a:rPr lang="en-US" sz="1100" b="0" i="0" u="none" strike="noStrike" cap="none" spc="0" baseline="0">
                          <a:solidFill>
                            <a:srgbClr val="9C5700"/>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OFF</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marL="0" marR="0" indent="0" algn="ctr" defTabSz="609600" rtl="0" fontAlgn="ctr" latinLnBrk="0">
                        <a:lnSpc>
                          <a:spcPct val="100000"/>
                        </a:lnSpc>
                        <a:spcBef>
                          <a:spcPts val="0"/>
                        </a:spcBef>
                        <a:spcAft>
                          <a:spcPts val="0"/>
                        </a:spcAft>
                        <a:buClrTx/>
                        <a:buSzTx/>
                        <a:buFontTx/>
                        <a:buNone/>
                        <a:tabLst/>
                      </a:pPr>
                      <a:r>
                        <a:rPr lang="en-US" sz="1100" b="0" i="0" u="none" strike="noStrike" cap="none" spc="0" baseline="0">
                          <a:solidFill>
                            <a:srgbClr val="9C5700"/>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OFF</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marL="0" marR="0" indent="0" algn="ctr" defTabSz="609600" rtl="0" fontAlgn="ctr" latinLnBrk="0">
                        <a:lnSpc>
                          <a:spcPct val="100000"/>
                        </a:lnSpc>
                        <a:spcBef>
                          <a:spcPts val="0"/>
                        </a:spcBef>
                        <a:spcAft>
                          <a:spcPts val="0"/>
                        </a:spcAft>
                        <a:buClrTx/>
                        <a:buSzTx/>
                        <a:buFontTx/>
                        <a:buNone/>
                        <a:tabLst/>
                      </a:pPr>
                      <a:r>
                        <a:rPr lang="en-US" sz="1100" b="0" i="0" u="none" strike="noStrike" cap="none" spc="0" baseline="0">
                          <a:solidFill>
                            <a:srgbClr val="9C5700"/>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OFF</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extLst>
                  <a:ext uri="{0D108BD9-81ED-4DB2-BD59-A6C34878D82A}">
                    <a16:rowId xmlns:a16="http://schemas.microsoft.com/office/drawing/2014/main" val="1318662602"/>
                  </a:ext>
                </a:extLst>
              </a:tr>
              <a:tr h="16484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+VDDQ_CPU</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VDD2L_VR_PWRGD</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marL="0" algn="ctr" defTabSz="914400" rtl="0" eaLnBrk="1" fontAlgn="ctr" latinLnBrk="0" hangingPunct="1">
                        <a:spcBef>
                          <a:spcPts val="0"/>
                        </a:spcBef>
                        <a:spcAft>
                          <a:spcPts val="0"/>
                        </a:spcAft>
                      </a:pPr>
                      <a:r>
                        <a:rPr lang="en-US" sz="1100" b="0" i="0" u="none" strike="noStrike"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0.52</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marL="0" marR="0" indent="0" algn="ctr" defTabSz="609600" rtl="0" fontAlgn="ctr" latinLnBrk="0">
                        <a:lnSpc>
                          <a:spcPct val="100000"/>
                        </a:lnSpc>
                        <a:spcBef>
                          <a:spcPts val="0"/>
                        </a:spcBef>
                        <a:spcAft>
                          <a:spcPts val="0"/>
                        </a:spcAft>
                        <a:buClrTx/>
                        <a:buSzTx/>
                        <a:buFontTx/>
                        <a:buNone/>
                        <a:tabLst/>
                      </a:pPr>
                      <a:r>
                        <a:rPr lang="en-US" sz="1100" b="0" i="0" u="none" strike="noStrike" cap="none" spc="0" baseline="0">
                          <a:solidFill>
                            <a:srgbClr val="9C5700"/>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OFF</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marL="0" marR="0" indent="0" algn="ctr" defTabSz="609600" rtl="0" fontAlgn="ctr" latinLnBrk="0">
                        <a:lnSpc>
                          <a:spcPct val="100000"/>
                        </a:lnSpc>
                        <a:spcBef>
                          <a:spcPts val="0"/>
                        </a:spcBef>
                        <a:spcAft>
                          <a:spcPts val="0"/>
                        </a:spcAft>
                        <a:buClrTx/>
                        <a:buSzTx/>
                        <a:buFontTx/>
                        <a:buNone/>
                        <a:tabLst/>
                      </a:pPr>
                      <a:r>
                        <a:rPr lang="en-US" sz="1100" b="0" i="0" u="none" strike="noStrike" cap="none" spc="0" baseline="0">
                          <a:solidFill>
                            <a:srgbClr val="9C5700"/>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OFF</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marL="0" marR="0" indent="0" algn="ctr" defTabSz="609600" rtl="0" fontAlgn="ctr" latinLnBrk="0">
                        <a:lnSpc>
                          <a:spcPct val="100000"/>
                        </a:lnSpc>
                        <a:spcBef>
                          <a:spcPts val="0"/>
                        </a:spcBef>
                        <a:spcAft>
                          <a:spcPts val="0"/>
                        </a:spcAft>
                        <a:buClrTx/>
                        <a:buSzTx/>
                        <a:buFontTx/>
                        <a:buNone/>
                        <a:tabLst/>
                      </a:pPr>
                      <a:r>
                        <a:rPr lang="en-US" sz="1100" b="0" i="0" u="none" strike="noStrike" cap="none" spc="0" baseline="0">
                          <a:solidFill>
                            <a:srgbClr val="9C5700"/>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OFF</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marL="0" marR="0" indent="0" algn="ctr" defTabSz="609600" rtl="0" fontAlgn="ctr" latinLnBrk="0">
                        <a:lnSpc>
                          <a:spcPct val="100000"/>
                        </a:lnSpc>
                        <a:spcBef>
                          <a:spcPts val="0"/>
                        </a:spcBef>
                        <a:spcAft>
                          <a:spcPts val="0"/>
                        </a:spcAft>
                        <a:buClrTx/>
                        <a:buSzTx/>
                        <a:buFontTx/>
                        <a:buNone/>
                        <a:tabLst/>
                      </a:pPr>
                      <a:r>
                        <a:rPr lang="en-US" sz="1100" b="0" i="0" u="none" strike="noStrike" cap="none" spc="0" baseline="0">
                          <a:solidFill>
                            <a:srgbClr val="9C5700"/>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OFF</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extLst>
                  <a:ext uri="{0D108BD9-81ED-4DB2-BD59-A6C34878D82A}">
                    <a16:rowId xmlns:a16="http://schemas.microsoft.com/office/drawing/2014/main" val="629629821"/>
                  </a:ext>
                </a:extLst>
              </a:tr>
              <a:tr h="164842">
                <a:tc>
                  <a:txBody>
                    <a:bodyPr/>
                    <a:lstStyle/>
                    <a:p>
                      <a:pPr algn="ctr"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+V5S</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PM_SLP_S3_N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marL="0" algn="ctr" defTabSz="914400" rtl="0" eaLnBrk="1" fontAlgn="ctr" latinLnBrk="0" hangingPunct="1">
                        <a:spcBef>
                          <a:spcPts val="0"/>
                        </a:spcBef>
                        <a:spcAft>
                          <a:spcPts val="0"/>
                        </a:spcAft>
                      </a:pPr>
                      <a:r>
                        <a:rPr lang="en-US" sz="1100" b="0" i="0" u="none" strike="noStrike"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5.18</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extLst>
                  <a:ext uri="{0D108BD9-81ED-4DB2-BD59-A6C34878D82A}">
                    <a16:rowId xmlns:a16="http://schemas.microsoft.com/office/drawing/2014/main" val="1924774267"/>
                  </a:ext>
                </a:extLst>
              </a:tr>
              <a:tr h="164842">
                <a:tc>
                  <a:txBody>
                    <a:bodyPr/>
                    <a:lstStyle/>
                    <a:p>
                      <a:pPr marL="0" algn="ctr" defTabSz="914400" rtl="0" eaLnBrk="1" fontAlgn="ctr" latinLnBrk="0" hangingPunct="1">
                        <a:spcBef>
                          <a:spcPts val="0"/>
                        </a:spcBef>
                        <a:spcAft>
                          <a:spcPts val="0"/>
                        </a:spcAft>
                      </a:pPr>
                      <a:r>
                        <a:rPr lang="en-US" sz="1100" b="0" i="0" u="none" strike="noStrike"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+V1P8S</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PM_SLP_S3_N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marL="0" algn="ctr" defTabSz="914400" rtl="0" eaLnBrk="1" fontAlgn="ctr" latinLnBrk="0" hangingPunct="1">
                        <a:spcBef>
                          <a:spcPts val="0"/>
                        </a:spcBef>
                        <a:spcAft>
                          <a:spcPts val="0"/>
                        </a:spcAft>
                      </a:pPr>
                      <a:r>
                        <a:rPr lang="en-US" sz="1100" b="0" i="0" u="none" strike="noStrike"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1.80</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extLst>
                  <a:ext uri="{0D108BD9-81ED-4DB2-BD59-A6C34878D82A}">
                    <a16:rowId xmlns:a16="http://schemas.microsoft.com/office/drawing/2014/main" val="813315386"/>
                  </a:ext>
                </a:extLst>
              </a:tr>
              <a:tr h="164842">
                <a:tc>
                  <a:txBody>
                    <a:bodyPr/>
                    <a:lstStyle/>
                    <a:p>
                      <a:pPr marL="0" algn="ctr" defTabSz="914400" rtl="0" eaLnBrk="1" fontAlgn="ctr" latinLnBrk="0" hangingPunct="1">
                        <a:spcBef>
                          <a:spcPts val="0"/>
                        </a:spcBef>
                        <a:spcAft>
                          <a:spcPts val="0"/>
                        </a:spcAft>
                      </a:pPr>
                      <a:r>
                        <a:rPr lang="en-US" sz="1100" b="0" i="0" u="none" strike="noStrike"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+V3P3S</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PM_SLP_S3_N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marL="0" algn="ctr" defTabSz="914400" rtl="0" eaLnBrk="1" fontAlgn="ctr" latinLnBrk="0" hangingPunct="1">
                        <a:spcBef>
                          <a:spcPts val="0"/>
                        </a:spcBef>
                        <a:spcAft>
                          <a:spcPts val="0"/>
                        </a:spcAft>
                      </a:pPr>
                      <a:r>
                        <a:rPr lang="en-US" sz="1100" b="0" i="0" u="none" strike="noStrike"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3.30</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extLst>
                  <a:ext uri="{0D108BD9-81ED-4DB2-BD59-A6C34878D82A}">
                    <a16:rowId xmlns:a16="http://schemas.microsoft.com/office/drawing/2014/main" val="2514188617"/>
                  </a:ext>
                </a:extLst>
              </a:tr>
              <a:tr h="323369">
                <a:tc>
                  <a:txBody>
                    <a:bodyPr/>
                    <a:lstStyle/>
                    <a:p>
                      <a:pPr marL="0" algn="ctr" defTabSz="914400" rtl="0" eaLnBrk="1" fontAlgn="ctr" latinLnBrk="0" hangingPunct="1">
                        <a:spcBef>
                          <a:spcPts val="0"/>
                        </a:spcBef>
                        <a:spcAft>
                          <a:spcPts val="0"/>
                        </a:spcAft>
                      </a:pPr>
                      <a:r>
                        <a:rPr lang="en-US" sz="1100" b="0" i="0" u="none" strike="noStrike"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+VCCST</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VCCST_EN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marL="0" algn="ctr" defTabSz="914400" rtl="0" eaLnBrk="1" fontAlgn="ctr" latinLnBrk="0" hangingPunct="1">
                        <a:spcBef>
                          <a:spcPts val="0"/>
                        </a:spcBef>
                        <a:spcAft>
                          <a:spcPts val="0"/>
                        </a:spcAft>
                      </a:pPr>
                      <a:r>
                        <a:rPr lang="en-US" sz="1100" b="0" i="0" u="none" strike="noStrike"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0.77</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OFF(Except Crash log)</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extLst>
                  <a:ext uri="{0D108BD9-81ED-4DB2-BD59-A6C34878D82A}">
                    <a16:rowId xmlns:a16="http://schemas.microsoft.com/office/drawing/2014/main" val="2853342638"/>
                  </a:ext>
                </a:extLst>
              </a:tr>
              <a:tr h="323369">
                <a:tc>
                  <a:txBody>
                    <a:bodyPr/>
                    <a:lstStyle/>
                    <a:p>
                      <a:pPr marL="0" algn="ctr" defTabSz="914400" rtl="0" eaLnBrk="1" fontAlgn="ctr" latinLnBrk="0" hangingPunct="1">
                        <a:spcBef>
                          <a:spcPts val="0"/>
                        </a:spcBef>
                        <a:spcAft>
                          <a:spcPts val="0"/>
                        </a:spcAft>
                      </a:pPr>
                      <a:r>
                        <a:rPr lang="en-US" sz="1100" b="0" i="0" u="none" strike="noStrike"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+VCCCORE</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ALL_SYS_PWRGD</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0-1.52V</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SVID</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61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SVID</a:t>
                      </a:r>
                      <a:endParaRPr kumimoji="0" lang="en-US" sz="1100" b="0" i="0" u="none" strike="noStrike" kern="0" cap="none" spc="0" normalizeH="0" baseline="0" noProof="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0V (boot)</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extLst>
                  <a:ext uri="{0D108BD9-81ED-4DB2-BD59-A6C34878D82A}">
                    <a16:rowId xmlns:a16="http://schemas.microsoft.com/office/drawing/2014/main" val="2906609023"/>
                  </a:ext>
                </a:extLst>
              </a:tr>
              <a:tr h="323369">
                <a:tc>
                  <a:txBody>
                    <a:bodyPr/>
                    <a:lstStyle/>
                    <a:p>
                      <a:pPr marL="0" algn="ctr" defTabSz="914400" rtl="0" eaLnBrk="1" fontAlgn="ctr" latinLnBrk="0" hangingPunct="1">
                        <a:spcBef>
                          <a:spcPts val="0"/>
                        </a:spcBef>
                        <a:spcAft>
                          <a:spcPts val="0"/>
                        </a:spcAft>
                      </a:pPr>
                      <a:r>
                        <a:rPr lang="en-US" sz="1100" b="0" i="0" u="none" strike="noStrike"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+VCCGT</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ALL_SYS_PWRGD</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0-1.52V</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61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SVID</a:t>
                      </a:r>
                      <a:endParaRPr kumimoji="0" lang="en-US" sz="1100" b="0" i="0" u="none" strike="noStrike" kern="0" cap="none" spc="0" normalizeH="0" baseline="0" noProof="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61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SVID</a:t>
                      </a:r>
                      <a:endParaRPr kumimoji="0" lang="en-US" sz="1100" b="0" i="0" u="none" strike="noStrike" kern="0" cap="none" spc="0" normalizeH="0" baseline="0" noProof="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0V (boot)</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extLst>
                  <a:ext uri="{0D108BD9-81ED-4DB2-BD59-A6C34878D82A}">
                    <a16:rowId xmlns:a16="http://schemas.microsoft.com/office/drawing/2014/main" val="2850026343"/>
                  </a:ext>
                </a:extLst>
              </a:tr>
              <a:tr h="323369">
                <a:tc>
                  <a:txBody>
                    <a:bodyPr/>
                    <a:lstStyle/>
                    <a:p>
                      <a:pPr marL="0" algn="ctr" defTabSz="914400" rtl="0" eaLnBrk="1" fontAlgn="ctr" latinLnBrk="0" hangingPunct="1">
                        <a:spcBef>
                          <a:spcPts val="0"/>
                        </a:spcBef>
                        <a:spcAft>
                          <a:spcPts val="0"/>
                        </a:spcAft>
                      </a:pPr>
                      <a:r>
                        <a:rPr lang="en-US" sz="1100" b="0" i="0" u="none" strike="noStrike"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+VCCSA</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ALL_SYS_PWRGD</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0-1.52V</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61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SVID</a:t>
                      </a:r>
                      <a:endParaRPr kumimoji="0" lang="en-US" sz="1100" b="0" i="0" u="none" strike="noStrike" kern="0" cap="none" spc="0" normalizeH="0" baseline="0" noProof="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61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SVID</a:t>
                      </a:r>
                      <a:endParaRPr kumimoji="0" lang="en-US" sz="1100" b="0" i="0" u="none" strike="noStrike" kern="0" cap="none" spc="0" normalizeH="0" baseline="0" noProof="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0V (boot)</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extLst>
                  <a:ext uri="{0D108BD9-81ED-4DB2-BD59-A6C34878D82A}">
                    <a16:rowId xmlns:a16="http://schemas.microsoft.com/office/drawing/2014/main" val="2206260502"/>
                  </a:ext>
                </a:extLst>
              </a:tr>
              <a:tr h="323369">
                <a:tc>
                  <a:txBody>
                    <a:bodyPr/>
                    <a:lstStyle/>
                    <a:p>
                      <a:pPr marL="0" algn="ctr" defTabSz="914400" rtl="0" eaLnBrk="1" fontAlgn="ctr" latinLnBrk="0" hangingPunct="1">
                        <a:spcBef>
                          <a:spcPts val="0"/>
                        </a:spcBef>
                        <a:spcAft>
                          <a:spcPts val="0"/>
                        </a:spcAft>
                      </a:pPr>
                      <a:r>
                        <a:rPr lang="en-US" sz="1100" b="0" i="0" u="none" strike="noStrike"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+VCC_LP_ECORE</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ALL_SYS_PWRGD</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0-1.52V</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61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SVID</a:t>
                      </a:r>
                      <a:endParaRPr kumimoji="0" lang="en-US" sz="1100" b="0" i="0" u="none" strike="noStrike" kern="0" cap="none" spc="0" normalizeH="0" baseline="0" noProof="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61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SVID</a:t>
                      </a:r>
                      <a:endParaRPr kumimoji="0" lang="en-US" sz="1100" b="0" i="0" u="none" strike="noStrike" kern="0" cap="none" spc="0" normalizeH="0" baseline="0" noProof="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0V (boot)</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extLst>
                  <a:ext uri="{0D108BD9-81ED-4DB2-BD59-A6C34878D82A}">
                    <a16:rowId xmlns:a16="http://schemas.microsoft.com/office/drawing/2014/main" val="2763809067"/>
                  </a:ext>
                </a:extLst>
              </a:tr>
            </a:tbl>
          </a:graphicData>
        </a:graphic>
      </p:graphicFrame>
      <p:pic>
        <p:nvPicPr>
          <p:cNvPr id="4" name="Picture 3">
            <a:extLst>
              <a:ext uri="{FF2B5EF4-FFF2-40B4-BE49-F238E27FC236}">
                <a16:creationId xmlns:a16="http://schemas.microsoft.com/office/drawing/2014/main" id="{CB3C5857-9A6B-5A38-0139-01120C26D472}"/>
              </a:ext>
            </a:extLst>
          </p:cNvPr>
          <p:cNvPicPr>
            <a:picLocks noChangeAspect="1"/>
          </p:cNvPicPr>
          <p:nvPr/>
        </p:nvPicPr>
        <p:blipFill>
          <a:blip r:embed="rId3"/>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66576363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271" y="140683"/>
            <a:ext cx="10972800" cy="479728"/>
          </a:xfrm>
        </p:spPr>
        <p:txBody>
          <a:bodyPr vert="horz" lIns="0" tIns="0" rIns="0" bIns="0" rtlCol="0" anchor="ctr" anchorCtr="0">
            <a:noAutofit/>
          </a:bodyPr>
          <a:lstStyle/>
          <a:p>
            <a:r>
              <a:rPr lang="en-US" sz="2800" b="1"/>
              <a:t>WCL RVP– Voltage Margining Feature</a:t>
            </a:r>
          </a:p>
        </p:txBody>
      </p:sp>
      <p:graphicFrame>
        <p:nvGraphicFramePr>
          <p:cNvPr id="5" name="Table 4"/>
          <p:cNvGraphicFramePr>
            <a:graphicFrameLocks noGrp="1"/>
          </p:cNvGraphicFramePr>
          <p:nvPr>
            <p:extLst>
              <p:ext uri="{D42A27DB-BD31-4B8C-83A1-F6EECF244321}">
                <p14:modId xmlns:p14="http://schemas.microsoft.com/office/powerpoint/2010/main" val="466168271"/>
              </p:ext>
            </p:extLst>
          </p:nvPr>
        </p:nvGraphicFramePr>
        <p:xfrm>
          <a:off x="329396" y="798060"/>
          <a:ext cx="11533208" cy="3934256"/>
        </p:xfrm>
        <a:graphic>
          <a:graphicData uri="http://schemas.openxmlformats.org/drawingml/2006/table">
            <a:tbl>
              <a:tblPr firstRow="1" bandRow="1">
                <a:tableStyleId>{00A15C55-8517-42AA-B614-E9B94910E393}</a:tableStyleId>
              </a:tblPr>
              <a:tblGrid>
                <a:gridCol w="2281264">
                  <a:extLst>
                    <a:ext uri="{9D8B030D-6E8A-4147-A177-3AD203B41FA5}">
                      <a16:colId xmlns:a16="http://schemas.microsoft.com/office/drawing/2014/main" val="20000"/>
                    </a:ext>
                  </a:extLst>
                </a:gridCol>
                <a:gridCol w="1604759">
                  <a:extLst>
                    <a:ext uri="{9D8B030D-6E8A-4147-A177-3AD203B41FA5}">
                      <a16:colId xmlns:a16="http://schemas.microsoft.com/office/drawing/2014/main" val="20001"/>
                    </a:ext>
                  </a:extLst>
                </a:gridCol>
                <a:gridCol w="1505747">
                  <a:extLst>
                    <a:ext uri="{9D8B030D-6E8A-4147-A177-3AD203B41FA5}">
                      <a16:colId xmlns:a16="http://schemas.microsoft.com/office/drawing/2014/main" val="20002"/>
                    </a:ext>
                  </a:extLst>
                </a:gridCol>
                <a:gridCol w="1414928">
                  <a:extLst>
                    <a:ext uri="{9D8B030D-6E8A-4147-A177-3AD203B41FA5}">
                      <a16:colId xmlns:a16="http://schemas.microsoft.com/office/drawing/2014/main" val="20003"/>
                    </a:ext>
                  </a:extLst>
                </a:gridCol>
                <a:gridCol w="2041975">
                  <a:extLst>
                    <a:ext uri="{9D8B030D-6E8A-4147-A177-3AD203B41FA5}">
                      <a16:colId xmlns:a16="http://schemas.microsoft.com/office/drawing/2014/main" val="20004"/>
                    </a:ext>
                  </a:extLst>
                </a:gridCol>
                <a:gridCol w="2684535">
                  <a:extLst>
                    <a:ext uri="{9D8B030D-6E8A-4147-A177-3AD203B41FA5}">
                      <a16:colId xmlns:a16="http://schemas.microsoft.com/office/drawing/2014/main" val="20005"/>
                    </a:ext>
                  </a:extLst>
                </a:gridCol>
              </a:tblGrid>
              <a:tr h="598347">
                <a:tc>
                  <a:txBody>
                    <a:bodyPr/>
                    <a:lstStyle/>
                    <a:p>
                      <a:pPr algn="ctr"/>
                      <a:r>
                        <a:rPr lang="en-US" sz="1400"/>
                        <a:t>Voltage Rail</a:t>
                      </a:r>
                      <a:endParaRPr lang="en-US" sz="1400">
                        <a:latin typeface="Intel Clear Light" panose="020B0404020203020204" pitchFamily="34" charset="0"/>
                        <a:ea typeface="Intel Clear Light" panose="020B0404020203020204" pitchFamily="34" charset="0"/>
                        <a:cs typeface="Intel Clear Light" panose="020B0404020203020204" pitchFamily="34" charset="0"/>
                      </a:endParaRPr>
                    </a:p>
                  </a:txBody>
                  <a:tcPr marL="76200" marR="76200" marT="38100" marB="38100" anchor="ctr"/>
                </a:tc>
                <a:tc>
                  <a:txBody>
                    <a:bodyPr/>
                    <a:lstStyle/>
                    <a:p>
                      <a:pPr algn="ctr"/>
                      <a:r>
                        <a:rPr lang="en-US" sz="1400"/>
                        <a:t>VR Controller</a:t>
                      </a:r>
                      <a:endParaRPr lang="en-US" sz="1400">
                        <a:latin typeface="Intel Clear Light" panose="020B0404020203020204" pitchFamily="34" charset="0"/>
                        <a:ea typeface="Intel Clear Light" panose="020B0404020203020204" pitchFamily="34" charset="0"/>
                        <a:cs typeface="Intel Clear Light" panose="020B0404020203020204" pitchFamily="34" charset="0"/>
                      </a:endParaRPr>
                    </a:p>
                  </a:txBody>
                  <a:tcPr marL="76200" marR="76200" marT="38100" marB="38100" anchor="ctr"/>
                </a:tc>
                <a:tc>
                  <a:txBody>
                    <a:bodyPr/>
                    <a:lstStyle/>
                    <a:p>
                      <a:pPr algn="ctr"/>
                      <a:r>
                        <a:rPr lang="en-US" sz="1400" baseline="0"/>
                        <a:t>Nominal Voltage </a:t>
                      </a:r>
                      <a:endParaRPr lang="en-US" sz="1400">
                        <a:latin typeface="Intel Clear Light" panose="020B0404020203020204" pitchFamily="34" charset="0"/>
                        <a:ea typeface="Intel Clear Light" panose="020B0404020203020204" pitchFamily="34" charset="0"/>
                        <a:cs typeface="Intel Clear Light" panose="020B0404020203020204" pitchFamily="34" charset="0"/>
                      </a:endParaRPr>
                    </a:p>
                  </a:txBody>
                  <a:tcPr marL="76200" marR="76200" marT="38100" marB="38100" anchor="ctr"/>
                </a:tc>
                <a:tc>
                  <a:txBody>
                    <a:bodyPr/>
                    <a:lstStyle/>
                    <a:p>
                      <a:pPr algn="ctr"/>
                      <a:r>
                        <a:rPr lang="en-US" sz="1400"/>
                        <a:t>Supported Voltage Range</a:t>
                      </a:r>
                      <a:endParaRPr lang="en-US" sz="1400">
                        <a:latin typeface="Intel Clear Light" panose="020B0404020203020204" pitchFamily="34" charset="0"/>
                        <a:ea typeface="Intel Clear Light" panose="020B0404020203020204" pitchFamily="34" charset="0"/>
                        <a:cs typeface="Intel Clear Light" panose="020B0404020203020204" pitchFamily="34" charset="0"/>
                      </a:endParaRPr>
                    </a:p>
                  </a:txBody>
                  <a:tcPr marL="76200" marR="76200" marT="38100" marB="38100" anchor="ctr"/>
                </a:tc>
                <a:tc gridSpan="2">
                  <a:txBody>
                    <a:bodyPr/>
                    <a:lstStyle/>
                    <a:p>
                      <a:pPr algn="ctr"/>
                      <a:r>
                        <a:rPr lang="en-US" sz="1400"/>
                        <a:t>Voltage</a:t>
                      </a:r>
                      <a:r>
                        <a:rPr lang="en-US" sz="1400" baseline="0"/>
                        <a:t> Margining Support</a:t>
                      </a:r>
                      <a:endParaRPr lang="en-US" sz="1400">
                        <a:latin typeface="Intel Clear Light" panose="020B0404020203020204" pitchFamily="34" charset="0"/>
                        <a:ea typeface="Intel Clear Light" panose="020B0404020203020204" pitchFamily="34" charset="0"/>
                        <a:cs typeface="Intel Clear Light" panose="020B0404020203020204" pitchFamily="34" charset="0"/>
                      </a:endParaRPr>
                    </a:p>
                  </a:txBody>
                  <a:tcPr marL="76200" marR="76200" marT="38100" marB="38100" anchor="ctr"/>
                </a:tc>
                <a:tc hMerge="1">
                  <a:txBody>
                    <a:bodyPr/>
                    <a:lstStyle/>
                    <a:p>
                      <a:endParaRPr lang="en-US"/>
                    </a:p>
                  </a:txBody>
                  <a:tcPr/>
                </a:tc>
                <a:extLst>
                  <a:ext uri="{0D108BD9-81ED-4DB2-BD59-A6C34878D82A}">
                    <a16:rowId xmlns:a16="http://schemas.microsoft.com/office/drawing/2014/main" val="10000"/>
                  </a:ext>
                </a:extLst>
              </a:tr>
              <a:tr h="466842">
                <a:tc>
                  <a:txBody>
                    <a:bodyPr/>
                    <a:lstStyle/>
                    <a:p>
                      <a:pPr algn="ctr"/>
                      <a:r>
                        <a:rPr lang="en-US" sz="1100" b="0" u="none" strike="noStrike" cap="none" spc="0" baseline="0">
                          <a:solidFill>
                            <a:schemeClr val="bg2"/>
                          </a:solidFill>
                          <a:uFillTx/>
                          <a:sym typeface="Intel Clear"/>
                        </a:rPr>
                        <a:t>+V3P3A</a:t>
                      </a:r>
                      <a:endParaRPr lang="en-US" sz="1100" b="0" i="0" u="none" strike="noStrike" cap="none" spc="0" baseline="0">
                        <a:solidFill>
                          <a:schemeClr val="bg2"/>
                        </a:solidFill>
                        <a:uFillTx/>
                        <a:latin typeface="+mn-lt"/>
                        <a:ea typeface="+mn-ea"/>
                        <a:cs typeface="+mn-cs"/>
                        <a:sym typeface="Intel Clear"/>
                      </a:endParaRPr>
                    </a:p>
                  </a:txBody>
                  <a:tcPr marL="76200" marR="76200" marT="38100" marB="38100" anchor="ctr"/>
                </a:tc>
                <a:tc>
                  <a:txBody>
                    <a:bodyPr/>
                    <a:lstStyle/>
                    <a:p>
                      <a:pPr algn="ctr"/>
                      <a:r>
                        <a:rPr lang="en-US" sz="1100" b="0" u="none" strike="noStrike" cap="none" spc="0" baseline="0">
                          <a:solidFill>
                            <a:schemeClr val="bg2"/>
                          </a:solidFill>
                          <a:uFillTx/>
                          <a:sym typeface="Intel Clear"/>
                        </a:rPr>
                        <a:t>RT6585AGQW</a:t>
                      </a:r>
                      <a:endParaRPr lang="en-US" sz="1100" b="0" i="0" u="none" strike="noStrike" cap="none" spc="0" baseline="0">
                        <a:solidFill>
                          <a:schemeClr val="bg2"/>
                        </a:solidFill>
                        <a:uFillTx/>
                        <a:latin typeface="+mn-lt"/>
                        <a:ea typeface="+mn-ea"/>
                        <a:cs typeface="+mn-cs"/>
                        <a:sym typeface="Intel Clear"/>
                      </a:endParaRPr>
                    </a:p>
                  </a:txBody>
                  <a:tcPr marL="76200" marR="76200" marT="38100" marB="38100" anchor="ctr"/>
                </a:tc>
                <a:tc>
                  <a:txBody>
                    <a:bodyPr/>
                    <a:lstStyle/>
                    <a:p>
                      <a:pPr algn="ctr"/>
                      <a:r>
                        <a:rPr lang="en-US" sz="1100" b="0" u="none" strike="noStrike" cap="none" spc="0" baseline="0">
                          <a:solidFill>
                            <a:schemeClr val="bg2"/>
                          </a:solidFill>
                          <a:uFillTx/>
                          <a:sym typeface="Intel Clear"/>
                        </a:rPr>
                        <a:t>3.3V</a:t>
                      </a:r>
                      <a:endParaRPr lang="en-US" sz="1100" b="0" i="0" u="none" strike="noStrike" cap="none" spc="0" baseline="0">
                        <a:solidFill>
                          <a:schemeClr val="bg2"/>
                        </a:solidFill>
                        <a:uFillTx/>
                        <a:latin typeface="+mn-lt"/>
                        <a:ea typeface="+mn-ea"/>
                        <a:cs typeface="+mn-cs"/>
                        <a:sym typeface="Intel Clear"/>
                      </a:endParaRPr>
                    </a:p>
                  </a:txBody>
                  <a:tcPr marL="76200" marR="76200" marT="38100" marB="38100" anchor="ctr"/>
                </a:tc>
                <a:tc>
                  <a:txBody>
                    <a:bodyPr/>
                    <a:lstStyle/>
                    <a:p>
                      <a:pPr algn="ctr"/>
                      <a:r>
                        <a:rPr lang="en-US" sz="1100" b="0" u="none" strike="noStrike" cap="none" spc="0" baseline="0">
                          <a:solidFill>
                            <a:schemeClr val="bg2"/>
                          </a:solidFill>
                          <a:uFillTx/>
                          <a:sym typeface="Intel Clear"/>
                        </a:rPr>
                        <a:t>2.97V to 3.63V</a:t>
                      </a:r>
                      <a:endParaRPr lang="en-US" sz="1100" b="0" i="0" u="none" strike="noStrike" cap="none" spc="0" baseline="0">
                        <a:solidFill>
                          <a:schemeClr val="bg2"/>
                        </a:solidFill>
                        <a:uFillTx/>
                        <a:latin typeface="+mn-lt"/>
                        <a:ea typeface="+mn-ea"/>
                        <a:cs typeface="+mn-cs"/>
                        <a:sym typeface="Intel Clear"/>
                      </a:endParaRPr>
                    </a:p>
                  </a:txBody>
                  <a:tcPr marL="76200" marR="76200" marT="38100" marB="38100" anchor="ctr"/>
                </a:tc>
                <a:tc>
                  <a:txBody>
                    <a:bodyPr/>
                    <a:lstStyle/>
                    <a:p>
                      <a:pPr algn="ctr"/>
                      <a:r>
                        <a:rPr lang="en-US" sz="1100" b="0" u="none" strike="noStrike" cap="none" spc="0" baseline="0">
                          <a:solidFill>
                            <a:schemeClr val="bg2"/>
                          </a:solidFill>
                          <a:uFillTx/>
                          <a:sym typeface="Intel Clear"/>
                        </a:rPr>
                        <a:t>Supported With AVMC</a:t>
                      </a:r>
                      <a:endParaRPr lang="en-US" sz="1100" b="0" i="0" u="none" strike="noStrike" cap="none" spc="0" baseline="0">
                        <a:solidFill>
                          <a:schemeClr val="bg2"/>
                        </a:solidFill>
                        <a:uFillTx/>
                        <a:latin typeface="+mn-lt"/>
                        <a:ea typeface="+mn-ea"/>
                        <a:cs typeface="+mn-cs"/>
                        <a:sym typeface="Intel Clear"/>
                      </a:endParaRPr>
                    </a:p>
                  </a:txBody>
                  <a:tcPr marL="76200" marR="76200" marT="38100" marB="38100" anchor="ctr"/>
                </a:tc>
                <a:tc>
                  <a:txBody>
                    <a:bodyPr/>
                    <a:lstStyle/>
                    <a:p>
                      <a:pPr algn="ctr"/>
                      <a:r>
                        <a:rPr lang="en-US" sz="1100" b="0" u="none" strike="noStrike" cap="none" spc="0" baseline="0">
                          <a:solidFill>
                            <a:schemeClr val="bg2"/>
                          </a:solidFill>
                          <a:uFillTx/>
                          <a:sym typeface="Intel Clear"/>
                        </a:rPr>
                        <a:t>Supported With Sinai2/Nevo</a:t>
                      </a:r>
                      <a:endParaRPr lang="en-US" sz="1100" b="0" i="0" u="none" strike="noStrike" cap="none" spc="0" baseline="0">
                        <a:solidFill>
                          <a:schemeClr val="bg2"/>
                        </a:solidFill>
                        <a:uFillTx/>
                        <a:latin typeface="+mn-lt"/>
                        <a:ea typeface="+mn-ea"/>
                        <a:cs typeface="+mn-cs"/>
                        <a:sym typeface="Intel Clear"/>
                      </a:endParaRPr>
                    </a:p>
                  </a:txBody>
                  <a:tcPr marL="76200" marR="76200" marT="38100" marB="38100" anchor="ctr"/>
                </a:tc>
                <a:extLst>
                  <a:ext uri="{0D108BD9-81ED-4DB2-BD59-A6C34878D82A}">
                    <a16:rowId xmlns:a16="http://schemas.microsoft.com/office/drawing/2014/main" val="10001"/>
                  </a:ext>
                </a:extLst>
              </a:tr>
              <a:tr h="466842">
                <a:tc>
                  <a:txBody>
                    <a:bodyPr/>
                    <a:lstStyle/>
                    <a:p>
                      <a:pPr algn="ctr"/>
                      <a:r>
                        <a:rPr lang="en-US" sz="1100" b="0" u="none" strike="noStrike" cap="none" spc="0" baseline="0">
                          <a:solidFill>
                            <a:schemeClr val="bg2"/>
                          </a:solidFill>
                          <a:uFillTx/>
                          <a:sym typeface="Intel Clear"/>
                        </a:rPr>
                        <a:t>+V5A</a:t>
                      </a:r>
                      <a:endParaRPr lang="en-US" sz="1100" b="0" i="0" u="none" strike="noStrike" cap="none" spc="0" baseline="0">
                        <a:solidFill>
                          <a:schemeClr val="bg2"/>
                        </a:solidFill>
                        <a:uFillTx/>
                        <a:latin typeface="+mn-lt"/>
                        <a:ea typeface="+mn-ea"/>
                        <a:cs typeface="+mn-cs"/>
                        <a:sym typeface="Intel Clear"/>
                      </a:endParaRPr>
                    </a:p>
                  </a:txBody>
                  <a:tcPr marL="76200" marR="76200" marT="38100" marB="38100" anchor="ctr"/>
                </a:tc>
                <a:tc>
                  <a:txBody>
                    <a:bodyPr/>
                    <a:lstStyle/>
                    <a:p>
                      <a:pPr algn="ctr"/>
                      <a:r>
                        <a:rPr lang="en-US" sz="1100" b="0" u="none" strike="noStrike" cap="none" spc="0" baseline="0">
                          <a:solidFill>
                            <a:schemeClr val="bg2"/>
                          </a:solidFill>
                          <a:uFillTx/>
                          <a:sym typeface="Intel Clear"/>
                        </a:rPr>
                        <a:t>RT6585AGQW</a:t>
                      </a:r>
                      <a:endParaRPr lang="en-US" sz="1100" b="0" i="0" u="none" strike="noStrike" cap="none" spc="0" baseline="0">
                        <a:solidFill>
                          <a:schemeClr val="bg2"/>
                        </a:solidFill>
                        <a:uFillTx/>
                        <a:latin typeface="+mn-lt"/>
                        <a:ea typeface="+mn-ea"/>
                        <a:cs typeface="+mn-cs"/>
                        <a:sym typeface="Intel Clear"/>
                      </a:endParaRPr>
                    </a:p>
                  </a:txBody>
                  <a:tcPr marL="76200" marR="76200" marT="38100" marB="38100" anchor="ctr"/>
                </a:tc>
                <a:tc>
                  <a:txBody>
                    <a:bodyPr/>
                    <a:lstStyle/>
                    <a:p>
                      <a:pPr algn="ctr"/>
                      <a:r>
                        <a:rPr lang="en-US" sz="1100" b="0" u="none" strike="noStrike" cap="none" spc="0" baseline="0">
                          <a:solidFill>
                            <a:schemeClr val="bg2"/>
                          </a:solidFill>
                          <a:uFillTx/>
                          <a:sym typeface="Intel Clear"/>
                        </a:rPr>
                        <a:t>5.15V</a:t>
                      </a:r>
                      <a:endParaRPr lang="en-US" sz="1100" b="0" i="0" u="none" strike="noStrike" cap="none" spc="0" baseline="0">
                        <a:solidFill>
                          <a:schemeClr val="bg2"/>
                        </a:solidFill>
                        <a:uFillTx/>
                        <a:latin typeface="+mn-lt"/>
                        <a:ea typeface="+mn-ea"/>
                        <a:cs typeface="+mn-cs"/>
                        <a:sym typeface="Intel Clear"/>
                      </a:endParaRPr>
                    </a:p>
                  </a:txBody>
                  <a:tcPr marL="76200" marR="76200" marT="38100" marB="38100" anchor="ctr"/>
                </a:tc>
                <a:tc>
                  <a:txBody>
                    <a:bodyPr/>
                    <a:lstStyle/>
                    <a:p>
                      <a:pPr algn="ctr"/>
                      <a:r>
                        <a:rPr lang="en-US" sz="1100" b="0" u="none" strike="noStrike" cap="none" spc="0" baseline="0">
                          <a:solidFill>
                            <a:schemeClr val="bg2"/>
                          </a:solidFill>
                          <a:uFillTx/>
                          <a:sym typeface="Intel Clear"/>
                        </a:rPr>
                        <a:t>4.5V to 5.5V</a:t>
                      </a:r>
                      <a:endParaRPr lang="en-US" sz="1100" b="0" i="0" u="none" strike="noStrike" cap="none" spc="0" baseline="0">
                        <a:solidFill>
                          <a:schemeClr val="bg2"/>
                        </a:solidFill>
                        <a:uFillTx/>
                        <a:latin typeface="+mn-lt"/>
                        <a:ea typeface="+mn-ea"/>
                        <a:cs typeface="+mn-cs"/>
                        <a:sym typeface="Intel Clear"/>
                      </a:endParaRPr>
                    </a:p>
                  </a:txBody>
                  <a:tcPr marL="76200" marR="76200" marT="38100" marB="38100" anchor="ctr"/>
                </a:tc>
                <a:tc>
                  <a:txBody>
                    <a:bodyPr/>
                    <a:lstStyle/>
                    <a:p>
                      <a:pPr marL="0" marR="0" indent="0" algn="ctr" defTabSz="801848" rtl="0" eaLnBrk="1" fontAlgn="auto" latinLnBrk="0" hangingPunct="1">
                        <a:lnSpc>
                          <a:spcPct val="100000"/>
                        </a:lnSpc>
                        <a:spcBef>
                          <a:spcPts val="0"/>
                        </a:spcBef>
                        <a:spcAft>
                          <a:spcPts val="0"/>
                        </a:spcAft>
                        <a:buClrTx/>
                        <a:buSzTx/>
                        <a:buFontTx/>
                        <a:buNone/>
                        <a:tabLst/>
                        <a:defRPr/>
                      </a:pPr>
                      <a:r>
                        <a:rPr lang="en-US" sz="1100" b="0" u="none" strike="noStrike" cap="none" spc="0" baseline="0">
                          <a:solidFill>
                            <a:schemeClr val="bg2"/>
                          </a:solidFill>
                          <a:uFillTx/>
                          <a:sym typeface="Intel Clear"/>
                        </a:rPr>
                        <a:t>Not Supported</a:t>
                      </a:r>
                      <a:endParaRPr lang="en-US" sz="1100" b="0" i="0" u="none" strike="noStrike" cap="none" spc="0" baseline="0">
                        <a:solidFill>
                          <a:schemeClr val="bg2"/>
                        </a:solidFill>
                        <a:uFillTx/>
                        <a:latin typeface="+mn-lt"/>
                        <a:ea typeface="+mn-ea"/>
                        <a:cs typeface="+mn-cs"/>
                        <a:sym typeface="Intel Clear"/>
                      </a:endParaRPr>
                    </a:p>
                  </a:txBody>
                  <a:tcPr marL="76200" marR="76200" marT="38100" marB="38100" anchor="ctr"/>
                </a:tc>
                <a:tc>
                  <a:txBody>
                    <a:bodyPr/>
                    <a:lstStyle/>
                    <a:p>
                      <a:pPr marL="0" marR="0" indent="0" algn="ctr" rtl="0" eaLnBrk="1" fontAlgn="auto" latinLnBrk="0" hangingPunct="1">
                        <a:lnSpc>
                          <a:spcPct val="100000"/>
                        </a:lnSpc>
                        <a:spcBef>
                          <a:spcPts val="0"/>
                        </a:spcBef>
                        <a:spcAft>
                          <a:spcPts val="0"/>
                        </a:spcAft>
                        <a:buClrTx/>
                        <a:buSzTx/>
                        <a:buFontTx/>
                        <a:buNone/>
                      </a:pPr>
                      <a:r>
                        <a:rPr lang="en-US" sz="1100" b="0" u="none" strike="noStrike" cap="none" spc="0" baseline="0">
                          <a:solidFill>
                            <a:schemeClr val="bg2"/>
                          </a:solidFill>
                          <a:uFillTx/>
                          <a:sym typeface="Intel Clear"/>
                        </a:rPr>
                        <a:t>Not Supported </a:t>
                      </a:r>
                      <a:endParaRPr lang="en-US" sz="1100" b="0" i="0" u="none" strike="noStrike" cap="none" spc="0" baseline="0">
                        <a:solidFill>
                          <a:schemeClr val="bg2"/>
                        </a:solidFill>
                        <a:uFillTx/>
                        <a:latin typeface="+mn-lt"/>
                        <a:ea typeface="+mn-ea"/>
                        <a:cs typeface="+mn-cs"/>
                        <a:sym typeface="Intel Clear"/>
                      </a:endParaRPr>
                    </a:p>
                  </a:txBody>
                  <a:tcPr marL="76200" marR="76200" marT="38100" marB="38100" anchor="ctr"/>
                </a:tc>
                <a:extLst>
                  <a:ext uri="{0D108BD9-81ED-4DB2-BD59-A6C34878D82A}">
                    <a16:rowId xmlns:a16="http://schemas.microsoft.com/office/drawing/2014/main" val="10002"/>
                  </a:ext>
                </a:extLst>
              </a:tr>
              <a:tr h="289000">
                <a:tc>
                  <a:txBody>
                    <a:bodyPr/>
                    <a:lstStyle/>
                    <a:p>
                      <a:pPr algn="ctr"/>
                      <a:r>
                        <a:rPr lang="en-US" sz="1100" b="0" u="none" strike="noStrike" cap="none" spc="0" baseline="0">
                          <a:solidFill>
                            <a:schemeClr val="bg2"/>
                          </a:solidFill>
                          <a:uFillTx/>
                          <a:sym typeface="Intel Clear"/>
                        </a:rPr>
                        <a:t>+V1P8A</a:t>
                      </a:r>
                      <a:endParaRPr lang="en-US" sz="1100" b="0" i="0" u="none" strike="noStrike" cap="none" spc="0" baseline="0">
                        <a:solidFill>
                          <a:schemeClr val="bg2"/>
                        </a:solidFill>
                        <a:uFillTx/>
                        <a:latin typeface="+mn-lt"/>
                        <a:ea typeface="+mn-ea"/>
                        <a:cs typeface="+mn-cs"/>
                        <a:sym typeface="Intel Clear"/>
                      </a:endParaRPr>
                    </a:p>
                  </a:txBody>
                  <a:tcPr marL="76200" marR="76200" marT="38100" marB="38100" anchor="ctr"/>
                </a:tc>
                <a:tc>
                  <a:txBody>
                    <a:bodyPr/>
                    <a:lstStyle/>
                    <a:p>
                      <a:pPr algn="ctr"/>
                      <a:r>
                        <a:rPr lang="en-US" sz="1100" b="0" u="none" strike="noStrike" cap="none" spc="0" baseline="0">
                          <a:solidFill>
                            <a:schemeClr val="bg2"/>
                          </a:solidFill>
                          <a:uFillTx/>
                          <a:sym typeface="Intel Clear"/>
                        </a:rPr>
                        <a:t>RT6220AGQUF</a:t>
                      </a:r>
                      <a:endParaRPr lang="en-US" sz="1100" b="0" i="0" u="none" strike="noStrike" cap="none" spc="0" baseline="0">
                        <a:solidFill>
                          <a:schemeClr val="bg2"/>
                        </a:solidFill>
                        <a:uFillTx/>
                        <a:latin typeface="+mn-lt"/>
                        <a:ea typeface="+mn-ea"/>
                        <a:cs typeface="+mn-cs"/>
                        <a:sym typeface="Intel Clear"/>
                      </a:endParaRPr>
                    </a:p>
                  </a:txBody>
                  <a:tcPr marL="76200" marR="76200" marT="38100" marB="38100" anchor="ctr"/>
                </a:tc>
                <a:tc>
                  <a:txBody>
                    <a:bodyPr/>
                    <a:lstStyle/>
                    <a:p>
                      <a:pPr algn="ctr"/>
                      <a:r>
                        <a:rPr lang="en-US" sz="1100" b="0" u="none" strike="noStrike" cap="none" spc="0" baseline="0">
                          <a:solidFill>
                            <a:schemeClr val="bg2"/>
                          </a:solidFill>
                          <a:uFillTx/>
                          <a:sym typeface="Intel Clear"/>
                        </a:rPr>
                        <a:t>1.8V</a:t>
                      </a:r>
                      <a:endParaRPr lang="en-US" sz="1100" b="0" i="0" u="none" strike="noStrike" cap="none" spc="0" baseline="0">
                        <a:solidFill>
                          <a:schemeClr val="bg2"/>
                        </a:solidFill>
                        <a:uFillTx/>
                        <a:latin typeface="+mn-lt"/>
                        <a:ea typeface="+mn-ea"/>
                        <a:cs typeface="+mn-cs"/>
                        <a:sym typeface="Intel Clear"/>
                      </a:endParaRPr>
                    </a:p>
                  </a:txBody>
                  <a:tcPr marL="76200" marR="76200" marT="38100" marB="38100" anchor="ctr"/>
                </a:tc>
                <a:tc>
                  <a:txBody>
                    <a:bodyPr/>
                    <a:lstStyle/>
                    <a:p>
                      <a:pPr algn="ctr"/>
                      <a:r>
                        <a:rPr lang="en-US" sz="1100" b="0" u="none" strike="noStrike" cap="none" spc="0" baseline="0">
                          <a:solidFill>
                            <a:schemeClr val="bg2"/>
                          </a:solidFill>
                          <a:uFillTx/>
                          <a:sym typeface="Intel Clear"/>
                        </a:rPr>
                        <a:t>0.6V to 5V</a:t>
                      </a:r>
                      <a:endParaRPr lang="en-US" sz="1100" b="0" i="0" u="none" strike="noStrike" cap="none" spc="0" baseline="0">
                        <a:solidFill>
                          <a:schemeClr val="bg2"/>
                        </a:solidFill>
                        <a:uFillTx/>
                        <a:latin typeface="+mn-lt"/>
                        <a:ea typeface="+mn-ea"/>
                        <a:cs typeface="+mn-cs"/>
                        <a:sym typeface="Intel Clear"/>
                      </a:endParaRPr>
                    </a:p>
                  </a:txBody>
                  <a:tcPr marL="76200" marR="76200" marT="38100" marB="38100" anchor="ctr"/>
                </a:tc>
                <a:tc>
                  <a:txBody>
                    <a:bodyPr/>
                    <a:lstStyle/>
                    <a:p>
                      <a:pPr marL="0" marR="0" indent="0" algn="ctr" defTabSz="801848" rtl="0" eaLnBrk="1" fontAlgn="auto" latinLnBrk="0" hangingPunct="1">
                        <a:lnSpc>
                          <a:spcPct val="100000"/>
                        </a:lnSpc>
                        <a:spcBef>
                          <a:spcPts val="0"/>
                        </a:spcBef>
                        <a:spcAft>
                          <a:spcPts val="0"/>
                        </a:spcAft>
                        <a:buClrTx/>
                        <a:buSzTx/>
                        <a:buFontTx/>
                        <a:buNone/>
                        <a:tabLst/>
                        <a:defRPr/>
                      </a:pPr>
                      <a:r>
                        <a:rPr lang="en-US" sz="1100" b="0" u="none" strike="noStrike" cap="none" spc="0" baseline="0">
                          <a:solidFill>
                            <a:schemeClr val="bg2"/>
                          </a:solidFill>
                          <a:uFillTx/>
                          <a:sym typeface="Intel Clear"/>
                        </a:rPr>
                        <a:t>Supported With AVMC</a:t>
                      </a:r>
                      <a:endParaRPr lang="en-US" sz="1100" b="0" i="0" u="none" strike="noStrike" cap="none" spc="0" baseline="0">
                        <a:solidFill>
                          <a:schemeClr val="bg2"/>
                        </a:solidFill>
                        <a:uFillTx/>
                        <a:latin typeface="+mn-lt"/>
                        <a:ea typeface="+mn-ea"/>
                        <a:cs typeface="+mn-cs"/>
                        <a:sym typeface="Intel Clear"/>
                      </a:endParaRPr>
                    </a:p>
                  </a:txBody>
                  <a:tcPr marL="76200" marR="76200" marT="38100" marB="38100" anchor="ctr"/>
                </a:tc>
                <a:tc>
                  <a:txBody>
                    <a:bodyPr/>
                    <a:lstStyle/>
                    <a:p>
                      <a:pPr marL="0" marR="0" indent="0" algn="ctr" defTabSz="801848" rtl="0" eaLnBrk="1" fontAlgn="auto" latinLnBrk="0" hangingPunct="1">
                        <a:lnSpc>
                          <a:spcPct val="100000"/>
                        </a:lnSpc>
                        <a:spcBef>
                          <a:spcPts val="0"/>
                        </a:spcBef>
                        <a:spcAft>
                          <a:spcPts val="0"/>
                        </a:spcAft>
                        <a:buClrTx/>
                        <a:buSzTx/>
                        <a:buFontTx/>
                        <a:buNone/>
                        <a:tabLst/>
                        <a:defRPr/>
                      </a:pPr>
                      <a:r>
                        <a:rPr lang="en-US" sz="1100" b="0" u="none" strike="noStrike" cap="none" spc="0" baseline="0">
                          <a:solidFill>
                            <a:schemeClr val="bg2"/>
                          </a:solidFill>
                          <a:uFillTx/>
                          <a:sym typeface="Intel Clear"/>
                        </a:rPr>
                        <a:t>Supported With Sinai2/Nevo</a:t>
                      </a:r>
                      <a:endParaRPr lang="en-US" sz="1100" b="0" i="0" u="none" strike="noStrike" cap="none" spc="0" baseline="0">
                        <a:solidFill>
                          <a:schemeClr val="bg2"/>
                        </a:solidFill>
                        <a:uFillTx/>
                        <a:latin typeface="+mn-lt"/>
                        <a:ea typeface="+mn-ea"/>
                        <a:cs typeface="+mn-cs"/>
                        <a:sym typeface="Intel Clear"/>
                      </a:endParaRPr>
                    </a:p>
                  </a:txBody>
                  <a:tcPr marL="76200" marR="76200" marT="38100" marB="38100" anchor="ctr"/>
                </a:tc>
                <a:extLst>
                  <a:ext uri="{0D108BD9-81ED-4DB2-BD59-A6C34878D82A}">
                    <a16:rowId xmlns:a16="http://schemas.microsoft.com/office/drawing/2014/main" val="10003"/>
                  </a:ext>
                </a:extLst>
              </a:tr>
              <a:tr h="545745">
                <a:tc>
                  <a:txBody>
                    <a:bodyPr/>
                    <a:lstStyle/>
                    <a:p>
                      <a:pPr algn="ctr"/>
                      <a:r>
                        <a:rPr lang="en-US" sz="1100" b="0" u="none" strike="noStrike" cap="none" spc="0" baseline="0">
                          <a:solidFill>
                            <a:schemeClr val="bg2"/>
                          </a:solidFill>
                          <a:uFillTx/>
                          <a:sym typeface="Intel Clear"/>
                        </a:rPr>
                        <a:t>+VCCPRIM_VNNAON</a:t>
                      </a:r>
                    </a:p>
                    <a:p>
                      <a:pPr algn="ctr"/>
                      <a:r>
                        <a:rPr lang="en-US" sz="1100" b="0" u="none" strike="noStrike" cap="none" spc="0" baseline="0" noProof="0">
                          <a:solidFill>
                            <a:schemeClr val="bg2"/>
                          </a:solidFill>
                          <a:uFillTx/>
                          <a:sym typeface="Intel Clear"/>
                        </a:rPr>
                        <a:t>+VCCPRIM_VNNAON_FLTR</a:t>
                      </a:r>
                      <a:endParaRPr lang="en-US" sz="1100" b="0" i="0" u="none" strike="noStrike" cap="none" spc="0" baseline="0">
                        <a:solidFill>
                          <a:schemeClr val="bg2"/>
                        </a:solidFill>
                        <a:uFillTx/>
                        <a:latin typeface="+mn-lt"/>
                        <a:ea typeface="+mn-ea"/>
                        <a:cs typeface="+mn-cs"/>
                        <a:sym typeface="Intel Clear"/>
                      </a:endParaRPr>
                    </a:p>
                  </a:txBody>
                  <a:tcPr marL="76200" marR="76200" marT="38100" marB="38100" anchor="ctr"/>
                </a:tc>
                <a:tc>
                  <a:txBody>
                    <a:bodyPr/>
                    <a:lstStyle/>
                    <a:p>
                      <a:pPr algn="ctr"/>
                      <a:r>
                        <a:rPr lang="en-US" sz="1100" b="0" u="none" strike="noStrike" cap="none" spc="0" baseline="0">
                          <a:solidFill>
                            <a:schemeClr val="bg2"/>
                          </a:solidFill>
                          <a:uFillTx/>
                          <a:sym typeface="Intel Clear"/>
                        </a:rPr>
                        <a:t>TPS51219RTER</a:t>
                      </a:r>
                      <a:endParaRPr lang="en-US" sz="1100" b="0" i="0" u="none" strike="noStrike" cap="none" spc="0" baseline="0">
                        <a:solidFill>
                          <a:schemeClr val="bg2"/>
                        </a:solidFill>
                        <a:uFillTx/>
                        <a:latin typeface="+mn-lt"/>
                        <a:ea typeface="+mn-ea"/>
                        <a:cs typeface="+mn-cs"/>
                        <a:sym typeface="Intel Clear"/>
                      </a:endParaRPr>
                    </a:p>
                  </a:txBody>
                  <a:tcPr marL="76200" marR="76200" marT="38100" marB="38100" anchor="ctr"/>
                </a:tc>
                <a:tc>
                  <a:txBody>
                    <a:bodyPr/>
                    <a:lstStyle/>
                    <a:p>
                      <a:pPr algn="ctr"/>
                      <a:r>
                        <a:rPr lang="en-US" sz="1100" b="0" u="none" strike="noStrike" cap="none" spc="0" baseline="0">
                          <a:solidFill>
                            <a:schemeClr val="bg2"/>
                          </a:solidFill>
                          <a:uFillTx/>
                          <a:sym typeface="Intel Clear"/>
                        </a:rPr>
                        <a:t>0.77</a:t>
                      </a:r>
                      <a:endParaRPr lang="en-US" sz="1100" b="0" i="0" u="none" strike="noStrike" cap="none" spc="0" baseline="0">
                        <a:solidFill>
                          <a:schemeClr val="bg2"/>
                        </a:solidFill>
                        <a:uFillTx/>
                        <a:latin typeface="+mn-lt"/>
                        <a:ea typeface="+mn-ea"/>
                        <a:cs typeface="+mn-cs"/>
                        <a:sym typeface="Intel Clear"/>
                      </a:endParaRPr>
                    </a:p>
                  </a:txBody>
                  <a:tcPr marL="76200" marR="76200" marT="38100" marB="38100" anchor="ctr"/>
                </a:tc>
                <a:tc>
                  <a:txBody>
                    <a:bodyPr/>
                    <a:lstStyle/>
                    <a:p>
                      <a:pPr algn="ctr"/>
                      <a:r>
                        <a:rPr lang="en-US" sz="1100" b="0" u="none" strike="noStrike" cap="none" spc="0" baseline="0">
                          <a:solidFill>
                            <a:schemeClr val="bg2"/>
                          </a:solidFill>
                          <a:uFillTx/>
                          <a:sym typeface="Intel Clear"/>
                        </a:rPr>
                        <a:t>0.7V to 3.3V</a:t>
                      </a:r>
                      <a:endParaRPr lang="en-US" sz="1100" b="0" i="0" u="none" strike="noStrike" cap="none" spc="0" baseline="0">
                        <a:solidFill>
                          <a:schemeClr val="bg2"/>
                        </a:solidFill>
                        <a:uFillTx/>
                        <a:latin typeface="+mn-lt"/>
                        <a:ea typeface="+mn-ea"/>
                        <a:cs typeface="+mn-cs"/>
                        <a:sym typeface="Intel Clear"/>
                      </a:endParaRPr>
                    </a:p>
                  </a:txBody>
                  <a:tcPr marL="76200" marR="76200" marT="38100" marB="38100" anchor="ctr"/>
                </a:tc>
                <a:tc>
                  <a:txBody>
                    <a:bodyPr/>
                    <a:lstStyle/>
                    <a:p>
                      <a:pPr marL="0" marR="0" lvl="0" indent="0" algn="ctr" rtl="0">
                        <a:lnSpc>
                          <a:spcPct val="100000"/>
                        </a:lnSpc>
                        <a:spcBef>
                          <a:spcPts val="0"/>
                        </a:spcBef>
                        <a:spcAft>
                          <a:spcPts val="0"/>
                        </a:spcAft>
                        <a:buClrTx/>
                        <a:buSzTx/>
                        <a:buFontTx/>
                        <a:buNone/>
                      </a:pPr>
                      <a:r>
                        <a:rPr lang="en-US" sz="1100" b="0" u="none" strike="noStrike" cap="none" spc="0" baseline="0">
                          <a:solidFill>
                            <a:schemeClr val="bg2"/>
                          </a:solidFill>
                          <a:uFillTx/>
                          <a:sym typeface="Intel Clear"/>
                        </a:rPr>
                        <a:t>Supported With AVMC</a:t>
                      </a:r>
                      <a:endParaRPr lang="en-US" sz="1100" b="0" i="0" u="none" strike="noStrike" cap="none" spc="0" baseline="0">
                        <a:solidFill>
                          <a:schemeClr val="bg2"/>
                        </a:solidFill>
                        <a:uFillTx/>
                        <a:latin typeface="+mn-lt"/>
                        <a:ea typeface="+mn-ea"/>
                        <a:cs typeface="+mn-cs"/>
                        <a:sym typeface="Intel Clear"/>
                      </a:endParaRPr>
                    </a:p>
                  </a:txBody>
                  <a:tcPr marL="76200" marR="76200" marT="38100" marB="38100" anchor="ctr"/>
                </a:tc>
                <a:tc>
                  <a:txBody>
                    <a:bodyPr/>
                    <a:lstStyle/>
                    <a:p>
                      <a:pPr marL="0" marR="0" lvl="0" indent="0" algn="ctr" rtl="0">
                        <a:lnSpc>
                          <a:spcPct val="100000"/>
                        </a:lnSpc>
                        <a:spcBef>
                          <a:spcPts val="0"/>
                        </a:spcBef>
                        <a:spcAft>
                          <a:spcPts val="0"/>
                        </a:spcAft>
                        <a:buClrTx/>
                        <a:buSzTx/>
                        <a:buFontTx/>
                        <a:buNone/>
                      </a:pPr>
                      <a:r>
                        <a:rPr lang="en-US" sz="1100" b="0" u="none" strike="noStrike" cap="none" spc="0" baseline="0">
                          <a:solidFill>
                            <a:schemeClr val="bg2"/>
                          </a:solidFill>
                          <a:uFillTx/>
                          <a:sym typeface="Intel Clear"/>
                        </a:rPr>
                        <a:t>Supported With Sinai2/Nevo</a:t>
                      </a:r>
                      <a:endParaRPr lang="en-US" sz="1100" b="0" i="0" u="none" strike="noStrike" cap="none" spc="0" baseline="0">
                        <a:solidFill>
                          <a:schemeClr val="bg2"/>
                        </a:solidFill>
                        <a:uFillTx/>
                        <a:latin typeface="+mn-lt"/>
                        <a:ea typeface="+mn-ea"/>
                        <a:cs typeface="+mn-cs"/>
                        <a:sym typeface="Intel Clear"/>
                      </a:endParaRPr>
                    </a:p>
                  </a:txBody>
                  <a:tcPr marL="76200" marR="76200" marT="38100" marB="38100" anchor="ctr"/>
                </a:tc>
                <a:extLst>
                  <a:ext uri="{0D108BD9-81ED-4DB2-BD59-A6C34878D82A}">
                    <a16:rowId xmlns:a16="http://schemas.microsoft.com/office/drawing/2014/main" val="10004"/>
                  </a:ext>
                </a:extLst>
              </a:tr>
              <a:tr h="289000">
                <a:tc>
                  <a:txBody>
                    <a:bodyPr/>
                    <a:lstStyle/>
                    <a:p>
                      <a:pPr lvl="0" algn="ctr">
                        <a:buNone/>
                      </a:pPr>
                      <a:r>
                        <a:rPr lang="en-US" sz="1100" b="0" u="none" strike="noStrike" cap="none" spc="0" baseline="0" noProof="0">
                          <a:solidFill>
                            <a:schemeClr val="bg2"/>
                          </a:solidFill>
                          <a:uFillTx/>
                          <a:sym typeface="Intel Clear"/>
                        </a:rPr>
                        <a:t>+VCCPRIM_IO</a:t>
                      </a:r>
                      <a:endParaRPr lang="en-US" sz="1100" b="0" i="0" u="none" strike="noStrike" cap="none" spc="0" baseline="0" noProof="0">
                        <a:solidFill>
                          <a:schemeClr val="bg2"/>
                        </a:solidFill>
                        <a:uFillTx/>
                        <a:latin typeface="+mn-lt"/>
                        <a:ea typeface="+mn-ea"/>
                        <a:cs typeface="+mn-cs"/>
                        <a:sym typeface="Intel Clear"/>
                      </a:endParaRPr>
                    </a:p>
                  </a:txBody>
                  <a:tcPr marL="76200" marR="76200" marT="38100" marB="38100"/>
                </a:tc>
                <a:tc>
                  <a:txBody>
                    <a:bodyPr/>
                    <a:lstStyle/>
                    <a:p>
                      <a:pPr marL="0" lvl="0" indent="0" algn="ctr" defTabSz="457200">
                        <a:lnSpc>
                          <a:spcPct val="100000"/>
                        </a:lnSpc>
                        <a:spcBef>
                          <a:spcPts val="0"/>
                        </a:spcBef>
                        <a:spcAft>
                          <a:spcPts val="0"/>
                        </a:spcAft>
                        <a:buNone/>
                        <a:tabLst/>
                        <a:defRPr/>
                      </a:pPr>
                      <a:r>
                        <a:rPr lang="en-US" sz="1100" b="0" u="none" strike="noStrike" cap="none" spc="0" baseline="0">
                          <a:solidFill>
                            <a:schemeClr val="bg2"/>
                          </a:solidFill>
                          <a:uFillTx/>
                          <a:sym typeface="Intel Clear"/>
                        </a:rPr>
                        <a:t>TPS51396A</a:t>
                      </a:r>
                      <a:endParaRPr lang="en-US" sz="1100" b="0" i="0" u="none" strike="noStrike" cap="none" spc="0" baseline="0">
                        <a:solidFill>
                          <a:schemeClr val="bg2"/>
                        </a:solidFill>
                        <a:uFillTx/>
                        <a:latin typeface="+mn-lt"/>
                        <a:ea typeface="+mn-ea"/>
                        <a:cs typeface="+mn-cs"/>
                        <a:sym typeface="Intel Clear"/>
                      </a:endParaRPr>
                    </a:p>
                  </a:txBody>
                  <a:tcPr marL="76200" marR="76200" marT="38100" marB="38100"/>
                </a:tc>
                <a:tc>
                  <a:txBody>
                    <a:bodyPr/>
                    <a:lstStyle/>
                    <a:p>
                      <a:pPr lvl="0" algn="ctr">
                        <a:buNone/>
                      </a:pPr>
                      <a:r>
                        <a:rPr lang="en-US" sz="1100" b="0" u="none" strike="noStrike" cap="none" spc="0" baseline="0">
                          <a:solidFill>
                            <a:schemeClr val="bg2"/>
                          </a:solidFill>
                          <a:uFillTx/>
                          <a:sym typeface="Intel Clear"/>
                        </a:rPr>
                        <a:t>1.25</a:t>
                      </a:r>
                      <a:endParaRPr lang="en-US" sz="1100" b="0" i="0" u="none" strike="noStrike" cap="none" spc="0" baseline="0">
                        <a:solidFill>
                          <a:schemeClr val="bg2"/>
                        </a:solidFill>
                        <a:uFillTx/>
                        <a:latin typeface="+mn-lt"/>
                        <a:ea typeface="+mn-ea"/>
                        <a:cs typeface="+mn-cs"/>
                        <a:sym typeface="Intel Clear"/>
                      </a:endParaRPr>
                    </a:p>
                  </a:txBody>
                  <a:tcPr marL="76200" marR="76200" marT="38100" marB="38100"/>
                </a:tc>
                <a:tc>
                  <a:txBody>
                    <a:bodyPr/>
                    <a:lstStyle/>
                    <a:p>
                      <a:pPr lvl="0" algn="ctr">
                        <a:buNone/>
                      </a:pPr>
                      <a:r>
                        <a:rPr lang="en-US" sz="1100" b="0" u="none" strike="noStrike" cap="none" spc="0" baseline="0">
                          <a:solidFill>
                            <a:schemeClr val="bg2"/>
                          </a:solidFill>
                          <a:uFillTx/>
                          <a:sym typeface="Intel Clear"/>
                        </a:rPr>
                        <a:t>0.6V to 5.5V</a:t>
                      </a:r>
                      <a:endParaRPr lang="en-US" sz="1100" b="0" i="0" u="none" strike="noStrike" cap="none" spc="0" baseline="0">
                        <a:solidFill>
                          <a:schemeClr val="bg2"/>
                        </a:solidFill>
                        <a:uFillTx/>
                        <a:latin typeface="+mn-lt"/>
                        <a:ea typeface="+mn-ea"/>
                        <a:cs typeface="+mn-cs"/>
                        <a:sym typeface="Intel Clear"/>
                      </a:endParaRPr>
                    </a:p>
                  </a:txBody>
                  <a:tcPr marL="76200" marR="76200" marT="38100" marB="38100"/>
                </a:tc>
                <a:tc>
                  <a:txBody>
                    <a:bodyPr/>
                    <a:lstStyle/>
                    <a:p>
                      <a:pPr marL="0" marR="0" lvl="0" indent="0" algn="ctr" rtl="0">
                        <a:lnSpc>
                          <a:spcPct val="100000"/>
                        </a:lnSpc>
                        <a:spcBef>
                          <a:spcPts val="0"/>
                        </a:spcBef>
                        <a:spcAft>
                          <a:spcPts val="0"/>
                        </a:spcAft>
                        <a:buClrTx/>
                        <a:buSzTx/>
                        <a:buFontTx/>
                        <a:buNone/>
                      </a:pPr>
                      <a:r>
                        <a:rPr lang="en-US" sz="1100" b="0" u="none" strike="noStrike" cap="none" spc="0" baseline="0">
                          <a:solidFill>
                            <a:schemeClr val="bg2"/>
                          </a:solidFill>
                          <a:uFillTx/>
                          <a:sym typeface="Intel Clear"/>
                        </a:rPr>
                        <a:t>Supported With AVMC</a:t>
                      </a:r>
                      <a:endParaRPr lang="en-US" sz="1100" b="0" i="0" u="none" strike="noStrike" cap="none" spc="0" baseline="0">
                        <a:solidFill>
                          <a:schemeClr val="bg2"/>
                        </a:solidFill>
                        <a:uFillTx/>
                        <a:latin typeface="+mn-lt"/>
                        <a:ea typeface="+mn-ea"/>
                        <a:cs typeface="+mn-cs"/>
                        <a:sym typeface="Intel Clear"/>
                      </a:endParaRPr>
                    </a:p>
                  </a:txBody>
                  <a:tcPr marL="76200" marR="76200" marT="38100" marB="38100"/>
                </a:tc>
                <a:tc>
                  <a:txBody>
                    <a:bodyPr/>
                    <a:lstStyle/>
                    <a:p>
                      <a:pPr marL="0" marR="0" lvl="0" indent="0" algn="ctr" rtl="0">
                        <a:lnSpc>
                          <a:spcPct val="100000"/>
                        </a:lnSpc>
                        <a:spcBef>
                          <a:spcPts val="0"/>
                        </a:spcBef>
                        <a:spcAft>
                          <a:spcPts val="0"/>
                        </a:spcAft>
                        <a:buClrTx/>
                        <a:buSzTx/>
                        <a:buFontTx/>
                        <a:buNone/>
                      </a:pPr>
                      <a:r>
                        <a:rPr lang="en-US" sz="1100" b="0" u="none" strike="noStrike" cap="none" spc="0" baseline="0">
                          <a:solidFill>
                            <a:schemeClr val="bg2"/>
                          </a:solidFill>
                          <a:uFillTx/>
                          <a:sym typeface="Intel Clear"/>
                        </a:rPr>
                        <a:t>Supported With Sinai2/Nevo</a:t>
                      </a:r>
                      <a:endParaRPr lang="en-US" sz="1100" b="0" i="0" u="none" strike="noStrike" cap="none" spc="0" baseline="0">
                        <a:solidFill>
                          <a:schemeClr val="bg2"/>
                        </a:solidFill>
                        <a:uFillTx/>
                        <a:latin typeface="+mn-lt"/>
                        <a:ea typeface="+mn-ea"/>
                        <a:cs typeface="+mn-cs"/>
                        <a:sym typeface="Intel Clear"/>
                      </a:endParaRPr>
                    </a:p>
                  </a:txBody>
                  <a:tcPr marL="76200" marR="76200" marT="38100" marB="38100"/>
                </a:tc>
                <a:extLst>
                  <a:ext uri="{0D108BD9-81ED-4DB2-BD59-A6C34878D82A}">
                    <a16:rowId xmlns:a16="http://schemas.microsoft.com/office/drawing/2014/main" val="874109892"/>
                  </a:ext>
                </a:extLst>
              </a:tr>
              <a:tr h="289000">
                <a:tc>
                  <a:txBody>
                    <a:bodyPr/>
                    <a:lstStyle/>
                    <a:p>
                      <a:pPr marL="0" marR="0" lvl="0" indent="0" algn="ctr" defTabSz="609600" latinLnBrk="0">
                        <a:lnSpc>
                          <a:spcPct val="100000"/>
                        </a:lnSpc>
                        <a:spcBef>
                          <a:spcPts val="0"/>
                        </a:spcBef>
                        <a:spcAft>
                          <a:spcPts val="0"/>
                        </a:spcAft>
                        <a:buClrTx/>
                        <a:buSzTx/>
                        <a:buFontTx/>
                        <a:buNone/>
                        <a:tabLst/>
                      </a:pPr>
                      <a:r>
                        <a:rPr lang="en-US" sz="1100" b="0" u="none" strike="noStrike" cap="none" spc="0" baseline="0">
                          <a:solidFill>
                            <a:schemeClr val="bg2"/>
                          </a:solidFill>
                          <a:uFillTx/>
                          <a:sym typeface="Intel Clear"/>
                        </a:rPr>
                        <a:t>+VDD1_MEM</a:t>
                      </a:r>
                      <a:endParaRPr lang="en-US" sz="1100" b="0" i="0" u="none" strike="noStrike" cap="none" spc="0" baseline="0">
                        <a:solidFill>
                          <a:schemeClr val="bg2"/>
                        </a:solidFill>
                        <a:uFillTx/>
                        <a:latin typeface="+mn-lt"/>
                        <a:ea typeface="+mn-ea"/>
                        <a:cs typeface="+mn-cs"/>
                        <a:sym typeface="Intel Clear"/>
                      </a:endParaRP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0" u="none" strike="noStrike" cap="none" spc="0" baseline="0">
                          <a:solidFill>
                            <a:schemeClr val="bg2"/>
                          </a:solidFill>
                          <a:uFillTx/>
                          <a:sym typeface="Intel Clear"/>
                        </a:rPr>
                        <a:t>RT5795AG</a:t>
                      </a:r>
                      <a:endParaRPr lang="en-US" sz="1100" b="0" i="0" u="none" strike="noStrike" cap="none" spc="0" baseline="0">
                        <a:solidFill>
                          <a:schemeClr val="bg2"/>
                        </a:solidFill>
                        <a:uFillTx/>
                        <a:latin typeface="+mn-lt"/>
                        <a:ea typeface="+mn-ea"/>
                        <a:cs typeface="+mn-cs"/>
                        <a:sym typeface="Intel Clear"/>
                      </a:endParaRPr>
                    </a:p>
                  </a:txBody>
                  <a:tcPr marL="76200" marR="76200" marT="38100" marB="38100" anchor="ctr"/>
                </a:tc>
                <a:tc>
                  <a:txBody>
                    <a:bodyPr/>
                    <a:lstStyle/>
                    <a:p>
                      <a:pPr algn="ctr"/>
                      <a:r>
                        <a:rPr lang="en-US" sz="1100" b="0" u="none" strike="noStrike" cap="none" spc="0" baseline="0">
                          <a:solidFill>
                            <a:schemeClr val="bg2"/>
                          </a:solidFill>
                          <a:uFillTx/>
                          <a:sym typeface="Intel Clear"/>
                        </a:rPr>
                        <a:t>1.8V</a:t>
                      </a:r>
                      <a:endParaRPr lang="en-US" sz="1100" b="0" i="0" u="none" strike="noStrike" cap="none" spc="0" baseline="0">
                        <a:solidFill>
                          <a:schemeClr val="bg2"/>
                        </a:solidFill>
                        <a:uFillTx/>
                        <a:latin typeface="+mn-lt"/>
                        <a:ea typeface="+mn-ea"/>
                        <a:cs typeface="+mn-cs"/>
                        <a:sym typeface="Intel Clear"/>
                      </a:endParaRPr>
                    </a:p>
                  </a:txBody>
                  <a:tcPr marL="76200" marR="76200" marT="38100" marB="38100" anchor="ctr"/>
                </a:tc>
                <a:tc>
                  <a:txBody>
                    <a:bodyPr/>
                    <a:lstStyle/>
                    <a:p>
                      <a:pPr marL="0" marR="0" indent="0" algn="ctr" defTabSz="609600" latinLnBrk="0">
                        <a:lnSpc>
                          <a:spcPct val="100000"/>
                        </a:lnSpc>
                        <a:spcBef>
                          <a:spcPts val="0"/>
                        </a:spcBef>
                        <a:spcAft>
                          <a:spcPts val="0"/>
                        </a:spcAft>
                        <a:buClrTx/>
                        <a:buSzTx/>
                        <a:buFontTx/>
                        <a:buNone/>
                        <a:tabLst/>
                      </a:pPr>
                      <a:r>
                        <a:rPr lang="en-US" sz="1100" b="0" u="none" strike="noStrike" cap="none" spc="0" baseline="0">
                          <a:solidFill>
                            <a:schemeClr val="bg2"/>
                          </a:solidFill>
                          <a:uFillTx/>
                          <a:sym typeface="Intel Clear"/>
                        </a:rPr>
                        <a:t>0.5V to 3V</a:t>
                      </a:r>
                      <a:endParaRPr lang="en-US" sz="1100" b="0" i="0" u="none" strike="noStrike" cap="none" spc="0" baseline="0">
                        <a:solidFill>
                          <a:schemeClr val="bg2"/>
                        </a:solidFill>
                        <a:uFillTx/>
                        <a:latin typeface="+mn-lt"/>
                        <a:ea typeface="+mn-ea"/>
                        <a:cs typeface="+mn-cs"/>
                        <a:sym typeface="Intel Clear"/>
                      </a:endParaRPr>
                    </a:p>
                  </a:txBody>
                  <a:tcPr marL="76200" marR="76200" marT="38100" marB="38100" anchor="ctr"/>
                </a:tc>
                <a:tc>
                  <a:txBody>
                    <a:bodyPr/>
                    <a:lstStyle/>
                    <a:p>
                      <a:pPr marL="0" marR="0" indent="0" algn="ctr" defTabSz="801848" rtl="0" eaLnBrk="1" fontAlgn="auto" latinLnBrk="0" hangingPunct="1">
                        <a:lnSpc>
                          <a:spcPct val="100000"/>
                        </a:lnSpc>
                        <a:spcBef>
                          <a:spcPts val="0"/>
                        </a:spcBef>
                        <a:spcAft>
                          <a:spcPts val="0"/>
                        </a:spcAft>
                        <a:buClrTx/>
                        <a:buSzTx/>
                        <a:buFontTx/>
                        <a:buNone/>
                        <a:tabLst/>
                        <a:defRPr/>
                      </a:pPr>
                      <a:r>
                        <a:rPr lang="en-US" sz="1100" b="0" u="none" strike="noStrike" cap="none" spc="0" baseline="0">
                          <a:solidFill>
                            <a:schemeClr val="bg2"/>
                          </a:solidFill>
                          <a:uFillTx/>
                          <a:sym typeface="Intel Clear"/>
                        </a:rPr>
                        <a:t>Supported With AVMC</a:t>
                      </a:r>
                      <a:endParaRPr lang="en-US" sz="1100" b="0" i="0" u="none" strike="noStrike" cap="none" spc="0" baseline="0">
                        <a:solidFill>
                          <a:schemeClr val="bg2"/>
                        </a:solidFill>
                        <a:uFillTx/>
                        <a:latin typeface="+mn-lt"/>
                        <a:ea typeface="+mn-ea"/>
                        <a:cs typeface="+mn-cs"/>
                        <a:sym typeface="Intel Clear"/>
                      </a:endParaRPr>
                    </a:p>
                  </a:txBody>
                  <a:tcPr marL="76200" marR="76200" marT="38100" marB="38100" anchor="ctr"/>
                </a:tc>
                <a:tc>
                  <a:txBody>
                    <a:bodyPr/>
                    <a:lstStyle/>
                    <a:p>
                      <a:pPr marL="0" marR="0" indent="0" algn="ctr" defTabSz="801848" rtl="0" eaLnBrk="1" fontAlgn="auto" latinLnBrk="0" hangingPunct="1">
                        <a:lnSpc>
                          <a:spcPct val="100000"/>
                        </a:lnSpc>
                        <a:spcBef>
                          <a:spcPts val="0"/>
                        </a:spcBef>
                        <a:spcAft>
                          <a:spcPts val="0"/>
                        </a:spcAft>
                        <a:buClrTx/>
                        <a:buSzTx/>
                        <a:buFontTx/>
                        <a:buNone/>
                        <a:tabLst/>
                        <a:defRPr/>
                      </a:pPr>
                      <a:r>
                        <a:rPr lang="en-US" sz="1100" b="0" u="none" strike="noStrike" cap="none" spc="0" baseline="0">
                          <a:solidFill>
                            <a:schemeClr val="bg2"/>
                          </a:solidFill>
                          <a:uFillTx/>
                          <a:sym typeface="Intel Clear"/>
                        </a:rPr>
                        <a:t>Supported With Sinai2/Nevo</a:t>
                      </a:r>
                      <a:endParaRPr lang="en-US" sz="1100" b="0" i="0" u="none" strike="noStrike" cap="none" spc="0" baseline="0">
                        <a:solidFill>
                          <a:schemeClr val="bg2"/>
                        </a:solidFill>
                        <a:uFillTx/>
                        <a:latin typeface="+mn-lt"/>
                        <a:ea typeface="+mn-ea"/>
                        <a:cs typeface="+mn-cs"/>
                        <a:sym typeface="Intel Clear"/>
                      </a:endParaRPr>
                    </a:p>
                  </a:txBody>
                  <a:tcPr marL="76200" marR="76200" marT="38100" marB="38100" anchor="ctr"/>
                </a:tc>
                <a:extLst>
                  <a:ext uri="{0D108BD9-81ED-4DB2-BD59-A6C34878D82A}">
                    <a16:rowId xmlns:a16="http://schemas.microsoft.com/office/drawing/2014/main" val="522980285"/>
                  </a:ext>
                </a:extLst>
              </a:tr>
              <a:tr h="289000">
                <a:tc>
                  <a:txBody>
                    <a:bodyPr/>
                    <a:lstStyle/>
                    <a:p>
                      <a:pPr algn="ctr"/>
                      <a:r>
                        <a:rPr lang="en-US" sz="1100" b="0" u="none" strike="noStrike" cap="none" spc="0" baseline="0">
                          <a:solidFill>
                            <a:schemeClr val="bg2"/>
                          </a:solidFill>
                          <a:uFillTx/>
                          <a:sym typeface="Intel Clear"/>
                        </a:rPr>
                        <a:t>+VDD2_CPU</a:t>
                      </a:r>
                    </a:p>
                    <a:p>
                      <a:pPr algn="ctr"/>
                      <a:r>
                        <a:rPr lang="en-US" sz="1100" b="0" u="none" strike="noStrike" cap="none" spc="0" baseline="0">
                          <a:solidFill>
                            <a:schemeClr val="bg2"/>
                          </a:solidFill>
                          <a:uFillTx/>
                          <a:sym typeface="Intel Clear"/>
                        </a:rPr>
                        <a:t> +VDD2H_MEM</a:t>
                      </a:r>
                      <a:endParaRPr lang="en-US" sz="1100" b="0" i="0" u="none" strike="noStrike" cap="none" spc="0" baseline="0">
                        <a:solidFill>
                          <a:schemeClr val="bg2"/>
                        </a:solidFill>
                        <a:uFillTx/>
                        <a:latin typeface="+mn-lt"/>
                        <a:ea typeface="+mn-ea"/>
                        <a:cs typeface="+mn-cs"/>
                        <a:sym typeface="Intel Clear"/>
                      </a:endParaRPr>
                    </a:p>
                  </a:txBody>
                  <a:tcPr marL="76200" marR="76200" marT="38100" marB="3810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0" u="none" strike="noStrike" cap="none" spc="0" baseline="0">
                          <a:solidFill>
                            <a:schemeClr val="bg2"/>
                          </a:solidFill>
                          <a:uFillTx/>
                          <a:sym typeface="Intel Clear"/>
                        </a:rPr>
                        <a:t>RT8231</a:t>
                      </a:r>
                      <a:endParaRPr lang="en-US" sz="1100" b="0" i="0" u="none" strike="noStrike" cap="none" spc="0" baseline="0">
                        <a:solidFill>
                          <a:schemeClr val="bg2"/>
                        </a:solidFill>
                        <a:uFillTx/>
                        <a:latin typeface="+mn-lt"/>
                        <a:ea typeface="+mn-ea"/>
                        <a:cs typeface="+mn-cs"/>
                        <a:sym typeface="Intel Clear"/>
                      </a:endParaRPr>
                    </a:p>
                  </a:txBody>
                  <a:tcPr marL="76200" marR="76200" marT="38100" marB="38100" anchor="ctr"/>
                </a:tc>
                <a:tc>
                  <a:txBody>
                    <a:bodyPr/>
                    <a:lstStyle/>
                    <a:p>
                      <a:pPr algn="ctr"/>
                      <a:r>
                        <a:rPr lang="en-US" sz="1100" b="0" u="none" strike="noStrike" cap="none" spc="0" baseline="0">
                          <a:solidFill>
                            <a:schemeClr val="bg2"/>
                          </a:solidFill>
                          <a:uFillTx/>
                          <a:sym typeface="Intel Clear"/>
                        </a:rPr>
                        <a:t>1.065V</a:t>
                      </a:r>
                      <a:endParaRPr lang="en-US" sz="1100" b="0" i="0" u="none" strike="noStrike" cap="none" spc="0" baseline="0">
                        <a:solidFill>
                          <a:schemeClr val="bg2"/>
                        </a:solidFill>
                        <a:uFillTx/>
                        <a:latin typeface="+mn-lt"/>
                        <a:ea typeface="+mn-ea"/>
                        <a:cs typeface="+mn-cs"/>
                        <a:sym typeface="Intel Clear"/>
                      </a:endParaRPr>
                    </a:p>
                  </a:txBody>
                  <a:tcPr marL="76200" marR="76200" marT="38100" marB="38100" anchor="ctr"/>
                </a:tc>
                <a:tc>
                  <a:txBody>
                    <a:bodyPr/>
                    <a:lstStyle/>
                    <a:p>
                      <a:pPr algn="ctr"/>
                      <a:r>
                        <a:rPr lang="en-US" sz="1100" b="0" u="none" strike="noStrike" cap="none" spc="0" baseline="0">
                          <a:solidFill>
                            <a:schemeClr val="bg2"/>
                          </a:solidFill>
                          <a:uFillTx/>
                          <a:sym typeface="Intel Clear"/>
                        </a:rPr>
                        <a:t>0.75V to 3V</a:t>
                      </a:r>
                      <a:endParaRPr lang="en-US" sz="1100" b="0" i="0" u="none" strike="noStrike" cap="none" spc="0" baseline="0">
                        <a:solidFill>
                          <a:schemeClr val="bg2"/>
                        </a:solidFill>
                        <a:uFillTx/>
                        <a:latin typeface="+mn-lt"/>
                        <a:ea typeface="+mn-ea"/>
                        <a:cs typeface="+mn-cs"/>
                        <a:sym typeface="Intel Clear"/>
                      </a:endParaRPr>
                    </a:p>
                  </a:txBody>
                  <a:tcPr marL="76200" marR="76200" marT="38100" marB="38100" anchor="ctr"/>
                </a:tc>
                <a:tc>
                  <a:txBody>
                    <a:bodyPr/>
                    <a:lstStyle/>
                    <a:p>
                      <a:pPr marL="0" marR="0" indent="0" algn="ctr" defTabSz="801848" rtl="0" eaLnBrk="1" fontAlgn="auto" latinLnBrk="0" hangingPunct="1">
                        <a:lnSpc>
                          <a:spcPct val="100000"/>
                        </a:lnSpc>
                        <a:spcBef>
                          <a:spcPts val="0"/>
                        </a:spcBef>
                        <a:spcAft>
                          <a:spcPts val="0"/>
                        </a:spcAft>
                        <a:buClrTx/>
                        <a:buSzTx/>
                        <a:buFontTx/>
                        <a:buNone/>
                        <a:tabLst/>
                        <a:defRPr/>
                      </a:pPr>
                      <a:r>
                        <a:rPr lang="en-US" sz="1100" b="0" u="none" strike="noStrike" cap="none" spc="0" baseline="0">
                          <a:solidFill>
                            <a:schemeClr val="bg2"/>
                          </a:solidFill>
                          <a:uFillTx/>
                          <a:sym typeface="Intel Clear"/>
                        </a:rPr>
                        <a:t>Supported With AVMC</a:t>
                      </a:r>
                      <a:endParaRPr lang="en-US" sz="1100" b="0" i="0" u="none" strike="noStrike" cap="none" spc="0" baseline="0">
                        <a:solidFill>
                          <a:schemeClr val="bg2"/>
                        </a:solidFill>
                        <a:uFillTx/>
                        <a:latin typeface="+mn-lt"/>
                        <a:ea typeface="+mn-ea"/>
                        <a:cs typeface="+mn-cs"/>
                        <a:sym typeface="Intel Clear"/>
                      </a:endParaRPr>
                    </a:p>
                  </a:txBody>
                  <a:tcPr marL="76200" marR="76200" marT="38100" marB="38100" anchor="ctr"/>
                </a:tc>
                <a:tc>
                  <a:txBody>
                    <a:bodyPr/>
                    <a:lstStyle/>
                    <a:p>
                      <a:pPr marL="0" marR="0" indent="0" algn="ctr" defTabSz="801848" rtl="0" eaLnBrk="1" fontAlgn="auto" latinLnBrk="0" hangingPunct="1">
                        <a:lnSpc>
                          <a:spcPct val="100000"/>
                        </a:lnSpc>
                        <a:spcBef>
                          <a:spcPts val="0"/>
                        </a:spcBef>
                        <a:spcAft>
                          <a:spcPts val="0"/>
                        </a:spcAft>
                        <a:buClrTx/>
                        <a:buSzTx/>
                        <a:buFontTx/>
                        <a:buNone/>
                        <a:tabLst/>
                        <a:defRPr/>
                      </a:pPr>
                      <a:r>
                        <a:rPr lang="en-US" sz="1100" b="0" u="none" strike="noStrike" cap="none" spc="0" baseline="0">
                          <a:solidFill>
                            <a:schemeClr val="bg2"/>
                          </a:solidFill>
                          <a:uFillTx/>
                          <a:sym typeface="Intel Clear"/>
                        </a:rPr>
                        <a:t>Supported With Sinai2/Nevo</a:t>
                      </a:r>
                      <a:endParaRPr lang="en-US" sz="1100" b="0" i="0" u="none" strike="noStrike" cap="none" spc="0" baseline="0">
                        <a:solidFill>
                          <a:schemeClr val="bg2"/>
                        </a:solidFill>
                        <a:uFillTx/>
                        <a:latin typeface="+mn-lt"/>
                        <a:ea typeface="+mn-ea"/>
                        <a:cs typeface="+mn-cs"/>
                        <a:sym typeface="Intel Clear"/>
                      </a:endParaRPr>
                    </a:p>
                  </a:txBody>
                  <a:tcPr marL="76200" marR="76200" marT="38100" marB="38100" anchor="ctr"/>
                </a:tc>
                <a:extLst>
                  <a:ext uri="{0D108BD9-81ED-4DB2-BD59-A6C34878D82A}">
                    <a16:rowId xmlns:a16="http://schemas.microsoft.com/office/drawing/2014/main" val="10006"/>
                  </a:ext>
                </a:extLst>
              </a:tr>
              <a:tr h="289000">
                <a:tc>
                  <a:txBody>
                    <a:bodyPr/>
                    <a:lstStyle/>
                    <a:p>
                      <a:pPr marL="0" marR="0" lvl="0" indent="0" algn="ctr" defTabSz="609600" latinLnBrk="0">
                        <a:lnSpc>
                          <a:spcPct val="100000"/>
                        </a:lnSpc>
                        <a:spcBef>
                          <a:spcPts val="0"/>
                        </a:spcBef>
                        <a:spcAft>
                          <a:spcPts val="0"/>
                        </a:spcAft>
                        <a:buClrTx/>
                        <a:buSzTx/>
                        <a:buFontTx/>
                        <a:buNone/>
                        <a:tabLst/>
                      </a:pPr>
                      <a:r>
                        <a:rPr lang="en-US" sz="1100" b="0" u="none" strike="noStrike" cap="none" spc="0" baseline="0">
                          <a:solidFill>
                            <a:schemeClr val="bg2"/>
                          </a:solidFill>
                          <a:uFillTx/>
                          <a:sym typeface="Intel Clear"/>
                        </a:rPr>
                        <a:t>+VDD2L_MEM </a:t>
                      </a:r>
                      <a:endParaRPr lang="en-US" sz="1100" b="0" i="0" u="none" strike="noStrike" cap="none" spc="0" baseline="0">
                        <a:solidFill>
                          <a:schemeClr val="bg2"/>
                        </a:solidFill>
                        <a:uFillTx/>
                        <a:latin typeface="+mn-lt"/>
                        <a:ea typeface="+mn-ea"/>
                        <a:cs typeface="+mn-cs"/>
                        <a:sym typeface="Intel Clear"/>
                      </a:endParaRP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0" u="none" strike="noStrike" cap="none" spc="0" baseline="0">
                          <a:solidFill>
                            <a:schemeClr val="bg2"/>
                          </a:solidFill>
                          <a:uFillTx/>
                          <a:sym typeface="Intel Clear"/>
                        </a:rPr>
                        <a:t>RT5795AG</a:t>
                      </a:r>
                      <a:endParaRPr lang="en-US" sz="1100" b="0" i="0" u="none" strike="noStrike" cap="none" spc="0" baseline="0">
                        <a:solidFill>
                          <a:schemeClr val="bg2"/>
                        </a:solidFill>
                        <a:uFillTx/>
                        <a:latin typeface="+mn-lt"/>
                        <a:ea typeface="+mn-ea"/>
                        <a:cs typeface="+mn-cs"/>
                        <a:sym typeface="Intel Clear"/>
                      </a:endParaRPr>
                    </a:p>
                  </a:txBody>
                  <a:tcPr marL="76200" marR="76200" marT="38100" marB="38100" anchor="ctr"/>
                </a:tc>
                <a:tc>
                  <a:txBody>
                    <a:bodyPr/>
                    <a:lstStyle/>
                    <a:p>
                      <a:pPr algn="ctr"/>
                      <a:r>
                        <a:rPr lang="en-US" sz="1100" b="0" u="none" strike="noStrike" cap="none" spc="0" baseline="0">
                          <a:solidFill>
                            <a:schemeClr val="bg2"/>
                          </a:solidFill>
                          <a:uFillTx/>
                          <a:sym typeface="Intel Clear"/>
                        </a:rPr>
                        <a:t>0.92V</a:t>
                      </a:r>
                      <a:endParaRPr lang="en-US" sz="1100" b="0" i="0" u="none" strike="noStrike" cap="none" spc="0" baseline="0">
                        <a:solidFill>
                          <a:schemeClr val="bg2"/>
                        </a:solidFill>
                        <a:uFillTx/>
                        <a:latin typeface="+mn-lt"/>
                        <a:ea typeface="+mn-ea"/>
                        <a:cs typeface="+mn-cs"/>
                        <a:sym typeface="Intel Clear"/>
                      </a:endParaRPr>
                    </a:p>
                  </a:txBody>
                  <a:tcPr marL="76200" marR="76200" marT="38100" marB="38100" anchor="ct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100" b="0" u="none" strike="noStrike" cap="none" spc="0" baseline="0">
                          <a:solidFill>
                            <a:schemeClr val="bg2"/>
                          </a:solidFill>
                          <a:uFillTx/>
                          <a:sym typeface="Intel Clear"/>
                        </a:rPr>
                        <a:t>0.5V to 3V</a:t>
                      </a:r>
                      <a:endParaRPr lang="en-US" sz="1100" b="0" i="0" u="none" strike="noStrike" cap="none" spc="0" baseline="0">
                        <a:solidFill>
                          <a:schemeClr val="bg2"/>
                        </a:solidFill>
                        <a:uFillTx/>
                        <a:latin typeface="+mn-lt"/>
                        <a:ea typeface="+mn-ea"/>
                        <a:cs typeface="+mn-cs"/>
                        <a:sym typeface="Intel Clear"/>
                      </a:endParaRPr>
                    </a:p>
                  </a:txBody>
                  <a:tcPr marL="76200" marR="76200" marT="38100" marB="38100" anchor="ctr"/>
                </a:tc>
                <a:tc>
                  <a:txBody>
                    <a:bodyPr/>
                    <a:lstStyle/>
                    <a:p>
                      <a:pPr marL="0" marR="0" indent="0" algn="ctr" defTabSz="801848" rtl="0" eaLnBrk="1" fontAlgn="auto" latinLnBrk="0" hangingPunct="1">
                        <a:lnSpc>
                          <a:spcPct val="100000"/>
                        </a:lnSpc>
                        <a:spcBef>
                          <a:spcPts val="0"/>
                        </a:spcBef>
                        <a:spcAft>
                          <a:spcPts val="0"/>
                        </a:spcAft>
                        <a:buClrTx/>
                        <a:buSzTx/>
                        <a:buFontTx/>
                        <a:buNone/>
                        <a:tabLst/>
                        <a:defRPr/>
                      </a:pPr>
                      <a:r>
                        <a:rPr lang="en-US" sz="1100" b="0" u="none" strike="noStrike" cap="none" spc="0" baseline="0">
                          <a:solidFill>
                            <a:schemeClr val="bg2"/>
                          </a:solidFill>
                          <a:uFillTx/>
                          <a:sym typeface="Intel Clear"/>
                        </a:rPr>
                        <a:t>Supported With AVMC</a:t>
                      </a:r>
                      <a:endParaRPr lang="en-US" sz="1100" b="0" i="0" u="none" strike="noStrike" cap="none" spc="0" baseline="0">
                        <a:solidFill>
                          <a:schemeClr val="bg2"/>
                        </a:solidFill>
                        <a:uFillTx/>
                        <a:latin typeface="+mn-lt"/>
                        <a:ea typeface="+mn-ea"/>
                        <a:cs typeface="+mn-cs"/>
                        <a:sym typeface="Intel Clear"/>
                      </a:endParaRPr>
                    </a:p>
                  </a:txBody>
                  <a:tcPr marL="76200" marR="76200" marT="38100" marB="38100" anchor="ctr"/>
                </a:tc>
                <a:tc>
                  <a:txBody>
                    <a:bodyPr/>
                    <a:lstStyle/>
                    <a:p>
                      <a:pPr marL="0" marR="0" indent="0" algn="ctr" defTabSz="801848" rtl="0" eaLnBrk="1" fontAlgn="auto" latinLnBrk="0" hangingPunct="1">
                        <a:lnSpc>
                          <a:spcPct val="100000"/>
                        </a:lnSpc>
                        <a:spcBef>
                          <a:spcPts val="0"/>
                        </a:spcBef>
                        <a:spcAft>
                          <a:spcPts val="0"/>
                        </a:spcAft>
                        <a:buClrTx/>
                        <a:buSzTx/>
                        <a:buFontTx/>
                        <a:buNone/>
                        <a:tabLst/>
                        <a:defRPr/>
                      </a:pPr>
                      <a:r>
                        <a:rPr lang="en-US" sz="1100" b="0" u="none" strike="noStrike" cap="none" spc="0" baseline="0">
                          <a:solidFill>
                            <a:schemeClr val="bg2"/>
                          </a:solidFill>
                          <a:uFillTx/>
                          <a:sym typeface="Intel Clear"/>
                        </a:rPr>
                        <a:t>Supported With Sinai2/Nevo</a:t>
                      </a:r>
                      <a:endParaRPr lang="en-US" sz="1100" b="0" i="0" u="none" strike="noStrike" cap="none" spc="0" baseline="0">
                        <a:solidFill>
                          <a:schemeClr val="bg2"/>
                        </a:solidFill>
                        <a:uFillTx/>
                        <a:latin typeface="+mn-lt"/>
                        <a:ea typeface="+mn-ea"/>
                        <a:cs typeface="+mn-cs"/>
                        <a:sym typeface="Intel Clear"/>
                      </a:endParaRPr>
                    </a:p>
                  </a:txBody>
                  <a:tcPr marL="76200" marR="76200" marT="38100" marB="38100" anchor="ctr"/>
                </a:tc>
                <a:extLst>
                  <a:ext uri="{0D108BD9-81ED-4DB2-BD59-A6C34878D82A}">
                    <a16:rowId xmlns:a16="http://schemas.microsoft.com/office/drawing/2014/main" val="3232359319"/>
                  </a:ext>
                </a:extLst>
              </a:tr>
              <a:tr h="289000">
                <a:tc>
                  <a:txBody>
                    <a:bodyPr/>
                    <a:lstStyle/>
                    <a:p>
                      <a:pPr marL="0" marR="0" lvl="0" indent="0" algn="ctr" defTabSz="609600" latinLnBrk="0">
                        <a:lnSpc>
                          <a:spcPct val="100000"/>
                        </a:lnSpc>
                        <a:spcBef>
                          <a:spcPts val="0"/>
                        </a:spcBef>
                        <a:spcAft>
                          <a:spcPts val="0"/>
                        </a:spcAft>
                        <a:buClrTx/>
                        <a:buSzTx/>
                        <a:buFontTx/>
                        <a:buNone/>
                        <a:tabLst/>
                      </a:pPr>
                      <a:r>
                        <a:rPr lang="en-US" sz="1100" b="0" u="none" strike="noStrike" kern="1200" cap="none" spc="0" baseline="0">
                          <a:solidFill>
                            <a:schemeClr val="bg2"/>
                          </a:solidFill>
                          <a:uFillTx/>
                          <a:sym typeface="Intel Clear"/>
                        </a:rPr>
                        <a:t>+VDDQ_CPU / +VDDQ_MEM</a:t>
                      </a:r>
                      <a:endParaRPr lang="en-US" sz="1100" b="0" i="0" u="none" strike="noStrike" kern="1200" cap="none" spc="0" baseline="0">
                        <a:solidFill>
                          <a:schemeClr val="bg2"/>
                        </a:solidFill>
                        <a:uFillTx/>
                        <a:latin typeface="+mn-lt"/>
                        <a:ea typeface="+mn-ea"/>
                        <a:cs typeface="+mn-cs"/>
                        <a:sym typeface="Intel Clear"/>
                      </a:endParaRP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0" u="none" strike="noStrike" kern="1200" cap="none" spc="0" baseline="0">
                          <a:solidFill>
                            <a:schemeClr val="bg2"/>
                          </a:solidFill>
                          <a:uFillTx/>
                          <a:sym typeface="Intel Clear"/>
                        </a:rPr>
                        <a:t>RT5795A </a:t>
                      </a:r>
                      <a:endParaRPr lang="en-US" sz="1100" b="0" i="0" u="none" strike="noStrike" kern="1200" cap="none" spc="0" baseline="0">
                        <a:solidFill>
                          <a:schemeClr val="bg2"/>
                        </a:solidFill>
                        <a:uFillTx/>
                        <a:latin typeface="+mn-lt"/>
                        <a:ea typeface="+mn-ea"/>
                        <a:cs typeface="+mn-cs"/>
                        <a:sym typeface="Intel Clear"/>
                      </a:endParaRPr>
                    </a:p>
                  </a:txBody>
                  <a:tcPr marL="76200" marR="76200" marT="38100" marB="38100" anchor="ctr"/>
                </a:tc>
                <a:tc>
                  <a:txBody>
                    <a:bodyPr/>
                    <a:lstStyle/>
                    <a:p>
                      <a:pPr algn="ctr"/>
                      <a:r>
                        <a:rPr lang="en-US" sz="1100" b="0" u="none" strike="noStrike" kern="1200" cap="none" spc="0" baseline="0">
                          <a:solidFill>
                            <a:schemeClr val="bg2"/>
                          </a:solidFill>
                          <a:uFillTx/>
                          <a:sym typeface="Intel Clear"/>
                        </a:rPr>
                        <a:t>0.52V</a:t>
                      </a:r>
                      <a:endParaRPr lang="en-US" sz="1100" b="0" i="0" u="none" strike="noStrike" kern="1200" cap="none" spc="0" baseline="0">
                        <a:solidFill>
                          <a:schemeClr val="bg2"/>
                        </a:solidFill>
                        <a:uFillTx/>
                        <a:latin typeface="+mn-lt"/>
                        <a:ea typeface="+mn-ea"/>
                        <a:cs typeface="+mn-cs"/>
                        <a:sym typeface="Intel Clear"/>
                      </a:endParaRPr>
                    </a:p>
                  </a:txBody>
                  <a:tcPr marL="76200" marR="76200" marT="38100" marB="38100" anchor="ctr"/>
                </a:tc>
                <a:tc>
                  <a:txBody>
                    <a:bodyPr/>
                    <a:lstStyle/>
                    <a:p>
                      <a:pPr marL="0" marR="0" indent="0" algn="ctr" defTabSz="609600" latinLnBrk="0">
                        <a:lnSpc>
                          <a:spcPct val="100000"/>
                        </a:lnSpc>
                        <a:spcBef>
                          <a:spcPts val="0"/>
                        </a:spcBef>
                        <a:spcAft>
                          <a:spcPts val="0"/>
                        </a:spcAft>
                        <a:buClrTx/>
                        <a:buSzTx/>
                        <a:buFontTx/>
                        <a:buNone/>
                        <a:tabLst/>
                      </a:pPr>
                      <a:r>
                        <a:rPr lang="en-US" sz="1100" b="0" u="none" strike="noStrike" cap="none" spc="0" baseline="0">
                          <a:solidFill>
                            <a:schemeClr val="bg2"/>
                          </a:solidFill>
                          <a:uFillTx/>
                          <a:sym typeface="Intel Clear"/>
                        </a:rPr>
                        <a:t>0.45V to 1V</a:t>
                      </a:r>
                      <a:endParaRPr lang="en-US" sz="1100" b="0" i="0" u="none" strike="noStrike" cap="none" spc="0" baseline="0">
                        <a:solidFill>
                          <a:schemeClr val="bg2"/>
                        </a:solidFill>
                        <a:uFillTx/>
                        <a:latin typeface="+mn-lt"/>
                        <a:ea typeface="+mn-ea"/>
                        <a:cs typeface="+mn-cs"/>
                        <a:sym typeface="Intel Clear"/>
                      </a:endParaRPr>
                    </a:p>
                  </a:txBody>
                  <a:tcPr marL="76200" marR="76200" marT="38100" marB="38100" anchor="ctr"/>
                </a:tc>
                <a:tc>
                  <a:txBody>
                    <a:bodyPr/>
                    <a:lstStyle/>
                    <a:p>
                      <a:pPr marL="0" marR="0" indent="0" algn="ctr" defTabSz="801848" rtl="0" eaLnBrk="1" fontAlgn="auto" latinLnBrk="0" hangingPunct="1">
                        <a:lnSpc>
                          <a:spcPct val="100000"/>
                        </a:lnSpc>
                        <a:spcBef>
                          <a:spcPts val="0"/>
                        </a:spcBef>
                        <a:spcAft>
                          <a:spcPts val="0"/>
                        </a:spcAft>
                        <a:buClrTx/>
                        <a:buSzTx/>
                        <a:buFontTx/>
                        <a:buNone/>
                        <a:tabLst/>
                        <a:defRPr/>
                      </a:pPr>
                      <a:r>
                        <a:rPr lang="en-US" sz="1100" b="0" u="none" strike="noStrike" kern="1200" cap="none" spc="0" baseline="0">
                          <a:solidFill>
                            <a:schemeClr val="bg2"/>
                          </a:solidFill>
                          <a:uFillTx/>
                          <a:sym typeface="Intel Clear"/>
                        </a:rPr>
                        <a:t>Supported With AVMC</a:t>
                      </a:r>
                      <a:endParaRPr lang="en-US" sz="1100" b="0" i="0" u="none" strike="noStrike" kern="1200" cap="none" spc="0" baseline="0">
                        <a:solidFill>
                          <a:schemeClr val="bg2"/>
                        </a:solidFill>
                        <a:uFillTx/>
                        <a:latin typeface="+mn-lt"/>
                        <a:ea typeface="+mn-ea"/>
                        <a:cs typeface="+mn-cs"/>
                        <a:sym typeface="Intel Clear"/>
                      </a:endParaRPr>
                    </a:p>
                  </a:txBody>
                  <a:tcPr marL="76200" marR="76200" marT="38100" marB="38100" anchor="ctr"/>
                </a:tc>
                <a:tc>
                  <a:txBody>
                    <a:bodyPr/>
                    <a:lstStyle/>
                    <a:p>
                      <a:pPr marL="0" marR="0" indent="0" algn="ctr" defTabSz="801848" rtl="0" eaLnBrk="1" fontAlgn="auto" latinLnBrk="0" hangingPunct="1">
                        <a:lnSpc>
                          <a:spcPct val="100000"/>
                        </a:lnSpc>
                        <a:spcBef>
                          <a:spcPts val="0"/>
                        </a:spcBef>
                        <a:spcAft>
                          <a:spcPts val="0"/>
                        </a:spcAft>
                        <a:buClrTx/>
                        <a:buSzTx/>
                        <a:buFontTx/>
                        <a:buNone/>
                        <a:tabLst/>
                        <a:defRPr/>
                      </a:pPr>
                      <a:r>
                        <a:rPr lang="en-US" sz="1100" b="0" u="none" strike="noStrike" kern="1200" cap="none" spc="0" baseline="0">
                          <a:solidFill>
                            <a:schemeClr val="bg2"/>
                          </a:solidFill>
                          <a:uFillTx/>
                          <a:sym typeface="Intel Clear"/>
                        </a:rPr>
                        <a:t>Supported With Sinai2/Nevo</a:t>
                      </a:r>
                      <a:endParaRPr lang="en-US" sz="1100" b="0" i="0" u="none" strike="noStrike" kern="1200" cap="none" spc="0" baseline="0">
                        <a:solidFill>
                          <a:schemeClr val="bg2"/>
                        </a:solidFill>
                        <a:uFillTx/>
                        <a:latin typeface="+mn-lt"/>
                        <a:ea typeface="+mn-ea"/>
                        <a:cs typeface="+mn-cs"/>
                        <a:sym typeface="Intel Clear"/>
                      </a:endParaRPr>
                    </a:p>
                  </a:txBody>
                  <a:tcPr marL="76200" marR="76200" marT="38100" marB="38100" anchor="ctr"/>
                </a:tc>
                <a:extLst>
                  <a:ext uri="{0D108BD9-81ED-4DB2-BD59-A6C34878D82A}">
                    <a16:rowId xmlns:a16="http://schemas.microsoft.com/office/drawing/2014/main" val="1533170852"/>
                  </a:ext>
                </a:extLst>
              </a:tr>
            </a:tbl>
          </a:graphicData>
        </a:graphic>
      </p:graphicFrame>
      <p:sp>
        <p:nvSpPr>
          <p:cNvPr id="3" name="TextBox 2"/>
          <p:cNvSpPr txBox="1"/>
          <p:nvPr/>
        </p:nvSpPr>
        <p:spPr>
          <a:xfrm>
            <a:off x="216271" y="5675185"/>
            <a:ext cx="4120060" cy="327205"/>
          </a:xfrm>
          <a:prstGeom prst="rect">
            <a:avLst/>
          </a:prstGeom>
          <a:noFill/>
        </p:spPr>
        <p:txBody>
          <a:bodyPr wrap="square" lIns="121920" tIns="60960" rIns="121920" bIns="60960" rtlCol="0" anchor="t">
            <a:spAutoFit/>
          </a:bodyPr>
          <a:lstStyle/>
          <a:p>
            <a:r>
              <a:rPr lang="en-US" sz="1467"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Note: </a:t>
            </a:r>
            <a:r>
              <a:rPr lang="en-US" sz="14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IMVP rails can be margined through SVID</a:t>
            </a:r>
          </a:p>
        </p:txBody>
      </p:sp>
      <p:pic>
        <p:nvPicPr>
          <p:cNvPr id="4" name="Picture 3">
            <a:extLst>
              <a:ext uri="{FF2B5EF4-FFF2-40B4-BE49-F238E27FC236}">
                <a16:creationId xmlns:a16="http://schemas.microsoft.com/office/drawing/2014/main" id="{95EEE9C4-43C5-BD75-4896-2F23C4D98F3C}"/>
              </a:ext>
            </a:extLst>
          </p:cNvPr>
          <p:cNvPicPr>
            <a:picLocks noChangeAspect="1"/>
          </p:cNvPicPr>
          <p:nvPr/>
        </p:nvPicPr>
        <p:blipFill>
          <a:blip r:embed="rId3"/>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308582210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484" y="69038"/>
            <a:ext cx="10972800" cy="635377"/>
          </a:xfrm>
        </p:spPr>
        <p:txBody>
          <a:bodyPr vert="horz" lIns="0" tIns="0" rIns="0" bIns="0" rtlCol="0" anchor="ctr" anchorCtr="0">
            <a:noAutofit/>
          </a:bodyPr>
          <a:lstStyle/>
          <a:p>
            <a:r>
              <a:rPr lang="en-US" sz="3467" b="1"/>
              <a:t>WCL RVP – Power Measurement</a:t>
            </a:r>
          </a:p>
        </p:txBody>
      </p:sp>
      <p:sp>
        <p:nvSpPr>
          <p:cNvPr id="5" name="Content Placeholder 5"/>
          <p:cNvSpPr>
            <a:spLocks noGrp="1"/>
          </p:cNvSpPr>
          <p:nvPr>
            <p:ph idx="4294967295"/>
          </p:nvPr>
        </p:nvSpPr>
        <p:spPr>
          <a:xfrm>
            <a:off x="607484" y="973787"/>
            <a:ext cx="10972800" cy="2868638"/>
          </a:xfrm>
          <a:prstGeom prst="rect">
            <a:avLst/>
          </a:prstGeom>
        </p:spPr>
        <p:txBody>
          <a:bodyPr vert="horz" lIns="0" tIns="0" rIns="0" bIns="0" rtlCol="0" anchor="t">
            <a:noAutofit/>
          </a:bodyPr>
          <a:lstStyle/>
          <a:p>
            <a:pPr marL="380365" indent="-380365">
              <a:spcBef>
                <a:spcPts val="1067"/>
              </a:spcBef>
              <a:buClr>
                <a:schemeClr val="bg1">
                  <a:lumMod val="75000"/>
                </a:schemeClr>
              </a:buClr>
              <a:buFont typeface="Wingdings" panose="05000000000000000000" pitchFamily="2" charset="2"/>
              <a:buChar char="q"/>
            </a:pPr>
            <a:r>
              <a:rPr lang="en-US" sz="1650">
                <a:latin typeface="Intel Clear Light"/>
              </a:rPr>
              <a:t>WCL design is single board approach for both PI and PnP board.</a:t>
            </a:r>
          </a:p>
          <a:p>
            <a:pPr marL="380365" indent="-380365">
              <a:spcBef>
                <a:spcPts val="1067"/>
              </a:spcBef>
              <a:buClr>
                <a:schemeClr val="bg1">
                  <a:lumMod val="75000"/>
                </a:schemeClr>
              </a:buClr>
              <a:buFont typeface="Wingdings" panose="05000000000000000000" pitchFamily="2" charset="2"/>
              <a:buChar char="q"/>
            </a:pPr>
            <a:r>
              <a:rPr lang="en-US" sz="1650">
                <a:latin typeface="Intel Clear Light"/>
              </a:rPr>
              <a:t>Sense lines from sense resistors are routed to multiple 2x7 headers which are on the Bottom side of the board</a:t>
            </a:r>
          </a:p>
          <a:p>
            <a:pPr marL="380365" indent="-380365">
              <a:spcBef>
                <a:spcPts val="1067"/>
              </a:spcBef>
              <a:buClr>
                <a:schemeClr val="bg1">
                  <a:lumMod val="75000"/>
                </a:schemeClr>
              </a:buClr>
              <a:buFont typeface="Wingdings" panose="05000000000000000000" pitchFamily="2" charset="2"/>
              <a:buChar char="q"/>
            </a:pPr>
            <a:r>
              <a:rPr lang="en-US" sz="1650">
                <a:latin typeface="Intel Clear Light"/>
              </a:rPr>
              <a:t>Spider card needs to be used along with RVP to do power measurement using NI DAQ setups.</a:t>
            </a:r>
          </a:p>
          <a:p>
            <a:pPr marL="380365" indent="-380365">
              <a:spcBef>
                <a:spcPts val="1067"/>
              </a:spcBef>
              <a:buClr>
                <a:schemeClr val="bg1">
                  <a:lumMod val="75000"/>
                </a:schemeClr>
              </a:buClr>
              <a:buFont typeface="Wingdings" panose="05000000000000000000" pitchFamily="2" charset="2"/>
              <a:buChar char="q"/>
            </a:pPr>
            <a:r>
              <a:rPr lang="en-US" sz="1650">
                <a:latin typeface="Intel Clear Light"/>
              </a:rPr>
              <a:t>WCL design has 10 system meter to measure critical SoC/Platform rails as per PnP requirement. Addition to this, 3 more system meter is incorporated for the core rail voltage measurement via Remote sense lines specifically for IVE PnP team through PAC Pro.</a:t>
            </a:r>
          </a:p>
          <a:p>
            <a:pPr marL="380365" indent="-380365">
              <a:spcBef>
                <a:spcPts val="1067"/>
              </a:spcBef>
              <a:buClr>
                <a:schemeClr val="bg1">
                  <a:lumMod val="75000"/>
                </a:schemeClr>
              </a:buClr>
              <a:buFont typeface="Wingdings" panose="05000000000000000000" pitchFamily="2" charset="2"/>
              <a:buChar char="q"/>
            </a:pPr>
            <a:r>
              <a:rPr lang="en-US" sz="1650">
                <a:latin typeface="Intel Clear Light"/>
              </a:rPr>
              <a:t>Additionally, WCL RVP also supports Energy Telemetry measurement via System Meter. </a:t>
            </a:r>
          </a:p>
          <a:p>
            <a:pPr marL="380365" indent="-380365">
              <a:spcBef>
                <a:spcPts val="1067"/>
              </a:spcBef>
              <a:buClr>
                <a:schemeClr val="bg1">
                  <a:lumMod val="75000"/>
                </a:schemeClr>
              </a:buClr>
              <a:buFont typeface="Arial" panose="020B0604020202020204" pitchFamily="34" charset="0"/>
              <a:buChar char="•"/>
            </a:pPr>
            <a:endParaRPr lang="en-US" sz="1667"/>
          </a:p>
          <a:p>
            <a:pPr marL="380365" indent="-380365">
              <a:spcBef>
                <a:spcPts val="1067"/>
              </a:spcBef>
              <a:buClr>
                <a:schemeClr val="bg1">
                  <a:lumMod val="75000"/>
                </a:schemeClr>
              </a:buClr>
              <a:buFont typeface="Arial" panose="020B0604020202020204" pitchFamily="34" charset="0"/>
              <a:buChar char="•"/>
            </a:pPr>
            <a:endParaRPr lang="en-US" sz="1667"/>
          </a:p>
          <a:p>
            <a:pPr marL="380365" indent="-380365">
              <a:spcBef>
                <a:spcPts val="1067"/>
              </a:spcBef>
              <a:buClr>
                <a:schemeClr val="bg1">
                  <a:lumMod val="75000"/>
                </a:schemeClr>
              </a:buClr>
              <a:buFont typeface="Arial" panose="020B0604020202020204" pitchFamily="34" charset="0"/>
              <a:buChar char="•"/>
            </a:pPr>
            <a:endParaRPr lang="en-US" sz="1667"/>
          </a:p>
        </p:txBody>
      </p:sp>
      <p:sp>
        <p:nvSpPr>
          <p:cNvPr id="15" name="TextBox 14">
            <a:extLst>
              <a:ext uri="{FF2B5EF4-FFF2-40B4-BE49-F238E27FC236}">
                <a16:creationId xmlns:a16="http://schemas.microsoft.com/office/drawing/2014/main" id="{C5B919E5-3191-5FD7-CFC6-215306687A1F}"/>
              </a:ext>
            </a:extLst>
          </p:cNvPr>
          <p:cNvSpPr txBox="1"/>
          <p:nvPr/>
        </p:nvSpPr>
        <p:spPr>
          <a:xfrm>
            <a:off x="765072" y="3669734"/>
            <a:ext cx="10424160" cy="984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0070C0"/>
                </a:solidFill>
                <a:effectLst/>
                <a:uFillTx/>
                <a:latin typeface="+mn-lt"/>
                <a:ea typeface="+mn-ea"/>
                <a:cs typeface="+mn-cs"/>
                <a:sym typeface="Helvetica Neue"/>
              </a:rPr>
              <a:t>Note: Click </a:t>
            </a:r>
            <a:r>
              <a:rPr kumimoji="0" lang="en-US" sz="1600" b="0" i="0" u="none" strike="noStrike" cap="none" spc="0" normalizeH="0" baseline="0">
                <a:ln>
                  <a:noFill/>
                </a:ln>
                <a:solidFill>
                  <a:srgbClr val="0070C0"/>
                </a:solidFill>
                <a:effectLst/>
                <a:uFillTx/>
                <a:latin typeface="+mn-lt"/>
                <a:ea typeface="+mn-ea"/>
                <a:cs typeface="+mn-cs"/>
                <a:sym typeface="Helvetica Neue"/>
                <a:hlinkClick r:id="rId2"/>
              </a:rPr>
              <a:t>here</a:t>
            </a:r>
            <a:r>
              <a:rPr kumimoji="0" lang="en-US" sz="1600" b="0" i="0" u="none" strike="noStrike" cap="none" spc="0" normalizeH="0" baseline="0">
                <a:ln>
                  <a:noFill/>
                </a:ln>
                <a:solidFill>
                  <a:srgbClr val="0070C0"/>
                </a:solidFill>
                <a:effectLst/>
                <a:uFillTx/>
                <a:latin typeface="+mn-lt"/>
                <a:ea typeface="+mn-ea"/>
                <a:cs typeface="+mn-cs"/>
                <a:sym typeface="Helvetica Neue"/>
              </a:rPr>
              <a:t> for power measurement mapping. </a:t>
            </a:r>
            <a:endParaRPr kumimoji="0" lang="en-US" altLang="en-US" sz="2000" b="0" i="0" u="none" strike="noStrike" cap="none" normalizeH="0" baseline="0">
              <a:ln>
                <a:noFill/>
              </a:ln>
              <a:solidFill>
                <a:srgbClr val="0070C0"/>
              </a:solidFill>
              <a:effectLst/>
              <a:latin typeface="Arial" panose="020B0604020202020204" pitchFamily="34" charset="0"/>
              <a:hlinkClick r:id="rId3">
                <a:extLst>
                  <a:ext uri="{A12FA001-AC4F-418D-AE19-62706E023703}">
                    <ahyp:hlinkClr xmlns:ahyp="http://schemas.microsoft.com/office/drawing/2018/hyperlinkcolor" val="tx"/>
                  </a:ext>
                </a:extLst>
              </a:hlinkClick>
            </a:endParaRPr>
          </a:p>
          <a:p>
            <a:pPr marL="342900" marR="0" indent="-342900" algn="l" defTabSz="2438338" rtl="0" fontAlgn="auto" latinLnBrk="0" hangingPunct="0">
              <a:lnSpc>
                <a:spcPct val="100000"/>
              </a:lnSpc>
              <a:spcBef>
                <a:spcPts val="0"/>
              </a:spcBef>
              <a:spcAft>
                <a:spcPts val="0"/>
              </a:spcAft>
              <a:buClrTx/>
              <a:buSzTx/>
              <a:buFont typeface="Arial" panose="020B0604020202020204" pitchFamily="34" charset="0"/>
              <a:buChar char="•"/>
              <a:tabLst/>
            </a:pPr>
            <a:endParaRPr lang="en-US">
              <a:solidFill>
                <a:schemeClr val="tx2"/>
              </a:solidFill>
            </a:endParaRPr>
          </a:p>
          <a:p>
            <a:pPr marL="0" marR="0" indent="0" algn="l" defTabSz="2438338" rtl="0" fontAlgn="auto" latinLnBrk="0" hangingPunct="0">
              <a:lnSpc>
                <a:spcPct val="100000"/>
              </a:lnSpc>
              <a:spcBef>
                <a:spcPts val="0"/>
              </a:spcBef>
              <a:spcAft>
                <a:spcPts val="0"/>
              </a:spcAft>
              <a:buClrTx/>
              <a:buSzTx/>
              <a:buFontTx/>
              <a:buNone/>
              <a:tabLst/>
            </a:pPr>
            <a:endParaRPr kumimoji="0" lang="en-US" b="0" i="0" u="none" strike="noStrike" cap="none" spc="0" normalizeH="0" baseline="0">
              <a:ln>
                <a:noFill/>
              </a:ln>
              <a:solidFill>
                <a:schemeClr val="tx2"/>
              </a:solidFill>
              <a:effectLst/>
              <a:uFillTx/>
              <a:latin typeface="+mn-lt"/>
              <a:ea typeface="+mn-ea"/>
              <a:cs typeface="+mn-cs"/>
              <a:sym typeface="Helvetica Neue"/>
            </a:endParaRPr>
          </a:p>
        </p:txBody>
      </p:sp>
      <p:pic>
        <p:nvPicPr>
          <p:cNvPr id="3" name="Picture 2">
            <a:extLst>
              <a:ext uri="{FF2B5EF4-FFF2-40B4-BE49-F238E27FC236}">
                <a16:creationId xmlns:a16="http://schemas.microsoft.com/office/drawing/2014/main" id="{6F65DFF5-E67D-6CD0-B80E-D8E8BFDF72EF}"/>
              </a:ext>
            </a:extLst>
          </p:cNvPr>
          <p:cNvPicPr>
            <a:picLocks noChangeAspect="1"/>
          </p:cNvPicPr>
          <p:nvPr/>
        </p:nvPicPr>
        <p:blipFill>
          <a:blip r:embed="rId4"/>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154674014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484" y="69038"/>
            <a:ext cx="10972800" cy="635377"/>
          </a:xfrm>
        </p:spPr>
        <p:txBody>
          <a:bodyPr vert="horz" lIns="0" tIns="0" rIns="0" bIns="0" rtlCol="0" anchor="ctr" anchorCtr="0">
            <a:noAutofit/>
          </a:bodyPr>
          <a:lstStyle/>
          <a:p>
            <a:r>
              <a:rPr lang="en-US" sz="3467" b="1"/>
              <a:t>WCL RVP – Cost Optimization</a:t>
            </a:r>
          </a:p>
        </p:txBody>
      </p:sp>
      <p:sp>
        <p:nvSpPr>
          <p:cNvPr id="5" name="Content Placeholder 5"/>
          <p:cNvSpPr>
            <a:spLocks noGrp="1"/>
          </p:cNvSpPr>
          <p:nvPr>
            <p:ph idx="4294967295"/>
          </p:nvPr>
        </p:nvSpPr>
        <p:spPr>
          <a:xfrm>
            <a:off x="607484" y="847329"/>
            <a:ext cx="10972800" cy="4889328"/>
          </a:xfrm>
          <a:prstGeom prst="rect">
            <a:avLst/>
          </a:prstGeom>
        </p:spPr>
        <p:txBody>
          <a:bodyPr vert="horz" lIns="0" tIns="0" rIns="0" bIns="0" rtlCol="0" anchor="t">
            <a:noAutofit/>
          </a:bodyPr>
          <a:lstStyle/>
          <a:p>
            <a:pPr marL="380365" indent="-380365">
              <a:spcBef>
                <a:spcPts val="1067"/>
              </a:spcBef>
              <a:buClr>
                <a:schemeClr val="bg1">
                  <a:lumMod val="75000"/>
                </a:schemeClr>
              </a:buClr>
              <a:buFont typeface="Wingdings" panose="05000000000000000000" pitchFamily="2" charset="2"/>
              <a:buChar char="q"/>
            </a:pPr>
            <a:r>
              <a:rPr lang="en-US" sz="1650">
                <a:latin typeface="Intel Clear Light"/>
              </a:rPr>
              <a:t>For the cost optimization, in WCL we have replaced the most of the Non-critical PMRs to Copper Shunts for the NON-PnP SKUs</a:t>
            </a:r>
          </a:p>
          <a:p>
            <a:pPr marL="380365" indent="-380365">
              <a:spcBef>
                <a:spcPts val="1067"/>
              </a:spcBef>
              <a:buClr>
                <a:schemeClr val="bg1">
                  <a:lumMod val="75000"/>
                </a:schemeClr>
              </a:buClr>
              <a:buFont typeface="Wingdings" panose="05000000000000000000" pitchFamily="2" charset="2"/>
              <a:buChar char="q"/>
            </a:pPr>
            <a:r>
              <a:rPr lang="en-US" sz="1650">
                <a:latin typeface="Intel Clear Light"/>
              </a:rPr>
              <a:t>Note: For energy telemetry configuration, these PMRs will not change to shunt.</a:t>
            </a:r>
          </a:p>
          <a:p>
            <a:pPr marL="380365" indent="-380365">
              <a:spcBef>
                <a:spcPts val="1067"/>
              </a:spcBef>
              <a:buClr>
                <a:schemeClr val="bg1">
                  <a:lumMod val="75000"/>
                </a:schemeClr>
              </a:buClr>
              <a:buFont typeface="Wingdings" panose="05000000000000000000" pitchFamily="2" charset="2"/>
              <a:buChar char="q"/>
            </a:pPr>
            <a:endParaRPr lang="en-US" sz="1650">
              <a:latin typeface="Intel Clear Light"/>
            </a:endParaRPr>
          </a:p>
          <a:p>
            <a:pPr marL="380365" indent="-380365">
              <a:spcBef>
                <a:spcPts val="1067"/>
              </a:spcBef>
              <a:buClr>
                <a:schemeClr val="bg1">
                  <a:lumMod val="75000"/>
                </a:schemeClr>
              </a:buClr>
              <a:buFont typeface="Wingdings" panose="05000000000000000000" pitchFamily="2" charset="2"/>
              <a:buChar char="q"/>
            </a:pPr>
            <a:endParaRPr lang="en-US" sz="1650">
              <a:latin typeface="Intel Clear Light"/>
            </a:endParaRPr>
          </a:p>
          <a:p>
            <a:pPr marL="380365" indent="-380365">
              <a:spcBef>
                <a:spcPts val="1067"/>
              </a:spcBef>
              <a:buClr>
                <a:schemeClr val="bg1">
                  <a:lumMod val="75000"/>
                </a:schemeClr>
              </a:buClr>
              <a:buFont typeface="Wingdings" panose="05000000000000000000" pitchFamily="2" charset="2"/>
              <a:buChar char="q"/>
            </a:pPr>
            <a:endParaRPr lang="en-US" sz="1650">
              <a:latin typeface="Intel Clear Light"/>
            </a:endParaRPr>
          </a:p>
          <a:p>
            <a:pPr marL="380365" indent="-380365">
              <a:spcBef>
                <a:spcPts val="1067"/>
              </a:spcBef>
              <a:buClr>
                <a:schemeClr val="bg1">
                  <a:lumMod val="75000"/>
                </a:schemeClr>
              </a:buClr>
              <a:buFont typeface="Wingdings" panose="05000000000000000000" pitchFamily="2" charset="2"/>
              <a:buChar char="q"/>
            </a:pPr>
            <a:endParaRPr lang="en-US" sz="1650">
              <a:latin typeface="Intel Clear Light"/>
            </a:endParaRPr>
          </a:p>
          <a:p>
            <a:pPr marL="380365" indent="-380365">
              <a:spcBef>
                <a:spcPts val="1067"/>
              </a:spcBef>
              <a:buClr>
                <a:schemeClr val="bg1">
                  <a:lumMod val="75000"/>
                </a:schemeClr>
              </a:buClr>
              <a:buFont typeface="Wingdings" panose="05000000000000000000" pitchFamily="2" charset="2"/>
              <a:buChar char="q"/>
            </a:pPr>
            <a:endParaRPr lang="en-US" sz="1650">
              <a:latin typeface="Intel Clear Light"/>
            </a:endParaRPr>
          </a:p>
          <a:p>
            <a:pPr marL="380365" indent="-380365">
              <a:spcBef>
                <a:spcPts val="1067"/>
              </a:spcBef>
              <a:buClr>
                <a:schemeClr val="bg1">
                  <a:lumMod val="75000"/>
                </a:schemeClr>
              </a:buClr>
              <a:buFont typeface="Wingdings" panose="05000000000000000000" pitchFamily="2" charset="2"/>
              <a:buChar char="q"/>
            </a:pPr>
            <a:endParaRPr lang="en-US" sz="1650">
              <a:latin typeface="Intel Clear Light"/>
            </a:endParaRPr>
          </a:p>
          <a:p>
            <a:pPr marL="380365" indent="-380365">
              <a:spcBef>
                <a:spcPts val="1067"/>
              </a:spcBef>
              <a:buClr>
                <a:schemeClr val="bg1">
                  <a:lumMod val="75000"/>
                </a:schemeClr>
              </a:buClr>
              <a:buFont typeface="Wingdings" panose="05000000000000000000" pitchFamily="2" charset="2"/>
              <a:buChar char="q"/>
            </a:pPr>
            <a:r>
              <a:rPr lang="en-US" sz="1650">
                <a:latin typeface="Intel Clear Light"/>
              </a:rPr>
              <a:t>Details of the PMRs which are replaced with Cu Shunts for each RVP is provided in the link below</a:t>
            </a:r>
          </a:p>
          <a:p>
            <a:pPr rtl="0">
              <a:spcBef>
                <a:spcPts val="1067"/>
              </a:spcBef>
              <a:buClr>
                <a:schemeClr val="bg1">
                  <a:lumMod val="75000"/>
                </a:schemeClr>
              </a:buClr>
            </a:pPr>
            <a:endParaRPr kumimoji="0" lang="en-US" altLang="en-US" sz="1600" b="0" i="0" u="none" strike="noStrike" cap="none" normalizeH="0" baseline="0">
              <a:ln>
                <a:noFill/>
              </a:ln>
              <a:solidFill>
                <a:schemeClr val="tx1"/>
              </a:solidFill>
              <a:effectLst/>
              <a:latin typeface="Arial" panose="020B0604020202020204" pitchFamily="34" charset="0"/>
            </a:endParaRPr>
          </a:p>
          <a:p>
            <a:pPr rtl="0">
              <a:spcBef>
                <a:spcPts val="1067"/>
              </a:spcBef>
              <a:buClr>
                <a:schemeClr val="bg1">
                  <a:lumMod val="75000"/>
                </a:schemeClr>
              </a:buClr>
            </a:pPr>
            <a:endParaRPr kumimoji="0" lang="en-US" altLang="en-US" sz="1600" b="0" i="0" u="none" strike="noStrike" cap="none" normalizeH="0" baseline="0">
              <a:ln>
                <a:noFill/>
              </a:ln>
              <a:solidFill>
                <a:schemeClr val="tx1"/>
              </a:solidFill>
              <a:effectLst/>
              <a:latin typeface="Arial" panose="020B0604020202020204" pitchFamily="34" charset="0"/>
            </a:endParaRPr>
          </a:p>
          <a:p>
            <a:pPr>
              <a:spcBef>
                <a:spcPts val="1067"/>
              </a:spcBef>
              <a:buClr>
                <a:schemeClr val="bg1">
                  <a:lumMod val="75000"/>
                </a:schemeClr>
              </a:buClr>
            </a:pPr>
            <a:endParaRPr lang="en-US" sz="1650">
              <a:solidFill>
                <a:srgbClr val="FF0000"/>
              </a:solidFill>
              <a:latin typeface="Intel Clear Light"/>
            </a:endParaRPr>
          </a:p>
          <a:p>
            <a:pPr>
              <a:spcBef>
                <a:spcPts val="1067"/>
              </a:spcBef>
              <a:buClr>
                <a:schemeClr val="bg1">
                  <a:lumMod val="75000"/>
                </a:schemeClr>
              </a:buClr>
            </a:pPr>
            <a:endParaRPr lang="en-US" sz="1667"/>
          </a:p>
          <a:p>
            <a:pPr marL="380365" indent="-380365">
              <a:spcBef>
                <a:spcPts val="1067"/>
              </a:spcBef>
              <a:buClr>
                <a:schemeClr val="bg1">
                  <a:lumMod val="75000"/>
                </a:schemeClr>
              </a:buClr>
              <a:buFont typeface="Arial" panose="020B0604020202020204" pitchFamily="34" charset="0"/>
              <a:buChar char="•"/>
            </a:pPr>
            <a:endParaRPr lang="en-US" sz="1667"/>
          </a:p>
          <a:p>
            <a:pPr marL="380365" indent="-380365">
              <a:spcBef>
                <a:spcPts val="1067"/>
              </a:spcBef>
              <a:buClr>
                <a:schemeClr val="bg1">
                  <a:lumMod val="75000"/>
                </a:schemeClr>
              </a:buClr>
              <a:buFont typeface="Arial" panose="020B0604020202020204" pitchFamily="34" charset="0"/>
              <a:buChar char="•"/>
            </a:pPr>
            <a:endParaRPr lang="en-US" sz="1667"/>
          </a:p>
        </p:txBody>
      </p:sp>
      <p:pic>
        <p:nvPicPr>
          <p:cNvPr id="3" name="Picture 2">
            <a:extLst>
              <a:ext uri="{FF2B5EF4-FFF2-40B4-BE49-F238E27FC236}">
                <a16:creationId xmlns:a16="http://schemas.microsoft.com/office/drawing/2014/main" id="{9E9BB80A-A138-9E0F-3C57-F1559232DA61}"/>
              </a:ext>
            </a:extLst>
          </p:cNvPr>
          <p:cNvPicPr>
            <a:picLocks noChangeAspect="1"/>
          </p:cNvPicPr>
          <p:nvPr/>
        </p:nvPicPr>
        <p:blipFill>
          <a:blip r:embed="rId3"/>
          <a:stretch>
            <a:fillRect/>
          </a:stretch>
        </p:blipFill>
        <p:spPr>
          <a:xfrm>
            <a:off x="3235003" y="6409189"/>
            <a:ext cx="930867" cy="448811"/>
          </a:xfrm>
          <a:prstGeom prst="rect">
            <a:avLst/>
          </a:prstGeom>
        </p:spPr>
      </p:pic>
      <p:sp>
        <p:nvSpPr>
          <p:cNvPr id="6" name="TextBox 5">
            <a:extLst>
              <a:ext uri="{FF2B5EF4-FFF2-40B4-BE49-F238E27FC236}">
                <a16:creationId xmlns:a16="http://schemas.microsoft.com/office/drawing/2014/main" id="{F07D5A54-F357-41A1-0A5D-67E5B366A986}"/>
              </a:ext>
            </a:extLst>
          </p:cNvPr>
          <p:cNvSpPr txBox="1"/>
          <p:nvPr/>
        </p:nvSpPr>
        <p:spPr>
          <a:xfrm>
            <a:off x="1063256" y="4523681"/>
            <a:ext cx="5497032" cy="984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0070C0"/>
                </a:solidFill>
                <a:effectLst/>
                <a:uFillTx/>
                <a:latin typeface="+mn-lt"/>
                <a:ea typeface="+mn-ea"/>
                <a:cs typeface="+mn-cs"/>
                <a:sym typeface="Helvetica Neue"/>
                <a:hlinkClick r:id="rId4"/>
              </a:rPr>
              <a:t>LINK</a:t>
            </a:r>
            <a:endParaRPr kumimoji="0" lang="en-US" altLang="en-US" sz="2000" b="0" i="0" u="none" strike="noStrike" cap="none" normalizeH="0" baseline="0">
              <a:ln>
                <a:noFill/>
              </a:ln>
              <a:solidFill>
                <a:srgbClr val="0070C0"/>
              </a:solidFill>
              <a:effectLst/>
              <a:latin typeface="Arial" panose="020B0604020202020204" pitchFamily="34" charset="0"/>
              <a:hlinkClick r:id="rId5">
                <a:extLst>
                  <a:ext uri="{A12FA001-AC4F-418D-AE19-62706E023703}">
                    <ahyp:hlinkClr xmlns:ahyp="http://schemas.microsoft.com/office/drawing/2018/hyperlinkcolor" val="tx"/>
                  </a:ext>
                </a:extLst>
              </a:hlinkClick>
            </a:endParaRPr>
          </a:p>
          <a:p>
            <a:pPr marL="342900" marR="0" indent="-342900" algn="l" defTabSz="2438338" rtl="0" fontAlgn="auto" latinLnBrk="0" hangingPunct="0">
              <a:lnSpc>
                <a:spcPct val="100000"/>
              </a:lnSpc>
              <a:spcBef>
                <a:spcPts val="0"/>
              </a:spcBef>
              <a:spcAft>
                <a:spcPts val="0"/>
              </a:spcAft>
              <a:buClrTx/>
              <a:buSzTx/>
              <a:buFont typeface="Arial" panose="020B0604020202020204" pitchFamily="34" charset="0"/>
              <a:buChar char="•"/>
              <a:tabLst/>
            </a:pPr>
            <a:endParaRPr lang="en-US">
              <a:solidFill>
                <a:schemeClr val="tx2"/>
              </a:solidFill>
            </a:endParaRPr>
          </a:p>
          <a:p>
            <a:pPr marL="0" marR="0" indent="0" algn="l" defTabSz="2438338" rtl="0" fontAlgn="auto" latinLnBrk="0" hangingPunct="0">
              <a:lnSpc>
                <a:spcPct val="100000"/>
              </a:lnSpc>
              <a:spcBef>
                <a:spcPts val="0"/>
              </a:spcBef>
              <a:spcAft>
                <a:spcPts val="0"/>
              </a:spcAft>
              <a:buClrTx/>
              <a:buSzTx/>
              <a:buFontTx/>
              <a:buNone/>
              <a:tabLst/>
            </a:pPr>
            <a:endParaRPr kumimoji="0" lang="en-US" b="0" i="0" u="none" strike="noStrike" cap="none" spc="0" normalizeH="0" baseline="0">
              <a:ln>
                <a:noFill/>
              </a:ln>
              <a:solidFill>
                <a:schemeClr val="tx2"/>
              </a:solidFill>
              <a:effectLst/>
              <a:uFillTx/>
              <a:latin typeface="+mn-lt"/>
              <a:ea typeface="+mn-ea"/>
              <a:cs typeface="+mn-cs"/>
              <a:sym typeface="Helvetica Neue"/>
            </a:endParaRPr>
          </a:p>
        </p:txBody>
      </p:sp>
      <p:pic>
        <p:nvPicPr>
          <p:cNvPr id="8" name="Picture 7">
            <a:extLst>
              <a:ext uri="{FF2B5EF4-FFF2-40B4-BE49-F238E27FC236}">
                <a16:creationId xmlns:a16="http://schemas.microsoft.com/office/drawing/2014/main" id="{46B527BA-8DE4-1F21-74C8-01E377FBCC85}"/>
              </a:ext>
            </a:extLst>
          </p:cNvPr>
          <p:cNvPicPr>
            <a:picLocks noChangeAspect="1"/>
          </p:cNvPicPr>
          <p:nvPr/>
        </p:nvPicPr>
        <p:blipFill>
          <a:blip r:embed="rId6"/>
          <a:stretch>
            <a:fillRect/>
          </a:stretch>
        </p:blipFill>
        <p:spPr>
          <a:xfrm>
            <a:off x="3700436" y="1853100"/>
            <a:ext cx="4295248" cy="2197905"/>
          </a:xfrm>
          <a:prstGeom prst="rect">
            <a:avLst/>
          </a:prstGeom>
        </p:spPr>
      </p:pic>
    </p:spTree>
    <p:extLst>
      <p:ext uri="{BB962C8B-B14F-4D97-AF65-F5344CB8AC3E}">
        <p14:creationId xmlns:p14="http://schemas.microsoft.com/office/powerpoint/2010/main" val="292447100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484" y="50376"/>
            <a:ext cx="10972800" cy="635377"/>
          </a:xfrm>
        </p:spPr>
        <p:txBody>
          <a:bodyPr vert="horz" lIns="0" tIns="0" rIns="0" bIns="0" rtlCol="0" anchor="ctr" anchorCtr="0">
            <a:noAutofit/>
          </a:bodyPr>
          <a:lstStyle/>
          <a:p>
            <a:r>
              <a:rPr lang="en-US" sz="3467" b="1"/>
              <a:t>WCL RVP – debug hooks</a:t>
            </a:r>
          </a:p>
        </p:txBody>
      </p:sp>
      <p:sp>
        <p:nvSpPr>
          <p:cNvPr id="5" name="Content Placeholder 5"/>
          <p:cNvSpPr>
            <a:spLocks noGrp="1"/>
          </p:cNvSpPr>
          <p:nvPr>
            <p:ph idx="4294967295"/>
          </p:nvPr>
        </p:nvSpPr>
        <p:spPr>
          <a:xfrm>
            <a:off x="607484" y="767812"/>
            <a:ext cx="11094890" cy="5401072"/>
          </a:xfrm>
          <a:prstGeom prst="rect">
            <a:avLst/>
          </a:prstGeom>
        </p:spPr>
        <p:txBody>
          <a:bodyPr vert="horz" lIns="0" tIns="0" rIns="0" bIns="0" rtlCol="0" anchor="t">
            <a:noAutofit/>
          </a:bodyPr>
          <a:lstStyle/>
          <a:p>
            <a:pPr marL="380990" indent="-380990">
              <a:spcBef>
                <a:spcPts val="1067"/>
              </a:spcBef>
              <a:buClr>
                <a:schemeClr val="bg1">
                  <a:lumMod val="75000"/>
                </a:schemeClr>
              </a:buClr>
              <a:buFont typeface="Wingdings" panose="05000000000000000000" pitchFamily="2" charset="2"/>
              <a:buChar char="q"/>
            </a:pPr>
            <a:r>
              <a:rPr lang="en-US" sz="1667"/>
              <a:t>WCL design supports virtual battery implementation via Switch setting</a:t>
            </a:r>
            <a:endParaRPr lang="en-US">
              <a:ea typeface="+mn-lt"/>
              <a:cs typeface="+mn-lt"/>
            </a:endParaRPr>
          </a:p>
          <a:p>
            <a:pPr marL="380990" indent="-380990">
              <a:spcBef>
                <a:spcPts val="1067"/>
              </a:spcBef>
              <a:buClr>
                <a:srgbClr val="BFBFBF"/>
              </a:buClr>
              <a:buFont typeface="Wingdings" panose="05000000000000000000" pitchFamily="2" charset="2"/>
              <a:buChar char="q"/>
            </a:pPr>
            <a:r>
              <a:rPr lang="en-US" sz="1667"/>
              <a:t>DLVR TP Signals are routed to 2x7 header for monitoring.</a:t>
            </a:r>
          </a:p>
          <a:p>
            <a:pPr marL="380990" indent="-380990">
              <a:spcBef>
                <a:spcPts val="1067"/>
              </a:spcBef>
              <a:buClr>
                <a:schemeClr val="bg1">
                  <a:lumMod val="75000"/>
                </a:schemeClr>
              </a:buClr>
              <a:buFont typeface="Wingdings" panose="05000000000000000000" pitchFamily="2" charset="2"/>
              <a:buChar char="q"/>
            </a:pPr>
            <a:r>
              <a:rPr lang="en-US" sz="1667"/>
              <a:t>WCL design supports coin-cell less design implementation through rework, default configuration is coin cell-based implementation.</a:t>
            </a:r>
          </a:p>
          <a:p>
            <a:pPr marL="380990" indent="-380990">
              <a:spcBef>
                <a:spcPts val="1067"/>
              </a:spcBef>
              <a:buClr>
                <a:schemeClr val="bg1">
                  <a:lumMod val="75000"/>
                </a:schemeClr>
              </a:buClr>
              <a:buChar char="q"/>
            </a:pPr>
            <a:endParaRPr lang="en-US" sz="1667"/>
          </a:p>
          <a:p>
            <a:pPr marL="380990" indent="-380990">
              <a:spcBef>
                <a:spcPts val="1067"/>
              </a:spcBef>
              <a:buClr>
                <a:schemeClr val="bg1">
                  <a:lumMod val="75000"/>
                </a:schemeClr>
              </a:buClr>
              <a:buFont typeface="Wingdings" panose="05000000000000000000" pitchFamily="2" charset="2"/>
              <a:buChar char="q"/>
            </a:pPr>
            <a:endParaRPr lang="en-US" sz="1667"/>
          </a:p>
          <a:p>
            <a:pPr marL="380990" indent="-380990">
              <a:spcBef>
                <a:spcPts val="1067"/>
              </a:spcBef>
              <a:buClr>
                <a:schemeClr val="bg1">
                  <a:lumMod val="75000"/>
                </a:schemeClr>
              </a:buClr>
              <a:buFont typeface="Arial" panose="020B0604020202020204" pitchFamily="34" charset="0"/>
              <a:buChar char="•"/>
            </a:pPr>
            <a:endParaRPr lang="en-US" sz="1667"/>
          </a:p>
          <a:p>
            <a:pPr marL="380990" indent="-380990">
              <a:spcBef>
                <a:spcPts val="1067"/>
              </a:spcBef>
              <a:buClr>
                <a:schemeClr val="bg1">
                  <a:lumMod val="75000"/>
                </a:schemeClr>
              </a:buClr>
              <a:buFont typeface="Arial" panose="020B0604020202020204" pitchFamily="34" charset="0"/>
              <a:buChar char="•"/>
            </a:pPr>
            <a:endParaRPr lang="en-US" sz="1667"/>
          </a:p>
          <a:p>
            <a:pPr marL="380990" indent="-380990">
              <a:spcBef>
                <a:spcPts val="1067"/>
              </a:spcBef>
              <a:buClr>
                <a:schemeClr val="bg1">
                  <a:lumMod val="75000"/>
                </a:schemeClr>
              </a:buClr>
              <a:buFont typeface="Arial" panose="020B0604020202020204" pitchFamily="34" charset="0"/>
              <a:buChar char="•"/>
            </a:pPr>
            <a:endParaRPr lang="en-US" sz="1667"/>
          </a:p>
          <a:p>
            <a:pPr marL="380990" indent="-380990">
              <a:spcBef>
                <a:spcPts val="1067"/>
              </a:spcBef>
              <a:buClr>
                <a:schemeClr val="bg1">
                  <a:lumMod val="75000"/>
                </a:schemeClr>
              </a:buClr>
              <a:buFont typeface="Arial" panose="020B0604020202020204" pitchFamily="34" charset="0"/>
              <a:buChar char="•"/>
            </a:pPr>
            <a:endParaRPr lang="en-US" sz="1667"/>
          </a:p>
        </p:txBody>
      </p:sp>
      <p:pic>
        <p:nvPicPr>
          <p:cNvPr id="3" name="Picture 2">
            <a:extLst>
              <a:ext uri="{FF2B5EF4-FFF2-40B4-BE49-F238E27FC236}">
                <a16:creationId xmlns:a16="http://schemas.microsoft.com/office/drawing/2014/main" id="{73B086C5-6BA6-C788-62A3-D37672D3CF0F}"/>
              </a:ext>
            </a:extLst>
          </p:cNvPr>
          <p:cNvPicPr>
            <a:picLocks noChangeAspect="1"/>
          </p:cNvPicPr>
          <p:nvPr/>
        </p:nvPicPr>
        <p:blipFill>
          <a:blip r:embed="rId2"/>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108121294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7180" y="2857500"/>
            <a:ext cx="4927600" cy="1143000"/>
          </a:xfrm>
        </p:spPr>
        <p:txBody>
          <a:bodyPr/>
          <a:lstStyle/>
          <a:p>
            <a:pPr algn="r"/>
            <a:r>
              <a:rPr lang="en-US" sz="4500" b="1"/>
              <a:t>Quick Start</a:t>
            </a:r>
          </a:p>
        </p:txBody>
      </p:sp>
      <p:sp>
        <p:nvSpPr>
          <p:cNvPr id="4" name="TextBox 3">
            <a:extLst>
              <a:ext uri="{FF2B5EF4-FFF2-40B4-BE49-F238E27FC236}">
                <a16:creationId xmlns:a16="http://schemas.microsoft.com/office/drawing/2014/main" id="{FB10C058-FB56-CB9F-6000-4879A97D9C64}"/>
              </a:ext>
            </a:extLst>
          </p:cNvPr>
          <p:cNvSpPr txBox="1"/>
          <p:nvPr/>
        </p:nvSpPr>
        <p:spPr>
          <a:xfrm>
            <a:off x="8121445" y="5971452"/>
            <a:ext cx="3605735"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a:solidFill>
                  <a:schemeClr val="tx2"/>
                </a:solidFill>
              </a:rPr>
              <a:t>R, Hemananth</a:t>
            </a:r>
          </a:p>
        </p:txBody>
      </p:sp>
      <p:pic>
        <p:nvPicPr>
          <p:cNvPr id="3" name="Picture 2">
            <a:extLst>
              <a:ext uri="{FF2B5EF4-FFF2-40B4-BE49-F238E27FC236}">
                <a16:creationId xmlns:a16="http://schemas.microsoft.com/office/drawing/2014/main" id="{9C87A406-7DB5-B821-7ADE-273638D79D44}"/>
              </a:ext>
            </a:extLst>
          </p:cNvPr>
          <p:cNvPicPr>
            <a:picLocks noChangeAspect="1"/>
          </p:cNvPicPr>
          <p:nvPr/>
        </p:nvPicPr>
        <p:blipFill>
          <a:blip r:embed="rId2"/>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313521694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948F14-94D3-486E-B5C6-5DDD4D470440}"/>
              </a:ext>
            </a:extLst>
          </p:cNvPr>
          <p:cNvSpPr txBox="1">
            <a:spLocks/>
          </p:cNvSpPr>
          <p:nvPr/>
        </p:nvSpPr>
        <p:spPr>
          <a:xfrm>
            <a:off x="391632" y="107863"/>
            <a:ext cx="11228868" cy="873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Quick Start</a:t>
            </a:r>
          </a:p>
        </p:txBody>
      </p:sp>
      <p:sp>
        <p:nvSpPr>
          <p:cNvPr id="6" name="Content Placeholder 2">
            <a:extLst>
              <a:ext uri="{FF2B5EF4-FFF2-40B4-BE49-F238E27FC236}">
                <a16:creationId xmlns:a16="http://schemas.microsoft.com/office/drawing/2014/main" id="{54DCAF9F-7E15-4D38-8C00-8D17A31DB909}"/>
              </a:ext>
            </a:extLst>
          </p:cNvPr>
          <p:cNvSpPr txBox="1">
            <a:spLocks/>
          </p:cNvSpPr>
          <p:nvPr/>
        </p:nvSpPr>
        <p:spPr>
          <a:xfrm>
            <a:off x="571370" y="1063854"/>
            <a:ext cx="11010900" cy="4574947"/>
          </a:xfrm>
          <a:prstGeom prst="rect">
            <a:avLst/>
          </a:prstGeom>
        </p:spPr>
        <p:txBody>
          <a:bodyPr lIns="91440" tIns="45720" rIns="91440" bIns="45720" anchor="t"/>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indent="0" defTabSz="609570" hangingPunct="1">
              <a:buNone/>
            </a:pPr>
            <a:r>
              <a:rPr lang="en-US" sz="2000" b="1">
                <a:solidFill>
                  <a:schemeClr val="tx1"/>
                </a:solidFill>
                <a:latin typeface="Intel Clear"/>
                <a:ea typeface="Intel Clear"/>
                <a:cs typeface="Intel Clear"/>
              </a:rPr>
              <a:t>Required Peripherals: </a:t>
            </a:r>
          </a:p>
          <a:p>
            <a:pPr marL="227965" indent="-227965" defTabSz="609570" hangingPunct="1">
              <a:buFont typeface="Arial" panose="020B0604020202020204" pitchFamily="34" charset="0"/>
              <a:buChar char="•"/>
            </a:pPr>
            <a:r>
              <a:rPr lang="en-US" sz="1600">
                <a:solidFill>
                  <a:schemeClr val="tx1"/>
                </a:solidFill>
                <a:latin typeface="Intel Clear"/>
                <a:ea typeface="Intel Clear"/>
                <a:cs typeface="Intel Clear"/>
              </a:rPr>
              <a:t>MCP socket and MCP</a:t>
            </a:r>
          </a:p>
          <a:p>
            <a:pPr marL="227965" indent="-227965" defTabSz="609570" hangingPunct="1">
              <a:buFont typeface="Arial" panose="020B0604020202020204" pitchFamily="34" charset="0"/>
              <a:buChar char="•"/>
            </a:pPr>
            <a:r>
              <a:rPr lang="en-US" sz="1600">
                <a:solidFill>
                  <a:schemeClr val="tx1"/>
                </a:solidFill>
                <a:latin typeface="Intel Clear"/>
                <a:ea typeface="Intel Clear"/>
                <a:cs typeface="Intel Clear"/>
              </a:rPr>
              <a:t>Heat sink assembly for MCP</a:t>
            </a:r>
          </a:p>
          <a:p>
            <a:pPr marL="227965" indent="-227965" defTabSz="609570" hangingPunct="1">
              <a:buFont typeface="Arial" panose="020B0604020202020204" pitchFamily="34" charset="0"/>
              <a:buChar char="•"/>
            </a:pPr>
            <a:r>
              <a:rPr lang="en-US" sz="1600">
                <a:solidFill>
                  <a:schemeClr val="tx1"/>
                </a:solidFill>
                <a:latin typeface="Intel Clear"/>
                <a:ea typeface="Intel Clear"/>
                <a:cs typeface="Intel Clear"/>
              </a:rPr>
              <a:t>Memory DRAM IC’s or Module (SKU dependent)</a:t>
            </a:r>
          </a:p>
          <a:p>
            <a:pPr marL="227965" indent="-227965" defTabSz="609570" hangingPunct="1">
              <a:buFont typeface="Arial" panose="020B0604020202020204" pitchFamily="34" charset="0"/>
              <a:buChar char="•"/>
            </a:pPr>
            <a:r>
              <a:rPr lang="en-US" sz="1600">
                <a:solidFill>
                  <a:schemeClr val="tx1"/>
                </a:solidFill>
                <a:latin typeface="Intel Clear"/>
                <a:ea typeface="Intel Clear"/>
                <a:cs typeface="Intel Clear"/>
              </a:rPr>
              <a:t>Mobile 19V AC Brick (Reuse from Previous platform)</a:t>
            </a:r>
          </a:p>
          <a:p>
            <a:pPr marL="227965" indent="-227965" defTabSz="609570" hangingPunct="1">
              <a:buFont typeface="Arial" panose="020B0604020202020204" pitchFamily="34" charset="0"/>
              <a:buChar char="•"/>
            </a:pPr>
            <a:r>
              <a:rPr lang="en-US" sz="1600">
                <a:solidFill>
                  <a:schemeClr val="tx1"/>
                </a:solidFill>
                <a:latin typeface="Intel Clear"/>
                <a:ea typeface="Intel Clear"/>
                <a:cs typeface="Intel Clear"/>
              </a:rPr>
              <a:t>Keyboard, Mouse (USB)</a:t>
            </a:r>
          </a:p>
          <a:p>
            <a:pPr marL="227965" indent="-227965" defTabSz="609570" hangingPunct="1">
              <a:buFont typeface="Arial" panose="020B0604020202020204" pitchFamily="34" charset="0"/>
              <a:buChar char="•"/>
            </a:pPr>
            <a:r>
              <a:rPr lang="en-US" sz="1600">
                <a:solidFill>
                  <a:schemeClr val="tx1"/>
                </a:solidFill>
                <a:latin typeface="Intel Clear"/>
                <a:ea typeface="Intel Clear"/>
                <a:cs typeface="Intel Clear"/>
              </a:rPr>
              <a:t>M.2 SSD</a:t>
            </a:r>
          </a:p>
          <a:p>
            <a:pPr marL="227965" indent="-227965" defTabSz="609570" hangingPunct="1">
              <a:buFont typeface="Arial" panose="020B0604020202020204" pitchFamily="34" charset="0"/>
              <a:buChar char="•"/>
            </a:pPr>
            <a:r>
              <a:rPr lang="en-US" sz="1600">
                <a:solidFill>
                  <a:schemeClr val="tx1"/>
                </a:solidFill>
                <a:latin typeface="Intel Clear"/>
                <a:ea typeface="Intel Clear"/>
                <a:cs typeface="Intel Clear"/>
              </a:rPr>
              <a:t>External display (</a:t>
            </a:r>
            <a:r>
              <a:rPr lang="en-US" sz="1600" err="1">
                <a:solidFill>
                  <a:schemeClr val="tx1"/>
                </a:solidFill>
                <a:latin typeface="Intel Clear"/>
                <a:ea typeface="Intel Clear"/>
                <a:cs typeface="Intel Clear"/>
              </a:rPr>
              <a:t>e.g</a:t>
            </a:r>
            <a:r>
              <a:rPr lang="en-US" sz="1600">
                <a:solidFill>
                  <a:schemeClr val="tx1"/>
                </a:solidFill>
                <a:latin typeface="Intel Clear"/>
                <a:ea typeface="Intel Clear"/>
                <a:cs typeface="Intel Clear"/>
              </a:rPr>
              <a:t> eDP Panel) </a:t>
            </a:r>
          </a:p>
          <a:p>
            <a:pPr marL="227965" indent="-227965" defTabSz="609570" hangingPunct="1">
              <a:buFont typeface="Arial" panose="020B0604020202020204" pitchFamily="34" charset="0"/>
              <a:buChar char="•"/>
            </a:pPr>
            <a:r>
              <a:rPr lang="en-US" sz="1600">
                <a:solidFill>
                  <a:schemeClr val="tx1"/>
                </a:solidFill>
                <a:latin typeface="Intel Clear"/>
                <a:ea typeface="Intel Clear"/>
                <a:cs typeface="Intel Clear"/>
              </a:rPr>
              <a:t>SF600 programmer for BIOS programming</a:t>
            </a:r>
          </a:p>
          <a:p>
            <a:pPr marL="227965" indent="-227965" defTabSz="609570" hangingPunct="1">
              <a:buFont typeface="Arial" panose="020B0604020202020204" pitchFamily="34" charset="0"/>
              <a:buChar char="•"/>
            </a:pPr>
            <a:r>
              <a:rPr lang="en-US" sz="1600">
                <a:solidFill>
                  <a:schemeClr val="tx1"/>
                </a:solidFill>
                <a:latin typeface="Intel Clear"/>
                <a:ea typeface="Intel Clear"/>
                <a:cs typeface="Intel Clear"/>
              </a:rPr>
              <a:t>Micro USB cable for debug log</a:t>
            </a:r>
          </a:p>
        </p:txBody>
      </p:sp>
      <p:pic>
        <p:nvPicPr>
          <p:cNvPr id="2" name="Picture 1">
            <a:extLst>
              <a:ext uri="{FF2B5EF4-FFF2-40B4-BE49-F238E27FC236}">
                <a16:creationId xmlns:a16="http://schemas.microsoft.com/office/drawing/2014/main" id="{7F415E28-B647-65F2-6F38-37D36CB801E8}"/>
              </a:ext>
            </a:extLst>
          </p:cNvPr>
          <p:cNvPicPr>
            <a:picLocks noChangeAspect="1"/>
          </p:cNvPicPr>
          <p:nvPr/>
        </p:nvPicPr>
        <p:blipFill>
          <a:blip r:embed="rId3"/>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440448478"/>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4437688-44F4-400E-A8E7-608D09B05E66}"/>
              </a:ext>
            </a:extLst>
          </p:cNvPr>
          <p:cNvSpPr txBox="1">
            <a:spLocks/>
          </p:cNvSpPr>
          <p:nvPr/>
        </p:nvSpPr>
        <p:spPr>
          <a:xfrm>
            <a:off x="391632" y="10154"/>
            <a:ext cx="11228868" cy="873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Board Bring up Steps</a:t>
            </a:r>
          </a:p>
        </p:txBody>
      </p:sp>
      <p:sp>
        <p:nvSpPr>
          <p:cNvPr id="6" name="Content Placeholder 2">
            <a:extLst>
              <a:ext uri="{FF2B5EF4-FFF2-40B4-BE49-F238E27FC236}">
                <a16:creationId xmlns:a16="http://schemas.microsoft.com/office/drawing/2014/main" id="{46340927-7155-4157-BD95-75939CB9AD87}"/>
              </a:ext>
            </a:extLst>
          </p:cNvPr>
          <p:cNvSpPr txBox="1">
            <a:spLocks/>
          </p:cNvSpPr>
          <p:nvPr/>
        </p:nvSpPr>
        <p:spPr>
          <a:xfrm>
            <a:off x="500616" y="712448"/>
            <a:ext cx="11010900" cy="5505472"/>
          </a:xfrm>
          <a:prstGeom prst="rect">
            <a:avLst/>
          </a:prstGeom>
        </p:spPr>
        <p:txBody>
          <a:bodyPr lIns="91440" tIns="45720" rIns="91440" bIns="45720" anchor="t"/>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indent="0" defTabSz="609570" hangingPunct="1">
              <a:buNone/>
            </a:pPr>
            <a:r>
              <a:rPr lang="en-US" sz="1600">
                <a:latin typeface="Intel Clear"/>
                <a:ea typeface="Intel Clear" panose="020B0604020203020204" pitchFamily="34" charset="0"/>
                <a:cs typeface="Intel Clear" panose="020B0604020203020204" pitchFamily="34" charset="0"/>
              </a:rPr>
              <a:t>Make sure all peripheral’s mention in previous foil is available before starting board bring up. Considered LP5x T3 board reference designators are used in below steps provided.</a:t>
            </a:r>
          </a:p>
          <a:p>
            <a:pPr marL="0" indent="0" defTabSz="609570" hangingPunct="1">
              <a:buNone/>
            </a:pPr>
            <a:r>
              <a:rPr lang="en-US" sz="1600" b="1">
                <a:latin typeface="Intel Clear"/>
                <a:ea typeface="Intel Clear"/>
                <a:cs typeface="Intel Clear"/>
              </a:rPr>
              <a:t>Step 0: </a:t>
            </a:r>
          </a:p>
          <a:p>
            <a:pPr marL="227965" indent="-227965" defTabSz="609570" hangingPunct="1">
              <a:buFont typeface="Arial" panose="020B0604020202020204" pitchFamily="34" charset="0"/>
              <a:buChar char="•"/>
            </a:pPr>
            <a:r>
              <a:rPr lang="en-US" sz="1600">
                <a:latin typeface="Intel Clear"/>
                <a:ea typeface="Intel Clear"/>
                <a:cs typeface="Intel Clear"/>
              </a:rPr>
              <a:t>Please go to the WCL RVP Rework tracker to know all applicable rework by searching based on RVP Work Order (WO).</a:t>
            </a:r>
          </a:p>
          <a:p>
            <a:pPr marL="227965" indent="-227965" defTabSz="609570" hangingPunct="1">
              <a:buFont typeface="Arial" panose="020B0604020202020204" pitchFamily="34" charset="0"/>
              <a:buChar char="•"/>
            </a:pPr>
            <a:r>
              <a:rPr lang="en-US" sz="1600">
                <a:latin typeface="Intel Clear"/>
                <a:ea typeface="Intel Clear"/>
                <a:cs typeface="Intel Clear"/>
              </a:rPr>
              <a:t>Rework Portal Link : (</a:t>
            </a:r>
            <a:r>
              <a:rPr lang="en-US" sz="1600">
                <a:latin typeface="Intel Clear Light"/>
                <a:ea typeface="Intel Clear Light"/>
                <a:cs typeface="Intel Clear Light"/>
                <a:hlinkClick r:id="rId3"/>
              </a:rPr>
              <a:t>https://intellabs.service-now.com/rework?id=work_order_form</a:t>
            </a:r>
            <a:r>
              <a:rPr lang="en-US" sz="1600">
                <a:latin typeface="Intel Clear"/>
                <a:ea typeface="Intel Clear"/>
                <a:cs typeface="Intel Clear"/>
              </a:rPr>
              <a:t>)</a:t>
            </a:r>
          </a:p>
          <a:p>
            <a:pPr marL="0" indent="0" defTabSz="609570" hangingPunct="1">
              <a:buNone/>
            </a:pPr>
            <a:r>
              <a:rPr lang="en-US" sz="1600" b="1">
                <a:latin typeface="Intel Clear"/>
                <a:ea typeface="Intel Clear"/>
                <a:cs typeface="Intel Clear"/>
              </a:rPr>
              <a:t>Step 1: </a:t>
            </a:r>
          </a:p>
          <a:p>
            <a:pPr marL="227965" indent="-227965" defTabSz="609570" hangingPunct="1">
              <a:buFont typeface="Arial" panose="020B0604020202020204" pitchFamily="34" charset="0"/>
              <a:buChar char="•"/>
            </a:pPr>
            <a:r>
              <a:rPr lang="en-US" sz="1600">
                <a:latin typeface="Intel Clear"/>
                <a:ea typeface="Intel Clear"/>
                <a:cs typeface="Intel Clear"/>
              </a:rPr>
              <a:t>Place the processor (RefDes:U4E1) with socket and the </a:t>
            </a:r>
            <a:r>
              <a:rPr lang="en-US" sz="1600">
                <a:latin typeface="Intel Clear"/>
                <a:ea typeface="Intel Clear"/>
                <a:cs typeface="Intel Clear"/>
                <a:hlinkClick r:id="rId4" action="ppaction://hlinksldjump"/>
              </a:rPr>
              <a:t>hardware assembly</a:t>
            </a:r>
            <a:r>
              <a:rPr lang="en-US" sz="1600">
                <a:latin typeface="Intel Clear"/>
                <a:ea typeface="Intel Clear"/>
                <a:cs typeface="Intel Clear"/>
              </a:rPr>
              <a:t> (make sure to align the chip to the pin 1 marking).</a:t>
            </a:r>
          </a:p>
          <a:p>
            <a:pPr marL="0" indent="0" defTabSz="609570" hangingPunct="1">
              <a:buNone/>
            </a:pPr>
            <a:r>
              <a:rPr lang="en-US" sz="1600" b="1">
                <a:latin typeface="Intel Clear"/>
                <a:ea typeface="Intel Clear"/>
                <a:cs typeface="Intel Clear"/>
              </a:rPr>
              <a:t>Step 2: </a:t>
            </a:r>
          </a:p>
          <a:p>
            <a:pPr marL="227965" indent="-227965" defTabSz="609570" hangingPunct="1">
              <a:buFont typeface="Arial" panose="020B0604020202020204" pitchFamily="34" charset="0"/>
              <a:buChar char="•"/>
            </a:pPr>
            <a:r>
              <a:rPr lang="en-US" sz="1600">
                <a:latin typeface="Intel Clear"/>
                <a:ea typeface="Intel Clear"/>
                <a:cs typeface="Intel Clear"/>
              </a:rPr>
              <a:t>Assemble the </a:t>
            </a:r>
            <a:r>
              <a:rPr lang="en-US" sz="1600">
                <a:latin typeface="Intel Clear"/>
                <a:ea typeface="Intel Clear"/>
                <a:cs typeface="Intel Clear"/>
                <a:hlinkClick r:id="rId5" action="ppaction://hlinksldjump"/>
              </a:rPr>
              <a:t>LP5x memory </a:t>
            </a:r>
            <a:r>
              <a:rPr lang="en-US" sz="1600">
                <a:latin typeface="Intel Clear"/>
                <a:ea typeface="Intel Clear"/>
                <a:cs typeface="Intel Clear"/>
              </a:rPr>
              <a:t> or DDR5 SODIMM based on the RVP SKU.</a:t>
            </a:r>
          </a:p>
          <a:p>
            <a:pPr marL="0" indent="0" defTabSz="609570" hangingPunct="1">
              <a:buNone/>
            </a:pPr>
            <a:r>
              <a:rPr lang="en-US" sz="1600" b="1">
                <a:latin typeface="Intel Clear"/>
                <a:ea typeface="Intel Clear"/>
                <a:cs typeface="Intel Clear"/>
              </a:rPr>
              <a:t>Step 3: </a:t>
            </a:r>
          </a:p>
          <a:p>
            <a:pPr marL="227965" indent="-227965" defTabSz="609570" hangingPunct="1">
              <a:buFont typeface="Arial" panose="020B0604020202020204" pitchFamily="34" charset="0"/>
              <a:buChar char="•"/>
            </a:pPr>
            <a:r>
              <a:rPr lang="en-US" sz="1600">
                <a:latin typeface="Intel Clear"/>
                <a:ea typeface="Intel Clear"/>
                <a:cs typeface="Intel Clear"/>
              </a:rPr>
              <a:t>Verify presence of RTC coin cell in Battery Holder (RefDes:XJ1B2).</a:t>
            </a:r>
          </a:p>
          <a:p>
            <a:pPr marL="0" indent="0" defTabSz="609570" hangingPunct="1">
              <a:buNone/>
            </a:pPr>
            <a:r>
              <a:rPr lang="en-US" sz="1600" b="1">
                <a:latin typeface="Intel Clear"/>
                <a:ea typeface="Intel Clear"/>
                <a:cs typeface="Intel Clear"/>
              </a:rPr>
              <a:t>Step 4: </a:t>
            </a:r>
          </a:p>
          <a:p>
            <a:pPr marL="227965" indent="-227965" defTabSz="609570" hangingPunct="1">
              <a:buFont typeface="Arial" panose="020B0604020202020204" pitchFamily="34" charset="0"/>
              <a:buChar char="•"/>
            </a:pPr>
            <a:r>
              <a:rPr lang="en-US" sz="1600">
                <a:latin typeface="Intel Clear"/>
                <a:ea typeface="Intel Clear"/>
                <a:cs typeface="Intel Clear"/>
              </a:rPr>
              <a:t>Insert SSD – PCIe based SSD in M.2 socket (</a:t>
            </a:r>
            <a:r>
              <a:rPr lang="en-US" sz="1600" err="1">
                <a:latin typeface="Intel Clear"/>
                <a:ea typeface="Intel Clear"/>
                <a:cs typeface="Intel Clear"/>
              </a:rPr>
              <a:t>RefDes</a:t>
            </a:r>
            <a:r>
              <a:rPr lang="en-US" sz="1600">
                <a:latin typeface="Intel Clear"/>
                <a:ea typeface="Intel Clear"/>
                <a:cs typeface="Intel Clear"/>
              </a:rPr>
              <a:t>: J7E1 [M.2 SSD Gen4] ).</a:t>
            </a:r>
          </a:p>
          <a:p>
            <a:pPr marL="227965" indent="-227965" defTabSz="609570" hangingPunct="1">
              <a:buFont typeface="Arial" panose="020B0604020202020204" pitchFamily="34" charset="0"/>
              <a:buChar char="•"/>
            </a:pPr>
            <a:endParaRPr lang="en-US" sz="1600">
              <a:latin typeface="Intel Clear" panose="020B0604020203020204" pitchFamily="34" charset="0"/>
              <a:ea typeface="Intel Clear" panose="020B0604020203020204" pitchFamily="34" charset="0"/>
              <a:cs typeface="Intel Clear" panose="020B0604020203020204" pitchFamily="34" charset="0"/>
            </a:endParaRPr>
          </a:p>
        </p:txBody>
      </p:sp>
      <p:pic>
        <p:nvPicPr>
          <p:cNvPr id="2" name="Picture 1">
            <a:extLst>
              <a:ext uri="{FF2B5EF4-FFF2-40B4-BE49-F238E27FC236}">
                <a16:creationId xmlns:a16="http://schemas.microsoft.com/office/drawing/2014/main" id="{D9B29E0C-0559-E290-EA25-925ECA392AF7}"/>
              </a:ext>
            </a:extLst>
          </p:cNvPr>
          <p:cNvPicPr>
            <a:picLocks noChangeAspect="1"/>
          </p:cNvPicPr>
          <p:nvPr/>
        </p:nvPicPr>
        <p:blipFill>
          <a:blip r:embed="rId6"/>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880720627"/>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4437688-44F4-400E-A8E7-608D09B05E66}"/>
              </a:ext>
            </a:extLst>
          </p:cNvPr>
          <p:cNvSpPr txBox="1">
            <a:spLocks/>
          </p:cNvSpPr>
          <p:nvPr/>
        </p:nvSpPr>
        <p:spPr>
          <a:xfrm>
            <a:off x="353402" y="0"/>
            <a:ext cx="11228868" cy="873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Board Bring up Steps</a:t>
            </a:r>
          </a:p>
        </p:txBody>
      </p:sp>
      <p:sp>
        <p:nvSpPr>
          <p:cNvPr id="6" name="Content Placeholder 2">
            <a:extLst>
              <a:ext uri="{FF2B5EF4-FFF2-40B4-BE49-F238E27FC236}">
                <a16:creationId xmlns:a16="http://schemas.microsoft.com/office/drawing/2014/main" id="{46340927-7155-4157-BD95-75939CB9AD87}"/>
              </a:ext>
            </a:extLst>
          </p:cNvPr>
          <p:cNvSpPr txBox="1">
            <a:spLocks/>
          </p:cNvSpPr>
          <p:nvPr/>
        </p:nvSpPr>
        <p:spPr>
          <a:xfrm>
            <a:off x="571370" y="749529"/>
            <a:ext cx="11010900" cy="5575071"/>
          </a:xfrm>
          <a:prstGeom prst="rect">
            <a:avLst/>
          </a:prstGeom>
        </p:spPr>
        <p:txBody>
          <a:bodyPr lIns="91440" tIns="45720" rIns="91440" bIns="45720" anchor="t"/>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indent="0" defTabSz="609570" hangingPunct="1">
              <a:buNone/>
            </a:pPr>
            <a:r>
              <a:rPr lang="en-US" sz="1600" b="1">
                <a:latin typeface="Intel Clear"/>
                <a:ea typeface="Intel Clear"/>
                <a:cs typeface="Intel Clear"/>
              </a:rPr>
              <a:t>Step 5: </a:t>
            </a:r>
          </a:p>
          <a:p>
            <a:pPr marL="227965" indent="-227965" defTabSz="609570" hangingPunct="1">
              <a:buFont typeface="Arial" panose="020B0604020202020204" pitchFamily="34" charset="0"/>
              <a:buChar char="•"/>
            </a:pPr>
            <a:r>
              <a:rPr lang="en-US" sz="1600">
                <a:latin typeface="Intel Clear"/>
                <a:ea typeface="Intel Clear"/>
                <a:cs typeface="Intel Clear"/>
              </a:rPr>
              <a:t>Connect </a:t>
            </a:r>
            <a:r>
              <a:rPr lang="en-US" sz="1600" err="1">
                <a:latin typeface="Intel Clear"/>
                <a:ea typeface="Intel Clear"/>
                <a:cs typeface="Intel Clear"/>
              </a:rPr>
              <a:t>eDP</a:t>
            </a:r>
            <a:r>
              <a:rPr lang="en-US" sz="1600">
                <a:latin typeface="Intel Clear"/>
                <a:ea typeface="Intel Clear"/>
                <a:cs typeface="Intel Clear"/>
              </a:rPr>
              <a:t> display (</a:t>
            </a:r>
            <a:r>
              <a:rPr lang="en-US" sz="1600" err="1">
                <a:latin typeface="Intel Clear"/>
                <a:ea typeface="Intel Clear"/>
                <a:cs typeface="Intel Clear"/>
              </a:rPr>
              <a:t>RefDes</a:t>
            </a:r>
            <a:r>
              <a:rPr lang="en-US" sz="1600">
                <a:latin typeface="Intel Clear"/>
                <a:ea typeface="Intel Clear"/>
                <a:cs typeface="Intel Clear"/>
              </a:rPr>
              <a:t>: J1C2). If initial silicon does not support graphics, then use PCIe CEM slot connector (</a:t>
            </a:r>
            <a:r>
              <a:rPr lang="en-US" sz="1600" err="1">
                <a:latin typeface="Intel Clear"/>
                <a:ea typeface="Intel Clear"/>
                <a:cs typeface="Intel Clear"/>
              </a:rPr>
              <a:t>RefDes</a:t>
            </a:r>
            <a:r>
              <a:rPr lang="en-US" sz="1600">
                <a:latin typeface="Intel Clear"/>
                <a:ea typeface="Intel Clear"/>
                <a:cs typeface="Intel Clear"/>
              </a:rPr>
              <a:t>: J8C1) with the help of external graphics card (Recommended to use </a:t>
            </a:r>
            <a:r>
              <a:rPr lang="en-US" sz="1600" b="1">
                <a:latin typeface="Intel Clear"/>
                <a:ea typeface="Intel Clear"/>
                <a:cs typeface="Intel Clear"/>
              </a:rPr>
              <a:t>Single width </a:t>
            </a:r>
            <a:r>
              <a:rPr lang="en-US" sz="1600">
                <a:latin typeface="Intel Clear"/>
                <a:ea typeface="Intel Clear"/>
                <a:cs typeface="Intel Clear"/>
              </a:rPr>
              <a:t>Graphics card) Note: PCIe CEM slot2(J6C3) is rework port</a:t>
            </a:r>
            <a:endParaRPr lang="en-US"/>
          </a:p>
          <a:p>
            <a:pPr marL="0" indent="0" defTabSz="609570" hangingPunct="1">
              <a:buNone/>
            </a:pPr>
            <a:r>
              <a:rPr lang="en-US" sz="1600" b="1">
                <a:latin typeface="Intel Clear"/>
                <a:ea typeface="Intel Clear"/>
                <a:cs typeface="Intel Clear"/>
              </a:rPr>
              <a:t>Step 6: </a:t>
            </a:r>
          </a:p>
          <a:p>
            <a:pPr marL="227965" indent="-227965" defTabSz="609570" hangingPunct="1">
              <a:buFont typeface="Arial" panose="020B0604020202020204" pitchFamily="34" charset="0"/>
              <a:buChar char="•"/>
            </a:pPr>
            <a:r>
              <a:rPr lang="en-US" sz="1600">
                <a:latin typeface="Intel Clear"/>
                <a:ea typeface="Intel Clear"/>
                <a:cs typeface="Intel Clear"/>
              </a:rPr>
              <a:t>Connect a USB keyboard and mouse on default USB ports (</a:t>
            </a:r>
            <a:r>
              <a:rPr lang="en-US" sz="1600" err="1">
                <a:latin typeface="Intel Clear"/>
                <a:ea typeface="Intel Clear"/>
                <a:cs typeface="Intel Clear"/>
              </a:rPr>
              <a:t>RefDes</a:t>
            </a:r>
            <a:r>
              <a:rPr lang="en-US" sz="1600">
                <a:latin typeface="Intel Clear"/>
                <a:ea typeface="Intel Clear"/>
                <a:cs typeface="Intel Clear"/>
              </a:rPr>
              <a:t>: J1E1 &amp; J1C3). Note: Vertical Type A USB port close to LAN connector is rework port on all </a:t>
            </a:r>
            <a:r>
              <a:rPr lang="en-US" sz="1600" err="1">
                <a:latin typeface="Intel Clear"/>
                <a:ea typeface="Intel Clear"/>
                <a:cs typeface="Intel Clear"/>
              </a:rPr>
              <a:t>sku</a:t>
            </a:r>
            <a:r>
              <a:rPr lang="en-US" sz="1600">
                <a:latin typeface="Intel Clear"/>
                <a:ea typeface="Intel Clear"/>
                <a:cs typeface="Intel Clear"/>
              </a:rPr>
              <a:t> except PPV </a:t>
            </a:r>
            <a:r>
              <a:rPr lang="en-US" sz="1600" err="1">
                <a:latin typeface="Intel Clear"/>
                <a:ea typeface="Intel Clear"/>
                <a:cs typeface="Intel Clear"/>
              </a:rPr>
              <a:t>sku</a:t>
            </a:r>
            <a:endParaRPr lang="en-US" sz="1600">
              <a:latin typeface="Intel Clear"/>
              <a:ea typeface="Intel Clear"/>
              <a:cs typeface="Intel Clear"/>
            </a:endParaRPr>
          </a:p>
          <a:p>
            <a:pPr marL="0" indent="0" defTabSz="609570" hangingPunct="1">
              <a:buNone/>
            </a:pPr>
            <a:r>
              <a:rPr lang="en-US" sz="1600" b="1">
                <a:latin typeface="Intel Clear"/>
                <a:ea typeface="Intel Clear"/>
                <a:cs typeface="Intel Clear"/>
              </a:rPr>
              <a:t>Step 7:</a:t>
            </a:r>
          </a:p>
          <a:p>
            <a:pPr marL="227965" indent="-227965" defTabSz="609570" hangingPunct="1">
              <a:buFont typeface="Arial" panose="020B0604020202020204" pitchFamily="34" charset="0"/>
              <a:buChar char="•"/>
            </a:pPr>
            <a:r>
              <a:rPr lang="en-US" sz="1600">
                <a:latin typeface="Intel Clear"/>
                <a:ea typeface="Intel Clear"/>
                <a:cs typeface="Intel Clear"/>
              </a:rPr>
              <a:t>Insert </a:t>
            </a:r>
            <a:r>
              <a:rPr lang="en-US" sz="1600" err="1">
                <a:latin typeface="Intel Clear"/>
                <a:ea typeface="Intel Clear"/>
                <a:cs typeface="Intel Clear"/>
              </a:rPr>
              <a:t>DediProg</a:t>
            </a:r>
            <a:r>
              <a:rPr lang="en-US" sz="1600">
                <a:latin typeface="Intel Clear"/>
                <a:ea typeface="Intel Clear"/>
                <a:cs typeface="Intel Clear"/>
              </a:rPr>
              <a:t> (</a:t>
            </a:r>
            <a:r>
              <a:rPr lang="en-US" sz="1600" err="1">
                <a:latin typeface="Intel Clear"/>
                <a:ea typeface="Intel Clear"/>
                <a:cs typeface="Intel Clear"/>
              </a:rPr>
              <a:t>RefDes</a:t>
            </a:r>
            <a:r>
              <a:rPr lang="en-US" sz="1600">
                <a:latin typeface="Intel Clear"/>
                <a:ea typeface="Intel Clear"/>
                <a:cs typeface="Intel Clear"/>
              </a:rPr>
              <a:t>: J1F2) and follow steps to flash IFWI image (EC+BIOS merged image).</a:t>
            </a:r>
          </a:p>
          <a:p>
            <a:pPr marL="0" indent="0" defTabSz="609570" hangingPunct="1">
              <a:buNone/>
            </a:pPr>
            <a:r>
              <a:rPr lang="en-US" sz="1600" b="1">
                <a:latin typeface="Intel Clear"/>
                <a:ea typeface="Intel Clear"/>
                <a:cs typeface="Intel Clear"/>
              </a:rPr>
              <a:t>Step 8:</a:t>
            </a:r>
          </a:p>
          <a:p>
            <a:pPr marL="227965" indent="-227965" defTabSz="609570" hangingPunct="1">
              <a:buFont typeface="Arial" panose="020B0604020202020204" pitchFamily="34" charset="0"/>
              <a:buChar char="•"/>
            </a:pPr>
            <a:r>
              <a:rPr lang="en-US" sz="1600">
                <a:latin typeface="Intel Clear"/>
                <a:ea typeface="Intel Clear"/>
                <a:cs typeface="Intel Clear"/>
              </a:rPr>
              <a:t>Connect the AC brick ((</a:t>
            </a:r>
            <a:r>
              <a:rPr lang="en-US" sz="1600" err="1">
                <a:latin typeface="Intel Clear"/>
                <a:ea typeface="Intel Clear"/>
                <a:cs typeface="Intel Clear"/>
              </a:rPr>
              <a:t>RefDes</a:t>
            </a:r>
            <a:r>
              <a:rPr lang="en-US" sz="1600">
                <a:latin typeface="Intel Clear"/>
                <a:ea typeface="Intel Clear"/>
                <a:cs typeface="Intel Clear"/>
              </a:rPr>
              <a:t>: J1A1) or battery pack(3S1P IPN M77304-001 ) or Type C adapter (Along with TCSS702 module) to provide power to board.</a:t>
            </a:r>
          </a:p>
          <a:p>
            <a:pPr marL="0" indent="0" defTabSz="609570" hangingPunct="1">
              <a:buNone/>
            </a:pPr>
            <a:r>
              <a:rPr lang="en-US" sz="1600" b="1">
                <a:latin typeface="Intel Clear"/>
                <a:ea typeface="Intel Clear"/>
                <a:cs typeface="Intel Clear"/>
              </a:rPr>
              <a:t>Step 9:</a:t>
            </a:r>
          </a:p>
          <a:p>
            <a:pPr marL="227965" indent="-227965" defTabSz="609570" hangingPunct="1">
              <a:buFont typeface="Arial" panose="020B0604020202020204" pitchFamily="34" charset="0"/>
              <a:buChar char="•"/>
            </a:pPr>
            <a:r>
              <a:rPr lang="en-US" sz="1600">
                <a:latin typeface="Intel Clear"/>
                <a:ea typeface="Intel Clear"/>
                <a:cs typeface="Intel Clear"/>
              </a:rPr>
              <a:t>As the system boots, press F2 to enter the BIOS setup screen.</a:t>
            </a:r>
          </a:p>
          <a:p>
            <a:pPr marL="227965" indent="-227965" defTabSz="609570" hangingPunct="1">
              <a:buFont typeface="Arial" panose="020B0604020202020204" pitchFamily="34" charset="0"/>
              <a:buChar char="•"/>
            </a:pPr>
            <a:r>
              <a:rPr lang="en-US" sz="1600">
                <a:latin typeface="Intel Clear"/>
                <a:ea typeface="Intel Clear"/>
                <a:cs typeface="Intel Clear"/>
              </a:rPr>
              <a:t>Check time, date, and configuration settings. The default settings should be sufficient for most users. </a:t>
            </a:r>
          </a:p>
          <a:p>
            <a:pPr marL="227965" indent="-227965" defTabSz="609570" hangingPunct="1">
              <a:buFont typeface="Arial" panose="020B0604020202020204" pitchFamily="34" charset="0"/>
              <a:buChar char="•"/>
            </a:pPr>
            <a:r>
              <a:rPr lang="en-US" sz="1600">
                <a:latin typeface="Intel Clear"/>
                <a:ea typeface="Intel Clear"/>
                <a:cs typeface="Intel Clear"/>
              </a:rPr>
              <a:t>Save and exit the BIOS setup. The system boots and is ready for use.</a:t>
            </a:r>
          </a:p>
          <a:p>
            <a:pPr marL="227965" indent="-227965" defTabSz="609570" hangingPunct="1">
              <a:buFont typeface="Arial" panose="020B0604020202020204" pitchFamily="34" charset="0"/>
              <a:buChar char="•"/>
            </a:pPr>
            <a:endParaRPr lang="en-US" sz="1600">
              <a:latin typeface="Intel Clear" panose="020B0604020203020204" pitchFamily="34" charset="0"/>
              <a:ea typeface="Intel Clear" panose="020B0604020203020204" pitchFamily="34" charset="0"/>
              <a:cs typeface="Intel Clear" panose="020B0604020203020204" pitchFamily="34" charset="0"/>
            </a:endParaRPr>
          </a:p>
          <a:p>
            <a:pPr marL="227965" indent="-227965" defTabSz="609570" hangingPunct="1">
              <a:buFont typeface="Arial" panose="020B0604020202020204" pitchFamily="34" charset="0"/>
              <a:buChar char="•"/>
            </a:pPr>
            <a:endParaRPr lang="en-US" sz="1600">
              <a:latin typeface="Intel Clear" panose="020B0604020203020204" pitchFamily="34" charset="0"/>
              <a:ea typeface="Intel Clear" panose="020B0604020203020204" pitchFamily="34" charset="0"/>
              <a:cs typeface="Intel Clear" panose="020B0604020203020204" pitchFamily="34" charset="0"/>
            </a:endParaRPr>
          </a:p>
          <a:p>
            <a:pPr marL="227965" indent="-227965" defTabSz="609570" hangingPunct="1">
              <a:buFont typeface="Arial" panose="020B0604020202020204" pitchFamily="34" charset="0"/>
              <a:buChar char="•"/>
            </a:pPr>
            <a:endParaRPr lang="en-US" sz="2000">
              <a:cs typeface="Intel Clear" panose="020B0604020203020204" pitchFamily="34" charset="0"/>
            </a:endParaRPr>
          </a:p>
        </p:txBody>
      </p:sp>
      <p:pic>
        <p:nvPicPr>
          <p:cNvPr id="2" name="Picture 1">
            <a:extLst>
              <a:ext uri="{FF2B5EF4-FFF2-40B4-BE49-F238E27FC236}">
                <a16:creationId xmlns:a16="http://schemas.microsoft.com/office/drawing/2014/main" id="{359AEE0C-F1C8-2C00-02C1-30AF1D6382CF}"/>
              </a:ext>
            </a:extLst>
          </p:cNvPr>
          <p:cNvPicPr>
            <a:picLocks noChangeAspect="1"/>
          </p:cNvPicPr>
          <p:nvPr/>
        </p:nvPicPr>
        <p:blipFill>
          <a:blip r:embed="rId3"/>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2499599330"/>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C21B61-3F9C-178E-FC6D-79B147C4182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D5CCB85-753D-5900-08A7-7C64459E3617}"/>
              </a:ext>
            </a:extLst>
          </p:cNvPr>
          <p:cNvSpPr>
            <a:spLocks noGrp="1"/>
          </p:cNvSpPr>
          <p:nvPr>
            <p:ph type="title"/>
          </p:nvPr>
        </p:nvSpPr>
        <p:spPr>
          <a:xfrm>
            <a:off x="462556" y="9559"/>
            <a:ext cx="11709384" cy="848811"/>
          </a:xfrm>
          <a:ln w="12700">
            <a:miter lim="400000"/>
          </a:ln>
        </p:spPr>
        <p:txBody>
          <a:bodyPr lIns="0" tIns="0" rIns="0" bIns="0" anchor="ctr">
            <a:normAutofit fontScale="90000"/>
          </a:bodyPr>
          <a:lstStyle/>
          <a:p>
            <a:pPr rtl="0"/>
            <a:r>
              <a:rPr lang="en-US">
                <a:solidFill>
                  <a:schemeClr val="bg2"/>
                </a:solidFill>
              </a:rPr>
              <a:t>Boot KIT: WCL RVP2 LP5x T3 RVP MEM SD CHROME</a:t>
            </a:r>
          </a:p>
        </p:txBody>
      </p:sp>
      <p:graphicFrame>
        <p:nvGraphicFramePr>
          <p:cNvPr id="2" name="Table 1">
            <a:extLst>
              <a:ext uri="{FF2B5EF4-FFF2-40B4-BE49-F238E27FC236}">
                <a16:creationId xmlns:a16="http://schemas.microsoft.com/office/drawing/2014/main" id="{EBAC6A18-F32D-FF8C-1CE9-BBE4DC4B30AE}"/>
              </a:ext>
            </a:extLst>
          </p:cNvPr>
          <p:cNvGraphicFramePr>
            <a:graphicFrameLocks noGrp="1"/>
          </p:cNvGraphicFramePr>
          <p:nvPr>
            <p:extLst>
              <p:ext uri="{D42A27DB-BD31-4B8C-83A1-F6EECF244321}">
                <p14:modId xmlns:p14="http://schemas.microsoft.com/office/powerpoint/2010/main" val="4083103541"/>
              </p:ext>
            </p:extLst>
          </p:nvPr>
        </p:nvGraphicFramePr>
        <p:xfrm>
          <a:off x="241308" y="897590"/>
          <a:ext cx="11709384" cy="2223875"/>
        </p:xfrm>
        <a:graphic>
          <a:graphicData uri="http://schemas.openxmlformats.org/drawingml/2006/table">
            <a:tbl>
              <a:tblPr firstRow="1" firstCol="1" bandRow="1"/>
              <a:tblGrid>
                <a:gridCol w="1237317">
                  <a:extLst>
                    <a:ext uri="{9D8B030D-6E8A-4147-A177-3AD203B41FA5}">
                      <a16:colId xmlns:a16="http://schemas.microsoft.com/office/drawing/2014/main" val="20000"/>
                    </a:ext>
                  </a:extLst>
                </a:gridCol>
                <a:gridCol w="1802201">
                  <a:extLst>
                    <a:ext uri="{9D8B030D-6E8A-4147-A177-3AD203B41FA5}">
                      <a16:colId xmlns:a16="http://schemas.microsoft.com/office/drawing/2014/main" val="20001"/>
                    </a:ext>
                  </a:extLst>
                </a:gridCol>
                <a:gridCol w="1910080">
                  <a:extLst>
                    <a:ext uri="{9D8B030D-6E8A-4147-A177-3AD203B41FA5}">
                      <a16:colId xmlns:a16="http://schemas.microsoft.com/office/drawing/2014/main" val="20002"/>
                    </a:ext>
                  </a:extLst>
                </a:gridCol>
                <a:gridCol w="5851133">
                  <a:extLst>
                    <a:ext uri="{9D8B030D-6E8A-4147-A177-3AD203B41FA5}">
                      <a16:colId xmlns:a16="http://schemas.microsoft.com/office/drawing/2014/main" val="20003"/>
                    </a:ext>
                  </a:extLst>
                </a:gridCol>
                <a:gridCol w="908653">
                  <a:extLst>
                    <a:ext uri="{9D8B030D-6E8A-4147-A177-3AD203B41FA5}">
                      <a16:colId xmlns:a16="http://schemas.microsoft.com/office/drawing/2014/main" val="20004"/>
                    </a:ext>
                  </a:extLst>
                </a:gridCol>
              </a:tblGrid>
              <a:tr h="256540">
                <a:tc>
                  <a:txBody>
                    <a:bodyPr/>
                    <a:lstStyle/>
                    <a:p>
                      <a:pPr marL="0" marR="0" indent="0" algn="ctr" defTabSz="457200" rtl="0" eaLnBrk="1" fontAlgn="ctr" latinLnBrk="0" hangingPunct="1">
                        <a:lnSpc>
                          <a:spcPct val="100000"/>
                        </a:lnSpc>
                        <a:spcBef>
                          <a:spcPts val="0"/>
                        </a:spcBef>
                        <a:spcAft>
                          <a:spcPts val="0"/>
                        </a:spcAft>
                        <a:buClrTx/>
                        <a:buSzTx/>
                        <a:buFontTx/>
                        <a:buNone/>
                        <a:tabLst/>
                      </a:pPr>
                      <a:r>
                        <a:rPr lang="en-US" sz="1600" b="1" i="0" u="none" strike="noStrike" kern="1200" cap="none" spc="0" baseline="0">
                          <a:solidFill>
                            <a:schemeClr val="bg1"/>
                          </a:solidFill>
                          <a:effectLst>
                            <a:outerShdw blurRad="38100" dist="38100" dir="2700000" algn="tl">
                              <a:srgbClr val="000000">
                                <a:alpha val="43137"/>
                              </a:srgbClr>
                            </a:outerShdw>
                          </a:effectLst>
                          <a:uFillTx/>
                          <a:latin typeface="+mj-lt"/>
                          <a:ea typeface="+mn-ea"/>
                          <a:cs typeface="Intel Clear" panose="020B0604020203020204" pitchFamily="34" charset="0"/>
                          <a:sym typeface="Intel Clear"/>
                        </a:rPr>
                        <a:t>Sr. No.</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marR="0" indent="0" algn="ctr" defTabSz="457200" rtl="0" eaLnBrk="1" fontAlgn="ctr" latinLnBrk="0" hangingPunct="1">
                        <a:lnSpc>
                          <a:spcPct val="100000"/>
                        </a:lnSpc>
                        <a:spcBef>
                          <a:spcPts val="0"/>
                        </a:spcBef>
                        <a:spcAft>
                          <a:spcPts val="0"/>
                        </a:spcAft>
                        <a:buClrTx/>
                        <a:buSzTx/>
                        <a:buFontTx/>
                        <a:buNone/>
                        <a:tabLst/>
                      </a:pPr>
                      <a:r>
                        <a:rPr lang="en-US" sz="1600" b="1" i="0" u="none" strike="noStrike" kern="1200" cap="none" spc="0" baseline="0">
                          <a:solidFill>
                            <a:schemeClr val="bg1"/>
                          </a:solidFill>
                          <a:effectLst>
                            <a:outerShdw blurRad="38100" dist="38100" dir="2700000" algn="tl">
                              <a:srgbClr val="000000">
                                <a:alpha val="43137"/>
                              </a:srgbClr>
                            </a:outerShdw>
                          </a:effectLst>
                          <a:uFillTx/>
                          <a:latin typeface="+mj-lt"/>
                          <a:ea typeface="+mn-ea"/>
                          <a:cs typeface="Intel Clear" panose="020B0604020203020204" pitchFamily="34" charset="0"/>
                          <a:sym typeface="Intel Clear"/>
                        </a:rPr>
                        <a:t>Item Type</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algn="ctr" defTabSz="457200" rtl="0" eaLnBrk="1" fontAlgn="ctr" latinLnBrk="0" hangingPunct="1"/>
                      <a:r>
                        <a:rPr lang="en-US" sz="1600" b="1" kern="1200" baseline="0">
                          <a:solidFill>
                            <a:schemeClr val="bg1"/>
                          </a:solidFill>
                          <a:effectLst>
                            <a:outerShdw blurRad="38100" dist="38100" dir="2700000" algn="tl">
                              <a:srgbClr val="000000">
                                <a:alpha val="43137"/>
                              </a:srgbClr>
                            </a:outerShdw>
                          </a:effectLst>
                          <a:latin typeface="+mj-lt"/>
                          <a:ea typeface="+mn-ea"/>
                          <a:cs typeface="Intel Clear" panose="020B0604020203020204" pitchFamily="34" charset="0"/>
                        </a:rPr>
                        <a:t>IPN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algn="ctr" defTabSz="457200" rtl="0" eaLnBrk="1" fontAlgn="ctr" latinLnBrk="0" hangingPunct="1"/>
                      <a:r>
                        <a:rPr lang="en-US" sz="1600" b="1" kern="1200" baseline="0">
                          <a:solidFill>
                            <a:schemeClr val="bg1"/>
                          </a:solidFill>
                          <a:effectLst>
                            <a:outerShdw blurRad="38100" dist="38100" dir="2700000" algn="tl">
                              <a:srgbClr val="000000">
                                <a:alpha val="43137"/>
                              </a:srgbClr>
                            </a:outerShdw>
                          </a:effectLst>
                          <a:latin typeface="+mj-lt"/>
                          <a:ea typeface="+mn-ea"/>
                          <a:cs typeface="Intel Clear" panose="020B0604020203020204" pitchFamily="34" charset="0"/>
                        </a:rPr>
                        <a:t>Item Description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algn="ctr" defTabSz="457200" rtl="0" eaLnBrk="1" fontAlgn="ctr" latinLnBrk="0" hangingPunct="1"/>
                      <a:r>
                        <a:rPr lang="en-US" sz="1600" b="1" kern="1200" baseline="0" err="1">
                          <a:solidFill>
                            <a:schemeClr val="bg1"/>
                          </a:solidFill>
                          <a:effectLst>
                            <a:outerShdw blurRad="38100" dist="38100" dir="2700000" algn="tl">
                              <a:srgbClr val="000000">
                                <a:alpha val="43137"/>
                              </a:srgbClr>
                            </a:outerShdw>
                          </a:effectLst>
                          <a:latin typeface="+mj-lt"/>
                          <a:ea typeface="+mn-ea"/>
                          <a:cs typeface="Intel Clear" panose="020B0604020203020204" pitchFamily="34" charset="0"/>
                        </a:rPr>
                        <a:t>Qty</a:t>
                      </a:r>
                      <a:endParaRPr lang="en-US" sz="1600" b="1" kern="1200" baseline="0">
                        <a:solidFill>
                          <a:schemeClr val="bg1"/>
                        </a:solidFill>
                        <a:effectLst>
                          <a:outerShdw blurRad="38100" dist="38100" dir="2700000" algn="tl">
                            <a:srgbClr val="000000">
                              <a:alpha val="43137"/>
                            </a:srgbClr>
                          </a:outerShdw>
                        </a:effectLst>
                        <a:latin typeface="+mj-lt"/>
                        <a:ea typeface="+mn-ea"/>
                        <a:cs typeface="Intel Clear" panose="020B0604020203020204" pitchFamily="34" charset="0"/>
                      </a:endParaRP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extLst>
                  <a:ext uri="{0D108BD9-81ED-4DB2-BD59-A6C34878D82A}">
                    <a16:rowId xmlns:a16="http://schemas.microsoft.com/office/drawing/2014/main" val="10000"/>
                  </a:ext>
                </a:extLst>
              </a:tr>
              <a:tr h="524351">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NEW_BIZ_RDV</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457200">
                        <a:lnSpc>
                          <a:spcPct val="100000"/>
                        </a:lnSpc>
                        <a:spcBef>
                          <a:spcPts val="0"/>
                        </a:spcBef>
                        <a:spcAft>
                          <a:spcPts val="0"/>
                        </a:spcAft>
                        <a:buNone/>
                        <a:tabLst/>
                        <a:defRPr/>
                      </a:pPr>
                      <a:r>
                        <a:rPr kumimoji="0" lang="en-US" sz="1600" b="0" i="0" u="none" strike="noStrike" cap="none" spc="0" normalizeH="0" baseline="0" noProof="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N50420-001</a:t>
                      </a:r>
                      <a:endParaRPr kumimoji="0" lang="en-US" sz="1600" b="0" i="0" u="none" strike="noStrike" cap="none" spc="0" normalizeH="0" baseline="0">
                        <a:ln>
                          <a:noFill/>
                        </a:ln>
                        <a:solidFill>
                          <a:schemeClr val="bg2"/>
                        </a:solidFill>
                        <a:effectLst/>
                        <a:highlight>
                          <a:srgbClr val="FFFF00"/>
                        </a:highlight>
                        <a:uFillTx/>
                        <a:latin typeface="Intel Clear Light" panose="020B0404020203020204" pitchFamily="34" charset="0"/>
                        <a:ea typeface="Intel Clear Light" panose="020B0404020203020204" pitchFamily="34" charset="0"/>
                        <a:cs typeface="Intel Clear" panose="020B0604020203020204" pitchFamily="34" charset="0"/>
                        <a:sym typeface="Helvetica Neue"/>
                      </a:endParaRP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BOOT KIT, WCL RVP2 LP5X MD,RVP</a:t>
                      </a:r>
                      <a:endParaRPr kumimoji="0" lang="en-US" sz="1600" b="0" i="0" u="none" strike="noStrike" cap="none" spc="0" normalizeH="0" baseline="0">
                        <a:ln>
                          <a:noFill/>
                        </a:ln>
                        <a:solidFill>
                          <a:schemeClr val="bg2"/>
                        </a:solidFill>
                        <a:effectLst/>
                        <a:highlight>
                          <a:srgbClr val="FFFF00"/>
                        </a:highlight>
                        <a:uFillTx/>
                        <a:latin typeface="Intel Clear Light" panose="020B0404020203020204" pitchFamily="34" charset="0"/>
                        <a:ea typeface="Intel Clear Light" panose="020B0404020203020204" pitchFamily="34" charset="0"/>
                        <a:cs typeface="Intel Clear" panose="020B0604020203020204" pitchFamily="34" charset="0"/>
                        <a:sym typeface="Helvetica Neue"/>
                      </a:endParaRP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55579">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2</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ISC Socket</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N53025-001</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SKT,ISC,ELASTOMER,WCL,</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66684">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3</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Socket Retention HW</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N53026-001</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RETENTION HARDWARE,WCL, ELASTOMER, RVP</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87025">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4</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USB2 FP Cable</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K56424-001</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algn="l"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CA,USB2,FCC TO BOTTOM IO,FAST X36,FP3,200MM</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pic>
        <p:nvPicPr>
          <p:cNvPr id="4" name="Picture 3">
            <a:extLst>
              <a:ext uri="{FF2B5EF4-FFF2-40B4-BE49-F238E27FC236}">
                <a16:creationId xmlns:a16="http://schemas.microsoft.com/office/drawing/2014/main" id="{D9059A4B-4685-9D78-3669-94D53F2E4461}"/>
              </a:ext>
            </a:extLst>
          </p:cNvPr>
          <p:cNvPicPr>
            <a:picLocks noChangeAspect="1"/>
          </p:cNvPicPr>
          <p:nvPr/>
        </p:nvPicPr>
        <p:blipFill>
          <a:blip r:embed="rId3"/>
          <a:stretch>
            <a:fillRect/>
          </a:stretch>
        </p:blipFill>
        <p:spPr>
          <a:xfrm>
            <a:off x="3235003" y="6409189"/>
            <a:ext cx="930867" cy="448811"/>
          </a:xfrm>
          <a:prstGeom prst="rect">
            <a:avLst/>
          </a:prstGeom>
        </p:spPr>
      </p:pic>
      <p:sp>
        <p:nvSpPr>
          <p:cNvPr id="5" name="TextBox 4">
            <a:extLst>
              <a:ext uri="{FF2B5EF4-FFF2-40B4-BE49-F238E27FC236}">
                <a16:creationId xmlns:a16="http://schemas.microsoft.com/office/drawing/2014/main" id="{998D51D3-E22C-56AB-346B-F943FC3EE3F8}"/>
              </a:ext>
            </a:extLst>
          </p:cNvPr>
          <p:cNvSpPr txBox="1"/>
          <p:nvPr/>
        </p:nvSpPr>
        <p:spPr>
          <a:xfrm>
            <a:off x="165100" y="5154897"/>
            <a:ext cx="7452685" cy="425437"/>
          </a:xfrm>
          <a:prstGeom prst="rect">
            <a:avLst/>
          </a:prstGeom>
          <a:noFill/>
        </p:spPr>
        <p:txBody>
          <a:bodyPr wrap="square" rtlCol="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1219170">
              <a:defRPr sz="1200">
                <a:solidFill>
                  <a:srgbClr val="C00000"/>
                </a:solidFill>
                <a:latin typeface="Intel Clear Light" panose="020B0404020203020204" pitchFamily="34" charset="0"/>
                <a:ea typeface="Intel Clear Light" panose="020B0404020203020204" pitchFamily="34" charset="0"/>
                <a:cs typeface="Intel Clear" panose="020B0604020203020204" pitchFamily="34" charset="0"/>
              </a:defRPr>
            </a:lvl1pPr>
          </a:lstStyle>
          <a:p>
            <a:pPr>
              <a:spcBef>
                <a:spcPts val="0"/>
              </a:spcBef>
            </a:pPr>
            <a:r>
              <a:rPr lang="en-US"/>
              <a:t>Note: </a:t>
            </a:r>
          </a:p>
          <a:p>
            <a:pPr>
              <a:spcBef>
                <a:spcPts val="0"/>
              </a:spcBef>
            </a:pPr>
            <a:r>
              <a:rPr lang="en-US">
                <a:solidFill>
                  <a:schemeClr val="bg2"/>
                </a:solidFill>
              </a:rPr>
              <a:t>Please note that MEM SD Chrome Boot Kit is same as WCL LP5x T3 RVP MEM SD main SKU</a:t>
            </a:r>
          </a:p>
        </p:txBody>
      </p:sp>
    </p:spTree>
    <p:extLst>
      <p:ext uri="{BB962C8B-B14F-4D97-AF65-F5344CB8AC3E}">
        <p14:creationId xmlns:p14="http://schemas.microsoft.com/office/powerpoint/2010/main" val="3306336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60431CD-4D84-4D30-A530-71285A532EEF}"/>
              </a:ext>
            </a:extLst>
          </p:cNvPr>
          <p:cNvSpPr txBox="1">
            <a:spLocks/>
          </p:cNvSpPr>
          <p:nvPr/>
        </p:nvSpPr>
        <p:spPr>
          <a:xfrm>
            <a:off x="391632" y="107863"/>
            <a:ext cx="11228868" cy="873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SF600 programming</a:t>
            </a:r>
          </a:p>
        </p:txBody>
      </p:sp>
      <p:sp>
        <p:nvSpPr>
          <p:cNvPr id="6" name="Content Placeholder 2">
            <a:extLst>
              <a:ext uri="{FF2B5EF4-FFF2-40B4-BE49-F238E27FC236}">
                <a16:creationId xmlns:a16="http://schemas.microsoft.com/office/drawing/2014/main" id="{8E863BCB-E7B1-4EC1-A984-8EE7192EEBC7}"/>
              </a:ext>
            </a:extLst>
          </p:cNvPr>
          <p:cNvSpPr txBox="1">
            <a:spLocks/>
          </p:cNvSpPr>
          <p:nvPr/>
        </p:nvSpPr>
        <p:spPr>
          <a:xfrm>
            <a:off x="571370" y="1063854"/>
            <a:ext cx="11010900" cy="4574947"/>
          </a:xfrm>
          <a:prstGeom prst="rect">
            <a:avLst/>
          </a:prstGeom>
        </p:spPr>
        <p:txBody>
          <a:bodyPr lIns="91440" tIns="45720" rIns="91440" bIns="45720" anchor="t"/>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457200" indent="-457200" defTabSz="609570" hangingPunct="1">
              <a:buFont typeface="+mj-lt"/>
              <a:buAutoNum type="arabicPeriod"/>
            </a:pPr>
            <a:r>
              <a:rPr lang="en-US" sz="1600">
                <a:latin typeface="Intel Clear"/>
                <a:ea typeface="Intel Clear"/>
                <a:cs typeface="Intel Clear"/>
              </a:rPr>
              <a:t>Can be programmed in Single I/O mode as well as quad mode for more speed.</a:t>
            </a:r>
          </a:p>
          <a:p>
            <a:pPr marL="457200" indent="-457200" defTabSz="609570" hangingPunct="1">
              <a:buFont typeface="+mj-lt"/>
              <a:buAutoNum type="arabicPeriod"/>
            </a:pPr>
            <a:r>
              <a:rPr lang="en-US" sz="1600">
                <a:latin typeface="Intel Clear"/>
                <a:ea typeface="Intel Clear"/>
                <a:cs typeface="Intel Clear"/>
              </a:rPr>
              <a:t>Connect </a:t>
            </a:r>
            <a:r>
              <a:rPr lang="en-US" sz="1600" err="1">
                <a:latin typeface="Intel Clear"/>
                <a:ea typeface="Intel Clear"/>
                <a:cs typeface="Intel Clear"/>
              </a:rPr>
              <a:t>DediProg</a:t>
            </a:r>
            <a:r>
              <a:rPr lang="en-US" sz="1600">
                <a:latin typeface="Intel Clear"/>
                <a:ea typeface="Intel Clear"/>
                <a:cs typeface="Intel Clear"/>
              </a:rPr>
              <a:t> SF600 to header at </a:t>
            </a:r>
            <a:r>
              <a:rPr lang="en-US" sz="1600" err="1">
                <a:latin typeface="Intel Clear"/>
                <a:ea typeface="Intel Clear"/>
                <a:cs typeface="Intel Clear"/>
              </a:rPr>
              <a:t>RefDes</a:t>
            </a:r>
            <a:r>
              <a:rPr lang="en-US" sz="1600">
                <a:latin typeface="Intel Clear"/>
                <a:ea typeface="Intel Clear"/>
                <a:cs typeface="Intel Clear"/>
              </a:rPr>
              <a:t>: J1F2 on WCL LP5x T3 RVP board</a:t>
            </a:r>
          </a:p>
          <a:p>
            <a:pPr marL="457200" indent="-457200" defTabSz="609570" hangingPunct="1">
              <a:buFont typeface="+mj-lt"/>
              <a:buAutoNum type="arabicPeriod"/>
            </a:pPr>
            <a:r>
              <a:rPr lang="en-US" sz="1600" b="1">
                <a:latin typeface="Intel Clear"/>
                <a:ea typeface="Intel Clear"/>
                <a:cs typeface="Intel Clear"/>
              </a:rPr>
              <a:t>SET IO MODE: </a:t>
            </a:r>
            <a:r>
              <a:rPr lang="en-US" sz="1600">
                <a:latin typeface="Intel Clear"/>
                <a:ea typeface="Intel Clear"/>
                <a:cs typeface="Intel Clear"/>
              </a:rPr>
              <a:t>Launch the </a:t>
            </a:r>
            <a:r>
              <a:rPr lang="en-US" sz="1600" err="1">
                <a:latin typeface="Intel Clear"/>
                <a:ea typeface="Intel Clear"/>
                <a:cs typeface="Intel Clear"/>
              </a:rPr>
              <a:t>DediProg</a:t>
            </a:r>
            <a:r>
              <a:rPr lang="en-US" sz="1600">
                <a:latin typeface="Intel Clear"/>
                <a:ea typeface="Intel Clear"/>
                <a:cs typeface="Intel Clear"/>
              </a:rPr>
              <a:t> tool and confirm the settings from config → miscellaneous settings → Single IO option → Enable single IO. Default is single I/O</a:t>
            </a:r>
          </a:p>
          <a:p>
            <a:pPr marL="457200" indent="-457200" defTabSz="609570" hangingPunct="1">
              <a:buFont typeface="+mj-lt"/>
              <a:buAutoNum type="arabicPeriod"/>
            </a:pPr>
            <a:r>
              <a:rPr lang="en-US" sz="1600" b="1">
                <a:latin typeface="Intel Clear"/>
                <a:ea typeface="Intel Clear"/>
                <a:cs typeface="Intel Clear"/>
              </a:rPr>
              <a:t>SET FREQUENCY: </a:t>
            </a:r>
            <a:r>
              <a:rPr lang="en-US" sz="1600">
                <a:latin typeface="Intel Clear"/>
                <a:ea typeface="Intel Clear"/>
                <a:cs typeface="Intel Clear"/>
              </a:rPr>
              <a:t>Launch the </a:t>
            </a:r>
            <a:r>
              <a:rPr lang="en-US" sz="1600" err="1">
                <a:latin typeface="Intel Clear"/>
                <a:ea typeface="Intel Clear"/>
                <a:cs typeface="Intel Clear"/>
              </a:rPr>
              <a:t>DediProg</a:t>
            </a:r>
            <a:r>
              <a:rPr lang="en-US" sz="1600">
                <a:latin typeface="Intel Clear"/>
                <a:ea typeface="Intel Clear"/>
                <a:cs typeface="Intel Clear"/>
              </a:rPr>
              <a:t> tool and confirm the settings from config → miscellaneous settings → Select Clock</a:t>
            </a:r>
            <a:r>
              <a:rPr lang="en-US" sz="1600">
                <a:latin typeface="Intel Clear"/>
                <a:ea typeface="Intel Clear"/>
                <a:cs typeface="Intel Clear"/>
                <a:sym typeface="Wingdings" panose="05000000000000000000" pitchFamily="2" charset="2"/>
              </a:rPr>
              <a:t> </a:t>
            </a:r>
            <a:r>
              <a:rPr lang="en-US" sz="1600">
                <a:latin typeface="Intel Clear"/>
                <a:ea typeface="Intel Clear"/>
                <a:cs typeface="Intel Clear"/>
              </a:rPr>
              <a:t>→  12MHz. </a:t>
            </a:r>
            <a:r>
              <a:rPr lang="en-US" sz="1600" b="1">
                <a:highlight>
                  <a:srgbClr val="FFFF00"/>
                </a:highlight>
                <a:latin typeface="Intel Clear"/>
                <a:ea typeface="Intel Clear"/>
                <a:cs typeface="Intel Clear"/>
              </a:rPr>
              <a:t>Ideal frequency for RVP programming is 12MHz.</a:t>
            </a:r>
          </a:p>
          <a:p>
            <a:pPr marL="457200" indent="-457200" defTabSz="609570" hangingPunct="1">
              <a:buFont typeface="+mj-lt"/>
              <a:buAutoNum type="arabicPeriod"/>
            </a:pPr>
            <a:r>
              <a:rPr lang="en-US" sz="1600" err="1">
                <a:latin typeface="Intel Clear"/>
                <a:ea typeface="Intel Clear"/>
                <a:cs typeface="Intel Clear"/>
              </a:rPr>
              <a:t>DediProg</a:t>
            </a:r>
            <a:r>
              <a:rPr lang="en-US" sz="1600">
                <a:latin typeface="Intel Clear"/>
                <a:ea typeface="Intel Clear"/>
                <a:cs typeface="Intel Clear"/>
              </a:rPr>
              <a:t> tool version details “SF7.4.20.12”.</a:t>
            </a:r>
          </a:p>
          <a:p>
            <a:pPr marL="457200" indent="-457200" defTabSz="609570" hangingPunct="1">
              <a:buFont typeface="+mj-lt"/>
              <a:buAutoNum type="arabicPeriod"/>
            </a:pPr>
            <a:r>
              <a:rPr lang="en-US" sz="1600">
                <a:latin typeface="Intel Clear"/>
                <a:ea typeface="Intel Clear"/>
                <a:cs typeface="Intel Clear"/>
              </a:rPr>
              <a:t>Tool Link : </a:t>
            </a:r>
          </a:p>
          <a:p>
            <a:pPr marL="457200" indent="-457200" defTabSz="609570" hangingPunct="1">
              <a:buFont typeface="+mj-lt"/>
              <a:buAutoNum type="arabicPeriod"/>
            </a:pPr>
            <a:r>
              <a:rPr lang="en-US" sz="1600">
                <a:latin typeface="Intel Clear"/>
                <a:ea typeface="Intel Clear"/>
                <a:cs typeface="Intel Clear"/>
              </a:rPr>
              <a:t>For WCL, no separate images for BIOS(0x12000000) &amp; EC(0x4000). It will be a single merged IFWI image.</a:t>
            </a:r>
          </a:p>
          <a:p>
            <a:pPr marL="457200" indent="-457200" defTabSz="609570" hangingPunct="1">
              <a:buFont typeface="+mj-lt"/>
              <a:buAutoNum type="arabicPeriod"/>
            </a:pPr>
            <a:r>
              <a:rPr lang="en-US" sz="1600">
                <a:latin typeface="Intel Clear"/>
                <a:ea typeface="Intel Clear"/>
                <a:cs typeface="Intel Clear"/>
              </a:rPr>
              <a:t>Go to “file” and select the .bin file.</a:t>
            </a:r>
          </a:p>
          <a:p>
            <a:pPr marL="457200" indent="-457200" defTabSz="609570" hangingPunct="1">
              <a:buFont typeface="+mj-lt"/>
              <a:buAutoNum type="arabicPeriod"/>
            </a:pPr>
            <a:r>
              <a:rPr lang="en-US" sz="1600">
                <a:latin typeface="Intel Clear"/>
                <a:ea typeface="Intel Clear"/>
                <a:cs typeface="Intel Clear"/>
              </a:rPr>
              <a:t>Execute the batch operation to erase and program the chip.</a:t>
            </a:r>
          </a:p>
        </p:txBody>
      </p:sp>
      <p:sp>
        <p:nvSpPr>
          <p:cNvPr id="2" name="Rectangle 1">
            <a:extLst>
              <a:ext uri="{FF2B5EF4-FFF2-40B4-BE49-F238E27FC236}">
                <a16:creationId xmlns:a16="http://schemas.microsoft.com/office/drawing/2014/main" id="{B79C171C-9DC8-CBB3-9CB9-A566952E90B2}"/>
              </a:ext>
            </a:extLst>
          </p:cNvPr>
          <p:cNvSpPr>
            <a:spLocks noChangeArrowheads="1"/>
          </p:cNvSpPr>
          <p:nvPr/>
        </p:nvSpPr>
        <p:spPr bwMode="auto">
          <a:xfrm>
            <a:off x="2035136" y="374494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hlinkClick r:id="rId3"/>
              </a:rPr>
              <a:t>DEDIPROG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7CD1E2F6-6C51-9CB8-8C61-4FB3CDBAB0EB}"/>
              </a:ext>
            </a:extLst>
          </p:cNvPr>
          <p:cNvPicPr>
            <a:picLocks noChangeAspect="1"/>
          </p:cNvPicPr>
          <p:nvPr/>
        </p:nvPicPr>
        <p:blipFill>
          <a:blip r:embed="rId4"/>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643648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997076" y="1"/>
            <a:ext cx="8229600" cy="816592"/>
          </a:xfrm>
          <a:prstGeom prst="rect">
            <a:avLst/>
          </a:prstGeom>
        </p:spPr>
        <p:txBody>
          <a:bodyPr anchor="ctr"/>
          <a:lstStyle>
            <a:lvl1pPr algn="ctr" defTabSz="914400" rtl="0" eaLnBrk="1" fontAlgn="base" latinLnBrk="0" hangingPunct="1">
              <a:spcBef>
                <a:spcPct val="0"/>
              </a:spcBef>
              <a:spcAft>
                <a:spcPct val="0"/>
              </a:spcAft>
              <a:buNone/>
              <a:defRPr sz="4400" b="1" kern="1200">
                <a:solidFill>
                  <a:schemeClr val="tx1"/>
                </a:solidFill>
                <a:effectLst>
                  <a:outerShdw blurRad="38100" dist="38100" dir="2700000" algn="tl">
                    <a:srgbClr val="C0C0C0"/>
                  </a:outerShdw>
                </a:effectLst>
                <a:latin typeface="+mj-lt"/>
                <a:ea typeface="+mj-ea"/>
                <a:cs typeface="+mj-cs"/>
              </a:defRPr>
            </a:lvl1pPr>
            <a:lvl2pPr algn="l" rtl="0" eaLnBrk="1" fontAlgn="base" hangingPunct="1">
              <a:spcBef>
                <a:spcPct val="0"/>
              </a:spcBef>
              <a:spcAft>
                <a:spcPct val="0"/>
              </a:spcAft>
              <a:defRPr sz="2600" b="1">
                <a:solidFill>
                  <a:schemeClr val="tx1"/>
                </a:solidFill>
                <a:effectLst>
                  <a:outerShdw blurRad="38100" dist="38100" dir="2700000" algn="tl">
                    <a:srgbClr val="C0C0C0"/>
                  </a:outerShdw>
                </a:effectLst>
                <a:latin typeface="Verdana" pitchFamily="34" charset="0"/>
              </a:defRPr>
            </a:lvl2pPr>
            <a:lvl3pPr algn="l" rtl="0" eaLnBrk="1" fontAlgn="base" hangingPunct="1">
              <a:spcBef>
                <a:spcPct val="0"/>
              </a:spcBef>
              <a:spcAft>
                <a:spcPct val="0"/>
              </a:spcAft>
              <a:defRPr sz="2600" b="1">
                <a:solidFill>
                  <a:schemeClr val="tx1"/>
                </a:solidFill>
                <a:effectLst>
                  <a:outerShdw blurRad="38100" dist="38100" dir="2700000" algn="tl">
                    <a:srgbClr val="C0C0C0"/>
                  </a:outerShdw>
                </a:effectLst>
                <a:latin typeface="Verdana" pitchFamily="34" charset="0"/>
              </a:defRPr>
            </a:lvl3pPr>
            <a:lvl4pPr algn="l" rtl="0" eaLnBrk="1" fontAlgn="base" hangingPunct="1">
              <a:spcBef>
                <a:spcPct val="0"/>
              </a:spcBef>
              <a:spcAft>
                <a:spcPct val="0"/>
              </a:spcAft>
              <a:defRPr sz="2600" b="1">
                <a:solidFill>
                  <a:schemeClr val="tx1"/>
                </a:solidFill>
                <a:effectLst>
                  <a:outerShdw blurRad="38100" dist="38100" dir="2700000" algn="tl">
                    <a:srgbClr val="C0C0C0"/>
                  </a:outerShdw>
                </a:effectLst>
                <a:latin typeface="Verdana" pitchFamily="34" charset="0"/>
              </a:defRPr>
            </a:lvl4pPr>
            <a:lvl5pPr algn="l" rtl="0" eaLnBrk="1" fontAlgn="base" hangingPunct="1">
              <a:spcBef>
                <a:spcPct val="0"/>
              </a:spcBef>
              <a:spcAft>
                <a:spcPct val="0"/>
              </a:spcAft>
              <a:defRPr sz="2600" b="1">
                <a:solidFill>
                  <a:schemeClr val="tx1"/>
                </a:solidFill>
                <a:effectLst>
                  <a:outerShdw blurRad="38100" dist="38100" dir="2700000" algn="tl">
                    <a:srgbClr val="C0C0C0"/>
                  </a:outerShdw>
                </a:effectLst>
                <a:latin typeface="Verdana" pitchFamily="34" charset="0"/>
              </a:defRPr>
            </a:lvl5pPr>
            <a:lvl6pPr marL="457200" algn="l" rtl="0" eaLnBrk="1" fontAlgn="base" hangingPunct="1">
              <a:spcBef>
                <a:spcPct val="0"/>
              </a:spcBef>
              <a:spcAft>
                <a:spcPct val="0"/>
              </a:spcAft>
              <a:defRPr sz="2600" b="1">
                <a:solidFill>
                  <a:schemeClr val="tx1"/>
                </a:solidFill>
                <a:effectLst>
                  <a:outerShdw blurRad="38100" dist="38100" dir="2700000" algn="tl">
                    <a:srgbClr val="C0C0C0"/>
                  </a:outerShdw>
                </a:effectLst>
                <a:latin typeface="Verdana" pitchFamily="34" charset="0"/>
              </a:defRPr>
            </a:lvl6pPr>
            <a:lvl7pPr marL="914400" algn="l" rtl="0" eaLnBrk="1" fontAlgn="base" hangingPunct="1">
              <a:spcBef>
                <a:spcPct val="0"/>
              </a:spcBef>
              <a:spcAft>
                <a:spcPct val="0"/>
              </a:spcAft>
              <a:defRPr sz="2600" b="1">
                <a:solidFill>
                  <a:schemeClr val="tx1"/>
                </a:solidFill>
                <a:effectLst>
                  <a:outerShdw blurRad="38100" dist="38100" dir="2700000" algn="tl">
                    <a:srgbClr val="C0C0C0"/>
                  </a:outerShdw>
                </a:effectLst>
                <a:latin typeface="Verdana" pitchFamily="34" charset="0"/>
              </a:defRPr>
            </a:lvl7pPr>
            <a:lvl8pPr marL="1371600" algn="l" rtl="0" eaLnBrk="1" fontAlgn="base" hangingPunct="1">
              <a:spcBef>
                <a:spcPct val="0"/>
              </a:spcBef>
              <a:spcAft>
                <a:spcPct val="0"/>
              </a:spcAft>
              <a:defRPr sz="2600" b="1">
                <a:solidFill>
                  <a:schemeClr val="tx1"/>
                </a:solidFill>
                <a:effectLst>
                  <a:outerShdw blurRad="38100" dist="38100" dir="2700000" algn="tl">
                    <a:srgbClr val="C0C0C0"/>
                  </a:outerShdw>
                </a:effectLst>
                <a:latin typeface="Verdana" pitchFamily="34" charset="0"/>
              </a:defRPr>
            </a:lvl8pPr>
            <a:lvl9pPr marL="1828800" algn="l" rtl="0" eaLnBrk="1" fontAlgn="base" hangingPunct="1">
              <a:spcBef>
                <a:spcPct val="0"/>
              </a:spcBef>
              <a:spcAft>
                <a:spcPct val="0"/>
              </a:spcAft>
              <a:defRPr sz="2600" b="1">
                <a:solidFill>
                  <a:schemeClr val="tx1"/>
                </a:solidFill>
                <a:effectLst>
                  <a:outerShdw blurRad="38100" dist="38100" dir="2700000" algn="tl">
                    <a:srgbClr val="C0C0C0"/>
                  </a:outerShdw>
                </a:effectLst>
                <a:latin typeface="Verdana" pitchFamily="34" charset="0"/>
              </a:defRPr>
            </a:lvl9pPr>
          </a:lstStyle>
          <a:p>
            <a:pPr marL="342891" indent="-342891">
              <a:lnSpc>
                <a:spcPct val="150000"/>
              </a:lnSpc>
              <a:defRPr/>
            </a:pPr>
            <a:r>
              <a:rPr lang="en-US" sz="3467">
                <a:solidFill>
                  <a:schemeClr val="tx2"/>
                </a:solidFill>
                <a:effectLst/>
                <a:latin typeface="Intel Clear"/>
                <a:ea typeface="Intel Clear"/>
                <a:cs typeface="Intel Clear"/>
              </a:rPr>
              <a:t>SPI through </a:t>
            </a:r>
            <a:r>
              <a:rPr lang="en-US" sz="3467" err="1">
                <a:solidFill>
                  <a:schemeClr val="tx2"/>
                </a:solidFill>
                <a:effectLst/>
                <a:latin typeface="Intel Clear"/>
                <a:ea typeface="Intel Clear"/>
                <a:cs typeface="Intel Clear"/>
              </a:rPr>
              <a:t>Dediprog</a:t>
            </a:r>
            <a:r>
              <a:rPr lang="en-US" sz="3467">
                <a:solidFill>
                  <a:schemeClr val="tx2"/>
                </a:solidFill>
                <a:effectLst/>
                <a:latin typeface="Intel Clear"/>
                <a:ea typeface="Intel Clear"/>
                <a:cs typeface="Intel Clear"/>
              </a:rPr>
              <a:t> SF600   ..</a:t>
            </a:r>
            <a:r>
              <a:rPr lang="en-US" sz="3467" err="1">
                <a:solidFill>
                  <a:schemeClr val="tx2"/>
                </a:solidFill>
                <a:effectLst/>
                <a:latin typeface="Intel Clear"/>
                <a:ea typeface="Intel Clear"/>
                <a:cs typeface="Intel Clear"/>
              </a:rPr>
              <a:t>cont</a:t>
            </a:r>
            <a:endParaRPr lang="en-US" sz="3467">
              <a:solidFill>
                <a:schemeClr val="tx2"/>
              </a:solidFill>
              <a:effectLst/>
              <a:latin typeface="Intel Clear"/>
              <a:ea typeface="Intel Clear"/>
              <a:cs typeface="Intel Clear"/>
            </a:endParaRPr>
          </a:p>
        </p:txBody>
      </p:sp>
      <p:pic>
        <p:nvPicPr>
          <p:cNvPr id="11" name="Picture 8"/>
          <p:cNvPicPr>
            <a:picLocks noChangeAspect="1" noChangeArrowheads="1"/>
          </p:cNvPicPr>
          <p:nvPr/>
        </p:nvPicPr>
        <p:blipFill>
          <a:blip r:embed="rId3"/>
          <a:srcRect/>
          <a:stretch>
            <a:fillRect/>
          </a:stretch>
        </p:blipFill>
        <p:spPr bwMode="auto">
          <a:xfrm>
            <a:off x="2349501" y="2825749"/>
            <a:ext cx="1173163" cy="1974851"/>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12" name="Right Arrow 11"/>
          <p:cNvSpPr/>
          <p:nvPr/>
        </p:nvSpPr>
        <p:spPr bwMode="auto">
          <a:xfrm>
            <a:off x="7219951" y="3657601"/>
            <a:ext cx="695325" cy="3206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endParaRPr>
          </a:p>
        </p:txBody>
      </p:sp>
      <p:sp>
        <p:nvSpPr>
          <p:cNvPr id="13" name="Plus 12"/>
          <p:cNvSpPr/>
          <p:nvPr/>
        </p:nvSpPr>
        <p:spPr bwMode="auto">
          <a:xfrm>
            <a:off x="3589339" y="3433764"/>
            <a:ext cx="609600" cy="68103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pic>
        <p:nvPicPr>
          <p:cNvPr id="14" name="Picture 3"/>
          <p:cNvPicPr>
            <a:picLocks noChangeAspect="1" noChangeArrowheads="1"/>
          </p:cNvPicPr>
          <p:nvPr/>
        </p:nvPicPr>
        <p:blipFill>
          <a:blip r:embed="rId4">
            <a:extLst>
              <a:ext uri="{BEBA8EAE-BF5A-486C-A8C5-ECC9F3942E4B}">
                <a14:imgProps xmlns:a14="http://schemas.microsoft.com/office/drawing/2010/main">
                  <a14:imgLayer r:embed="rId5">
                    <a14:imgEffect>
                      <a14:artisticPaintStrokes/>
                    </a14:imgEffect>
                  </a14:imgLayer>
                </a14:imgProps>
              </a:ext>
            </a:extLst>
          </a:blip>
          <a:srcRect/>
          <a:stretch>
            <a:fillRect/>
          </a:stretch>
        </p:blipFill>
        <p:spPr bwMode="auto">
          <a:xfrm>
            <a:off x="8367107" y="2865680"/>
            <a:ext cx="860901" cy="2168041"/>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15" name="TextBox 14"/>
          <p:cNvSpPr txBox="1"/>
          <p:nvPr/>
        </p:nvSpPr>
        <p:spPr bwMode="auto">
          <a:xfrm>
            <a:off x="4953000" y="2794000"/>
            <a:ext cx="1685925" cy="237886"/>
          </a:xfrm>
          <a:prstGeom prst="rect">
            <a:avLst/>
          </a:prstGeom>
          <a:noFill/>
        </p:spPr>
        <p:txBody>
          <a:bodyPr>
            <a:spAutoFit/>
          </a:bodyPr>
          <a:lstStyle/>
          <a:p>
            <a:pPr algn="ctr">
              <a:defRPr/>
            </a:pPr>
            <a:r>
              <a:rPr lang="en-US" sz="1051">
                <a:latin typeface="Arial" charset="0"/>
              </a:rPr>
              <a:t>Adaptor Card B &amp; Cable</a:t>
            </a:r>
          </a:p>
        </p:txBody>
      </p:sp>
      <p:pic>
        <p:nvPicPr>
          <p:cNvPr id="16"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1338" y="3327400"/>
            <a:ext cx="2724151"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20"/>
          <p:cNvSpPr txBox="1">
            <a:spLocks noChangeArrowheads="1"/>
          </p:cNvSpPr>
          <p:nvPr/>
        </p:nvSpPr>
        <p:spPr bwMode="auto">
          <a:xfrm>
            <a:off x="8065559" y="5080001"/>
            <a:ext cx="1431925" cy="528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sz="1050">
                <a:solidFill>
                  <a:schemeClr val="tx2"/>
                </a:solidFill>
                <a:latin typeface="+mn-lt"/>
                <a:cs typeface="Arial"/>
              </a:rPr>
              <a:t>   Top view of 2x10 connector on Motherboard </a:t>
            </a:r>
            <a:r>
              <a:rPr lang="en-US" sz="1050" b="1">
                <a:solidFill>
                  <a:schemeClr val="tx2"/>
                </a:solidFill>
                <a:latin typeface="+mn-lt"/>
                <a:cs typeface="Arial"/>
              </a:rPr>
              <a:t>(J1F2</a:t>
            </a:r>
            <a:r>
              <a:rPr lang="en-US" sz="1000" b="1">
                <a:latin typeface="Arial"/>
                <a:cs typeface="Arial"/>
              </a:rPr>
              <a:t>)</a:t>
            </a:r>
            <a:endParaRPr lang="en-US" sz="800">
              <a:latin typeface="Arial"/>
              <a:cs typeface="Arial"/>
            </a:endParaRPr>
          </a:p>
        </p:txBody>
      </p:sp>
      <p:sp>
        <p:nvSpPr>
          <p:cNvPr id="18" name="TextBox 6"/>
          <p:cNvSpPr txBox="1">
            <a:spLocks noChangeArrowheads="1"/>
          </p:cNvSpPr>
          <p:nvPr/>
        </p:nvSpPr>
        <p:spPr bwMode="auto">
          <a:xfrm>
            <a:off x="9711267" y="4513342"/>
            <a:ext cx="839788" cy="240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1067">
                <a:solidFill>
                  <a:schemeClr val="tx2"/>
                </a:solidFill>
                <a:latin typeface="+mn-lt"/>
              </a:rPr>
              <a:t>Pin 1</a:t>
            </a:r>
          </a:p>
        </p:txBody>
      </p:sp>
      <p:cxnSp>
        <p:nvCxnSpPr>
          <p:cNvPr id="19" name="Straight Arrow Connector 18"/>
          <p:cNvCxnSpPr>
            <a:stCxn id="18" idx="1"/>
          </p:cNvCxnSpPr>
          <p:nvPr/>
        </p:nvCxnSpPr>
        <p:spPr bwMode="auto">
          <a:xfrm flipH="1">
            <a:off x="8917520" y="4633728"/>
            <a:ext cx="793747" cy="12968"/>
          </a:xfrm>
          <a:prstGeom prst="straightConnector1">
            <a:avLst/>
          </a:prstGeom>
          <a:ln>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0" name="Rectangle 15"/>
          <p:cNvSpPr>
            <a:spLocks noChangeArrowheads="1"/>
          </p:cNvSpPr>
          <p:nvPr/>
        </p:nvSpPr>
        <p:spPr bwMode="auto">
          <a:xfrm>
            <a:off x="442421" y="1490088"/>
            <a:ext cx="11236960" cy="1347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06400" eaLnBrk="0" hangingPunct="0">
              <a:defRPr>
                <a:solidFill>
                  <a:schemeClr val="tx1"/>
                </a:solidFill>
                <a:latin typeface="Arial" panose="020B0604020202020204" pitchFamily="34" charset="0"/>
                <a:cs typeface="Arial" panose="020B0604020202020204" pitchFamily="34" charset="0"/>
              </a:defRPr>
            </a:lvl1pPr>
            <a:lvl2pPr marL="742950" indent="-285750" defTabSz="406400" eaLnBrk="0" hangingPunct="0">
              <a:defRPr>
                <a:solidFill>
                  <a:schemeClr val="tx1"/>
                </a:solidFill>
                <a:latin typeface="Arial" panose="020B0604020202020204" pitchFamily="34" charset="0"/>
                <a:cs typeface="Arial" panose="020B0604020202020204" pitchFamily="34" charset="0"/>
              </a:defRPr>
            </a:lvl2pPr>
            <a:lvl3pPr marL="1143000" indent="-228600" defTabSz="406400" eaLnBrk="0" hangingPunct="0">
              <a:defRPr>
                <a:solidFill>
                  <a:schemeClr val="tx1"/>
                </a:solidFill>
                <a:latin typeface="Arial" panose="020B0604020202020204" pitchFamily="34" charset="0"/>
                <a:cs typeface="Arial" panose="020B0604020202020204" pitchFamily="34" charset="0"/>
              </a:defRPr>
            </a:lvl3pPr>
            <a:lvl4pPr marL="1600200" indent="-228600" defTabSz="406400" eaLnBrk="0" hangingPunct="0">
              <a:defRPr>
                <a:solidFill>
                  <a:schemeClr val="tx1"/>
                </a:solidFill>
                <a:latin typeface="Arial" panose="020B0604020202020204" pitchFamily="34" charset="0"/>
                <a:cs typeface="Arial" panose="020B0604020202020204" pitchFamily="34" charset="0"/>
              </a:defRPr>
            </a:lvl4pPr>
            <a:lvl5pPr marL="2057400" indent="-228600" defTabSz="406400" eaLnBrk="0" hangingPunct="0">
              <a:defRPr>
                <a:solidFill>
                  <a:schemeClr val="tx1"/>
                </a:solidFill>
                <a:latin typeface="Arial" panose="020B0604020202020204" pitchFamily="34" charset="0"/>
                <a:cs typeface="Arial" panose="020B0604020202020204" pitchFamily="34" charset="0"/>
              </a:defRPr>
            </a:lvl5pPr>
            <a:lvl6pPr marL="2514600" indent="-228600" defTabSz="406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06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06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06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1600" b="1">
                <a:solidFill>
                  <a:schemeClr val="tx2"/>
                </a:solidFill>
                <a:latin typeface="+mn-lt"/>
                <a:ea typeface="Verdana" pitchFamily="34" charset="0"/>
                <a:cs typeface="Calibri" pitchFamily="34" charset="0"/>
              </a:rPr>
              <a:t>Note: 	</a:t>
            </a:r>
          </a:p>
          <a:p>
            <a:pPr eaLnBrk="1" hangingPunct="1">
              <a:buFontTx/>
              <a:buChar char="•"/>
            </a:pPr>
            <a:r>
              <a:rPr lang="en-US" sz="1600">
                <a:solidFill>
                  <a:schemeClr val="tx2"/>
                </a:solidFill>
                <a:latin typeface="+mn-lt"/>
                <a:ea typeface="Verdana" pitchFamily="34" charset="0"/>
                <a:cs typeface="Calibri" pitchFamily="34" charset="0"/>
              </a:rPr>
              <a:t> For SF600 programmer and top side connector of Adaptor Card which connect to programmer: Pin 1 at top left. </a:t>
            </a:r>
          </a:p>
          <a:p>
            <a:pPr eaLnBrk="1" hangingPunct="1">
              <a:buFontTx/>
              <a:buChar char="•"/>
            </a:pPr>
            <a:endParaRPr lang="en-US" sz="1600">
              <a:latin typeface="Arial" charset="0"/>
              <a:ea typeface="Verdana" pitchFamily="34" charset="0"/>
              <a:cs typeface="Calibri" pitchFamily="34" charset="0"/>
            </a:endParaRPr>
          </a:p>
        </p:txBody>
      </p:sp>
      <p:sp>
        <p:nvSpPr>
          <p:cNvPr id="21" name="TextBox 64"/>
          <p:cNvSpPr txBox="1">
            <a:spLocks noChangeArrowheads="1"/>
          </p:cNvSpPr>
          <p:nvPr/>
        </p:nvSpPr>
        <p:spPr bwMode="auto">
          <a:xfrm>
            <a:off x="3084514" y="3609975"/>
            <a:ext cx="438151" cy="203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800">
                <a:solidFill>
                  <a:srgbClr val="FF0000"/>
                </a:solidFill>
              </a:rPr>
              <a:t>Pin 1</a:t>
            </a:r>
          </a:p>
        </p:txBody>
      </p:sp>
      <p:sp>
        <p:nvSpPr>
          <p:cNvPr id="23" name="Right Arrow 22">
            <a:hlinkClick r:id="rId7" action="ppaction://hlinksldjump"/>
          </p:cNvPr>
          <p:cNvSpPr/>
          <p:nvPr/>
        </p:nvSpPr>
        <p:spPr bwMode="auto">
          <a:xfrm rot="10800000">
            <a:off x="11175820" y="5796591"/>
            <a:ext cx="760672" cy="391951"/>
          </a:xfrm>
          <a:prstGeom prst="rightArrow">
            <a:avLst/>
          </a:prstGeom>
          <a:solidFill>
            <a:srgbClr val="A6CAE1"/>
          </a:solidFill>
          <a:ln w="50800" cap="flat" cmpd="sng" algn="ctr">
            <a:solidFill>
              <a:srgbClr val="0860A8"/>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p>
            <a:pPr algn="ctr" defTabSz="1219170" eaLnBrk="0" fontAlgn="base">
              <a:lnSpc>
                <a:spcPct val="100000"/>
              </a:lnSpc>
              <a:spcBef>
                <a:spcPct val="0"/>
              </a:spcBef>
              <a:spcAft>
                <a:spcPct val="0"/>
              </a:spcAft>
              <a:defRPr/>
            </a:pPr>
            <a:endParaRPr lang="en-US" sz="1067">
              <a:solidFill>
                <a:srgbClr val="0860A8"/>
              </a:solidFill>
              <a:latin typeface="Verdana" pitchFamily="34" charset="0"/>
            </a:endParaRPr>
          </a:p>
        </p:txBody>
      </p:sp>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131</a:t>
            </a:fld>
            <a:endParaRPr lang="en-US">
              <a:solidFill>
                <a:prstClr val="white"/>
              </a:solidFill>
            </a:endParaRPr>
          </a:p>
        </p:txBody>
      </p:sp>
      <p:pic>
        <p:nvPicPr>
          <p:cNvPr id="3" name="Picture 2">
            <a:extLst>
              <a:ext uri="{FF2B5EF4-FFF2-40B4-BE49-F238E27FC236}">
                <a16:creationId xmlns:a16="http://schemas.microsoft.com/office/drawing/2014/main" id="{548BDBD6-51CE-B768-90FB-7DB6A75E7E9F}"/>
              </a:ext>
            </a:extLst>
          </p:cNvPr>
          <p:cNvPicPr>
            <a:picLocks noChangeAspect="1"/>
          </p:cNvPicPr>
          <p:nvPr/>
        </p:nvPicPr>
        <p:blipFill>
          <a:blip r:embed="rId8"/>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3989703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37322" y="-9331"/>
            <a:ext cx="0" cy="0"/>
          </a:xfrm>
        </p:spPr>
        <p:txBody>
          <a:bodyPr/>
          <a:lstStyle/>
          <a:p>
            <a:fld id="{EE2556C5-CE8C-6547-B838-EA80C61A4AF7}" type="slidenum">
              <a:rPr lang="en-US" smtClean="0">
                <a:solidFill>
                  <a:prstClr val="white"/>
                </a:solidFill>
              </a:rPr>
              <a:pPr/>
              <a:t>132</a:t>
            </a:fld>
            <a:endParaRPr lang="en-US">
              <a:solidFill>
                <a:prstClr val="white"/>
              </a:solidFill>
            </a:endParaRPr>
          </a:p>
        </p:txBody>
      </p:sp>
      <p:sp>
        <p:nvSpPr>
          <p:cNvPr id="9" name="Rectangle 8">
            <a:extLst>
              <a:ext uri="{FF2B5EF4-FFF2-40B4-BE49-F238E27FC236}">
                <a16:creationId xmlns:a16="http://schemas.microsoft.com/office/drawing/2014/main" id="{62D02BF3-3B20-4716-BC39-217F3B129FA4}"/>
              </a:ext>
            </a:extLst>
          </p:cNvPr>
          <p:cNvSpPr/>
          <p:nvPr/>
        </p:nvSpPr>
        <p:spPr>
          <a:xfrm>
            <a:off x="7598474" y="86881"/>
            <a:ext cx="3540643" cy="701923"/>
          </a:xfrm>
          <a:prstGeom prst="rect">
            <a:avLst/>
          </a:prstGeom>
        </p:spPr>
        <p:txBody>
          <a:bodyPr wrap="square">
            <a:spAutoFit/>
          </a:bodyPr>
          <a:lstStyle/>
          <a:p>
            <a:pPr algn="just">
              <a:defRPr/>
            </a:pPr>
            <a:r>
              <a:rPr lang="en-US" sz="1467">
                <a:solidFill>
                  <a:srgbClr val="C00000"/>
                </a:solidFill>
                <a:latin typeface="Intel Clear Light" panose="020B0404020203020204" pitchFamily="34" charset="0"/>
                <a:ea typeface="Intel Clear Light" panose="020B0404020203020204" pitchFamily="34" charset="0"/>
                <a:cs typeface="Intel Clear Light" panose="020B0404020203020204" pitchFamily="34" charset="0"/>
              </a:rPr>
              <a:t>Note: </a:t>
            </a:r>
            <a:r>
              <a:rPr lang="en-US" sz="14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This setting is subjected to be changed </a:t>
            </a:r>
            <a:r>
              <a:rPr lang="en-US" sz="1467"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w.r.t.</a:t>
            </a:r>
            <a:r>
              <a:rPr lang="en-US" sz="14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SKUs as per ref des and functionality. </a:t>
            </a:r>
          </a:p>
        </p:txBody>
      </p:sp>
      <p:sp>
        <p:nvSpPr>
          <p:cNvPr id="8" name="Title 1">
            <a:extLst>
              <a:ext uri="{FF2B5EF4-FFF2-40B4-BE49-F238E27FC236}">
                <a16:creationId xmlns:a16="http://schemas.microsoft.com/office/drawing/2014/main" id="{DBD564F2-82E9-4E81-8573-743E3B321AFC}"/>
              </a:ext>
            </a:extLst>
          </p:cNvPr>
          <p:cNvSpPr txBox="1">
            <a:spLocks/>
          </p:cNvSpPr>
          <p:nvPr/>
        </p:nvSpPr>
        <p:spPr>
          <a:xfrm>
            <a:off x="248218" y="971"/>
            <a:ext cx="7615622" cy="873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Jumpers on WCL RVP1 SKU</a:t>
            </a:r>
          </a:p>
        </p:txBody>
      </p:sp>
      <p:graphicFrame>
        <p:nvGraphicFramePr>
          <p:cNvPr id="3" name="Table 2">
            <a:extLst>
              <a:ext uri="{FF2B5EF4-FFF2-40B4-BE49-F238E27FC236}">
                <a16:creationId xmlns:a16="http://schemas.microsoft.com/office/drawing/2014/main" id="{08ED7B2A-9AA4-7B9B-B668-D430C3415401}"/>
              </a:ext>
            </a:extLst>
          </p:cNvPr>
          <p:cNvGraphicFramePr>
            <a:graphicFrameLocks noGrp="1"/>
          </p:cNvGraphicFramePr>
          <p:nvPr>
            <p:extLst>
              <p:ext uri="{D42A27DB-BD31-4B8C-83A1-F6EECF244321}">
                <p14:modId xmlns:p14="http://schemas.microsoft.com/office/powerpoint/2010/main" val="4280150766"/>
              </p:ext>
            </p:extLst>
          </p:nvPr>
        </p:nvGraphicFramePr>
        <p:xfrm>
          <a:off x="751557" y="885687"/>
          <a:ext cx="5141246" cy="4976713"/>
        </p:xfrm>
        <a:graphic>
          <a:graphicData uri="http://schemas.openxmlformats.org/drawingml/2006/table">
            <a:tbl>
              <a:tblPr>
                <a:tableStyleId>{5940675A-B579-460E-94D1-54222C63F5DA}</a:tableStyleId>
              </a:tblPr>
              <a:tblGrid>
                <a:gridCol w="3543568">
                  <a:extLst>
                    <a:ext uri="{9D8B030D-6E8A-4147-A177-3AD203B41FA5}">
                      <a16:colId xmlns:a16="http://schemas.microsoft.com/office/drawing/2014/main" val="3055117066"/>
                    </a:ext>
                  </a:extLst>
                </a:gridCol>
                <a:gridCol w="798839">
                  <a:extLst>
                    <a:ext uri="{9D8B030D-6E8A-4147-A177-3AD203B41FA5}">
                      <a16:colId xmlns:a16="http://schemas.microsoft.com/office/drawing/2014/main" val="928634971"/>
                    </a:ext>
                  </a:extLst>
                </a:gridCol>
                <a:gridCol w="798839">
                  <a:extLst>
                    <a:ext uri="{9D8B030D-6E8A-4147-A177-3AD203B41FA5}">
                      <a16:colId xmlns:a16="http://schemas.microsoft.com/office/drawing/2014/main" val="2307574625"/>
                    </a:ext>
                  </a:extLst>
                </a:gridCol>
              </a:tblGrid>
              <a:tr h="208473">
                <a:tc>
                  <a:txBody>
                    <a:bodyPr/>
                    <a:lstStyle/>
                    <a:p>
                      <a:pPr algn="ctr" fontAlgn="ctr"/>
                      <a:r>
                        <a:rPr lang="en-US" sz="1100" u="none" strike="noStrike">
                          <a:solidFill>
                            <a:schemeClr val="bg1"/>
                          </a:solidFill>
                          <a:effectLst/>
                        </a:rPr>
                        <a:t>Jumper Description</a:t>
                      </a:r>
                      <a:endParaRPr lang="en-US" sz="1100" b="1" i="0" u="none" strike="noStrike">
                        <a:solidFill>
                          <a:schemeClr val="bg1"/>
                        </a:solidFill>
                        <a:effectLst/>
                        <a:latin typeface="Aptos Narrow" panose="020B0004020202020204" pitchFamily="34" charset="0"/>
                      </a:endParaRPr>
                    </a:p>
                  </a:txBody>
                  <a:tcPr marL="6350" marR="6350" marT="6350" marB="0" anchor="ctr">
                    <a:solidFill>
                      <a:schemeClr val="tx2"/>
                    </a:solidFill>
                  </a:tcPr>
                </a:tc>
                <a:tc>
                  <a:txBody>
                    <a:bodyPr/>
                    <a:lstStyle/>
                    <a:p>
                      <a:pPr algn="ctr" fontAlgn="ctr"/>
                      <a:r>
                        <a:rPr lang="en-US" sz="1100" u="none" strike="noStrike">
                          <a:solidFill>
                            <a:schemeClr val="bg1"/>
                          </a:solidFill>
                          <a:effectLst/>
                        </a:rPr>
                        <a:t>Ref des</a:t>
                      </a:r>
                      <a:endParaRPr lang="en-US" sz="1100" b="1" i="0" u="none" strike="noStrike">
                        <a:solidFill>
                          <a:schemeClr val="bg1"/>
                        </a:solidFill>
                        <a:effectLst/>
                        <a:latin typeface="Aptos Narrow" panose="020B0004020202020204" pitchFamily="34" charset="0"/>
                      </a:endParaRPr>
                    </a:p>
                  </a:txBody>
                  <a:tcPr marL="6350" marR="6350" marT="6350" marB="0" anchor="ctr">
                    <a:solidFill>
                      <a:schemeClr val="tx2"/>
                    </a:solidFill>
                  </a:tcPr>
                </a:tc>
                <a:tc>
                  <a:txBody>
                    <a:bodyPr/>
                    <a:lstStyle/>
                    <a:p>
                      <a:pPr algn="ctr" fontAlgn="ctr"/>
                      <a:r>
                        <a:rPr lang="en-US" sz="1100" u="none" strike="noStrike">
                          <a:solidFill>
                            <a:schemeClr val="bg1"/>
                          </a:solidFill>
                          <a:effectLst/>
                        </a:rPr>
                        <a:t>Default</a:t>
                      </a:r>
                      <a:endParaRPr lang="en-US" sz="1100" b="1" i="0" u="none" strike="noStrike">
                        <a:solidFill>
                          <a:schemeClr val="bg1"/>
                        </a:solidFill>
                        <a:effectLst/>
                        <a:latin typeface="Aptos Narrow" panose="020B0004020202020204" pitchFamily="34" charset="0"/>
                      </a:endParaRPr>
                    </a:p>
                  </a:txBody>
                  <a:tcPr marL="6350" marR="6350" marT="6350" marB="0" anchor="ctr">
                    <a:solidFill>
                      <a:schemeClr val="tx2"/>
                    </a:solidFill>
                  </a:tcPr>
                </a:tc>
                <a:extLst>
                  <a:ext uri="{0D108BD9-81ED-4DB2-BD59-A6C34878D82A}">
                    <a16:rowId xmlns:a16="http://schemas.microsoft.com/office/drawing/2014/main" val="2833784678"/>
                  </a:ext>
                </a:extLst>
              </a:tr>
              <a:tr h="238412">
                <a:tc>
                  <a:txBody>
                    <a:bodyPr/>
                    <a:lstStyle/>
                    <a:p>
                      <a:pPr algn="l" fontAlgn="b"/>
                      <a:r>
                        <a:rPr lang="en-US" sz="1100" u="none" strike="noStrike">
                          <a:effectLst/>
                          <a:latin typeface="Intel Clear (Body)"/>
                        </a:rPr>
                        <a:t>AC BRICK PRESENT</a:t>
                      </a:r>
                      <a:endParaRPr lang="en-US" sz="1100" b="0" i="0" u="none" strike="noStrike">
                        <a:solidFill>
                          <a:srgbClr val="000000"/>
                        </a:solidFill>
                        <a:effectLst/>
                        <a:latin typeface="Intel Clear (Body)"/>
                      </a:endParaRPr>
                    </a:p>
                  </a:txBody>
                  <a:tcPr marL="6350" marR="6350" marT="6350" marB="0" anchor="b"/>
                </a:tc>
                <a:tc>
                  <a:txBody>
                    <a:bodyPr/>
                    <a:lstStyle/>
                    <a:p>
                      <a:pPr algn="l" fontAlgn="b"/>
                      <a:r>
                        <a:rPr lang="en-US" sz="1100" b="0" i="0" u="none" strike="noStrike">
                          <a:solidFill>
                            <a:srgbClr val="000000"/>
                          </a:solidFill>
                          <a:effectLst/>
                          <a:latin typeface="Intel Clear (Body)"/>
                        </a:rPr>
                        <a:t>J1A3</a:t>
                      </a:r>
                    </a:p>
                  </a:txBody>
                  <a:tcPr marL="0" marR="0" marT="0" marB="0" anchor="b"/>
                </a:tc>
                <a:tc>
                  <a:txBody>
                    <a:bodyPr/>
                    <a:lstStyle/>
                    <a:p>
                      <a:pPr algn="l" fontAlgn="b"/>
                      <a:r>
                        <a:rPr lang="en-US" sz="1100" b="0" i="0" u="none" strike="noStrike">
                          <a:solidFill>
                            <a:srgbClr val="000000"/>
                          </a:solidFill>
                          <a:effectLst/>
                          <a:latin typeface="Intel Clear (Body)"/>
                        </a:rPr>
                        <a:t>(1-2)</a:t>
                      </a:r>
                    </a:p>
                  </a:txBody>
                  <a:tcPr marL="0" marR="0" marT="0" marB="0" anchor="b"/>
                </a:tc>
                <a:extLst>
                  <a:ext uri="{0D108BD9-81ED-4DB2-BD59-A6C34878D82A}">
                    <a16:rowId xmlns:a16="http://schemas.microsoft.com/office/drawing/2014/main" val="2178766261"/>
                  </a:ext>
                </a:extLst>
              </a:tr>
              <a:tr h="238412">
                <a:tc>
                  <a:txBody>
                    <a:bodyPr/>
                    <a:lstStyle/>
                    <a:p>
                      <a:pPr algn="l" fontAlgn="b"/>
                      <a:r>
                        <a:rPr lang="en-US" sz="1100" b="0" i="0" u="none" strike="noStrike">
                          <a:solidFill>
                            <a:srgbClr val="000000"/>
                          </a:solidFill>
                          <a:effectLst/>
                          <a:latin typeface="Intel Clear (Body)"/>
                        </a:rPr>
                        <a:t>ESPI FLASH SHARING MODE</a:t>
                      </a:r>
                    </a:p>
                  </a:txBody>
                  <a:tcPr marL="6350" marR="6350" marT="6350" marB="0" anchor="b"/>
                </a:tc>
                <a:tc>
                  <a:txBody>
                    <a:bodyPr/>
                    <a:lstStyle/>
                    <a:p>
                      <a:pPr algn="l" fontAlgn="b"/>
                      <a:r>
                        <a:rPr lang="en-US" sz="1100" b="0" i="0" u="none" strike="noStrike">
                          <a:solidFill>
                            <a:srgbClr val="000000"/>
                          </a:solidFill>
                          <a:effectLst/>
                          <a:latin typeface="Intel Clear (Body)"/>
                        </a:rPr>
                        <a:t>J1D2</a:t>
                      </a:r>
                    </a:p>
                  </a:txBody>
                  <a:tcPr marL="0" marR="0" marT="0" marB="0" anchor="b"/>
                </a:tc>
                <a:tc>
                  <a:txBody>
                    <a:bodyPr/>
                    <a:lstStyle/>
                    <a:p>
                      <a:pPr algn="l" fontAlgn="b"/>
                      <a:r>
                        <a:rPr lang="en-US" sz="1100" b="0" i="0" u="none" strike="noStrike">
                          <a:solidFill>
                            <a:srgbClr val="000000"/>
                          </a:solidFill>
                          <a:effectLst/>
                          <a:latin typeface="Intel Clear (Body)"/>
                        </a:rPr>
                        <a:t>(2-3)</a:t>
                      </a:r>
                    </a:p>
                  </a:txBody>
                  <a:tcPr marL="0" marR="0" marT="0" marB="0" anchor="b"/>
                </a:tc>
                <a:extLst>
                  <a:ext uri="{0D108BD9-81ED-4DB2-BD59-A6C34878D82A}">
                    <a16:rowId xmlns:a16="http://schemas.microsoft.com/office/drawing/2014/main" val="4072974"/>
                  </a:ext>
                </a:extLst>
              </a:tr>
              <a:tr h="238412">
                <a:tc>
                  <a:txBody>
                    <a:bodyPr/>
                    <a:lstStyle/>
                    <a:p>
                      <a:pPr algn="l" fontAlgn="b"/>
                      <a:r>
                        <a:rPr lang="en-US" sz="1100" u="none" strike="noStrike">
                          <a:effectLst/>
                          <a:latin typeface="Intel Clear (Body)"/>
                        </a:rPr>
                        <a:t>MIPI60_PRESENT1</a:t>
                      </a:r>
                      <a:endParaRPr lang="en-US" sz="1100" b="0" i="0" u="none" strike="noStrike">
                        <a:solidFill>
                          <a:srgbClr val="000000"/>
                        </a:solidFill>
                        <a:effectLst/>
                        <a:latin typeface="Intel Clear (Body)"/>
                      </a:endParaRPr>
                    </a:p>
                  </a:txBody>
                  <a:tcPr marL="6350" marR="6350" marT="6350" marB="0" anchor="b"/>
                </a:tc>
                <a:tc>
                  <a:txBody>
                    <a:bodyPr/>
                    <a:lstStyle/>
                    <a:p>
                      <a:pPr algn="l" fontAlgn="b"/>
                      <a:r>
                        <a:rPr lang="en-US" sz="1100" b="0" i="0" u="none" strike="noStrike">
                          <a:solidFill>
                            <a:srgbClr val="000000"/>
                          </a:solidFill>
                          <a:effectLst/>
                          <a:latin typeface="Intel Clear (Body)"/>
                        </a:rPr>
                        <a:t>J1E2</a:t>
                      </a:r>
                    </a:p>
                  </a:txBody>
                  <a:tcPr marL="0" marR="0" marT="0" marB="0" anchor="b"/>
                </a:tc>
                <a:tc>
                  <a:txBody>
                    <a:bodyPr/>
                    <a:lstStyle/>
                    <a:p>
                      <a:pPr algn="l" fontAlgn="b"/>
                      <a:r>
                        <a:rPr lang="en-US" sz="1100" b="0" i="0" u="none" strike="noStrike">
                          <a:solidFill>
                            <a:srgbClr val="000000"/>
                          </a:solidFill>
                          <a:effectLst/>
                          <a:latin typeface="Intel Clear (Body)"/>
                        </a:rPr>
                        <a:t>(2-3)</a:t>
                      </a:r>
                    </a:p>
                  </a:txBody>
                  <a:tcPr marL="0" marR="0" marT="0" marB="0" anchor="b"/>
                </a:tc>
                <a:extLst>
                  <a:ext uri="{0D108BD9-81ED-4DB2-BD59-A6C34878D82A}">
                    <a16:rowId xmlns:a16="http://schemas.microsoft.com/office/drawing/2014/main" val="266441309"/>
                  </a:ext>
                </a:extLst>
              </a:tr>
              <a:tr h="238412">
                <a:tc>
                  <a:txBody>
                    <a:bodyPr/>
                    <a:lstStyle/>
                    <a:p>
                      <a:pPr algn="l" fontAlgn="b"/>
                      <a:r>
                        <a:rPr lang="en-US" sz="1100" b="0" i="0" u="none" strike="noStrike">
                          <a:solidFill>
                            <a:srgbClr val="000000"/>
                          </a:solidFill>
                          <a:effectLst/>
                          <a:latin typeface="Intel Clear (Body)"/>
                        </a:rPr>
                        <a:t>+V3P3_MUX_RTC</a:t>
                      </a:r>
                    </a:p>
                  </a:txBody>
                  <a:tcPr marL="6350" marR="6350" marT="6350" marB="0" anchor="b"/>
                </a:tc>
                <a:tc>
                  <a:txBody>
                    <a:bodyPr/>
                    <a:lstStyle/>
                    <a:p>
                      <a:pPr algn="l" fontAlgn="b"/>
                      <a:r>
                        <a:rPr lang="en-US" sz="1100" b="0" i="0" u="none" strike="noStrike">
                          <a:solidFill>
                            <a:srgbClr val="000000"/>
                          </a:solidFill>
                          <a:effectLst/>
                          <a:latin typeface="Intel Clear (Body)"/>
                        </a:rPr>
                        <a:t>J2B1</a:t>
                      </a:r>
                    </a:p>
                  </a:txBody>
                  <a:tcPr marL="0" marR="0" marT="0" marB="0" anchor="b"/>
                </a:tc>
                <a:tc>
                  <a:txBody>
                    <a:bodyPr/>
                    <a:lstStyle/>
                    <a:p>
                      <a:pPr algn="l" fontAlgn="b"/>
                      <a:r>
                        <a:rPr lang="en-US" sz="1100" b="0" i="0" u="none" strike="noStrike">
                          <a:solidFill>
                            <a:srgbClr val="000000"/>
                          </a:solidFill>
                          <a:effectLst/>
                          <a:latin typeface="Intel Clear (Body)"/>
                        </a:rPr>
                        <a:t>(2-3)</a:t>
                      </a:r>
                    </a:p>
                  </a:txBody>
                  <a:tcPr marL="0" marR="0" marT="0" marB="0" anchor="b"/>
                </a:tc>
                <a:extLst>
                  <a:ext uri="{0D108BD9-81ED-4DB2-BD59-A6C34878D82A}">
                    <a16:rowId xmlns:a16="http://schemas.microsoft.com/office/drawing/2014/main" val="2249077476"/>
                  </a:ext>
                </a:extLst>
              </a:tr>
              <a:tr h="238412">
                <a:tc>
                  <a:txBody>
                    <a:bodyPr/>
                    <a:lstStyle/>
                    <a:p>
                      <a:pPr marL="0" marR="0" lvl="0" indent="0" algn="l" defTabSz="609600" eaLnBrk="1" fontAlgn="b" latinLnBrk="0" hangingPunct="1">
                        <a:lnSpc>
                          <a:spcPct val="100000"/>
                        </a:lnSpc>
                        <a:spcBef>
                          <a:spcPts val="0"/>
                        </a:spcBef>
                        <a:spcAft>
                          <a:spcPts val="0"/>
                        </a:spcAft>
                        <a:buClrTx/>
                        <a:buSzTx/>
                        <a:buFontTx/>
                        <a:buNone/>
                        <a:tabLst/>
                        <a:defRPr/>
                      </a:pPr>
                      <a:r>
                        <a:rPr lang="en-US" sz="1100" u="none" strike="noStrike">
                          <a:effectLst/>
                          <a:latin typeface="Intel Clear (Body)"/>
                        </a:rPr>
                        <a:t>TOP SWAP OVERRIDE GPP B14 STRAP</a:t>
                      </a:r>
                      <a:endParaRPr lang="en-US" sz="1100" b="0" i="0" u="none" strike="noStrike">
                        <a:solidFill>
                          <a:srgbClr val="000000"/>
                        </a:solidFill>
                        <a:effectLst/>
                        <a:latin typeface="Intel Clear (Body)"/>
                      </a:endParaRPr>
                    </a:p>
                  </a:txBody>
                  <a:tcPr marL="6350" marR="6350" marT="6350" marB="0" anchor="b"/>
                </a:tc>
                <a:tc>
                  <a:txBody>
                    <a:bodyPr/>
                    <a:lstStyle/>
                    <a:p>
                      <a:pPr algn="l" fontAlgn="b"/>
                      <a:r>
                        <a:rPr lang="en-US" sz="1100" b="0" i="0" u="none" strike="noStrike">
                          <a:solidFill>
                            <a:srgbClr val="000000"/>
                          </a:solidFill>
                          <a:effectLst/>
                          <a:latin typeface="Intel Clear (Body)"/>
                        </a:rPr>
                        <a:t>J2B2</a:t>
                      </a:r>
                    </a:p>
                  </a:txBody>
                  <a:tcPr marL="0" marR="0" marT="0" marB="0" anchor="b"/>
                </a:tc>
                <a:tc>
                  <a:txBody>
                    <a:bodyPr/>
                    <a:lstStyle/>
                    <a:p>
                      <a:pPr algn="l" fontAlgn="b"/>
                      <a:r>
                        <a:rPr lang="en-US" sz="1100" b="0" i="0" u="none" strike="noStrike">
                          <a:solidFill>
                            <a:srgbClr val="000000"/>
                          </a:solidFill>
                          <a:effectLst/>
                          <a:latin typeface="Intel Clear (Body)"/>
                        </a:rPr>
                        <a:t>(2-3)</a:t>
                      </a:r>
                    </a:p>
                  </a:txBody>
                  <a:tcPr marL="0" marR="0" marT="0" marB="0" anchor="b"/>
                </a:tc>
                <a:extLst>
                  <a:ext uri="{0D108BD9-81ED-4DB2-BD59-A6C34878D82A}">
                    <a16:rowId xmlns:a16="http://schemas.microsoft.com/office/drawing/2014/main" val="3828475964"/>
                  </a:ext>
                </a:extLst>
              </a:tr>
              <a:tr h="238412">
                <a:tc>
                  <a:txBody>
                    <a:bodyPr/>
                    <a:lstStyle/>
                    <a:p>
                      <a:pPr marL="0" marR="0" lvl="0" indent="0" algn="l" defTabSz="609600" eaLnBrk="1" fontAlgn="b" latinLnBrk="0" hangingPunct="1">
                        <a:lnSpc>
                          <a:spcPct val="100000"/>
                        </a:lnSpc>
                        <a:spcBef>
                          <a:spcPts val="0"/>
                        </a:spcBef>
                        <a:spcAft>
                          <a:spcPts val="0"/>
                        </a:spcAft>
                        <a:buClrTx/>
                        <a:buSzTx/>
                        <a:buFontTx/>
                        <a:buNone/>
                        <a:tabLst/>
                        <a:defRPr/>
                      </a:pPr>
                      <a:r>
                        <a:rPr lang="en-US" sz="1100" u="none" strike="noStrike">
                          <a:effectLst/>
                          <a:latin typeface="Intel Clear (Body)"/>
                        </a:rPr>
                        <a:t>BUF_TXD</a:t>
                      </a:r>
                      <a:endParaRPr lang="en-US" sz="1100" b="0" i="0" u="none" strike="noStrike">
                        <a:solidFill>
                          <a:srgbClr val="000000"/>
                        </a:solidFill>
                        <a:effectLst/>
                        <a:latin typeface="Intel Clear (Body)"/>
                      </a:endParaRPr>
                    </a:p>
                  </a:txBody>
                  <a:tcPr marL="6350" marR="6350" marT="6350" marB="0" anchor="b"/>
                </a:tc>
                <a:tc>
                  <a:txBody>
                    <a:bodyPr/>
                    <a:lstStyle/>
                    <a:p>
                      <a:pPr algn="l" fontAlgn="b"/>
                      <a:r>
                        <a:rPr lang="en-US" sz="1100" b="0" i="0" u="none" strike="noStrike">
                          <a:solidFill>
                            <a:srgbClr val="000000"/>
                          </a:solidFill>
                          <a:effectLst/>
                          <a:latin typeface="Intel Clear (Body)"/>
                        </a:rPr>
                        <a:t>J2G1</a:t>
                      </a:r>
                    </a:p>
                  </a:txBody>
                  <a:tcPr marL="0" marR="0" marT="0" marB="0" anchor="b"/>
                </a:tc>
                <a:tc>
                  <a:txBody>
                    <a:bodyPr/>
                    <a:lstStyle/>
                    <a:p>
                      <a:pPr algn="l" fontAlgn="b"/>
                      <a:r>
                        <a:rPr lang="en-US" sz="1100" b="0" i="0" u="none" strike="noStrike">
                          <a:solidFill>
                            <a:srgbClr val="000000"/>
                          </a:solidFill>
                          <a:effectLst/>
                          <a:latin typeface="Intel Clear (Body)"/>
                        </a:rPr>
                        <a:t>(1-2)</a:t>
                      </a:r>
                    </a:p>
                  </a:txBody>
                  <a:tcPr marL="0" marR="0" marT="0" marB="0" anchor="b"/>
                </a:tc>
                <a:extLst>
                  <a:ext uri="{0D108BD9-81ED-4DB2-BD59-A6C34878D82A}">
                    <a16:rowId xmlns:a16="http://schemas.microsoft.com/office/drawing/2014/main" val="1221805337"/>
                  </a:ext>
                </a:extLst>
              </a:tr>
              <a:tr h="238412">
                <a:tc>
                  <a:txBody>
                    <a:bodyPr/>
                    <a:lstStyle/>
                    <a:p>
                      <a:pPr marL="0" marR="0" lvl="0" indent="0" algn="l" defTabSz="609600" eaLnBrk="1" fontAlgn="b" latinLnBrk="0" hangingPunct="1">
                        <a:lnSpc>
                          <a:spcPct val="100000"/>
                        </a:lnSpc>
                        <a:spcBef>
                          <a:spcPts val="0"/>
                        </a:spcBef>
                        <a:spcAft>
                          <a:spcPts val="0"/>
                        </a:spcAft>
                        <a:buClrTx/>
                        <a:buSzTx/>
                        <a:buFontTx/>
                        <a:buNone/>
                        <a:tabLst/>
                        <a:defRPr/>
                      </a:pPr>
                      <a:r>
                        <a:rPr lang="en-US" sz="1100" u="none" strike="noStrike">
                          <a:effectLst/>
                          <a:latin typeface="Intel Clear (Body)"/>
                        </a:rPr>
                        <a:t>HDR_V1P8A</a:t>
                      </a:r>
                      <a:endParaRPr lang="en-US" sz="1100" b="0" i="0" u="none" strike="noStrike">
                        <a:solidFill>
                          <a:srgbClr val="000000"/>
                        </a:solidFill>
                        <a:effectLst/>
                        <a:latin typeface="Intel Clear (Body)"/>
                      </a:endParaRPr>
                    </a:p>
                  </a:txBody>
                  <a:tcPr marL="6350" marR="6350" marT="6350" marB="0" anchor="b"/>
                </a:tc>
                <a:tc>
                  <a:txBody>
                    <a:bodyPr/>
                    <a:lstStyle/>
                    <a:p>
                      <a:pPr algn="l" fontAlgn="b"/>
                      <a:r>
                        <a:rPr lang="en-US" sz="1100" b="0" i="0" u="none" strike="noStrike">
                          <a:solidFill>
                            <a:srgbClr val="000000"/>
                          </a:solidFill>
                          <a:effectLst/>
                          <a:latin typeface="Intel Clear (Body)"/>
                        </a:rPr>
                        <a:t>J2H1</a:t>
                      </a:r>
                    </a:p>
                  </a:txBody>
                  <a:tcPr marL="0" marR="0" marT="0" marB="0" anchor="b"/>
                </a:tc>
                <a:tc>
                  <a:txBody>
                    <a:bodyPr/>
                    <a:lstStyle/>
                    <a:p>
                      <a:pPr algn="l" fontAlgn="b"/>
                      <a:r>
                        <a:rPr lang="en-US" sz="1100" b="0" i="0" u="none" strike="noStrike">
                          <a:solidFill>
                            <a:srgbClr val="000000"/>
                          </a:solidFill>
                          <a:effectLst/>
                          <a:latin typeface="Intel Clear (Body)"/>
                        </a:rPr>
                        <a:t>(2-3)</a:t>
                      </a:r>
                    </a:p>
                  </a:txBody>
                  <a:tcPr marL="0" marR="0" marT="0" marB="0" anchor="b"/>
                </a:tc>
                <a:extLst>
                  <a:ext uri="{0D108BD9-81ED-4DB2-BD59-A6C34878D82A}">
                    <a16:rowId xmlns:a16="http://schemas.microsoft.com/office/drawing/2014/main" val="2005629083"/>
                  </a:ext>
                </a:extLst>
              </a:tr>
              <a:tr h="238412">
                <a:tc>
                  <a:txBody>
                    <a:bodyPr/>
                    <a:lstStyle/>
                    <a:p>
                      <a:pPr marL="0" marR="0" lvl="0" indent="0" algn="l" defTabSz="609600" eaLnBrk="1" fontAlgn="b" latinLnBrk="0" hangingPunct="1">
                        <a:lnSpc>
                          <a:spcPct val="100000"/>
                        </a:lnSpc>
                        <a:spcBef>
                          <a:spcPts val="0"/>
                        </a:spcBef>
                        <a:spcAft>
                          <a:spcPts val="0"/>
                        </a:spcAft>
                        <a:buClrTx/>
                        <a:buSzTx/>
                        <a:buFontTx/>
                        <a:buNone/>
                        <a:tabLst/>
                        <a:defRPr/>
                      </a:pPr>
                      <a:r>
                        <a:rPr lang="en-US" sz="1100" u="none" strike="noStrike">
                          <a:effectLst/>
                          <a:latin typeface="Intel Clear (Body)"/>
                        </a:rPr>
                        <a:t>FUSA_DIAGTEST_EN</a:t>
                      </a:r>
                      <a:endParaRPr lang="en-US" sz="1100" b="0" i="0" u="none" strike="noStrike">
                        <a:solidFill>
                          <a:srgbClr val="000000"/>
                        </a:solidFill>
                        <a:effectLst/>
                        <a:latin typeface="Intel Clear (Body)"/>
                      </a:endParaRPr>
                    </a:p>
                  </a:txBody>
                  <a:tcPr marL="6350" marR="6350" marT="6350" marB="0" anchor="b"/>
                </a:tc>
                <a:tc>
                  <a:txBody>
                    <a:bodyPr/>
                    <a:lstStyle/>
                    <a:p>
                      <a:pPr algn="l" fontAlgn="b"/>
                      <a:r>
                        <a:rPr lang="en-US" sz="1100" b="0" i="0" u="none" strike="noStrike">
                          <a:solidFill>
                            <a:srgbClr val="000000"/>
                          </a:solidFill>
                          <a:effectLst/>
                          <a:latin typeface="Intel Clear (Body)"/>
                        </a:rPr>
                        <a:t>J2H2</a:t>
                      </a:r>
                    </a:p>
                  </a:txBody>
                  <a:tcPr marL="0" marR="0" marT="0" marB="0" anchor="b"/>
                </a:tc>
                <a:tc>
                  <a:txBody>
                    <a:bodyPr/>
                    <a:lstStyle/>
                    <a:p>
                      <a:pPr algn="l" fontAlgn="b"/>
                      <a:r>
                        <a:rPr lang="en-US" sz="1100" b="0" i="0" u="none" strike="noStrike">
                          <a:solidFill>
                            <a:srgbClr val="000000"/>
                          </a:solidFill>
                          <a:effectLst/>
                          <a:latin typeface="Intel Clear (Body)"/>
                        </a:rPr>
                        <a:t>(2-3)</a:t>
                      </a:r>
                    </a:p>
                  </a:txBody>
                  <a:tcPr marL="0" marR="0" marT="0" marB="0" anchor="b"/>
                </a:tc>
                <a:extLst>
                  <a:ext uri="{0D108BD9-81ED-4DB2-BD59-A6C34878D82A}">
                    <a16:rowId xmlns:a16="http://schemas.microsoft.com/office/drawing/2014/main" val="2946314970"/>
                  </a:ext>
                </a:extLst>
              </a:tr>
              <a:tr h="238412">
                <a:tc>
                  <a:txBody>
                    <a:bodyPr/>
                    <a:lstStyle/>
                    <a:p>
                      <a:pPr algn="l" fontAlgn="b"/>
                      <a:r>
                        <a:rPr lang="en-US" sz="1100" u="none" strike="noStrike">
                          <a:effectLst/>
                          <a:latin typeface="Intel Clear (Body)"/>
                        </a:rPr>
                        <a:t>DAC_EXIT_GPIO</a:t>
                      </a:r>
                      <a:endParaRPr lang="en-US" sz="1100" b="0" i="0" u="none" strike="noStrike">
                        <a:solidFill>
                          <a:srgbClr val="000000"/>
                        </a:solidFill>
                        <a:effectLst/>
                        <a:latin typeface="Intel Clear (Body)"/>
                      </a:endParaRPr>
                    </a:p>
                  </a:txBody>
                  <a:tcPr marL="6350" marR="6350" marT="6350" marB="0" anchor="b"/>
                </a:tc>
                <a:tc>
                  <a:txBody>
                    <a:bodyPr/>
                    <a:lstStyle/>
                    <a:p>
                      <a:pPr algn="l" fontAlgn="b"/>
                      <a:r>
                        <a:rPr lang="en-US" sz="1100" b="0" i="0" u="none" strike="noStrike">
                          <a:solidFill>
                            <a:srgbClr val="000000"/>
                          </a:solidFill>
                          <a:effectLst/>
                          <a:latin typeface="Intel Clear (Body)"/>
                        </a:rPr>
                        <a:t>J2J3</a:t>
                      </a:r>
                    </a:p>
                  </a:txBody>
                  <a:tcPr marL="0" marR="0" marT="0" marB="0" anchor="b"/>
                </a:tc>
                <a:tc>
                  <a:txBody>
                    <a:bodyPr/>
                    <a:lstStyle/>
                    <a:p>
                      <a:pPr algn="l" fontAlgn="b"/>
                      <a:r>
                        <a:rPr lang="en-US" sz="1100" b="0" i="0" u="none" strike="noStrike">
                          <a:solidFill>
                            <a:srgbClr val="000000"/>
                          </a:solidFill>
                          <a:effectLst/>
                          <a:latin typeface="Intel Clear (Body)"/>
                        </a:rPr>
                        <a:t>(2-3)</a:t>
                      </a:r>
                    </a:p>
                  </a:txBody>
                  <a:tcPr marL="0" marR="0" marT="0" marB="0" anchor="b"/>
                </a:tc>
                <a:extLst>
                  <a:ext uri="{0D108BD9-81ED-4DB2-BD59-A6C34878D82A}">
                    <a16:rowId xmlns:a16="http://schemas.microsoft.com/office/drawing/2014/main" val="4245294031"/>
                  </a:ext>
                </a:extLst>
              </a:tr>
              <a:tr h="238412">
                <a:tc>
                  <a:txBody>
                    <a:bodyPr/>
                    <a:lstStyle/>
                    <a:p>
                      <a:pPr marL="0" marR="0" lvl="0" indent="0" algn="l" defTabSz="609600" eaLnBrk="1" fontAlgn="b" latinLnBrk="0" hangingPunct="1">
                        <a:lnSpc>
                          <a:spcPct val="100000"/>
                        </a:lnSpc>
                        <a:spcBef>
                          <a:spcPts val="0"/>
                        </a:spcBef>
                        <a:spcAft>
                          <a:spcPts val="0"/>
                        </a:spcAft>
                        <a:buClrTx/>
                        <a:buSzTx/>
                        <a:buFontTx/>
                        <a:buNone/>
                        <a:tabLst/>
                        <a:defRPr/>
                      </a:pPr>
                      <a:r>
                        <a:rPr lang="en-US" sz="1100" u="none" strike="noStrike">
                          <a:effectLst/>
                          <a:latin typeface="Intel Clear (Body)"/>
                        </a:rPr>
                        <a:t>COINLESS_MODE_PU</a:t>
                      </a:r>
                      <a:endParaRPr lang="en-US" sz="1100" b="0" i="0" u="none" strike="noStrike">
                        <a:solidFill>
                          <a:srgbClr val="000000"/>
                        </a:solidFill>
                        <a:effectLst/>
                        <a:latin typeface="Intel Clear (Body)"/>
                      </a:endParaRPr>
                    </a:p>
                  </a:txBody>
                  <a:tcPr marL="6350" marR="6350" marT="6350" marB="0" anchor="b"/>
                </a:tc>
                <a:tc>
                  <a:txBody>
                    <a:bodyPr/>
                    <a:lstStyle/>
                    <a:p>
                      <a:pPr algn="l" fontAlgn="b"/>
                      <a:r>
                        <a:rPr lang="en-US" sz="1100" b="0" i="0" u="none" strike="noStrike">
                          <a:solidFill>
                            <a:srgbClr val="000000"/>
                          </a:solidFill>
                          <a:effectLst/>
                          <a:latin typeface="Intel Clear (Body)"/>
                        </a:rPr>
                        <a:t>J3B2</a:t>
                      </a:r>
                    </a:p>
                  </a:txBody>
                  <a:tcPr marL="0" marR="0" marT="0" marB="0" anchor="b"/>
                </a:tc>
                <a:tc>
                  <a:txBody>
                    <a:bodyPr/>
                    <a:lstStyle/>
                    <a:p>
                      <a:pPr algn="l" fontAlgn="b"/>
                      <a:r>
                        <a:rPr lang="en-US" sz="1100" b="0" i="0" u="none" strike="noStrike">
                          <a:solidFill>
                            <a:srgbClr val="000000"/>
                          </a:solidFill>
                          <a:effectLst/>
                          <a:latin typeface="Intel Clear (Body)"/>
                        </a:rPr>
                        <a:t>(2-3)</a:t>
                      </a:r>
                    </a:p>
                  </a:txBody>
                  <a:tcPr marL="0" marR="0" marT="0" marB="0" anchor="b"/>
                </a:tc>
                <a:extLst>
                  <a:ext uri="{0D108BD9-81ED-4DB2-BD59-A6C34878D82A}">
                    <a16:rowId xmlns:a16="http://schemas.microsoft.com/office/drawing/2014/main" val="672755461"/>
                  </a:ext>
                </a:extLst>
              </a:tr>
              <a:tr h="238412">
                <a:tc>
                  <a:txBody>
                    <a:bodyPr/>
                    <a:lstStyle/>
                    <a:p>
                      <a:pPr algn="l" fontAlgn="b"/>
                      <a:r>
                        <a:rPr lang="en-US" sz="1100" u="none" strike="noStrike">
                          <a:effectLst/>
                          <a:latin typeface="Intel Clear (Body)"/>
                        </a:rPr>
                        <a:t>GPPC_D12_NOREBOOT</a:t>
                      </a:r>
                      <a:endParaRPr lang="en-US" sz="1100" b="0" i="0" u="none" strike="noStrike">
                        <a:solidFill>
                          <a:srgbClr val="000000"/>
                        </a:solidFill>
                        <a:effectLst/>
                        <a:latin typeface="Intel Clear (Body)"/>
                      </a:endParaRPr>
                    </a:p>
                  </a:txBody>
                  <a:tcPr marL="6350" marR="6350" marT="6350" marB="0" anchor="b"/>
                </a:tc>
                <a:tc>
                  <a:txBody>
                    <a:bodyPr/>
                    <a:lstStyle/>
                    <a:p>
                      <a:pPr algn="l" fontAlgn="b"/>
                      <a:r>
                        <a:rPr lang="en-US" sz="1100" b="0" i="0" u="none" strike="noStrike">
                          <a:solidFill>
                            <a:srgbClr val="000000"/>
                          </a:solidFill>
                          <a:effectLst/>
                          <a:latin typeface="Intel Clear (Body)"/>
                        </a:rPr>
                        <a:t>J5C1</a:t>
                      </a:r>
                    </a:p>
                  </a:txBody>
                  <a:tcPr marL="0" marR="0" marT="0" marB="0" anchor="b"/>
                </a:tc>
                <a:tc>
                  <a:txBody>
                    <a:bodyPr/>
                    <a:lstStyle/>
                    <a:p>
                      <a:pPr algn="l" fontAlgn="b"/>
                      <a:r>
                        <a:rPr lang="en-US" sz="1100" b="0" i="0" u="none" strike="noStrike">
                          <a:solidFill>
                            <a:srgbClr val="000000"/>
                          </a:solidFill>
                          <a:effectLst/>
                          <a:latin typeface="Intel Clear (Body)"/>
                        </a:rPr>
                        <a:t>(2-3)</a:t>
                      </a:r>
                    </a:p>
                  </a:txBody>
                  <a:tcPr marL="0" marR="0" marT="0" marB="0" anchor="b"/>
                </a:tc>
                <a:extLst>
                  <a:ext uri="{0D108BD9-81ED-4DB2-BD59-A6C34878D82A}">
                    <a16:rowId xmlns:a16="http://schemas.microsoft.com/office/drawing/2014/main" val="1270437621"/>
                  </a:ext>
                </a:extLst>
              </a:tr>
              <a:tr h="238412">
                <a:tc>
                  <a:txBody>
                    <a:bodyPr/>
                    <a:lstStyle/>
                    <a:p>
                      <a:pPr marL="0" marR="0" lvl="0" indent="0" algn="l" defTabSz="609600" eaLnBrk="1" fontAlgn="b"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Intel Clear (Body)"/>
                        </a:rPr>
                        <a:t>VCCIO_UCIE_EN</a:t>
                      </a:r>
                    </a:p>
                  </a:txBody>
                  <a:tcPr marL="6350" marR="6350" marT="6350" marB="0" anchor="b"/>
                </a:tc>
                <a:tc>
                  <a:txBody>
                    <a:bodyPr/>
                    <a:lstStyle/>
                    <a:p>
                      <a:pPr algn="l" fontAlgn="b"/>
                      <a:r>
                        <a:rPr lang="en-US" sz="1100" b="0" i="0" u="none" strike="noStrike">
                          <a:solidFill>
                            <a:srgbClr val="000000"/>
                          </a:solidFill>
                          <a:effectLst/>
                          <a:latin typeface="Intel Clear (Body)"/>
                        </a:rPr>
                        <a:t>J5D1</a:t>
                      </a:r>
                    </a:p>
                  </a:txBody>
                  <a:tcPr marL="0" marR="0" marT="0" marB="0" anchor="b"/>
                </a:tc>
                <a:tc>
                  <a:txBody>
                    <a:bodyPr/>
                    <a:lstStyle/>
                    <a:p>
                      <a:pPr algn="l" fontAlgn="b"/>
                      <a:r>
                        <a:rPr lang="en-US" sz="1100" b="0" i="0" u="none" strike="noStrike">
                          <a:solidFill>
                            <a:srgbClr val="000000"/>
                          </a:solidFill>
                          <a:effectLst/>
                          <a:latin typeface="Intel Clear (Body)"/>
                        </a:rPr>
                        <a:t>(1-2)</a:t>
                      </a:r>
                    </a:p>
                  </a:txBody>
                  <a:tcPr marL="0" marR="0" marT="0" marB="0" anchor="b"/>
                </a:tc>
                <a:extLst>
                  <a:ext uri="{0D108BD9-81ED-4DB2-BD59-A6C34878D82A}">
                    <a16:rowId xmlns:a16="http://schemas.microsoft.com/office/drawing/2014/main" val="2053253413"/>
                  </a:ext>
                </a:extLst>
              </a:tr>
              <a:tr h="238412">
                <a:tc>
                  <a:txBody>
                    <a:bodyPr/>
                    <a:lstStyle/>
                    <a:p>
                      <a:pPr algn="l" fontAlgn="b"/>
                      <a:r>
                        <a:rPr lang="en-US" sz="1100" b="0" i="0" u="none" strike="noStrike">
                          <a:solidFill>
                            <a:srgbClr val="000000"/>
                          </a:solidFill>
                          <a:effectLst/>
                          <a:latin typeface="Intel Clear (Body)"/>
                        </a:rPr>
                        <a:t>VCCIO_UCIE_VIN</a:t>
                      </a:r>
                    </a:p>
                  </a:txBody>
                  <a:tcPr marL="6350" marR="6350" marT="6350" marB="0" anchor="b"/>
                </a:tc>
                <a:tc>
                  <a:txBody>
                    <a:bodyPr/>
                    <a:lstStyle/>
                    <a:p>
                      <a:pPr algn="l" fontAlgn="b"/>
                      <a:r>
                        <a:rPr lang="en-US" sz="1100" b="0" i="0" u="none" strike="noStrike">
                          <a:solidFill>
                            <a:srgbClr val="000000"/>
                          </a:solidFill>
                          <a:effectLst/>
                          <a:latin typeface="Intel Clear (Body)"/>
                        </a:rPr>
                        <a:t>J5D2</a:t>
                      </a:r>
                    </a:p>
                  </a:txBody>
                  <a:tcPr marL="0" marR="0" marT="0" marB="0" anchor="b"/>
                </a:tc>
                <a:tc>
                  <a:txBody>
                    <a:bodyPr/>
                    <a:lstStyle/>
                    <a:p>
                      <a:pPr algn="l" fontAlgn="b"/>
                      <a:r>
                        <a:rPr lang="en-US" sz="1100" b="0" i="0" u="none" strike="noStrike">
                          <a:solidFill>
                            <a:srgbClr val="000000"/>
                          </a:solidFill>
                          <a:effectLst/>
                          <a:latin typeface="Intel Clear (Body)"/>
                        </a:rPr>
                        <a:t>(1-2)</a:t>
                      </a:r>
                    </a:p>
                  </a:txBody>
                  <a:tcPr marL="0" marR="0" marT="0" marB="0" anchor="b"/>
                </a:tc>
                <a:extLst>
                  <a:ext uri="{0D108BD9-81ED-4DB2-BD59-A6C34878D82A}">
                    <a16:rowId xmlns:a16="http://schemas.microsoft.com/office/drawing/2014/main" val="3173127323"/>
                  </a:ext>
                </a:extLst>
              </a:tr>
              <a:tr h="238412">
                <a:tc>
                  <a:txBody>
                    <a:bodyPr/>
                    <a:lstStyle/>
                    <a:p>
                      <a:pPr marL="0" marR="0" lvl="0" indent="0" algn="l" defTabSz="609600" eaLnBrk="1" fontAlgn="b" latinLnBrk="0" hangingPunct="1">
                        <a:lnSpc>
                          <a:spcPct val="100000"/>
                        </a:lnSpc>
                        <a:spcBef>
                          <a:spcPts val="0"/>
                        </a:spcBef>
                        <a:spcAft>
                          <a:spcPts val="0"/>
                        </a:spcAft>
                        <a:buClrTx/>
                        <a:buSzTx/>
                        <a:buFontTx/>
                        <a:buNone/>
                        <a:tabLst/>
                        <a:defRPr/>
                      </a:pPr>
                      <a:r>
                        <a:rPr lang="en-US" sz="1100" u="none" strike="noStrike">
                          <a:effectLst/>
                          <a:latin typeface="Intel Clear (Body)"/>
                        </a:rPr>
                        <a:t>+V3P3S_VAL_J</a:t>
                      </a:r>
                      <a:endParaRPr lang="en-US" sz="1100" b="0" i="0" u="none" strike="noStrike">
                        <a:solidFill>
                          <a:srgbClr val="000000"/>
                        </a:solidFill>
                        <a:effectLst/>
                        <a:latin typeface="Intel Clear (Body)"/>
                      </a:endParaRPr>
                    </a:p>
                  </a:txBody>
                  <a:tcPr marL="6350" marR="6350" marT="6350" marB="0" anchor="b"/>
                </a:tc>
                <a:tc>
                  <a:txBody>
                    <a:bodyPr/>
                    <a:lstStyle/>
                    <a:p>
                      <a:pPr algn="l" fontAlgn="b"/>
                      <a:r>
                        <a:rPr lang="en-US" sz="1100" b="0" i="0" u="none" strike="noStrike">
                          <a:solidFill>
                            <a:srgbClr val="000000"/>
                          </a:solidFill>
                          <a:effectLst/>
                          <a:latin typeface="Intel Clear (Body)"/>
                        </a:rPr>
                        <a:t>J6G2</a:t>
                      </a:r>
                    </a:p>
                  </a:txBody>
                  <a:tcPr marL="0" marR="0" marT="0" marB="0" anchor="b"/>
                </a:tc>
                <a:tc>
                  <a:txBody>
                    <a:bodyPr/>
                    <a:lstStyle/>
                    <a:p>
                      <a:pPr algn="l" fontAlgn="b"/>
                      <a:r>
                        <a:rPr lang="en-US" sz="1100" b="0" i="0" u="none" strike="noStrike">
                          <a:solidFill>
                            <a:srgbClr val="000000"/>
                          </a:solidFill>
                          <a:effectLst/>
                          <a:latin typeface="Intel Clear (Body)"/>
                        </a:rPr>
                        <a:t>(1-2)</a:t>
                      </a:r>
                    </a:p>
                  </a:txBody>
                  <a:tcPr marL="0" marR="0" marT="0" marB="0" anchor="b"/>
                </a:tc>
                <a:extLst>
                  <a:ext uri="{0D108BD9-81ED-4DB2-BD59-A6C34878D82A}">
                    <a16:rowId xmlns:a16="http://schemas.microsoft.com/office/drawing/2014/main" val="679579995"/>
                  </a:ext>
                </a:extLst>
              </a:tr>
              <a:tr h="238412">
                <a:tc>
                  <a:txBody>
                    <a:bodyPr/>
                    <a:lstStyle/>
                    <a:p>
                      <a:pPr marL="0" marR="0" lvl="0" indent="0" algn="l" defTabSz="609600" eaLnBrk="1" fontAlgn="b" latinLnBrk="0" hangingPunct="1">
                        <a:lnSpc>
                          <a:spcPct val="100000"/>
                        </a:lnSpc>
                        <a:spcBef>
                          <a:spcPts val="0"/>
                        </a:spcBef>
                        <a:spcAft>
                          <a:spcPts val="0"/>
                        </a:spcAft>
                        <a:buClrTx/>
                        <a:buSzTx/>
                        <a:buFontTx/>
                        <a:buNone/>
                        <a:tabLst/>
                        <a:defRPr/>
                      </a:pPr>
                      <a:r>
                        <a:rPr lang="en-US" sz="1100" u="none" strike="noStrike">
                          <a:effectLst/>
                          <a:latin typeface="Intel Clear (Body)"/>
                        </a:rPr>
                        <a:t>H_PECI</a:t>
                      </a:r>
                      <a:endParaRPr lang="en-US" sz="1100" b="0" i="0" u="none" strike="noStrike">
                        <a:solidFill>
                          <a:srgbClr val="000000"/>
                        </a:solidFill>
                        <a:effectLst/>
                        <a:latin typeface="Intel Clear (Body)"/>
                      </a:endParaRPr>
                    </a:p>
                  </a:txBody>
                  <a:tcPr marL="6350" marR="6350" marT="6350" marB="0" anchor="b"/>
                </a:tc>
                <a:tc>
                  <a:txBody>
                    <a:bodyPr/>
                    <a:lstStyle/>
                    <a:p>
                      <a:pPr algn="l" fontAlgn="b"/>
                      <a:r>
                        <a:rPr lang="en-US" sz="1100" b="0" i="0" u="none" strike="noStrike">
                          <a:solidFill>
                            <a:srgbClr val="000000"/>
                          </a:solidFill>
                          <a:effectLst/>
                          <a:latin typeface="Intel Clear (Body)"/>
                        </a:rPr>
                        <a:t>J6H1</a:t>
                      </a:r>
                    </a:p>
                  </a:txBody>
                  <a:tcPr marL="0" marR="0" marT="0" marB="0" anchor="b"/>
                </a:tc>
                <a:tc>
                  <a:txBody>
                    <a:bodyPr/>
                    <a:lstStyle/>
                    <a:p>
                      <a:pPr algn="l" fontAlgn="b"/>
                      <a:r>
                        <a:rPr lang="en-US" sz="1100" b="0" i="0" u="none" strike="noStrike">
                          <a:solidFill>
                            <a:srgbClr val="000000"/>
                          </a:solidFill>
                          <a:effectLst/>
                          <a:latin typeface="Intel Clear (Body)"/>
                        </a:rPr>
                        <a:t>(2-3)</a:t>
                      </a:r>
                    </a:p>
                  </a:txBody>
                  <a:tcPr marL="0" marR="0" marT="0" marB="0" anchor="b"/>
                </a:tc>
                <a:extLst>
                  <a:ext uri="{0D108BD9-81ED-4DB2-BD59-A6C34878D82A}">
                    <a16:rowId xmlns:a16="http://schemas.microsoft.com/office/drawing/2014/main" val="2550033980"/>
                  </a:ext>
                </a:extLst>
              </a:tr>
              <a:tr h="238412">
                <a:tc>
                  <a:txBody>
                    <a:bodyPr/>
                    <a:lstStyle/>
                    <a:p>
                      <a:pPr marL="0" marR="0" lvl="0" indent="0" algn="l" defTabSz="609600" eaLnBrk="1" fontAlgn="b" latinLnBrk="0" hangingPunct="1">
                        <a:lnSpc>
                          <a:spcPct val="100000"/>
                        </a:lnSpc>
                        <a:spcBef>
                          <a:spcPts val="0"/>
                        </a:spcBef>
                        <a:spcAft>
                          <a:spcPts val="0"/>
                        </a:spcAft>
                        <a:buClrTx/>
                        <a:buSzTx/>
                        <a:buFontTx/>
                        <a:buNone/>
                        <a:tabLst/>
                        <a:defRPr/>
                      </a:pPr>
                      <a:r>
                        <a:rPr lang="en-US" sz="1100" u="none" strike="noStrike">
                          <a:effectLst/>
                          <a:latin typeface="Intel Clear (Body)"/>
                        </a:rPr>
                        <a:t>BUF_RXD</a:t>
                      </a:r>
                      <a:endParaRPr lang="en-US" sz="1100" b="0" i="0" u="none" strike="noStrike">
                        <a:solidFill>
                          <a:srgbClr val="000000"/>
                        </a:solidFill>
                        <a:effectLst/>
                        <a:latin typeface="Intel Clear (Body)"/>
                      </a:endParaRPr>
                    </a:p>
                  </a:txBody>
                  <a:tcPr marL="6350" marR="6350" marT="6350" marB="0" anchor="b"/>
                </a:tc>
                <a:tc>
                  <a:txBody>
                    <a:bodyPr/>
                    <a:lstStyle/>
                    <a:p>
                      <a:pPr algn="l" fontAlgn="b"/>
                      <a:r>
                        <a:rPr lang="en-US" sz="1100" b="0" i="0" u="none" strike="noStrike">
                          <a:solidFill>
                            <a:srgbClr val="000000"/>
                          </a:solidFill>
                          <a:effectLst/>
                          <a:latin typeface="Intel Clear (Body)"/>
                        </a:rPr>
                        <a:t>J6J1</a:t>
                      </a:r>
                    </a:p>
                  </a:txBody>
                  <a:tcPr marL="0" marR="0" marT="0" marB="0" anchor="b"/>
                </a:tc>
                <a:tc>
                  <a:txBody>
                    <a:bodyPr/>
                    <a:lstStyle/>
                    <a:p>
                      <a:pPr algn="l" fontAlgn="b"/>
                      <a:r>
                        <a:rPr lang="en-US" sz="1100" b="0" i="0" u="none" strike="noStrike">
                          <a:solidFill>
                            <a:srgbClr val="000000"/>
                          </a:solidFill>
                          <a:effectLst/>
                          <a:latin typeface="Intel Clear (Body)"/>
                        </a:rPr>
                        <a:t>(1-2)</a:t>
                      </a:r>
                    </a:p>
                  </a:txBody>
                  <a:tcPr marL="0" marR="0" marT="0" marB="0" anchor="b"/>
                </a:tc>
                <a:extLst>
                  <a:ext uri="{0D108BD9-81ED-4DB2-BD59-A6C34878D82A}">
                    <a16:rowId xmlns:a16="http://schemas.microsoft.com/office/drawing/2014/main" val="3858025837"/>
                  </a:ext>
                </a:extLst>
              </a:tr>
              <a:tr h="238412">
                <a:tc>
                  <a:txBody>
                    <a:bodyPr/>
                    <a:lstStyle/>
                    <a:p>
                      <a:pPr algn="l" fontAlgn="b"/>
                      <a:r>
                        <a:rPr lang="en-US" sz="1100" b="0" i="0" u="none" strike="noStrike" cap="none" spc="0" baseline="0">
                          <a:solidFill>
                            <a:schemeClr val="tx1"/>
                          </a:solidFill>
                          <a:uFillTx/>
                          <a:latin typeface="Intel Clear (Body)"/>
                          <a:ea typeface="+mn-ea"/>
                          <a:cs typeface="+mn-cs"/>
                          <a:sym typeface="Intel Clear"/>
                        </a:rPr>
                        <a:t>CLKREQ2_X4_GEN4_DT_CEM_SLOT1</a:t>
                      </a:r>
                      <a:endParaRPr lang="en-US" sz="1100" b="0" i="0" u="none" strike="noStrike">
                        <a:solidFill>
                          <a:srgbClr val="000000"/>
                        </a:solidFill>
                        <a:effectLst/>
                        <a:latin typeface="Intel Clear (Body)"/>
                      </a:endParaRPr>
                    </a:p>
                  </a:txBody>
                  <a:tcPr marL="6350" marR="6350" marT="6350" marB="0" anchor="b"/>
                </a:tc>
                <a:tc>
                  <a:txBody>
                    <a:bodyPr/>
                    <a:lstStyle/>
                    <a:p>
                      <a:pPr algn="l" fontAlgn="b"/>
                      <a:r>
                        <a:rPr lang="en-US" sz="1100" b="0" i="0" u="none" strike="noStrike">
                          <a:solidFill>
                            <a:srgbClr val="000000"/>
                          </a:solidFill>
                          <a:effectLst/>
                          <a:latin typeface="Intel Clear (Body)"/>
                        </a:rPr>
                        <a:t>J7E2</a:t>
                      </a:r>
                    </a:p>
                  </a:txBody>
                  <a:tcPr marL="0" marR="0" marT="0" marB="0" anchor="b"/>
                </a:tc>
                <a:tc>
                  <a:txBody>
                    <a:bodyPr/>
                    <a:lstStyle/>
                    <a:p>
                      <a:pPr algn="l" fontAlgn="b"/>
                      <a:r>
                        <a:rPr lang="en-US" sz="1100" b="0" i="0" u="none" strike="noStrike">
                          <a:solidFill>
                            <a:srgbClr val="000000"/>
                          </a:solidFill>
                          <a:effectLst/>
                          <a:latin typeface="Intel Clear (Body)"/>
                        </a:rPr>
                        <a:t>(1-2)</a:t>
                      </a:r>
                    </a:p>
                  </a:txBody>
                  <a:tcPr marL="0" marR="0" marT="0" marB="0" anchor="b"/>
                </a:tc>
                <a:extLst>
                  <a:ext uri="{0D108BD9-81ED-4DB2-BD59-A6C34878D82A}">
                    <a16:rowId xmlns:a16="http://schemas.microsoft.com/office/drawing/2014/main" val="902735919"/>
                  </a:ext>
                </a:extLst>
              </a:tr>
              <a:tr h="238412">
                <a:tc>
                  <a:txBody>
                    <a:bodyPr/>
                    <a:lstStyle/>
                    <a:p>
                      <a:pPr marL="0" marR="0" lvl="0" indent="0" algn="l" defTabSz="609600" eaLnBrk="1" fontAlgn="b" latinLnBrk="0" hangingPunct="1">
                        <a:lnSpc>
                          <a:spcPct val="100000"/>
                        </a:lnSpc>
                        <a:spcBef>
                          <a:spcPts val="0"/>
                        </a:spcBef>
                        <a:spcAft>
                          <a:spcPts val="0"/>
                        </a:spcAft>
                        <a:buClrTx/>
                        <a:buSzTx/>
                        <a:buFontTx/>
                        <a:buNone/>
                        <a:tabLst/>
                        <a:defRPr/>
                      </a:pPr>
                      <a:r>
                        <a:rPr lang="en-US" sz="1100" u="none" strike="noStrike">
                          <a:effectLst/>
                          <a:latin typeface="Intel Clear (Body)"/>
                        </a:rPr>
                        <a:t>SMB_CLK_S3; SMB_DATA_S3</a:t>
                      </a:r>
                      <a:endParaRPr lang="en-US" sz="1100" b="0" i="0" u="none" strike="noStrike">
                        <a:solidFill>
                          <a:srgbClr val="000000"/>
                        </a:solidFill>
                        <a:effectLst/>
                        <a:latin typeface="Intel Clear (Body)"/>
                      </a:endParaRPr>
                    </a:p>
                  </a:txBody>
                  <a:tcPr marL="6350" marR="6350" marT="6350" marB="0" anchor="b"/>
                </a:tc>
                <a:tc>
                  <a:txBody>
                    <a:bodyPr/>
                    <a:lstStyle/>
                    <a:p>
                      <a:pPr algn="l" fontAlgn="b"/>
                      <a:r>
                        <a:rPr lang="en-US" sz="1100" b="0" i="0" u="none" strike="noStrike">
                          <a:solidFill>
                            <a:srgbClr val="000000"/>
                          </a:solidFill>
                          <a:effectLst/>
                          <a:latin typeface="Intel Clear (Body)"/>
                        </a:rPr>
                        <a:t>J7G1</a:t>
                      </a:r>
                    </a:p>
                  </a:txBody>
                  <a:tcPr marL="0" marR="0" marT="0" marB="0" anchor="b"/>
                </a:tc>
                <a:tc>
                  <a:txBody>
                    <a:bodyPr/>
                    <a:lstStyle/>
                    <a:p>
                      <a:pPr algn="l" fontAlgn="b"/>
                      <a:r>
                        <a:rPr lang="en-US" sz="1100" b="0" i="0" u="none" strike="noStrike">
                          <a:solidFill>
                            <a:srgbClr val="000000"/>
                          </a:solidFill>
                          <a:effectLst/>
                          <a:latin typeface="Intel Clear (Body)"/>
                        </a:rPr>
                        <a:t>(1-3;2-4)</a:t>
                      </a:r>
                    </a:p>
                  </a:txBody>
                  <a:tcPr marL="0" marR="0" marT="0" marB="0" anchor="b"/>
                </a:tc>
                <a:extLst>
                  <a:ext uri="{0D108BD9-81ED-4DB2-BD59-A6C34878D82A}">
                    <a16:rowId xmlns:a16="http://schemas.microsoft.com/office/drawing/2014/main" val="4194187148"/>
                  </a:ext>
                </a:extLst>
              </a:tr>
              <a:tr h="238412">
                <a:tc>
                  <a:txBody>
                    <a:bodyPr/>
                    <a:lstStyle/>
                    <a:p>
                      <a:pPr algn="l" fontAlgn="b"/>
                      <a:r>
                        <a:rPr lang="en-US" sz="1100" b="0" i="0" u="none" strike="noStrike">
                          <a:solidFill>
                            <a:srgbClr val="000000"/>
                          </a:solidFill>
                          <a:effectLst/>
                          <a:latin typeface="Intel Clear (Body)"/>
                        </a:rPr>
                        <a:t>MIC_PRIVACY_SW_OUT</a:t>
                      </a:r>
                    </a:p>
                  </a:txBody>
                  <a:tcPr marL="6350" marR="6350" marT="6350" marB="0" anchor="b"/>
                </a:tc>
                <a:tc>
                  <a:txBody>
                    <a:bodyPr/>
                    <a:lstStyle/>
                    <a:p>
                      <a:pPr algn="l" fontAlgn="b"/>
                      <a:r>
                        <a:rPr lang="en-US" sz="1100" b="0" i="0" u="none" strike="noStrike">
                          <a:solidFill>
                            <a:srgbClr val="000000"/>
                          </a:solidFill>
                          <a:effectLst/>
                          <a:latin typeface="Intel Clear (Body)"/>
                        </a:rPr>
                        <a:t>J7H3</a:t>
                      </a:r>
                    </a:p>
                  </a:txBody>
                  <a:tcPr marL="0" marR="0" marT="0" marB="0" anchor="b"/>
                </a:tc>
                <a:tc>
                  <a:txBody>
                    <a:bodyPr/>
                    <a:lstStyle/>
                    <a:p>
                      <a:pPr algn="l" fontAlgn="b"/>
                      <a:r>
                        <a:rPr lang="en-US" sz="1100" b="0" i="0" u="none" strike="noStrike">
                          <a:solidFill>
                            <a:srgbClr val="000000"/>
                          </a:solidFill>
                          <a:effectLst/>
                          <a:latin typeface="Intel Clear (Body)"/>
                        </a:rPr>
                        <a:t>(2-3)</a:t>
                      </a:r>
                    </a:p>
                  </a:txBody>
                  <a:tcPr marL="0" marR="0" marT="0" marB="0" anchor="b"/>
                </a:tc>
                <a:extLst>
                  <a:ext uri="{0D108BD9-81ED-4DB2-BD59-A6C34878D82A}">
                    <a16:rowId xmlns:a16="http://schemas.microsoft.com/office/drawing/2014/main" val="2416101770"/>
                  </a:ext>
                </a:extLst>
              </a:tr>
              <a:tr h="238412">
                <a:tc>
                  <a:txBody>
                    <a:bodyPr/>
                    <a:lstStyle/>
                    <a:p>
                      <a:pPr algn="l" fontAlgn="b"/>
                      <a:r>
                        <a:rPr lang="en-US" sz="1100" b="0" i="0" u="none" strike="noStrike">
                          <a:solidFill>
                            <a:srgbClr val="000000"/>
                          </a:solidFill>
                          <a:effectLst/>
                          <a:latin typeface="Intel Clear (Body)"/>
                        </a:rPr>
                        <a:t>GBR_PD_GND</a:t>
                      </a:r>
                    </a:p>
                  </a:txBody>
                  <a:tcPr marL="6350" marR="6350" marT="6350" marB="0" anchor="b"/>
                </a:tc>
                <a:tc>
                  <a:txBody>
                    <a:bodyPr/>
                    <a:lstStyle/>
                    <a:p>
                      <a:pPr algn="l" fontAlgn="b"/>
                      <a:r>
                        <a:rPr lang="en-US" sz="1100" b="0" i="0" u="none" strike="noStrike">
                          <a:solidFill>
                            <a:srgbClr val="000000"/>
                          </a:solidFill>
                          <a:effectLst/>
                          <a:latin typeface="Intel Clear (Body)"/>
                        </a:rPr>
                        <a:t>J8B2</a:t>
                      </a:r>
                    </a:p>
                  </a:txBody>
                  <a:tcPr marL="0" marR="0" marT="0" marB="0" anchor="b"/>
                </a:tc>
                <a:tc>
                  <a:txBody>
                    <a:bodyPr/>
                    <a:lstStyle/>
                    <a:p>
                      <a:pPr algn="l" fontAlgn="b"/>
                      <a:r>
                        <a:rPr lang="en-US" sz="1100" b="0" i="0" u="none" strike="noStrike">
                          <a:solidFill>
                            <a:srgbClr val="000000"/>
                          </a:solidFill>
                          <a:effectLst/>
                          <a:latin typeface="Intel Clear (Body)"/>
                        </a:rPr>
                        <a:t>(1-X)</a:t>
                      </a:r>
                    </a:p>
                  </a:txBody>
                  <a:tcPr marL="0" marR="0" marT="0" marB="0" anchor="b"/>
                </a:tc>
                <a:extLst>
                  <a:ext uri="{0D108BD9-81ED-4DB2-BD59-A6C34878D82A}">
                    <a16:rowId xmlns:a16="http://schemas.microsoft.com/office/drawing/2014/main" val="2069303085"/>
                  </a:ext>
                </a:extLst>
              </a:tr>
            </a:tbl>
          </a:graphicData>
        </a:graphic>
      </p:graphicFrame>
      <p:pic>
        <p:nvPicPr>
          <p:cNvPr id="4" name="Picture 3">
            <a:extLst>
              <a:ext uri="{FF2B5EF4-FFF2-40B4-BE49-F238E27FC236}">
                <a16:creationId xmlns:a16="http://schemas.microsoft.com/office/drawing/2014/main" id="{B12A2C62-EA2B-8A3E-387A-4639C68B146C}"/>
              </a:ext>
            </a:extLst>
          </p:cNvPr>
          <p:cNvPicPr>
            <a:picLocks noChangeAspect="1"/>
          </p:cNvPicPr>
          <p:nvPr/>
        </p:nvPicPr>
        <p:blipFill>
          <a:blip r:embed="rId3"/>
          <a:stretch>
            <a:fillRect/>
          </a:stretch>
        </p:blipFill>
        <p:spPr>
          <a:xfrm>
            <a:off x="3235003" y="6409189"/>
            <a:ext cx="930867" cy="448811"/>
          </a:xfrm>
          <a:prstGeom prst="rect">
            <a:avLst/>
          </a:prstGeom>
        </p:spPr>
      </p:pic>
      <p:graphicFrame>
        <p:nvGraphicFramePr>
          <p:cNvPr id="5" name="Table 4">
            <a:extLst>
              <a:ext uri="{FF2B5EF4-FFF2-40B4-BE49-F238E27FC236}">
                <a16:creationId xmlns:a16="http://schemas.microsoft.com/office/drawing/2014/main" id="{302DB760-AEC4-8B19-96F4-583FFD5F2EE3}"/>
              </a:ext>
            </a:extLst>
          </p:cNvPr>
          <p:cNvGraphicFramePr>
            <a:graphicFrameLocks noGrp="1"/>
          </p:cNvGraphicFramePr>
          <p:nvPr>
            <p:extLst>
              <p:ext uri="{D42A27DB-BD31-4B8C-83A1-F6EECF244321}">
                <p14:modId xmlns:p14="http://schemas.microsoft.com/office/powerpoint/2010/main" val="1565020402"/>
              </p:ext>
            </p:extLst>
          </p:nvPr>
        </p:nvGraphicFramePr>
        <p:xfrm>
          <a:off x="6437201" y="887946"/>
          <a:ext cx="5141246" cy="1638945"/>
        </p:xfrm>
        <a:graphic>
          <a:graphicData uri="http://schemas.openxmlformats.org/drawingml/2006/table">
            <a:tbl>
              <a:tblPr>
                <a:tableStyleId>{5940675A-B579-460E-94D1-54222C63F5DA}</a:tableStyleId>
              </a:tblPr>
              <a:tblGrid>
                <a:gridCol w="3543568">
                  <a:extLst>
                    <a:ext uri="{9D8B030D-6E8A-4147-A177-3AD203B41FA5}">
                      <a16:colId xmlns:a16="http://schemas.microsoft.com/office/drawing/2014/main" val="3055117066"/>
                    </a:ext>
                  </a:extLst>
                </a:gridCol>
                <a:gridCol w="798839">
                  <a:extLst>
                    <a:ext uri="{9D8B030D-6E8A-4147-A177-3AD203B41FA5}">
                      <a16:colId xmlns:a16="http://schemas.microsoft.com/office/drawing/2014/main" val="928634971"/>
                    </a:ext>
                  </a:extLst>
                </a:gridCol>
                <a:gridCol w="798839">
                  <a:extLst>
                    <a:ext uri="{9D8B030D-6E8A-4147-A177-3AD203B41FA5}">
                      <a16:colId xmlns:a16="http://schemas.microsoft.com/office/drawing/2014/main" val="2307574625"/>
                    </a:ext>
                  </a:extLst>
                </a:gridCol>
              </a:tblGrid>
              <a:tr h="208473">
                <a:tc>
                  <a:txBody>
                    <a:bodyPr/>
                    <a:lstStyle/>
                    <a:p>
                      <a:pPr algn="ctr" fontAlgn="ctr"/>
                      <a:r>
                        <a:rPr lang="en-US" sz="1100" u="none" strike="noStrike">
                          <a:solidFill>
                            <a:schemeClr val="bg1"/>
                          </a:solidFill>
                          <a:effectLst/>
                        </a:rPr>
                        <a:t>Jumper Description</a:t>
                      </a:r>
                      <a:endParaRPr lang="en-US" sz="1100" b="1" i="0" u="none" strike="noStrike">
                        <a:solidFill>
                          <a:schemeClr val="bg1"/>
                        </a:solidFill>
                        <a:effectLst/>
                        <a:latin typeface="Aptos Narrow" panose="020B0004020202020204" pitchFamily="34" charset="0"/>
                      </a:endParaRPr>
                    </a:p>
                  </a:txBody>
                  <a:tcPr marL="6350" marR="6350" marT="6350" marB="0" anchor="ctr">
                    <a:solidFill>
                      <a:schemeClr val="tx2"/>
                    </a:solidFill>
                  </a:tcPr>
                </a:tc>
                <a:tc>
                  <a:txBody>
                    <a:bodyPr/>
                    <a:lstStyle/>
                    <a:p>
                      <a:pPr algn="ctr" fontAlgn="ctr"/>
                      <a:r>
                        <a:rPr lang="en-US" sz="1100" u="none" strike="noStrike">
                          <a:solidFill>
                            <a:schemeClr val="bg1"/>
                          </a:solidFill>
                          <a:effectLst/>
                        </a:rPr>
                        <a:t>Ref des</a:t>
                      </a:r>
                      <a:endParaRPr lang="en-US" sz="1100" b="1" i="0" u="none" strike="noStrike">
                        <a:solidFill>
                          <a:schemeClr val="bg1"/>
                        </a:solidFill>
                        <a:effectLst/>
                        <a:latin typeface="Aptos Narrow" panose="020B0004020202020204" pitchFamily="34" charset="0"/>
                      </a:endParaRPr>
                    </a:p>
                  </a:txBody>
                  <a:tcPr marL="6350" marR="6350" marT="6350" marB="0" anchor="ctr">
                    <a:solidFill>
                      <a:schemeClr val="tx2"/>
                    </a:solidFill>
                  </a:tcPr>
                </a:tc>
                <a:tc>
                  <a:txBody>
                    <a:bodyPr/>
                    <a:lstStyle/>
                    <a:p>
                      <a:pPr algn="ctr" fontAlgn="ctr"/>
                      <a:r>
                        <a:rPr lang="en-US" sz="1100" u="none" strike="noStrike">
                          <a:solidFill>
                            <a:schemeClr val="bg1"/>
                          </a:solidFill>
                          <a:effectLst/>
                        </a:rPr>
                        <a:t>Default</a:t>
                      </a:r>
                      <a:endParaRPr lang="en-US" sz="1100" b="1" i="0" u="none" strike="noStrike">
                        <a:solidFill>
                          <a:schemeClr val="bg1"/>
                        </a:solidFill>
                        <a:effectLst/>
                        <a:latin typeface="Aptos Narrow" panose="020B0004020202020204" pitchFamily="34" charset="0"/>
                      </a:endParaRPr>
                    </a:p>
                  </a:txBody>
                  <a:tcPr marL="6350" marR="6350" marT="6350" marB="0" anchor="ctr">
                    <a:solidFill>
                      <a:schemeClr val="tx2"/>
                    </a:solidFill>
                  </a:tcPr>
                </a:tc>
                <a:extLst>
                  <a:ext uri="{0D108BD9-81ED-4DB2-BD59-A6C34878D82A}">
                    <a16:rowId xmlns:a16="http://schemas.microsoft.com/office/drawing/2014/main" val="2833784678"/>
                  </a:ext>
                </a:extLst>
              </a:tr>
              <a:tr h="238412">
                <a:tc>
                  <a:txBody>
                    <a:bodyPr/>
                    <a:lstStyle/>
                    <a:p>
                      <a:pPr marL="0" marR="0" lvl="0" indent="0" algn="l" defTabSz="609600" eaLnBrk="1" fontAlgn="b" latinLnBrk="0" hangingPunct="1">
                        <a:lnSpc>
                          <a:spcPct val="100000"/>
                        </a:lnSpc>
                        <a:spcBef>
                          <a:spcPts val="0"/>
                        </a:spcBef>
                        <a:spcAft>
                          <a:spcPts val="0"/>
                        </a:spcAft>
                        <a:buClrTx/>
                        <a:buSzTx/>
                        <a:buFontTx/>
                        <a:buNone/>
                        <a:tabLst/>
                        <a:defRPr/>
                      </a:pPr>
                      <a:r>
                        <a:rPr lang="en-US" sz="1100" u="none" strike="noStrike">
                          <a:effectLst/>
                          <a:latin typeface="Intel Clear (Body)"/>
                        </a:rPr>
                        <a:t>+V3P3A_VAL_R</a:t>
                      </a:r>
                      <a:endParaRPr lang="en-US" sz="1100" b="0" i="0" u="none" strike="noStrike">
                        <a:solidFill>
                          <a:srgbClr val="000000"/>
                        </a:solidFill>
                        <a:effectLst/>
                        <a:latin typeface="Intel Clear (Body)"/>
                      </a:endParaRPr>
                    </a:p>
                  </a:txBody>
                  <a:tcPr marL="6350" marR="6350" marT="6350" marB="0" anchor="b"/>
                </a:tc>
                <a:tc>
                  <a:txBody>
                    <a:bodyPr/>
                    <a:lstStyle/>
                    <a:p>
                      <a:pPr algn="l" fontAlgn="b"/>
                      <a:r>
                        <a:rPr lang="en-US" sz="1100" b="0" i="0" u="none" strike="noStrike">
                          <a:solidFill>
                            <a:srgbClr val="000000"/>
                          </a:solidFill>
                          <a:effectLst/>
                          <a:latin typeface="Intel Clear (Body)"/>
                        </a:rPr>
                        <a:t>J8E1</a:t>
                      </a:r>
                    </a:p>
                  </a:txBody>
                  <a:tcPr marL="0" marR="0" marT="0" marB="0" anchor="b"/>
                </a:tc>
                <a:tc>
                  <a:txBody>
                    <a:bodyPr/>
                    <a:lstStyle/>
                    <a:p>
                      <a:pPr algn="l" fontAlgn="b"/>
                      <a:r>
                        <a:rPr lang="en-US" sz="1100" b="0" i="0" u="none" strike="noStrike">
                          <a:solidFill>
                            <a:srgbClr val="000000"/>
                          </a:solidFill>
                          <a:effectLst/>
                          <a:latin typeface="Intel Clear (Body)"/>
                        </a:rPr>
                        <a:t>(2-3)</a:t>
                      </a:r>
                    </a:p>
                  </a:txBody>
                  <a:tcPr marL="0" marR="0" marT="0" marB="0" anchor="b"/>
                </a:tc>
                <a:extLst>
                  <a:ext uri="{0D108BD9-81ED-4DB2-BD59-A6C34878D82A}">
                    <a16:rowId xmlns:a16="http://schemas.microsoft.com/office/drawing/2014/main" val="2178766261"/>
                  </a:ext>
                </a:extLst>
              </a:tr>
              <a:tr h="238412">
                <a:tc>
                  <a:txBody>
                    <a:bodyPr/>
                    <a:lstStyle/>
                    <a:p>
                      <a:pPr marL="0" marR="0" lvl="0" indent="0" algn="l" defTabSz="609600" eaLnBrk="1" fontAlgn="b" latinLnBrk="0" hangingPunct="1">
                        <a:lnSpc>
                          <a:spcPct val="100000"/>
                        </a:lnSpc>
                        <a:spcBef>
                          <a:spcPts val="0"/>
                        </a:spcBef>
                        <a:spcAft>
                          <a:spcPts val="0"/>
                        </a:spcAft>
                        <a:buClrTx/>
                        <a:buSzTx/>
                        <a:buFontTx/>
                        <a:buNone/>
                        <a:tabLst/>
                        <a:defRPr/>
                      </a:pPr>
                      <a:r>
                        <a:rPr lang="en-US" sz="1100" u="none" strike="noStrike">
                          <a:effectLst/>
                          <a:latin typeface="Intel Clear (Body)"/>
                        </a:rPr>
                        <a:t>DNX_FORCE_RELOAD_HDR </a:t>
                      </a:r>
                      <a:endParaRPr lang="en-US" sz="1100" b="0" i="0" u="none" strike="noStrike">
                        <a:solidFill>
                          <a:srgbClr val="000000"/>
                        </a:solidFill>
                        <a:effectLst/>
                        <a:latin typeface="Intel Clear (Body)"/>
                      </a:endParaRPr>
                    </a:p>
                  </a:txBody>
                  <a:tcPr marL="6350" marR="6350" marT="6350" marB="0" anchor="b"/>
                </a:tc>
                <a:tc>
                  <a:txBody>
                    <a:bodyPr/>
                    <a:lstStyle/>
                    <a:p>
                      <a:pPr algn="l" fontAlgn="b"/>
                      <a:r>
                        <a:rPr lang="en-US" sz="1100" b="0" i="0" u="none" strike="noStrike">
                          <a:solidFill>
                            <a:srgbClr val="000000"/>
                          </a:solidFill>
                          <a:effectLst/>
                          <a:latin typeface="Intel Clear (Body)"/>
                        </a:rPr>
                        <a:t>J9C2</a:t>
                      </a:r>
                    </a:p>
                  </a:txBody>
                  <a:tcPr marL="0" marR="0" marT="0" marB="0" anchor="b"/>
                </a:tc>
                <a:tc>
                  <a:txBody>
                    <a:bodyPr/>
                    <a:lstStyle/>
                    <a:p>
                      <a:pPr algn="l" fontAlgn="b"/>
                      <a:r>
                        <a:rPr lang="en-US" sz="1100" b="0" i="0" u="none" strike="noStrike">
                          <a:solidFill>
                            <a:srgbClr val="000000"/>
                          </a:solidFill>
                          <a:effectLst/>
                          <a:latin typeface="Intel Clear (Body)"/>
                        </a:rPr>
                        <a:t>(2-X)</a:t>
                      </a:r>
                    </a:p>
                  </a:txBody>
                  <a:tcPr marL="0" marR="0" marT="0" marB="0" anchor="b"/>
                </a:tc>
                <a:extLst>
                  <a:ext uri="{0D108BD9-81ED-4DB2-BD59-A6C34878D82A}">
                    <a16:rowId xmlns:a16="http://schemas.microsoft.com/office/drawing/2014/main" val="4072974"/>
                  </a:ext>
                </a:extLst>
              </a:tr>
              <a:tr h="238412">
                <a:tc>
                  <a:txBody>
                    <a:bodyPr/>
                    <a:lstStyle/>
                    <a:p>
                      <a:pPr algn="l" fontAlgn="b"/>
                      <a:r>
                        <a:rPr lang="en-US" sz="1100" u="none" strike="noStrike" dirty="0">
                          <a:effectLst/>
                          <a:latin typeface="Intel Clear (Body)"/>
                        </a:rPr>
                        <a:t>CATERR_LED_DRV</a:t>
                      </a:r>
                      <a:endParaRPr lang="en-US" sz="1100" b="0" i="0" u="none" strike="noStrike" dirty="0">
                        <a:solidFill>
                          <a:srgbClr val="000000"/>
                        </a:solidFill>
                        <a:effectLst/>
                        <a:latin typeface="Intel Clear (Body)"/>
                      </a:endParaRPr>
                    </a:p>
                  </a:txBody>
                  <a:tcPr marL="6350" marR="6350" marT="6350" marB="0" anchor="b"/>
                </a:tc>
                <a:tc>
                  <a:txBody>
                    <a:bodyPr/>
                    <a:lstStyle/>
                    <a:p>
                      <a:pPr algn="l" fontAlgn="b"/>
                      <a:r>
                        <a:rPr lang="en-US" sz="1100" b="0" i="0" u="none" strike="noStrike">
                          <a:solidFill>
                            <a:srgbClr val="000000"/>
                          </a:solidFill>
                          <a:effectLst/>
                          <a:latin typeface="Intel Clear (Body)"/>
                        </a:rPr>
                        <a:t>J9D1</a:t>
                      </a:r>
                    </a:p>
                  </a:txBody>
                  <a:tcPr marL="0" marR="0" marT="0" marB="0" anchor="b"/>
                </a:tc>
                <a:tc>
                  <a:txBody>
                    <a:bodyPr/>
                    <a:lstStyle/>
                    <a:p>
                      <a:pPr algn="l" fontAlgn="b"/>
                      <a:r>
                        <a:rPr lang="en-US" sz="1100" b="0" i="0" u="none" strike="noStrike">
                          <a:solidFill>
                            <a:srgbClr val="000000"/>
                          </a:solidFill>
                          <a:effectLst/>
                          <a:latin typeface="Intel Clear (Body)"/>
                        </a:rPr>
                        <a:t>(2-X)</a:t>
                      </a:r>
                    </a:p>
                  </a:txBody>
                  <a:tcPr marL="0" marR="0" marT="0" marB="0" anchor="b"/>
                </a:tc>
                <a:extLst>
                  <a:ext uri="{0D108BD9-81ED-4DB2-BD59-A6C34878D82A}">
                    <a16:rowId xmlns:a16="http://schemas.microsoft.com/office/drawing/2014/main" val="266441309"/>
                  </a:ext>
                </a:extLst>
              </a:tr>
              <a:tr h="238412">
                <a:tc>
                  <a:txBody>
                    <a:bodyPr/>
                    <a:lstStyle/>
                    <a:p>
                      <a:pPr marL="0" marR="0" lvl="0" indent="0" algn="l" defTabSz="609600" eaLnBrk="1" fontAlgn="b" latinLnBrk="0" hangingPunct="1">
                        <a:lnSpc>
                          <a:spcPct val="100000"/>
                        </a:lnSpc>
                        <a:spcBef>
                          <a:spcPts val="0"/>
                        </a:spcBef>
                        <a:spcAft>
                          <a:spcPts val="0"/>
                        </a:spcAft>
                        <a:buClrTx/>
                        <a:buSzTx/>
                        <a:buFontTx/>
                        <a:buNone/>
                        <a:tabLst/>
                        <a:defRPr/>
                      </a:pPr>
                      <a:r>
                        <a:rPr lang="en-US" sz="1100" u="none" strike="noStrike">
                          <a:effectLst/>
                          <a:latin typeface="Intel Clear (Body)"/>
                        </a:rPr>
                        <a:t>+V1P8A_PD_USBC</a:t>
                      </a:r>
                      <a:endParaRPr lang="en-US" sz="1100" b="0" i="0" u="none" strike="noStrike">
                        <a:solidFill>
                          <a:srgbClr val="000000"/>
                        </a:solidFill>
                        <a:effectLst/>
                        <a:latin typeface="Intel Clear (Body)"/>
                      </a:endParaRPr>
                    </a:p>
                  </a:txBody>
                  <a:tcPr marL="6350" marR="6350" marT="6350" marB="0" anchor="b"/>
                </a:tc>
                <a:tc>
                  <a:txBody>
                    <a:bodyPr/>
                    <a:lstStyle/>
                    <a:p>
                      <a:pPr algn="l" fontAlgn="b"/>
                      <a:r>
                        <a:rPr lang="en-US" sz="1100" b="0" i="0" u="none" strike="noStrike">
                          <a:solidFill>
                            <a:srgbClr val="000000"/>
                          </a:solidFill>
                          <a:effectLst/>
                          <a:latin typeface="Intel Clear (Body)"/>
                        </a:rPr>
                        <a:t>J9E1</a:t>
                      </a:r>
                    </a:p>
                  </a:txBody>
                  <a:tcPr marL="0" marR="0" marT="0" marB="0" anchor="b"/>
                </a:tc>
                <a:tc>
                  <a:txBody>
                    <a:bodyPr/>
                    <a:lstStyle/>
                    <a:p>
                      <a:pPr algn="l" fontAlgn="b"/>
                      <a:r>
                        <a:rPr lang="en-US" sz="1100" b="0" i="0" u="none" strike="noStrike">
                          <a:solidFill>
                            <a:srgbClr val="000000"/>
                          </a:solidFill>
                          <a:effectLst/>
                          <a:latin typeface="Intel Clear (Body)"/>
                        </a:rPr>
                        <a:t>(2-3)</a:t>
                      </a:r>
                    </a:p>
                  </a:txBody>
                  <a:tcPr marL="0" marR="0" marT="0" marB="0" anchor="b"/>
                </a:tc>
                <a:extLst>
                  <a:ext uri="{0D108BD9-81ED-4DB2-BD59-A6C34878D82A}">
                    <a16:rowId xmlns:a16="http://schemas.microsoft.com/office/drawing/2014/main" val="2249077476"/>
                  </a:ext>
                </a:extLst>
              </a:tr>
              <a:tr h="238412">
                <a:tc>
                  <a:txBody>
                    <a:bodyPr/>
                    <a:lstStyle/>
                    <a:p>
                      <a:pPr marL="0" marR="0" lvl="0" indent="0" algn="l" defTabSz="609600" eaLnBrk="1" fontAlgn="b" latinLnBrk="0" hangingPunct="1">
                        <a:lnSpc>
                          <a:spcPct val="100000"/>
                        </a:lnSpc>
                        <a:spcBef>
                          <a:spcPts val="0"/>
                        </a:spcBef>
                        <a:spcAft>
                          <a:spcPts val="0"/>
                        </a:spcAft>
                        <a:buClrTx/>
                        <a:buSzTx/>
                        <a:buFontTx/>
                        <a:buNone/>
                        <a:tabLst/>
                        <a:defRPr/>
                      </a:pPr>
                      <a:r>
                        <a:rPr lang="en-US" sz="1100" u="none" strike="noStrike">
                          <a:effectLst/>
                          <a:latin typeface="Intel Clear (Body)"/>
                        </a:rPr>
                        <a:t>SRTC_RST_N</a:t>
                      </a:r>
                      <a:endParaRPr lang="en-US" sz="1100" b="0" i="0" u="none" strike="noStrike">
                        <a:solidFill>
                          <a:srgbClr val="000000"/>
                        </a:solidFill>
                        <a:effectLst/>
                        <a:latin typeface="Intel Clear (Body)"/>
                      </a:endParaRPr>
                    </a:p>
                  </a:txBody>
                  <a:tcPr marL="6350" marR="6350" marT="6350" marB="0" anchor="b"/>
                </a:tc>
                <a:tc>
                  <a:txBody>
                    <a:bodyPr/>
                    <a:lstStyle/>
                    <a:p>
                      <a:pPr algn="l" fontAlgn="b"/>
                      <a:r>
                        <a:rPr lang="en-US" sz="1100" b="0" i="0" u="none" strike="noStrike">
                          <a:solidFill>
                            <a:srgbClr val="000000"/>
                          </a:solidFill>
                          <a:effectLst/>
                          <a:latin typeface="Intel Clear (Body)"/>
                        </a:rPr>
                        <a:t>J9E2</a:t>
                      </a:r>
                    </a:p>
                  </a:txBody>
                  <a:tcPr marL="0" marR="0" marT="0" marB="0" anchor="b"/>
                </a:tc>
                <a:tc>
                  <a:txBody>
                    <a:bodyPr/>
                    <a:lstStyle/>
                    <a:p>
                      <a:pPr algn="l" fontAlgn="b"/>
                      <a:r>
                        <a:rPr lang="en-US" sz="1100" b="0" i="0" u="none" strike="noStrike">
                          <a:solidFill>
                            <a:srgbClr val="000000"/>
                          </a:solidFill>
                          <a:effectLst/>
                          <a:latin typeface="Intel Clear (Body)"/>
                        </a:rPr>
                        <a:t>(1-X)</a:t>
                      </a:r>
                    </a:p>
                  </a:txBody>
                  <a:tcPr marL="0" marR="0" marT="0" marB="0" anchor="b"/>
                </a:tc>
                <a:extLst>
                  <a:ext uri="{0D108BD9-81ED-4DB2-BD59-A6C34878D82A}">
                    <a16:rowId xmlns:a16="http://schemas.microsoft.com/office/drawing/2014/main" val="3828475964"/>
                  </a:ext>
                </a:extLst>
              </a:tr>
              <a:tr h="238412">
                <a:tc>
                  <a:txBody>
                    <a:bodyPr/>
                    <a:lstStyle/>
                    <a:p>
                      <a:pPr algn="l" fontAlgn="b"/>
                      <a:r>
                        <a:rPr lang="en-US" sz="1100" u="none" strike="noStrike">
                          <a:effectLst/>
                          <a:latin typeface="Intel Clear (Body)"/>
                        </a:rPr>
                        <a:t>+V3P3A_PD_USBC</a:t>
                      </a:r>
                      <a:endParaRPr lang="en-US" sz="1100" b="0" i="0" u="none" strike="noStrike">
                        <a:solidFill>
                          <a:srgbClr val="000000"/>
                        </a:solidFill>
                        <a:effectLst/>
                        <a:latin typeface="Intel Clear (Body)"/>
                      </a:endParaRPr>
                    </a:p>
                  </a:txBody>
                  <a:tcPr marL="6350" marR="6350" marT="6350" marB="0" anchor="b"/>
                </a:tc>
                <a:tc>
                  <a:txBody>
                    <a:bodyPr/>
                    <a:lstStyle/>
                    <a:p>
                      <a:pPr algn="l" fontAlgn="b"/>
                      <a:r>
                        <a:rPr lang="en-US" sz="1100" b="0" i="0" u="none" strike="noStrike">
                          <a:solidFill>
                            <a:srgbClr val="000000"/>
                          </a:solidFill>
                          <a:effectLst/>
                          <a:latin typeface="Intel Clear (Body)"/>
                        </a:rPr>
                        <a:t>J9E3</a:t>
                      </a:r>
                    </a:p>
                  </a:txBody>
                  <a:tcPr marL="0" marR="0" marT="0" marB="0" anchor="b"/>
                </a:tc>
                <a:tc>
                  <a:txBody>
                    <a:bodyPr/>
                    <a:lstStyle/>
                    <a:p>
                      <a:pPr algn="l" fontAlgn="b"/>
                      <a:r>
                        <a:rPr lang="en-US" sz="1100" b="0" i="0" u="none" strike="noStrike">
                          <a:solidFill>
                            <a:srgbClr val="000000"/>
                          </a:solidFill>
                          <a:effectLst/>
                          <a:latin typeface="Intel Clear (Body)"/>
                        </a:rPr>
                        <a:t>(2-3)</a:t>
                      </a:r>
                    </a:p>
                  </a:txBody>
                  <a:tcPr marL="0" marR="0" marT="0" marB="0" anchor="b"/>
                </a:tc>
                <a:extLst>
                  <a:ext uri="{0D108BD9-81ED-4DB2-BD59-A6C34878D82A}">
                    <a16:rowId xmlns:a16="http://schemas.microsoft.com/office/drawing/2014/main" val="1221805337"/>
                  </a:ext>
                </a:extLst>
              </a:tr>
            </a:tbl>
          </a:graphicData>
        </a:graphic>
      </p:graphicFrame>
    </p:spTree>
    <p:extLst>
      <p:ext uri="{BB962C8B-B14F-4D97-AF65-F5344CB8AC3E}">
        <p14:creationId xmlns:p14="http://schemas.microsoft.com/office/powerpoint/2010/main" val="295401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1E2A9-EFC3-235D-C689-50219EEF46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264096-26FC-8323-6B03-3E6E19060F2D}"/>
              </a:ext>
            </a:extLst>
          </p:cNvPr>
          <p:cNvSpPr txBox="1">
            <a:spLocks/>
          </p:cNvSpPr>
          <p:nvPr/>
        </p:nvSpPr>
        <p:spPr>
          <a:xfrm>
            <a:off x="138053" y="179494"/>
            <a:ext cx="6228251" cy="873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Switch on WCL RVP1 SKU</a:t>
            </a:r>
          </a:p>
        </p:txBody>
      </p:sp>
      <p:graphicFrame>
        <p:nvGraphicFramePr>
          <p:cNvPr id="6" name="Table 5">
            <a:extLst>
              <a:ext uri="{FF2B5EF4-FFF2-40B4-BE49-F238E27FC236}">
                <a16:creationId xmlns:a16="http://schemas.microsoft.com/office/drawing/2014/main" id="{AC785371-A784-0552-660B-AD2E9C2A9151}"/>
              </a:ext>
            </a:extLst>
          </p:cNvPr>
          <p:cNvGraphicFramePr>
            <a:graphicFrameLocks noGrp="1"/>
          </p:cNvGraphicFramePr>
          <p:nvPr>
            <p:extLst>
              <p:ext uri="{D42A27DB-BD31-4B8C-83A1-F6EECF244321}">
                <p14:modId xmlns:p14="http://schemas.microsoft.com/office/powerpoint/2010/main" val="515196717"/>
              </p:ext>
            </p:extLst>
          </p:nvPr>
        </p:nvGraphicFramePr>
        <p:xfrm>
          <a:off x="138053" y="1066800"/>
          <a:ext cx="5876667" cy="4712562"/>
        </p:xfrm>
        <a:graphic>
          <a:graphicData uri="http://schemas.openxmlformats.org/drawingml/2006/table">
            <a:tbl>
              <a:tblPr>
                <a:tableStyleId>{5940675A-B579-460E-94D1-54222C63F5DA}</a:tableStyleId>
              </a:tblPr>
              <a:tblGrid>
                <a:gridCol w="495300">
                  <a:extLst>
                    <a:ext uri="{9D8B030D-6E8A-4147-A177-3AD203B41FA5}">
                      <a16:colId xmlns:a16="http://schemas.microsoft.com/office/drawing/2014/main" val="3332210705"/>
                    </a:ext>
                  </a:extLst>
                </a:gridCol>
                <a:gridCol w="2836530">
                  <a:extLst>
                    <a:ext uri="{9D8B030D-6E8A-4147-A177-3AD203B41FA5}">
                      <a16:colId xmlns:a16="http://schemas.microsoft.com/office/drawing/2014/main" val="3802082401"/>
                    </a:ext>
                  </a:extLst>
                </a:gridCol>
                <a:gridCol w="2544837">
                  <a:extLst>
                    <a:ext uri="{9D8B030D-6E8A-4147-A177-3AD203B41FA5}">
                      <a16:colId xmlns:a16="http://schemas.microsoft.com/office/drawing/2014/main" val="3665684672"/>
                    </a:ext>
                  </a:extLst>
                </a:gridCol>
              </a:tblGrid>
              <a:tr h="184150">
                <a:tc>
                  <a:txBody>
                    <a:bodyPr/>
                    <a:lstStyle/>
                    <a:p>
                      <a:pPr algn="ctr" fontAlgn="ctr"/>
                      <a:r>
                        <a:rPr lang="en-US" sz="1100" b="1" u="none" strike="noStrike">
                          <a:solidFill>
                            <a:schemeClr val="bg1"/>
                          </a:solidFill>
                          <a:effectLst/>
                        </a:rPr>
                        <a:t>Ref Des</a:t>
                      </a:r>
                      <a:endParaRPr lang="en-US" sz="1100" b="1" i="0" u="none" strike="noStrike">
                        <a:solidFill>
                          <a:schemeClr val="bg1"/>
                        </a:solidFill>
                        <a:effectLst/>
                        <a:latin typeface="Aptos Narrow" panose="020B0004020202020204" pitchFamily="34" charset="0"/>
                      </a:endParaRPr>
                    </a:p>
                  </a:txBody>
                  <a:tcPr marL="6350" marR="6350" marT="6350" marB="0" anchor="ctr">
                    <a:solidFill>
                      <a:schemeClr val="tx2"/>
                    </a:solidFill>
                  </a:tcPr>
                </a:tc>
                <a:tc>
                  <a:txBody>
                    <a:bodyPr/>
                    <a:lstStyle/>
                    <a:p>
                      <a:pPr algn="ctr" fontAlgn="ctr"/>
                      <a:r>
                        <a:rPr lang="en-US" sz="1100" b="1" u="none" strike="noStrike">
                          <a:solidFill>
                            <a:schemeClr val="bg1"/>
                          </a:solidFill>
                          <a:effectLst/>
                        </a:rPr>
                        <a:t>Switch Description</a:t>
                      </a:r>
                      <a:endParaRPr lang="en-US" sz="1100" b="1" i="0" u="none" strike="noStrike">
                        <a:solidFill>
                          <a:schemeClr val="bg1"/>
                        </a:solidFill>
                        <a:effectLst/>
                        <a:latin typeface="Aptos Narrow" panose="020B0004020202020204" pitchFamily="34" charset="0"/>
                      </a:endParaRPr>
                    </a:p>
                  </a:txBody>
                  <a:tcPr marL="6350" marR="6350" marT="6350" marB="0" anchor="ctr">
                    <a:solidFill>
                      <a:schemeClr val="tx2"/>
                    </a:solidFill>
                  </a:tcPr>
                </a:tc>
                <a:tc>
                  <a:txBody>
                    <a:bodyPr/>
                    <a:lstStyle/>
                    <a:p>
                      <a:pPr algn="ctr" fontAlgn="ctr"/>
                      <a:r>
                        <a:rPr lang="en-US" sz="1100" b="1" u="none" strike="noStrike">
                          <a:solidFill>
                            <a:schemeClr val="bg1"/>
                          </a:solidFill>
                          <a:effectLst/>
                        </a:rPr>
                        <a:t>Default</a:t>
                      </a:r>
                      <a:endParaRPr lang="en-US" sz="1100" b="1" i="0" u="none" strike="noStrike">
                        <a:solidFill>
                          <a:schemeClr val="bg1"/>
                        </a:solidFill>
                        <a:effectLst/>
                        <a:latin typeface="Aptos Narrow" panose="020B0004020202020204" pitchFamily="34" charset="0"/>
                      </a:endParaRPr>
                    </a:p>
                  </a:txBody>
                  <a:tcPr marL="6350" marR="6350" marT="6350" marB="0" anchor="ctr">
                    <a:solidFill>
                      <a:schemeClr val="tx2"/>
                    </a:solidFill>
                  </a:tcPr>
                </a:tc>
                <a:extLst>
                  <a:ext uri="{0D108BD9-81ED-4DB2-BD59-A6C34878D82A}">
                    <a16:rowId xmlns:a16="http://schemas.microsoft.com/office/drawing/2014/main" val="2069792415"/>
                  </a:ext>
                </a:extLst>
              </a:tr>
              <a:tr h="736600">
                <a:tc>
                  <a:txBody>
                    <a:bodyPr/>
                    <a:lstStyle/>
                    <a:p>
                      <a:pPr algn="ctr" fontAlgn="b"/>
                      <a:r>
                        <a:rPr lang="en-US" sz="1100" b="0" i="0" u="none" strike="noStrike">
                          <a:solidFill>
                            <a:srgbClr val="000000"/>
                          </a:solidFill>
                          <a:effectLst/>
                          <a:latin typeface="Calibri" panose="020F0502020204030204" pitchFamily="34" charset="0"/>
                        </a:rPr>
                        <a:t> SW1U1</a:t>
                      </a:r>
                    </a:p>
                  </a:txBody>
                  <a:tcPr marL="0" marR="0" marT="0" marB="0" anchor="ctr"/>
                </a:tc>
                <a:tc>
                  <a:txBody>
                    <a:bodyPr/>
                    <a:lstStyle/>
                    <a:p>
                      <a:pPr algn="ctr" fontAlgn="ctr"/>
                      <a:r>
                        <a:rPr lang="pt-BR" sz="1100" u="none" strike="noStrike">
                          <a:effectLst/>
                        </a:rPr>
                        <a:t>EC_SPI_CS0_SW_N</a:t>
                      </a:r>
                      <a:br>
                        <a:rPr lang="pt-BR" sz="1100" u="none" strike="noStrike">
                          <a:effectLst/>
                        </a:rPr>
                      </a:br>
                      <a:r>
                        <a:rPr lang="pt-BR" sz="1100" u="none" strike="noStrike">
                          <a:effectLst/>
                        </a:rPr>
                        <a:t>EC_SPI_WP_SW</a:t>
                      </a:r>
                      <a:endParaRPr lang="pt-BR"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1-8(ON), 2-7(ON), 3-6(OFF), 4-5(OFF)</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3863048794"/>
                  </a:ext>
                </a:extLst>
              </a:tr>
              <a:tr h="736600">
                <a:tc>
                  <a:txBody>
                    <a:bodyPr/>
                    <a:lstStyle/>
                    <a:p>
                      <a:pPr algn="ctr" fontAlgn="b"/>
                      <a:r>
                        <a:rPr lang="en-US" sz="1100" b="0" i="0" u="none" strike="noStrike">
                          <a:solidFill>
                            <a:srgbClr val="000000"/>
                          </a:solidFill>
                          <a:effectLst/>
                          <a:latin typeface="Calibri" panose="020F0502020204030204" pitchFamily="34" charset="0"/>
                        </a:rPr>
                        <a:t> SW1U2</a:t>
                      </a:r>
                    </a:p>
                  </a:txBody>
                  <a:tcPr marL="0" marR="0" marT="0" marB="0" anchor="ctr"/>
                </a:tc>
                <a:tc>
                  <a:txBody>
                    <a:bodyPr/>
                    <a:lstStyle/>
                    <a:p>
                      <a:pPr algn="ctr" fontAlgn="ctr"/>
                      <a:r>
                        <a:rPr lang="en-US" sz="1100" u="none" strike="noStrike">
                          <a:effectLst/>
                        </a:rPr>
                        <a:t>PCH_SPI_SEL</a:t>
                      </a:r>
                      <a:br>
                        <a:rPr lang="en-US" sz="1100" u="none" strike="noStrike">
                          <a:effectLst/>
                        </a:rPr>
                      </a:br>
                      <a:r>
                        <a:rPr lang="en-US" sz="1100" u="none" strike="noStrike">
                          <a:effectLst/>
                        </a:rPr>
                        <a:t>PCH_SPI_SEL</a:t>
                      </a:r>
                      <a:br>
                        <a:rPr lang="en-US" sz="1100" u="none" strike="noStrike">
                          <a:effectLst/>
                        </a:rPr>
                      </a:br>
                      <a:r>
                        <a:rPr lang="en-US" sz="1100" u="none" strike="noStrike">
                          <a:effectLst/>
                        </a:rPr>
                        <a:t>PM_RSMRST_EC_N</a:t>
                      </a:r>
                      <a:br>
                        <a:rPr lang="en-US" sz="1100" u="none" strike="noStrike">
                          <a:effectLst/>
                        </a:rPr>
                      </a:br>
                      <a:r>
                        <a:rPr lang="en-US" sz="1100" u="none" strike="noStrike">
                          <a:effectLst/>
                        </a:rPr>
                        <a:t>RSMRST_PWRGD_EC_N</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100" u="none" strike="noStrike">
                          <a:effectLst/>
                        </a:rPr>
                        <a:t>1-8(OFF), 2-7(ON), 3-6(ON), 4-5(ON)</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2936008979"/>
                  </a:ext>
                </a:extLst>
              </a:tr>
              <a:tr h="687932">
                <a:tc>
                  <a:txBody>
                    <a:bodyPr/>
                    <a:lstStyle/>
                    <a:p>
                      <a:pPr algn="ctr" fontAlgn="b"/>
                      <a:r>
                        <a:rPr lang="en-US" sz="1100" b="0" i="0" u="none" strike="noStrike">
                          <a:solidFill>
                            <a:srgbClr val="000000"/>
                          </a:solidFill>
                          <a:effectLst/>
                          <a:latin typeface="Calibri" panose="020F0502020204030204" pitchFamily="34" charset="0"/>
                        </a:rPr>
                        <a:t> SW2D1</a:t>
                      </a:r>
                    </a:p>
                  </a:txBody>
                  <a:tcPr marL="0" marR="0" marT="0" marB="0" anchor="ct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100" u="none" strike="noStrike">
                          <a:effectLst/>
                        </a:rPr>
                        <a:t>BT_RF_KILL_SW_N</a:t>
                      </a:r>
                      <a:br>
                        <a:rPr lang="en-US" sz="1100" u="none" strike="noStrike">
                          <a:effectLst/>
                        </a:rPr>
                      </a:br>
                      <a:r>
                        <a:rPr lang="en-US" sz="1100" u="none" strike="noStrike">
                          <a:effectLst/>
                        </a:rPr>
                        <a:t>WIFI_RF_KILL_SW_N</a:t>
                      </a:r>
                      <a:br>
                        <a:rPr lang="en-US" sz="1100" u="none" strike="noStrike">
                          <a:effectLst/>
                        </a:rPr>
                      </a:br>
                      <a:r>
                        <a:rPr lang="en-US" sz="1100" u="none" strike="noStrike">
                          <a:effectLst/>
                        </a:rPr>
                        <a:t>EC_PM_PCH_PWROK</a:t>
                      </a:r>
                      <a:br>
                        <a:rPr lang="en-US" sz="1100" u="none" strike="noStrike">
                          <a:effectLst/>
                        </a:rPr>
                      </a:br>
                      <a:r>
                        <a:rPr lang="en-US" sz="1100" u="none" strike="noStrike">
                          <a:effectLst/>
                        </a:rPr>
                        <a:t>WWAN_DISABLE_N</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100" u="none" strike="noStrike">
                          <a:effectLst/>
                        </a:rPr>
                        <a:t>1-8(OFF), 2-7(OFF), 3-6(ON), 4-5(OFF)</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2633523429"/>
                  </a:ext>
                </a:extLst>
              </a:tr>
              <a:tr h="736600">
                <a:tc>
                  <a:txBody>
                    <a:bodyPr/>
                    <a:lstStyle/>
                    <a:p>
                      <a:pPr algn="ctr" fontAlgn="b"/>
                      <a:r>
                        <a:rPr lang="en-US" sz="1100" b="0" i="0" u="none" strike="noStrike">
                          <a:solidFill>
                            <a:srgbClr val="000000"/>
                          </a:solidFill>
                          <a:effectLst/>
                          <a:latin typeface="Calibri" panose="020F0502020204030204" pitchFamily="34" charset="0"/>
                        </a:rPr>
                        <a:t> SW2D2</a:t>
                      </a:r>
                    </a:p>
                  </a:txBody>
                  <a:tcPr marL="0" marR="0" marT="0" marB="0" anchor="ctr"/>
                </a:tc>
                <a:tc>
                  <a:txBody>
                    <a:bodyPr/>
                    <a:lstStyle/>
                    <a:p>
                      <a:pPr algn="ctr" fontAlgn="ctr"/>
                      <a:r>
                        <a:rPr lang="en-US" sz="1100" u="none" strike="noStrike">
                          <a:effectLst/>
                        </a:rPr>
                        <a:t>IMVP_VR_EN</a:t>
                      </a:r>
                    </a:p>
                    <a:p>
                      <a:pPr algn="ctr" fontAlgn="ctr"/>
                      <a:r>
                        <a:rPr lang="en-US" sz="1100" u="none" strike="noStrike">
                          <a:effectLst/>
                        </a:rPr>
                        <a:t>IMVP_CONFIG0</a:t>
                      </a:r>
                      <a:br>
                        <a:rPr lang="en-US" sz="1100" u="none" strike="noStrike">
                          <a:effectLst/>
                        </a:rPr>
                      </a:br>
                      <a:r>
                        <a:rPr lang="en-US" sz="1100" u="none" strike="noStrike">
                          <a:effectLst/>
                        </a:rPr>
                        <a:t>IMVP_CONFIG1</a:t>
                      </a:r>
                      <a:br>
                        <a:rPr lang="en-US" sz="1100" u="none" strike="noStrike">
                          <a:effectLst/>
                        </a:rPr>
                      </a:br>
                      <a:r>
                        <a:rPr lang="en-US" sz="1100" u="none" strike="noStrike">
                          <a:effectLst/>
                        </a:rPr>
                        <a:t>DEBUG_TRACE_PNP</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100" u="none" strike="noStrike">
                          <a:effectLst/>
                        </a:rPr>
                        <a:t>1-8(OFF), 2-7(ON), 3-6(OFF), 4-5(OFF)</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3095970097"/>
                  </a:ext>
                </a:extLst>
              </a:tr>
              <a:tr h="736600">
                <a:tc>
                  <a:txBody>
                    <a:bodyPr/>
                    <a:lstStyle/>
                    <a:p>
                      <a:pPr algn="ctr" fontAlgn="b"/>
                      <a:r>
                        <a:rPr lang="en-US" sz="1100" b="0" i="0" u="none" strike="noStrike">
                          <a:solidFill>
                            <a:srgbClr val="000000"/>
                          </a:solidFill>
                          <a:effectLst/>
                          <a:latin typeface="Calibri" panose="020F0502020204030204" pitchFamily="34" charset="0"/>
                        </a:rPr>
                        <a:t> SW3J1</a:t>
                      </a:r>
                    </a:p>
                  </a:txBody>
                  <a:tcPr marL="0" marR="0" marT="0" marB="0" anchor="ct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100" u="none" strike="noStrike">
                          <a:effectLst/>
                        </a:rPr>
                        <a:t>SAF_G3_DETECT</a:t>
                      </a:r>
                      <a:br>
                        <a:rPr lang="en-US" sz="1100" u="none" strike="noStrike">
                          <a:effectLst/>
                        </a:rPr>
                      </a:br>
                      <a:r>
                        <a:rPr lang="en-US" sz="1100" u="none" strike="noStrike">
                          <a:effectLst/>
                        </a:rPr>
                        <a:t>VIRTUAL_DOCK_DET_N</a:t>
                      </a:r>
                      <a:br>
                        <a:rPr lang="en-US" sz="1100" u="none" strike="noStrike">
                          <a:effectLst/>
                        </a:rPr>
                      </a:br>
                      <a:r>
                        <a:rPr lang="en-US" sz="1100" u="none" strike="noStrike">
                          <a:effectLst/>
                        </a:rPr>
                        <a:t>VIRTUAL_BATTERY</a:t>
                      </a:r>
                      <a:br>
                        <a:rPr lang="en-US" sz="1100" u="none" strike="noStrike">
                          <a:effectLst/>
                        </a:rPr>
                      </a:br>
                      <a:r>
                        <a:rPr lang="en-US" sz="1100" u="none" strike="noStrike">
                          <a:effectLst/>
                        </a:rPr>
                        <a:t>FLIP_TO_TABLET_MODE</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100" u="none" strike="noStrike">
                          <a:effectLst/>
                        </a:rPr>
                        <a:t>1-8(ON), 2-7(OFF), 3-6(OFF), 4-5(OFF)</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455278402"/>
                  </a:ext>
                </a:extLst>
              </a:tr>
              <a:tr h="736600">
                <a:tc>
                  <a:txBody>
                    <a:bodyPr/>
                    <a:lstStyle/>
                    <a:p>
                      <a:pPr algn="ctr" fontAlgn="b"/>
                      <a:r>
                        <a:rPr lang="en-US" sz="1100" b="0" i="0" u="none" strike="noStrike">
                          <a:solidFill>
                            <a:srgbClr val="000000"/>
                          </a:solidFill>
                          <a:effectLst/>
                          <a:latin typeface="Calibri" panose="020F0502020204030204" pitchFamily="34" charset="0"/>
                        </a:rPr>
                        <a:t> SW5J1</a:t>
                      </a:r>
                    </a:p>
                  </a:txBody>
                  <a:tcPr marL="0" marR="0" marT="0" marB="0" anchor="ct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100" u="none" strike="noStrike">
                          <a:effectLst/>
                        </a:rPr>
                        <a:t>PEN_DETECT_SW</a:t>
                      </a:r>
                      <a:br>
                        <a:rPr lang="en-US" sz="1100" u="none" strike="noStrike">
                          <a:effectLst/>
                        </a:rPr>
                      </a:br>
                      <a:r>
                        <a:rPr lang="en-US" sz="1100" u="none" strike="noStrike">
                          <a:effectLst/>
                        </a:rPr>
                        <a:t>BATT_ID_R</a:t>
                      </a:r>
                      <a:br>
                        <a:rPr lang="en-US" sz="1100" u="none" strike="noStrike">
                          <a:effectLst/>
                        </a:rPr>
                      </a:br>
                      <a:r>
                        <a:rPr lang="en-US" sz="1100" u="none" strike="noStrike">
                          <a:effectLst/>
                        </a:rPr>
                        <a:t>INTRUDER_N_PU</a:t>
                      </a:r>
                      <a:br>
                        <a:rPr lang="en-US" sz="1100" u="none" strike="noStrike">
                          <a:effectLst/>
                        </a:rPr>
                      </a:br>
                      <a:r>
                        <a:rPr lang="en-US" sz="1100" u="none" strike="noStrike">
                          <a:effectLst/>
                        </a:rPr>
                        <a:t>INTRUDER_N_PD</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100" u="none" strike="noStrike">
                          <a:effectLst/>
                        </a:rPr>
                        <a:t>1-8(OFF), 2-7(OFF), 3-6(ON), 4-5(OFF)</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367743868"/>
                  </a:ext>
                </a:extLst>
              </a:tr>
            </a:tbl>
          </a:graphicData>
        </a:graphic>
      </p:graphicFrame>
      <p:graphicFrame>
        <p:nvGraphicFramePr>
          <p:cNvPr id="7" name="Table 6">
            <a:extLst>
              <a:ext uri="{FF2B5EF4-FFF2-40B4-BE49-F238E27FC236}">
                <a16:creationId xmlns:a16="http://schemas.microsoft.com/office/drawing/2014/main" id="{31C36EE6-6253-0FD7-7263-53F5D8065345}"/>
              </a:ext>
            </a:extLst>
          </p:cNvPr>
          <p:cNvGraphicFramePr>
            <a:graphicFrameLocks noGrp="1"/>
          </p:cNvGraphicFramePr>
          <p:nvPr>
            <p:extLst>
              <p:ext uri="{D42A27DB-BD31-4B8C-83A1-F6EECF244321}">
                <p14:modId xmlns:p14="http://schemas.microsoft.com/office/powerpoint/2010/main" val="2426530864"/>
              </p:ext>
            </p:extLst>
          </p:nvPr>
        </p:nvGraphicFramePr>
        <p:xfrm>
          <a:off x="6177282" y="1066800"/>
          <a:ext cx="5745478" cy="4952868"/>
        </p:xfrm>
        <a:graphic>
          <a:graphicData uri="http://schemas.openxmlformats.org/drawingml/2006/table">
            <a:tbl>
              <a:tblPr>
                <a:tableStyleId>{5940675A-B579-460E-94D1-54222C63F5DA}</a:tableStyleId>
              </a:tblPr>
              <a:tblGrid>
                <a:gridCol w="517567">
                  <a:extLst>
                    <a:ext uri="{9D8B030D-6E8A-4147-A177-3AD203B41FA5}">
                      <a16:colId xmlns:a16="http://schemas.microsoft.com/office/drawing/2014/main" val="2399105350"/>
                    </a:ext>
                  </a:extLst>
                </a:gridCol>
                <a:gridCol w="2738711">
                  <a:extLst>
                    <a:ext uri="{9D8B030D-6E8A-4147-A177-3AD203B41FA5}">
                      <a16:colId xmlns:a16="http://schemas.microsoft.com/office/drawing/2014/main" val="4204554561"/>
                    </a:ext>
                  </a:extLst>
                </a:gridCol>
                <a:gridCol w="2489200">
                  <a:extLst>
                    <a:ext uri="{9D8B030D-6E8A-4147-A177-3AD203B41FA5}">
                      <a16:colId xmlns:a16="http://schemas.microsoft.com/office/drawing/2014/main" val="2402354713"/>
                    </a:ext>
                  </a:extLst>
                </a:gridCol>
              </a:tblGrid>
              <a:tr h="168729">
                <a:tc>
                  <a:txBody>
                    <a:bodyPr/>
                    <a:lstStyle/>
                    <a:p>
                      <a:pPr algn="ctr" fontAlgn="ctr"/>
                      <a:r>
                        <a:rPr lang="en-US" sz="1000" b="1" u="none" strike="noStrike">
                          <a:solidFill>
                            <a:schemeClr val="bg1"/>
                          </a:solidFill>
                          <a:effectLst/>
                        </a:rPr>
                        <a:t>Ref Des</a:t>
                      </a:r>
                      <a:endParaRPr lang="en-US" sz="1000" b="1" i="0" u="none" strike="noStrike">
                        <a:solidFill>
                          <a:schemeClr val="bg1"/>
                        </a:solidFill>
                        <a:effectLst/>
                        <a:latin typeface="Aptos Narrow" panose="020B0004020202020204" pitchFamily="34" charset="0"/>
                      </a:endParaRPr>
                    </a:p>
                  </a:txBody>
                  <a:tcPr marL="5818" marR="5818" marT="5818" marB="0" anchor="ctr">
                    <a:solidFill>
                      <a:schemeClr val="tx2"/>
                    </a:solidFill>
                  </a:tcPr>
                </a:tc>
                <a:tc>
                  <a:txBody>
                    <a:bodyPr/>
                    <a:lstStyle/>
                    <a:p>
                      <a:pPr algn="ctr" fontAlgn="ctr"/>
                      <a:r>
                        <a:rPr lang="en-US" sz="1000" b="1" u="none" strike="noStrike">
                          <a:solidFill>
                            <a:schemeClr val="bg1"/>
                          </a:solidFill>
                          <a:effectLst/>
                        </a:rPr>
                        <a:t>Switch Description</a:t>
                      </a:r>
                      <a:endParaRPr lang="en-US" sz="1000" b="1" i="0" u="none" strike="noStrike">
                        <a:solidFill>
                          <a:schemeClr val="bg1"/>
                        </a:solidFill>
                        <a:effectLst/>
                        <a:latin typeface="Aptos Narrow" panose="020B0004020202020204" pitchFamily="34" charset="0"/>
                      </a:endParaRPr>
                    </a:p>
                  </a:txBody>
                  <a:tcPr marL="5818" marR="5818" marT="5818" marB="0" anchor="ctr">
                    <a:solidFill>
                      <a:schemeClr val="tx2"/>
                    </a:solidFill>
                  </a:tcPr>
                </a:tc>
                <a:tc>
                  <a:txBody>
                    <a:bodyPr/>
                    <a:lstStyle/>
                    <a:p>
                      <a:pPr algn="ctr" fontAlgn="ctr"/>
                      <a:r>
                        <a:rPr lang="en-US" sz="1000" b="1" u="none" strike="noStrike">
                          <a:solidFill>
                            <a:schemeClr val="bg1"/>
                          </a:solidFill>
                          <a:effectLst/>
                        </a:rPr>
                        <a:t>Default</a:t>
                      </a:r>
                      <a:endParaRPr lang="en-US" sz="1000" b="1" i="0" u="none" strike="noStrike">
                        <a:solidFill>
                          <a:schemeClr val="bg1"/>
                        </a:solidFill>
                        <a:effectLst/>
                        <a:latin typeface="Aptos Narrow" panose="020B0004020202020204" pitchFamily="34" charset="0"/>
                      </a:endParaRPr>
                    </a:p>
                  </a:txBody>
                  <a:tcPr marL="5818" marR="5818" marT="5818" marB="0" anchor="ctr">
                    <a:solidFill>
                      <a:schemeClr val="tx2"/>
                    </a:solidFill>
                  </a:tcPr>
                </a:tc>
                <a:extLst>
                  <a:ext uri="{0D108BD9-81ED-4DB2-BD59-A6C34878D82A}">
                    <a16:rowId xmlns:a16="http://schemas.microsoft.com/office/drawing/2014/main" val="123524664"/>
                  </a:ext>
                </a:extLst>
              </a:tr>
              <a:tr h="674914">
                <a:tc>
                  <a:txBody>
                    <a:bodyPr/>
                    <a:lstStyle/>
                    <a:p>
                      <a:pPr algn="ctr" fontAlgn="b"/>
                      <a:r>
                        <a:rPr lang="en-US" sz="1100" b="0" i="0" u="none" strike="noStrike">
                          <a:solidFill>
                            <a:srgbClr val="000000"/>
                          </a:solidFill>
                          <a:effectLst/>
                          <a:latin typeface="Calibri" panose="020F0502020204030204" pitchFamily="34" charset="0"/>
                        </a:rPr>
                        <a:t> SW6A1</a:t>
                      </a:r>
                    </a:p>
                  </a:txBody>
                  <a:tcPr marL="0" marR="0" marT="0" marB="0" anchor="ctr"/>
                </a:tc>
                <a:tc>
                  <a:txBody>
                    <a:bodyPr/>
                    <a:lstStyle/>
                    <a:p>
                      <a:pPr algn="ctr" fontAlgn="ctr"/>
                      <a:r>
                        <a:rPr lang="en-US" sz="1100" u="none" strike="noStrike">
                          <a:effectLst/>
                        </a:rPr>
                        <a:t>TCSS1_EC_PD_I2C_VD1_ADDR</a:t>
                      </a:r>
                      <a:br>
                        <a:rPr lang="en-US" sz="1100" u="none" strike="noStrike">
                          <a:effectLst/>
                        </a:rPr>
                      </a:br>
                      <a:r>
                        <a:rPr lang="en-US" sz="1100" u="none" strike="noStrike">
                          <a:effectLst/>
                        </a:rPr>
                        <a:t>TCSS1_EC_PD_I2C_VD2_ADDR</a:t>
                      </a:r>
                      <a:br>
                        <a:rPr lang="en-US" sz="1100" u="none" strike="noStrike">
                          <a:effectLst/>
                        </a:rPr>
                      </a:br>
                      <a:r>
                        <a:rPr lang="en-US" sz="1100" u="none" strike="noStrike">
                          <a:effectLst/>
                        </a:rPr>
                        <a:t>TCSS1_EC_PD_I2C_VD3_ADDR</a:t>
                      </a:r>
                      <a:br>
                        <a:rPr lang="en-US" sz="1100" u="none" strike="noStrike">
                          <a:effectLst/>
                        </a:rPr>
                      </a:br>
                      <a:r>
                        <a:rPr lang="en-US" sz="1100" u="none" strike="noStrike">
                          <a:effectLst/>
                        </a:rPr>
                        <a:t>TCSS1_A2D_I2C1_ADDR</a:t>
                      </a:r>
                      <a:endParaRPr lang="en-US" sz="1100" b="0" i="0" u="none" strike="noStrike">
                        <a:solidFill>
                          <a:srgbClr val="000000"/>
                        </a:solidFill>
                        <a:effectLst/>
                        <a:latin typeface="Aptos Narrow" panose="020B0004020202020204" pitchFamily="34" charset="0"/>
                      </a:endParaRPr>
                    </a:p>
                  </a:txBody>
                  <a:tcPr marL="5818" marR="5818" marT="5818" marB="0" anchor="ct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100" u="none" strike="noStrike" dirty="0">
                          <a:effectLst/>
                        </a:rPr>
                        <a:t>1-8(ON), 2-7(OFF), 3-6(OFF), 4-5(OFF)</a:t>
                      </a:r>
                      <a:endParaRPr lang="en-US" sz="1100" b="0" i="0" u="none" strike="noStrike" dirty="0">
                        <a:solidFill>
                          <a:srgbClr val="000000"/>
                        </a:solidFill>
                        <a:effectLst/>
                        <a:latin typeface="Aptos Narrow" panose="020B0004020202020204" pitchFamily="34" charset="0"/>
                      </a:endParaRPr>
                    </a:p>
                  </a:txBody>
                  <a:tcPr marL="5818" marR="5818" marT="5818" marB="0" anchor="ctr"/>
                </a:tc>
                <a:extLst>
                  <a:ext uri="{0D108BD9-81ED-4DB2-BD59-A6C34878D82A}">
                    <a16:rowId xmlns:a16="http://schemas.microsoft.com/office/drawing/2014/main" val="2546001486"/>
                  </a:ext>
                </a:extLst>
              </a:tr>
              <a:tr h="674914">
                <a:tc>
                  <a:txBody>
                    <a:bodyPr/>
                    <a:lstStyle/>
                    <a:p>
                      <a:pPr algn="ctr" fontAlgn="b"/>
                      <a:r>
                        <a:rPr lang="en-US" sz="1100" b="0" i="0" u="none" strike="noStrike">
                          <a:solidFill>
                            <a:srgbClr val="000000"/>
                          </a:solidFill>
                          <a:effectLst/>
                          <a:latin typeface="Calibri" panose="020F0502020204030204" pitchFamily="34" charset="0"/>
                        </a:rPr>
                        <a:t> SW6H1</a:t>
                      </a:r>
                    </a:p>
                  </a:txBody>
                  <a:tcPr marL="0" marR="0" marT="0" marB="0" anchor="ctr"/>
                </a:tc>
                <a:tc>
                  <a:txBody>
                    <a:bodyPr/>
                    <a:lstStyle/>
                    <a:p>
                      <a:pPr algn="ctr" fontAlgn="ctr"/>
                      <a:r>
                        <a:rPr lang="en-US" sz="1100" u="none" strike="noStrike">
                          <a:effectLst/>
                        </a:rPr>
                        <a:t>EC_UART_FLASH_PROG</a:t>
                      </a:r>
                      <a:br>
                        <a:rPr lang="en-US" sz="1100" u="none" strike="noStrike">
                          <a:effectLst/>
                        </a:rPr>
                      </a:br>
                      <a:r>
                        <a:rPr lang="en-US" sz="1100" u="none" strike="noStrike">
                          <a:effectLst/>
                        </a:rPr>
                        <a:t>PMC_GPIO_BOOT_HALT</a:t>
                      </a:r>
                      <a:br>
                        <a:rPr lang="en-US" sz="1100" u="none" strike="noStrike">
                          <a:effectLst/>
                        </a:rPr>
                      </a:br>
                      <a:r>
                        <a:rPr lang="en-US" sz="1100" u="none" strike="noStrike">
                          <a:effectLst/>
                        </a:rPr>
                        <a:t>PROCHOT_EC_N</a:t>
                      </a:r>
                      <a:br>
                        <a:rPr lang="en-US" sz="1100" u="none" strike="noStrike">
                          <a:effectLst/>
                        </a:rPr>
                      </a:br>
                      <a:r>
                        <a:rPr lang="en-US" sz="1100" u="none" strike="noStrike">
                          <a:effectLst/>
                        </a:rPr>
                        <a:t>BOOTHALT_N</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1-8(OFF), 2-7(OFF), 3-6(OFF), 4-5(OFF)</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3809174716"/>
                  </a:ext>
                </a:extLst>
              </a:tr>
              <a:tr h="724807">
                <a:tc>
                  <a:txBody>
                    <a:bodyPr/>
                    <a:lstStyle/>
                    <a:p>
                      <a:pPr algn="ctr" fontAlgn="b"/>
                      <a:r>
                        <a:rPr lang="en-US" sz="1100" b="0" i="0" u="none" strike="noStrike">
                          <a:solidFill>
                            <a:srgbClr val="000000"/>
                          </a:solidFill>
                          <a:effectLst/>
                          <a:latin typeface="Calibri" panose="020F0502020204030204" pitchFamily="34" charset="0"/>
                        </a:rPr>
                        <a:t> SW8R1</a:t>
                      </a:r>
                    </a:p>
                  </a:txBody>
                  <a:tcPr marL="0" marR="0" marT="0" marB="0" anchor="ct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pt-BR" sz="1100" u="none" strike="noStrike">
                          <a:effectLst/>
                        </a:rPr>
                        <a:t>BOM_ID2</a:t>
                      </a:r>
                      <a:br>
                        <a:rPr lang="pt-BR" sz="1100" u="none" strike="noStrike">
                          <a:effectLst/>
                        </a:rPr>
                      </a:br>
                      <a:r>
                        <a:rPr lang="pt-BR" sz="1100" u="none" strike="noStrike">
                          <a:effectLst/>
                        </a:rPr>
                        <a:t>BOM_ID1</a:t>
                      </a:r>
                      <a:br>
                        <a:rPr lang="pt-BR" sz="1100" u="none" strike="noStrike">
                          <a:effectLst/>
                        </a:rPr>
                      </a:br>
                      <a:r>
                        <a:rPr lang="pt-BR" sz="1100" u="none" strike="noStrike">
                          <a:effectLst/>
                        </a:rPr>
                        <a:t>BOM_ID0</a:t>
                      </a:r>
                      <a:endParaRPr lang="pt-BR" sz="1100" b="0" i="0" u="none" strike="noStrike">
                        <a:solidFill>
                          <a:srgbClr val="000000"/>
                        </a:solidFill>
                        <a:effectLst/>
                        <a:latin typeface="Aptos Narrow" panose="020B0004020202020204" pitchFamily="34" charset="0"/>
                      </a:endParaRPr>
                    </a:p>
                  </a:txBody>
                  <a:tcPr marL="5818" marR="5818" marT="5818" marB="0" anchor="ct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100" u="none" strike="noStrike">
                          <a:effectLst/>
                        </a:rPr>
                        <a:t>1-8(ON), 2-7(ON), 3-6(ON), 4-5(OFF)</a:t>
                      </a:r>
                      <a:endParaRPr lang="en-US" sz="1100" b="0" i="0" u="none" strike="noStrike">
                        <a:solidFill>
                          <a:srgbClr val="000000"/>
                        </a:solidFill>
                        <a:effectLst/>
                        <a:latin typeface="Aptos Narrow" panose="020B0004020202020204" pitchFamily="34" charset="0"/>
                      </a:endParaRPr>
                    </a:p>
                  </a:txBody>
                  <a:tcPr marL="5818" marR="5818" marT="5818" marB="0" anchor="ctr"/>
                </a:tc>
                <a:extLst>
                  <a:ext uri="{0D108BD9-81ED-4DB2-BD59-A6C34878D82A}">
                    <a16:rowId xmlns:a16="http://schemas.microsoft.com/office/drawing/2014/main" val="2180554145"/>
                  </a:ext>
                </a:extLst>
              </a:tr>
              <a:tr h="674914">
                <a:tc>
                  <a:txBody>
                    <a:bodyPr/>
                    <a:lstStyle/>
                    <a:p>
                      <a:pPr algn="ctr" fontAlgn="b"/>
                      <a:r>
                        <a:rPr lang="en-US" sz="1100" b="0" i="0" u="none" strike="noStrike">
                          <a:solidFill>
                            <a:srgbClr val="000000"/>
                          </a:solidFill>
                          <a:effectLst/>
                          <a:latin typeface="Calibri" panose="020F0502020204030204" pitchFamily="34" charset="0"/>
                        </a:rPr>
                        <a:t> SW8R2</a:t>
                      </a:r>
                    </a:p>
                  </a:txBody>
                  <a:tcPr marL="0" marR="0" marT="0" marB="0" anchor="ctr"/>
                </a:tc>
                <a:tc>
                  <a:txBody>
                    <a:bodyPr/>
                    <a:lstStyle/>
                    <a:p>
                      <a:pPr algn="ctr" fontAlgn="ctr"/>
                      <a:r>
                        <a:rPr lang="it-IT" sz="1100" b="0" i="0" u="none" strike="noStrike" cap="none" spc="0" baseline="0">
                          <a:solidFill>
                            <a:schemeClr val="tx1"/>
                          </a:solidFill>
                          <a:uFillTx/>
                          <a:latin typeface="Intel Clear (Body)"/>
                          <a:ea typeface="+mn-ea"/>
                          <a:cs typeface="+mn-cs"/>
                          <a:sym typeface="Intel Clear"/>
                        </a:rPr>
                        <a:t>VCC_VCCPRIM_IO_SENSE_DP</a:t>
                      </a:r>
                    </a:p>
                    <a:p>
                      <a:pPr algn="ctr" fontAlgn="ctr"/>
                      <a:r>
                        <a:rPr lang="en-US" sz="1100" b="0" i="0" u="none" strike="noStrike" cap="none" spc="0" baseline="0">
                          <a:solidFill>
                            <a:schemeClr val="tx1"/>
                          </a:solidFill>
                          <a:uFillTx/>
                          <a:latin typeface="Intel Clear (Body)"/>
                          <a:ea typeface="+mn-ea"/>
                          <a:cs typeface="+mn-cs"/>
                          <a:sym typeface="Intel Clear"/>
                        </a:rPr>
                        <a:t>+VCC1P5_RTC_VAL</a:t>
                      </a:r>
                    </a:p>
                    <a:p>
                      <a:pPr marL="0" marR="0" lvl="0" indent="0" algn="ctr" defTabSz="609600" eaLnBrk="1" fontAlgn="ctr" latinLnBrk="0" hangingPunct="1">
                        <a:lnSpc>
                          <a:spcPct val="100000"/>
                        </a:lnSpc>
                        <a:spcBef>
                          <a:spcPts val="0"/>
                        </a:spcBef>
                        <a:spcAft>
                          <a:spcPts val="0"/>
                        </a:spcAft>
                        <a:buClrTx/>
                        <a:buSzTx/>
                        <a:buFontTx/>
                        <a:buNone/>
                        <a:tabLst/>
                        <a:defRPr/>
                      </a:pPr>
                      <a:r>
                        <a:rPr lang="it-IT" sz="1100" b="0" i="0" u="none" strike="noStrike" cap="none" spc="0" baseline="0">
                          <a:solidFill>
                            <a:schemeClr val="tx1"/>
                          </a:solidFill>
                          <a:uFillTx/>
                          <a:latin typeface="Intel Clear (Body)"/>
                          <a:ea typeface="+mn-ea"/>
                          <a:cs typeface="+mn-cs"/>
                          <a:sym typeface="Intel Clear"/>
                        </a:rPr>
                        <a:t>VCC_VCCPRIM_IO_SENSE_DN</a:t>
                      </a:r>
                    </a:p>
                    <a:p>
                      <a:pPr marL="0" marR="0" lvl="0" indent="0" algn="ctr" defTabSz="609600" eaLnBrk="1" fontAlgn="ctr" latinLnBrk="0" hangingPunct="1">
                        <a:lnSpc>
                          <a:spcPct val="100000"/>
                        </a:lnSpc>
                        <a:spcBef>
                          <a:spcPts val="0"/>
                        </a:spcBef>
                        <a:spcAft>
                          <a:spcPts val="0"/>
                        </a:spcAft>
                        <a:buClrTx/>
                        <a:buSzTx/>
                        <a:buFontTx/>
                        <a:buNone/>
                        <a:tabLst/>
                        <a:defRPr/>
                      </a:pPr>
                      <a:r>
                        <a:rPr lang="it-IT" sz="1100" b="0" i="0" u="none" strike="noStrike" cap="none" spc="0" baseline="0">
                          <a:solidFill>
                            <a:schemeClr val="tx1"/>
                          </a:solidFill>
                          <a:uFillTx/>
                          <a:latin typeface="Intel Clear (Body)"/>
                          <a:ea typeface="+mn-ea"/>
                          <a:cs typeface="+mn-cs"/>
                          <a:sym typeface="Intel Clear"/>
                        </a:rPr>
                        <a:t>GND</a:t>
                      </a:r>
                    </a:p>
                  </a:txBody>
                  <a:tcPr marL="6350" marR="6350" marT="6350" marB="0" anchor="ct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Intel Clear (Body)"/>
                        </a:rPr>
                        <a:t>1-8(ON), 2-7(OFF), 3-6(ON), 4-5(OFF)</a:t>
                      </a:r>
                    </a:p>
                  </a:txBody>
                  <a:tcPr marL="6350" marR="6350" marT="6350" marB="0" anchor="ctr"/>
                </a:tc>
                <a:extLst>
                  <a:ext uri="{0D108BD9-81ED-4DB2-BD59-A6C34878D82A}">
                    <a16:rowId xmlns:a16="http://schemas.microsoft.com/office/drawing/2014/main" val="3043775274"/>
                  </a:ext>
                </a:extLst>
              </a:tr>
              <a:tr h="506186">
                <a:tc>
                  <a:txBody>
                    <a:bodyPr/>
                    <a:lstStyle/>
                    <a:p>
                      <a:pPr algn="ctr" fontAlgn="b"/>
                      <a:r>
                        <a:rPr lang="en-US" sz="1100" b="0" i="0" u="none" strike="noStrike">
                          <a:solidFill>
                            <a:srgbClr val="000000"/>
                          </a:solidFill>
                          <a:effectLst/>
                          <a:latin typeface="Calibri" panose="020F0502020204030204" pitchFamily="34" charset="0"/>
                        </a:rPr>
                        <a:t> SW8U1</a:t>
                      </a:r>
                    </a:p>
                  </a:txBody>
                  <a:tcPr marL="0" marR="0" marT="0" marB="0" anchor="ct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100" u="none" strike="noStrike">
                          <a:effectLst/>
                          <a:latin typeface="Intel Clear (Body)"/>
                        </a:rPr>
                        <a:t>EC_JTAG_RST_N</a:t>
                      </a:r>
                      <a:br>
                        <a:rPr lang="en-US" sz="1100" u="none" strike="noStrike">
                          <a:effectLst/>
                          <a:latin typeface="Intel Clear (Body)"/>
                        </a:rPr>
                      </a:br>
                      <a:r>
                        <a:rPr lang="en-US" sz="1100" u="none" strike="noStrike">
                          <a:effectLst/>
                          <a:latin typeface="Intel Clear (Body)"/>
                        </a:rPr>
                        <a:t>BIOS_REC</a:t>
                      </a:r>
                      <a:br>
                        <a:rPr lang="en-US" sz="1100" u="none" strike="noStrike">
                          <a:effectLst/>
                          <a:latin typeface="Intel Clear (Body)"/>
                        </a:rPr>
                      </a:br>
                      <a:r>
                        <a:rPr lang="en-US" sz="1100" u="none" strike="noStrike">
                          <a:effectLst/>
                          <a:latin typeface="Intel Clear (Body)"/>
                        </a:rPr>
                        <a:t>PNP_NPNP_SKU</a:t>
                      </a:r>
                      <a:br>
                        <a:rPr lang="en-US" sz="1100" u="none" strike="noStrike">
                          <a:effectLst/>
                          <a:latin typeface="Intel Clear (Body)"/>
                        </a:rPr>
                      </a:br>
                      <a:r>
                        <a:rPr lang="en-US" sz="1100" u="none" strike="noStrike">
                          <a:effectLst/>
                          <a:latin typeface="Intel Clear (Body)"/>
                        </a:rPr>
                        <a:t>SPD_PRSNT_J</a:t>
                      </a:r>
                      <a:endParaRPr lang="en-US" sz="1100" b="0" i="0" u="none" strike="noStrike">
                        <a:solidFill>
                          <a:srgbClr val="000000"/>
                        </a:solidFill>
                        <a:effectLst/>
                        <a:latin typeface="Intel Clear (Body)"/>
                      </a:endParaRPr>
                    </a:p>
                  </a:txBody>
                  <a:tcPr marL="5818" marR="5818" marT="5818" marB="0" anchor="ct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100" u="none" strike="noStrike">
                          <a:effectLst/>
                          <a:latin typeface="Intel Clear (Body)"/>
                        </a:rPr>
                        <a:t>1-8(OFF), 2-7(OFF), 3-6(OFF), 4-5(ON)</a:t>
                      </a:r>
                      <a:endParaRPr lang="en-US" sz="1100" b="0" i="0" u="none" strike="noStrike">
                        <a:solidFill>
                          <a:srgbClr val="000000"/>
                        </a:solidFill>
                        <a:effectLst/>
                        <a:latin typeface="Intel Clear (Body)"/>
                      </a:endParaRPr>
                    </a:p>
                  </a:txBody>
                  <a:tcPr marL="5818" marR="5818" marT="5818" marB="0" anchor="ctr"/>
                </a:tc>
                <a:extLst>
                  <a:ext uri="{0D108BD9-81ED-4DB2-BD59-A6C34878D82A}">
                    <a16:rowId xmlns:a16="http://schemas.microsoft.com/office/drawing/2014/main" val="932611807"/>
                  </a:ext>
                </a:extLst>
              </a:tr>
              <a:tr h="674914">
                <a:tc>
                  <a:txBody>
                    <a:bodyPr/>
                    <a:lstStyle/>
                    <a:p>
                      <a:pPr algn="ctr" fontAlgn="b"/>
                      <a:r>
                        <a:rPr lang="en-US" sz="1100" b="0" i="0" u="none" strike="noStrike">
                          <a:solidFill>
                            <a:srgbClr val="000000"/>
                          </a:solidFill>
                          <a:effectLst/>
                          <a:latin typeface="Calibri" panose="020F0502020204030204" pitchFamily="34" charset="0"/>
                        </a:rPr>
                        <a:t> SW8U2</a:t>
                      </a:r>
                    </a:p>
                  </a:txBody>
                  <a:tcPr marL="0" marR="0" marT="0" marB="0" anchor="ct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100" b="0" i="0" u="none" strike="noStrike" cap="none" spc="0" baseline="0">
                          <a:solidFill>
                            <a:schemeClr val="tx1"/>
                          </a:solidFill>
                          <a:uFillTx/>
                          <a:latin typeface="Intel Clear (Body)"/>
                          <a:ea typeface="+mn-ea"/>
                          <a:cs typeface="+mn-cs"/>
                          <a:sym typeface="Intel Clear"/>
                        </a:rPr>
                        <a:t>SMC_RST_N</a:t>
                      </a:r>
                    </a:p>
                    <a:p>
                      <a:pPr marL="0" marR="0" lvl="0" indent="0" algn="ctr" defTabSz="609600" eaLnBrk="1" fontAlgn="ctr" latinLnBrk="0" hangingPunct="1">
                        <a:lnSpc>
                          <a:spcPct val="100000"/>
                        </a:lnSpc>
                        <a:spcBef>
                          <a:spcPts val="0"/>
                        </a:spcBef>
                        <a:spcAft>
                          <a:spcPts val="0"/>
                        </a:spcAft>
                        <a:buClrTx/>
                        <a:buSzTx/>
                        <a:buFontTx/>
                        <a:buNone/>
                        <a:tabLst/>
                        <a:defRPr/>
                      </a:pPr>
                      <a:r>
                        <a:rPr lang="en-US" sz="1100" b="0" i="0" u="none" strike="noStrike" cap="none" spc="0" baseline="0">
                          <a:solidFill>
                            <a:schemeClr val="tx1"/>
                          </a:solidFill>
                          <a:uFillTx/>
                          <a:latin typeface="Intel Clear (Body)"/>
                          <a:ea typeface="+mn-ea"/>
                          <a:cs typeface="+mn-cs"/>
                          <a:sym typeface="Intel Clear"/>
                        </a:rPr>
                        <a:t>SMC_LID</a:t>
                      </a:r>
                    </a:p>
                    <a:p>
                      <a:pPr marL="0" marR="0" lvl="0" indent="0" algn="ctr" defTabSz="609600" eaLnBrk="1" fontAlgn="ctr" latinLnBrk="0" hangingPunct="1">
                        <a:lnSpc>
                          <a:spcPct val="100000"/>
                        </a:lnSpc>
                        <a:spcBef>
                          <a:spcPts val="0"/>
                        </a:spcBef>
                        <a:spcAft>
                          <a:spcPts val="0"/>
                        </a:spcAft>
                        <a:buClrTx/>
                        <a:buSzTx/>
                        <a:buFontTx/>
                        <a:buNone/>
                        <a:tabLst/>
                        <a:defRPr/>
                      </a:pPr>
                      <a:r>
                        <a:rPr lang="en-US" sz="1100" b="0" i="0" u="none" strike="noStrike" cap="none" spc="0" baseline="0">
                          <a:solidFill>
                            <a:schemeClr val="tx1"/>
                          </a:solidFill>
                          <a:uFillTx/>
                          <a:latin typeface="Intel Clear (Body)"/>
                          <a:ea typeface="+mn-ea"/>
                          <a:cs typeface="+mn-cs"/>
                          <a:sym typeface="Intel Clear"/>
                        </a:rPr>
                        <a:t>EC_PG3</a:t>
                      </a:r>
                    </a:p>
                    <a:p>
                      <a:pPr marL="0" marR="0" lvl="0" indent="0" algn="ctr" defTabSz="609600" eaLnBrk="1" fontAlgn="ctr" latinLnBrk="0" hangingPunct="1">
                        <a:lnSpc>
                          <a:spcPct val="100000"/>
                        </a:lnSpc>
                        <a:spcBef>
                          <a:spcPts val="0"/>
                        </a:spcBef>
                        <a:spcAft>
                          <a:spcPts val="0"/>
                        </a:spcAft>
                        <a:buClrTx/>
                        <a:buSzTx/>
                        <a:buFontTx/>
                        <a:buNone/>
                        <a:tabLst/>
                        <a:defRPr/>
                      </a:pPr>
                      <a:r>
                        <a:rPr lang="fr-FR" sz="1100" b="0" i="0" u="none" strike="noStrike" cap="none" spc="0" baseline="0">
                          <a:solidFill>
                            <a:schemeClr val="tx1"/>
                          </a:solidFill>
                          <a:uFillTx/>
                          <a:latin typeface="Intel Clear (Body)"/>
                          <a:ea typeface="+mn-ea"/>
                          <a:cs typeface="+mn-cs"/>
                          <a:sym typeface="Intel Clear"/>
                        </a:rPr>
                        <a:t>SLG_EC_VR_A_RAIL_EN</a:t>
                      </a:r>
                      <a:endParaRPr lang="en-US" sz="1100" b="0" i="0" u="none" strike="noStrike">
                        <a:solidFill>
                          <a:srgbClr val="000000"/>
                        </a:solidFill>
                        <a:effectLst/>
                        <a:latin typeface="Intel Clear (Body)"/>
                      </a:endParaRPr>
                    </a:p>
                  </a:txBody>
                  <a:tcPr marL="5818" marR="5818" marT="5818" marB="0" anchor="ct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100" u="none" strike="noStrike">
                          <a:effectLst/>
                          <a:latin typeface="Intel Clear (Body)"/>
                        </a:rPr>
                        <a:t>1-8(OFF), 2-7(OFF), 3-6(OFF), 4-5(OFF)</a:t>
                      </a:r>
                      <a:endParaRPr lang="en-US" sz="1100" b="0" i="0" u="none" strike="noStrike">
                        <a:solidFill>
                          <a:srgbClr val="000000"/>
                        </a:solidFill>
                        <a:effectLst/>
                        <a:latin typeface="Intel Clear (Body)"/>
                      </a:endParaRPr>
                    </a:p>
                  </a:txBody>
                  <a:tcPr marL="5818" marR="5818" marT="5818" marB="0" anchor="ctr"/>
                </a:tc>
                <a:extLst>
                  <a:ext uri="{0D108BD9-81ED-4DB2-BD59-A6C34878D82A}">
                    <a16:rowId xmlns:a16="http://schemas.microsoft.com/office/drawing/2014/main" val="2834291987"/>
                  </a:ext>
                </a:extLst>
              </a:tr>
              <a:tr h="506186">
                <a:tc>
                  <a:txBody>
                    <a:bodyPr/>
                    <a:lstStyle/>
                    <a:p>
                      <a:pPr algn="ctr" fontAlgn="b"/>
                      <a:r>
                        <a:rPr lang="en-US" sz="1100" b="0" i="0" u="none" strike="noStrike">
                          <a:solidFill>
                            <a:srgbClr val="000000"/>
                          </a:solidFill>
                          <a:effectLst/>
                          <a:latin typeface="Calibri" panose="020F0502020204030204" pitchFamily="34" charset="0"/>
                        </a:rPr>
                        <a:t> SW8U3</a:t>
                      </a:r>
                    </a:p>
                  </a:txBody>
                  <a:tcPr marL="0" marR="0" marT="0" marB="0" anchor="ctr"/>
                </a:tc>
                <a:tc>
                  <a:txBody>
                    <a:bodyPr/>
                    <a:lstStyle/>
                    <a:p>
                      <a:pPr algn="ctr" fontAlgn="ctr"/>
                      <a:r>
                        <a:rPr lang="en-US" sz="1100" u="none" strike="noStrike">
                          <a:effectLst/>
                          <a:latin typeface="Intel Clear (Body)"/>
                        </a:rPr>
                        <a:t>EC_UART_FTD_RX_OUT</a:t>
                      </a:r>
                      <a:br>
                        <a:rPr lang="en-US" sz="1100" u="none" strike="noStrike">
                          <a:effectLst/>
                          <a:latin typeface="Intel Clear (Body)"/>
                        </a:rPr>
                      </a:br>
                      <a:r>
                        <a:rPr lang="en-US" sz="1100" u="none" strike="noStrike">
                          <a:effectLst/>
                          <a:latin typeface="Intel Clear (Body)"/>
                        </a:rPr>
                        <a:t>EC_UART_RX_TTK3_OUT</a:t>
                      </a:r>
                      <a:br>
                        <a:rPr lang="en-US" sz="1100" u="none" strike="noStrike">
                          <a:effectLst/>
                          <a:latin typeface="Intel Clear (Body)"/>
                        </a:rPr>
                      </a:br>
                      <a:r>
                        <a:rPr lang="en-US" sz="1100" u="none" strike="noStrike">
                          <a:effectLst/>
                          <a:latin typeface="Intel Clear (Body)"/>
                        </a:rPr>
                        <a:t>COINLESS_SPI_NOR_CLEAR_SW</a:t>
                      </a:r>
                      <a:br>
                        <a:rPr lang="en-US" sz="1100" u="none" strike="noStrike">
                          <a:effectLst/>
                          <a:latin typeface="Intel Clear (Body)"/>
                        </a:rPr>
                      </a:br>
                      <a:r>
                        <a:rPr lang="en-US" sz="1100" u="none" strike="noStrike">
                          <a:effectLst/>
                          <a:latin typeface="Intel Clear (Body)"/>
                        </a:rPr>
                        <a:t>ESPI_TESTCRD_DET</a:t>
                      </a:r>
                    </a:p>
                  </a:txBody>
                  <a:tcPr marL="5818" marR="5818" marT="5818" marB="0" anchor="ct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Intel Clear (Body)"/>
                        </a:rPr>
                        <a:t>1-8(ON), 2-7(OFF), 3-6(OFF), 4-5(OFF)</a:t>
                      </a:r>
                    </a:p>
                  </a:txBody>
                  <a:tcPr marL="5818" marR="5818" marT="5818" marB="0" anchor="ctr"/>
                </a:tc>
                <a:extLst>
                  <a:ext uri="{0D108BD9-81ED-4DB2-BD59-A6C34878D82A}">
                    <a16:rowId xmlns:a16="http://schemas.microsoft.com/office/drawing/2014/main" val="2829331589"/>
                  </a:ext>
                </a:extLst>
              </a:tr>
            </a:tbl>
          </a:graphicData>
        </a:graphic>
      </p:graphicFrame>
      <p:sp>
        <p:nvSpPr>
          <p:cNvPr id="8" name="Rectangle 7">
            <a:extLst>
              <a:ext uri="{FF2B5EF4-FFF2-40B4-BE49-F238E27FC236}">
                <a16:creationId xmlns:a16="http://schemas.microsoft.com/office/drawing/2014/main" id="{AFBAF25A-62EB-38C9-115A-84A606079CCB}"/>
              </a:ext>
            </a:extLst>
          </p:cNvPr>
          <p:cNvSpPr/>
          <p:nvPr/>
        </p:nvSpPr>
        <p:spPr>
          <a:xfrm>
            <a:off x="6366304" y="265404"/>
            <a:ext cx="3540643" cy="701923"/>
          </a:xfrm>
          <a:prstGeom prst="rect">
            <a:avLst/>
          </a:prstGeom>
        </p:spPr>
        <p:txBody>
          <a:bodyPr wrap="square">
            <a:spAutoFit/>
          </a:bodyPr>
          <a:lstStyle/>
          <a:p>
            <a:pPr algn="just">
              <a:defRPr/>
            </a:pPr>
            <a:r>
              <a:rPr lang="en-US" sz="1467">
                <a:solidFill>
                  <a:srgbClr val="C00000"/>
                </a:solidFill>
                <a:latin typeface="Intel Clear Light" panose="020B0404020203020204" pitchFamily="34" charset="0"/>
                <a:ea typeface="Intel Clear Light" panose="020B0404020203020204" pitchFamily="34" charset="0"/>
                <a:cs typeface="Intel Clear Light" panose="020B0404020203020204" pitchFamily="34" charset="0"/>
              </a:rPr>
              <a:t>Note: </a:t>
            </a:r>
            <a:r>
              <a:rPr lang="en-US" sz="14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This setting is subjected to be changed </a:t>
            </a:r>
            <a:r>
              <a:rPr lang="en-US" sz="1467"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w.r.t.</a:t>
            </a:r>
            <a:r>
              <a:rPr lang="en-US" sz="14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SKUs as per ref des and functionality. </a:t>
            </a:r>
          </a:p>
        </p:txBody>
      </p:sp>
      <p:pic>
        <p:nvPicPr>
          <p:cNvPr id="3" name="Picture 2">
            <a:extLst>
              <a:ext uri="{FF2B5EF4-FFF2-40B4-BE49-F238E27FC236}">
                <a16:creationId xmlns:a16="http://schemas.microsoft.com/office/drawing/2014/main" id="{5AE669A4-40B1-C637-E933-49B107DA6A3C}"/>
              </a:ext>
            </a:extLst>
          </p:cNvPr>
          <p:cNvPicPr>
            <a:picLocks noChangeAspect="1"/>
          </p:cNvPicPr>
          <p:nvPr/>
        </p:nvPicPr>
        <p:blipFill>
          <a:blip r:embed="rId2"/>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2243123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37322" y="-9331"/>
            <a:ext cx="0" cy="0"/>
          </a:xfrm>
        </p:spPr>
        <p:txBody>
          <a:bodyPr/>
          <a:lstStyle/>
          <a:p>
            <a:fld id="{EE2556C5-CE8C-6547-B838-EA80C61A4AF7}" type="slidenum">
              <a:rPr lang="en-US" smtClean="0">
                <a:solidFill>
                  <a:prstClr val="white"/>
                </a:solidFill>
              </a:rPr>
              <a:pPr/>
              <a:t>134</a:t>
            </a:fld>
            <a:endParaRPr lang="en-US">
              <a:solidFill>
                <a:prstClr val="white"/>
              </a:solidFill>
            </a:endParaRPr>
          </a:p>
        </p:txBody>
      </p:sp>
      <p:sp>
        <p:nvSpPr>
          <p:cNvPr id="3" name="Title 1">
            <a:extLst>
              <a:ext uri="{FF2B5EF4-FFF2-40B4-BE49-F238E27FC236}">
                <a16:creationId xmlns:a16="http://schemas.microsoft.com/office/drawing/2014/main" id="{7F7863CF-0673-3399-F266-035C94B4BAE7}"/>
              </a:ext>
            </a:extLst>
          </p:cNvPr>
          <p:cNvSpPr txBox="1">
            <a:spLocks/>
          </p:cNvSpPr>
          <p:nvPr/>
        </p:nvSpPr>
        <p:spPr>
          <a:xfrm>
            <a:off x="138053" y="179494"/>
            <a:ext cx="7368533" cy="873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fontScale="900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Switch on WCL RVP1 SKU </a:t>
            </a:r>
            <a:r>
              <a:rPr lang="en-US" sz="4000" err="1"/>
              <a:t>Contd</a:t>
            </a:r>
            <a:r>
              <a:rPr lang="en-US" sz="4000"/>
              <a:t>…</a:t>
            </a:r>
          </a:p>
        </p:txBody>
      </p:sp>
      <p:graphicFrame>
        <p:nvGraphicFramePr>
          <p:cNvPr id="4" name="Table 3">
            <a:extLst>
              <a:ext uri="{FF2B5EF4-FFF2-40B4-BE49-F238E27FC236}">
                <a16:creationId xmlns:a16="http://schemas.microsoft.com/office/drawing/2014/main" id="{EB3A19EB-3BF3-03B2-1E71-E03E9E127F36}"/>
              </a:ext>
            </a:extLst>
          </p:cNvPr>
          <p:cNvGraphicFramePr>
            <a:graphicFrameLocks noGrp="1"/>
          </p:cNvGraphicFramePr>
          <p:nvPr>
            <p:extLst>
              <p:ext uri="{D42A27DB-BD31-4B8C-83A1-F6EECF244321}">
                <p14:modId xmlns:p14="http://schemas.microsoft.com/office/powerpoint/2010/main" val="3355401016"/>
              </p:ext>
            </p:extLst>
          </p:nvPr>
        </p:nvGraphicFramePr>
        <p:xfrm>
          <a:off x="2640765" y="1532120"/>
          <a:ext cx="5969000" cy="4129040"/>
        </p:xfrm>
        <a:graphic>
          <a:graphicData uri="http://schemas.openxmlformats.org/drawingml/2006/table">
            <a:tbl>
              <a:tblPr>
                <a:tableStyleId>{5940675A-B579-460E-94D1-54222C63F5DA}</a:tableStyleId>
              </a:tblPr>
              <a:tblGrid>
                <a:gridCol w="590115">
                  <a:extLst>
                    <a:ext uri="{9D8B030D-6E8A-4147-A177-3AD203B41FA5}">
                      <a16:colId xmlns:a16="http://schemas.microsoft.com/office/drawing/2014/main" val="4202193894"/>
                    </a:ext>
                  </a:extLst>
                </a:gridCol>
                <a:gridCol w="2688552">
                  <a:extLst>
                    <a:ext uri="{9D8B030D-6E8A-4147-A177-3AD203B41FA5}">
                      <a16:colId xmlns:a16="http://schemas.microsoft.com/office/drawing/2014/main" val="2950174698"/>
                    </a:ext>
                  </a:extLst>
                </a:gridCol>
                <a:gridCol w="2690333">
                  <a:extLst>
                    <a:ext uri="{9D8B030D-6E8A-4147-A177-3AD203B41FA5}">
                      <a16:colId xmlns:a16="http://schemas.microsoft.com/office/drawing/2014/main" val="668848265"/>
                    </a:ext>
                  </a:extLst>
                </a:gridCol>
              </a:tblGrid>
              <a:tr h="354600">
                <a:tc>
                  <a:txBody>
                    <a:bodyPr/>
                    <a:lstStyle/>
                    <a:p>
                      <a:pPr algn="ctr" fontAlgn="ctr"/>
                      <a:r>
                        <a:rPr lang="en-US" sz="1100" b="1" u="none" strike="noStrike">
                          <a:solidFill>
                            <a:schemeClr val="bg1"/>
                          </a:solidFill>
                          <a:effectLst/>
                        </a:rPr>
                        <a:t>Ref Des</a:t>
                      </a:r>
                      <a:endParaRPr lang="en-US" sz="1100" b="1" i="0" u="none" strike="noStrike">
                        <a:solidFill>
                          <a:schemeClr val="bg1"/>
                        </a:solidFill>
                        <a:effectLst/>
                        <a:latin typeface="Aptos Narrow" panose="020B0004020202020204" pitchFamily="34" charset="0"/>
                      </a:endParaRPr>
                    </a:p>
                  </a:txBody>
                  <a:tcPr marL="6350" marR="6350" marT="6350" marB="0" anchor="ctr">
                    <a:solidFill>
                      <a:schemeClr val="tx2"/>
                    </a:solidFill>
                  </a:tcPr>
                </a:tc>
                <a:tc>
                  <a:txBody>
                    <a:bodyPr/>
                    <a:lstStyle/>
                    <a:p>
                      <a:pPr algn="ctr" fontAlgn="ctr"/>
                      <a:r>
                        <a:rPr lang="en-US" sz="1100" b="1" u="none" strike="noStrike">
                          <a:solidFill>
                            <a:schemeClr val="bg1"/>
                          </a:solidFill>
                          <a:effectLst/>
                        </a:rPr>
                        <a:t>Switch Description</a:t>
                      </a:r>
                      <a:endParaRPr lang="en-US" sz="1100" b="1" i="0" u="none" strike="noStrike">
                        <a:solidFill>
                          <a:schemeClr val="bg1"/>
                        </a:solidFill>
                        <a:effectLst/>
                        <a:latin typeface="Aptos Narrow" panose="020B0004020202020204" pitchFamily="34" charset="0"/>
                      </a:endParaRPr>
                    </a:p>
                  </a:txBody>
                  <a:tcPr marL="6350" marR="6350" marT="6350" marB="0" anchor="ctr">
                    <a:solidFill>
                      <a:schemeClr val="tx2"/>
                    </a:solidFill>
                  </a:tcPr>
                </a:tc>
                <a:tc>
                  <a:txBody>
                    <a:bodyPr/>
                    <a:lstStyle/>
                    <a:p>
                      <a:pPr algn="ctr" fontAlgn="ctr"/>
                      <a:r>
                        <a:rPr lang="en-US" sz="1100" b="1" u="none" strike="noStrike">
                          <a:solidFill>
                            <a:schemeClr val="bg1"/>
                          </a:solidFill>
                          <a:effectLst/>
                        </a:rPr>
                        <a:t>Default</a:t>
                      </a:r>
                      <a:endParaRPr lang="en-US" sz="1100" b="1" i="0" u="none" strike="noStrike">
                        <a:solidFill>
                          <a:schemeClr val="bg1"/>
                        </a:solidFill>
                        <a:effectLst/>
                        <a:latin typeface="Aptos Narrow" panose="020B0004020202020204" pitchFamily="34" charset="0"/>
                      </a:endParaRPr>
                    </a:p>
                  </a:txBody>
                  <a:tcPr marL="6350" marR="6350" marT="6350" marB="0" anchor="ctr">
                    <a:solidFill>
                      <a:schemeClr val="tx2"/>
                    </a:solidFill>
                  </a:tcPr>
                </a:tc>
                <a:extLst>
                  <a:ext uri="{0D108BD9-81ED-4DB2-BD59-A6C34878D82A}">
                    <a16:rowId xmlns:a16="http://schemas.microsoft.com/office/drawing/2014/main" val="3166541553"/>
                  </a:ext>
                </a:extLst>
              </a:tr>
              <a:tr h="552450">
                <a:tc>
                  <a:txBody>
                    <a:bodyPr/>
                    <a:lstStyle/>
                    <a:p>
                      <a:pPr algn="ctr" fontAlgn="b"/>
                      <a:r>
                        <a:rPr lang="en-US" sz="1100" b="0" i="0" u="none" strike="noStrike">
                          <a:solidFill>
                            <a:srgbClr val="000000"/>
                          </a:solidFill>
                          <a:effectLst/>
                          <a:latin typeface="Calibri" panose="020F0502020204030204" pitchFamily="34" charset="0"/>
                        </a:rPr>
                        <a:t> SW9R1</a:t>
                      </a:r>
                    </a:p>
                  </a:txBody>
                  <a:tcPr marL="0" marR="0" marT="0" marB="0" anchor="ct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100" u="none" strike="noStrike">
                          <a:effectLst/>
                          <a:latin typeface="Intel Clear (Body)"/>
                        </a:rPr>
                        <a:t>VAL_TP_VCC_PCORE_1_DLVR_OUT_DP</a:t>
                      </a:r>
                    </a:p>
                    <a:p>
                      <a:pPr marL="0" marR="0" lvl="0" indent="0" algn="ctr" defTabSz="609600" eaLnBrk="1" fontAlgn="ctr" latinLnBrk="0" hangingPunct="1">
                        <a:lnSpc>
                          <a:spcPct val="100000"/>
                        </a:lnSpc>
                        <a:spcBef>
                          <a:spcPts val="0"/>
                        </a:spcBef>
                        <a:spcAft>
                          <a:spcPts val="0"/>
                        </a:spcAft>
                        <a:buClrTx/>
                        <a:buSzTx/>
                        <a:buFontTx/>
                        <a:buNone/>
                        <a:tabLst/>
                        <a:defRPr/>
                      </a:pPr>
                      <a:r>
                        <a:rPr lang="en-US" sz="1100" u="none" strike="noStrike">
                          <a:effectLst/>
                          <a:latin typeface="Intel Clear (Body)"/>
                        </a:rPr>
                        <a:t>+VCCPRIM_1P8</a:t>
                      </a:r>
                    </a:p>
                    <a:p>
                      <a:pPr marL="0" marR="0" lvl="0" indent="0" algn="ctr" defTabSz="609600" eaLnBrk="1" fontAlgn="ctr" latinLnBrk="0" hangingPunct="1">
                        <a:lnSpc>
                          <a:spcPct val="100000"/>
                        </a:lnSpc>
                        <a:spcBef>
                          <a:spcPts val="0"/>
                        </a:spcBef>
                        <a:spcAft>
                          <a:spcPts val="0"/>
                        </a:spcAft>
                        <a:buClrTx/>
                        <a:buSzTx/>
                        <a:buFontTx/>
                        <a:buNone/>
                        <a:tabLst/>
                        <a:defRPr/>
                      </a:pPr>
                      <a:r>
                        <a:rPr lang="en-US" sz="1100" u="none" strike="noStrike">
                          <a:effectLst/>
                          <a:latin typeface="Intel Clear (Body)"/>
                        </a:rPr>
                        <a:t>VAL_TP_VCC_PCORE_1_DLVR_OUT_DN</a:t>
                      </a:r>
                    </a:p>
                    <a:p>
                      <a:pPr marL="0" marR="0" lvl="0" indent="0" algn="ctr" defTabSz="609600" eaLnBrk="1" fontAlgn="ctr" latinLnBrk="0" hangingPunct="1">
                        <a:lnSpc>
                          <a:spcPct val="100000"/>
                        </a:lnSpc>
                        <a:spcBef>
                          <a:spcPts val="0"/>
                        </a:spcBef>
                        <a:spcAft>
                          <a:spcPts val="0"/>
                        </a:spcAft>
                        <a:buClrTx/>
                        <a:buSzTx/>
                        <a:buFontTx/>
                        <a:buNone/>
                        <a:tabLst/>
                        <a:defRPr/>
                      </a:pPr>
                      <a:r>
                        <a:rPr lang="en-US" sz="1100" u="none" strike="noStrike">
                          <a:effectLst/>
                          <a:latin typeface="Intel Clear (Body)"/>
                        </a:rPr>
                        <a:t>GND</a:t>
                      </a:r>
                    </a:p>
                  </a:txBody>
                  <a:tcPr marL="6350" marR="6350" marT="6350" marB="0" anchor="ct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Intel Clear (Body)"/>
                        </a:rPr>
                        <a:t>1-8(ON), 2-7(OFF), 3-6(ON), 4-5(OFF)</a:t>
                      </a:r>
                    </a:p>
                  </a:txBody>
                  <a:tcPr marL="6350" marR="6350" marT="6350" marB="0" anchor="ctr"/>
                </a:tc>
                <a:extLst>
                  <a:ext uri="{0D108BD9-81ED-4DB2-BD59-A6C34878D82A}">
                    <a16:rowId xmlns:a16="http://schemas.microsoft.com/office/drawing/2014/main" val="2374072381"/>
                  </a:ext>
                </a:extLst>
              </a:tr>
              <a:tr h="736600">
                <a:tc>
                  <a:txBody>
                    <a:bodyPr/>
                    <a:lstStyle/>
                    <a:p>
                      <a:pPr algn="ctr" fontAlgn="b"/>
                      <a:r>
                        <a:rPr lang="en-US" sz="1100" b="0" i="0" u="none" strike="noStrike">
                          <a:solidFill>
                            <a:srgbClr val="000000"/>
                          </a:solidFill>
                          <a:effectLst/>
                          <a:latin typeface="Calibri" panose="020F0502020204030204" pitchFamily="34" charset="0"/>
                        </a:rPr>
                        <a:t> SW9R2</a:t>
                      </a:r>
                    </a:p>
                  </a:txBody>
                  <a:tcPr marL="0" marR="0" marT="0" marB="0" anchor="ctr"/>
                </a:tc>
                <a:tc>
                  <a:txBody>
                    <a:bodyPr/>
                    <a:lstStyle/>
                    <a:p>
                      <a:pPr algn="ctr" fontAlgn="ctr"/>
                      <a:r>
                        <a:rPr lang="en-US" sz="1100" u="none" strike="noStrike">
                          <a:effectLst/>
                          <a:latin typeface="Intel Clear (Body)"/>
                        </a:rPr>
                        <a:t>VAL_TP_VCC_CCF_0_DLVR_OUT_DP</a:t>
                      </a:r>
                    </a:p>
                    <a:p>
                      <a:pPr algn="ctr" fontAlgn="ctr"/>
                      <a:r>
                        <a:rPr lang="en-US" sz="1100" u="none" strike="noStrike">
                          <a:effectLst/>
                          <a:latin typeface="Intel Clear (Body)"/>
                        </a:rPr>
                        <a:t>VAL_TP_VCCINFVNN_DLVR_OUT_DP</a:t>
                      </a:r>
                    </a:p>
                    <a:p>
                      <a:pPr algn="ctr" fontAlgn="ctr"/>
                      <a:r>
                        <a:rPr lang="en-US" sz="1100" u="none" strike="noStrike">
                          <a:effectLst/>
                          <a:latin typeface="Intel Clear (Body)"/>
                        </a:rPr>
                        <a:t>VAL_TP_VSS_CCF_0_DLVR_OUT_DN</a:t>
                      </a:r>
                    </a:p>
                    <a:p>
                      <a:pPr algn="ctr" fontAlgn="ctr"/>
                      <a:r>
                        <a:rPr lang="en-US" sz="1100" u="none" strike="noStrike">
                          <a:effectLst/>
                          <a:latin typeface="Intel Clear (Body)"/>
                        </a:rPr>
                        <a:t>VAL_TP_VSSINFVNN_DLVR_OUT_DN</a:t>
                      </a:r>
                    </a:p>
                  </a:txBody>
                  <a:tcPr marL="6350" marR="6350" marT="6350" marB="0" anchor="ctr"/>
                </a:tc>
                <a:tc>
                  <a:txBody>
                    <a:bodyPr/>
                    <a:lstStyle/>
                    <a:p>
                      <a:pPr algn="ctr" fontAlgn="ctr"/>
                      <a:r>
                        <a:rPr lang="en-US" sz="1100" b="0" i="0" u="none" strike="noStrike" cap="none" spc="0" baseline="0">
                          <a:solidFill>
                            <a:schemeClr val="tx1"/>
                          </a:solidFill>
                          <a:uFillTx/>
                          <a:latin typeface="Intel Clear (Body)"/>
                          <a:ea typeface="+mn-ea"/>
                          <a:cs typeface="+mn-cs"/>
                          <a:sym typeface="Intel Clear"/>
                        </a:rPr>
                        <a:t>1-8(ON), 2-7(OFF), 3-6(ON), 4-5(OFF)</a:t>
                      </a:r>
                      <a:endParaRPr lang="en-US" sz="1100" b="0" i="0" u="none" strike="noStrike">
                        <a:solidFill>
                          <a:srgbClr val="000000"/>
                        </a:solidFill>
                        <a:effectLst/>
                        <a:latin typeface="Intel Clear (Body)"/>
                      </a:endParaRPr>
                    </a:p>
                  </a:txBody>
                  <a:tcPr marL="6350" marR="6350" marT="6350" marB="0" anchor="ctr"/>
                </a:tc>
                <a:extLst>
                  <a:ext uri="{0D108BD9-81ED-4DB2-BD59-A6C34878D82A}">
                    <a16:rowId xmlns:a16="http://schemas.microsoft.com/office/drawing/2014/main" val="3898789097"/>
                  </a:ext>
                </a:extLst>
              </a:tr>
              <a:tr h="552450">
                <a:tc>
                  <a:txBody>
                    <a:bodyPr/>
                    <a:lstStyle/>
                    <a:p>
                      <a:pPr algn="ctr" fontAlgn="b"/>
                      <a:r>
                        <a:rPr lang="en-US" sz="1100" b="0" i="0" u="none" strike="noStrike">
                          <a:solidFill>
                            <a:srgbClr val="000000"/>
                          </a:solidFill>
                          <a:effectLst/>
                          <a:latin typeface="Calibri" panose="020F0502020204030204" pitchFamily="34" charset="0"/>
                        </a:rPr>
                        <a:t> SW9R3</a:t>
                      </a:r>
                    </a:p>
                  </a:txBody>
                  <a:tcPr marL="0" marR="0" marT="0" marB="0" anchor="ctr"/>
                </a:tc>
                <a:tc>
                  <a:txBody>
                    <a:bodyPr/>
                    <a:lstStyle/>
                    <a:p>
                      <a:pPr algn="ctr" fontAlgn="ctr"/>
                      <a:r>
                        <a:rPr lang="en-US" sz="1100" u="none" strike="noStrike">
                          <a:effectLst/>
                          <a:latin typeface="Intel Clear (Body)"/>
                        </a:rPr>
                        <a:t>VAL_DLVR_PDMON0</a:t>
                      </a:r>
                    </a:p>
                    <a:p>
                      <a:pPr algn="ctr" fontAlgn="ctr"/>
                      <a:r>
                        <a:rPr lang="en-US" sz="1100" b="0" i="0" u="none" strike="noStrike" cap="none" spc="0" baseline="0">
                          <a:solidFill>
                            <a:schemeClr val="tx1"/>
                          </a:solidFill>
                          <a:uFillTx/>
                          <a:latin typeface="Intel Clear (Body)"/>
                          <a:ea typeface="+mn-ea"/>
                          <a:cs typeface="+mn-cs"/>
                          <a:sym typeface="Intel Clear"/>
                        </a:rPr>
                        <a:t>+V3P3A</a:t>
                      </a:r>
                      <a:endParaRPr lang="en-US" sz="1100" b="0" i="0" u="none" strike="noStrike">
                        <a:solidFill>
                          <a:srgbClr val="000000"/>
                        </a:solidFill>
                        <a:effectLst/>
                        <a:latin typeface="Intel Clear (Body)"/>
                      </a:endParaRPr>
                    </a:p>
                  </a:txBody>
                  <a:tcPr marL="6350" marR="6350" marT="6350" marB="0" anchor="ctr"/>
                </a:tc>
                <a:tc>
                  <a:txBody>
                    <a:bodyPr/>
                    <a:lstStyle/>
                    <a:p>
                      <a:pPr algn="ctr" fontAlgn="ctr"/>
                      <a:r>
                        <a:rPr lang="en-US" sz="1100" b="0" i="0" u="none" strike="noStrike">
                          <a:solidFill>
                            <a:srgbClr val="000000"/>
                          </a:solidFill>
                          <a:effectLst/>
                          <a:latin typeface="Intel Clear (Body)"/>
                        </a:rPr>
                        <a:t>1-8(ON), 2-7(OFF), 3-6(OFF), 4-5(OFF)</a:t>
                      </a:r>
                    </a:p>
                  </a:txBody>
                  <a:tcPr marL="6350" marR="6350" marT="6350" marB="0" anchor="ctr"/>
                </a:tc>
                <a:extLst>
                  <a:ext uri="{0D108BD9-81ED-4DB2-BD59-A6C34878D82A}">
                    <a16:rowId xmlns:a16="http://schemas.microsoft.com/office/drawing/2014/main" val="2820469619"/>
                  </a:ext>
                </a:extLst>
              </a:tr>
              <a:tr h="736600">
                <a:tc>
                  <a:txBody>
                    <a:bodyPr/>
                    <a:lstStyle/>
                    <a:p>
                      <a:pPr algn="ctr" fontAlgn="b"/>
                      <a:r>
                        <a:rPr lang="en-US" sz="1100" b="0" i="0" u="none" strike="noStrike">
                          <a:solidFill>
                            <a:srgbClr val="000000"/>
                          </a:solidFill>
                          <a:effectLst/>
                          <a:latin typeface="Calibri" panose="020F0502020204030204" pitchFamily="34" charset="0"/>
                        </a:rPr>
                        <a:t> SW9T1</a:t>
                      </a:r>
                    </a:p>
                  </a:txBody>
                  <a:tcPr marL="0" marR="0" marT="0" marB="0" anchor="ctr"/>
                </a:tc>
                <a:tc>
                  <a:txBody>
                    <a:bodyPr/>
                    <a:lstStyle/>
                    <a:p>
                      <a:pPr algn="ctr" fontAlgn="ctr"/>
                      <a:r>
                        <a:rPr lang="sv-SE" sz="1100" u="none" strike="noStrike">
                          <a:effectLst/>
                          <a:latin typeface="Intel Clear (Body)"/>
                        </a:rPr>
                        <a:t>VAL_TP_VCCUCIE_ANA_DP</a:t>
                      </a:r>
                    </a:p>
                    <a:p>
                      <a:pPr algn="ctr" fontAlgn="ctr"/>
                      <a:r>
                        <a:rPr lang="en-US" sz="1100" b="0" i="0" u="none" strike="noStrike">
                          <a:solidFill>
                            <a:srgbClr val="000000"/>
                          </a:solidFill>
                          <a:effectLst/>
                          <a:latin typeface="Intel Clear (Body)"/>
                        </a:rPr>
                        <a:t>+VDD2_CPU</a:t>
                      </a:r>
                    </a:p>
                    <a:p>
                      <a:pPr algn="ctr" fontAlgn="ctr"/>
                      <a:r>
                        <a:rPr lang="sv-SE" sz="1100" b="0" i="0" u="none" strike="noStrike">
                          <a:solidFill>
                            <a:srgbClr val="000000"/>
                          </a:solidFill>
                          <a:effectLst/>
                          <a:latin typeface="Intel Clear (Body)"/>
                        </a:rPr>
                        <a:t>VAL_TP_VSSUCIE_ANA_DN</a:t>
                      </a:r>
                    </a:p>
                    <a:p>
                      <a:pPr algn="ctr" fontAlgn="ctr"/>
                      <a:r>
                        <a:rPr lang="sv-SE" sz="1100" b="0" i="0" u="none" strike="noStrike">
                          <a:solidFill>
                            <a:srgbClr val="000000"/>
                          </a:solidFill>
                          <a:effectLst/>
                          <a:latin typeface="Intel Clear (Body)"/>
                        </a:rPr>
                        <a:t>GND</a:t>
                      </a:r>
                      <a:endParaRPr lang="en-US" sz="1100" b="0" i="0" u="none" strike="noStrike">
                        <a:solidFill>
                          <a:srgbClr val="000000"/>
                        </a:solidFill>
                        <a:effectLst/>
                        <a:latin typeface="Intel Clear (Body)"/>
                      </a:endParaRPr>
                    </a:p>
                  </a:txBody>
                  <a:tcPr marL="6350" marR="6350" marT="6350" marB="0" anchor="ctr"/>
                </a:tc>
                <a:tc>
                  <a:txBody>
                    <a:bodyPr/>
                    <a:lstStyle/>
                    <a:p>
                      <a:pPr algn="ctr" fontAlgn="ctr"/>
                      <a:r>
                        <a:rPr lang="en-US" sz="1100" b="0" i="0" u="none" strike="noStrike">
                          <a:solidFill>
                            <a:srgbClr val="000000"/>
                          </a:solidFill>
                          <a:effectLst/>
                          <a:latin typeface="Intel Clear (Body)"/>
                        </a:rPr>
                        <a:t>1-8(ON), 2-7(OFF), 3-6(ON), 4-5(OFF)</a:t>
                      </a:r>
                    </a:p>
                  </a:txBody>
                  <a:tcPr marL="6350" marR="6350" marT="6350" marB="0" anchor="ctr"/>
                </a:tc>
                <a:extLst>
                  <a:ext uri="{0D108BD9-81ED-4DB2-BD59-A6C34878D82A}">
                    <a16:rowId xmlns:a16="http://schemas.microsoft.com/office/drawing/2014/main" val="320671610"/>
                  </a:ext>
                </a:extLst>
              </a:tr>
              <a:tr h="736600">
                <a:tc>
                  <a:txBody>
                    <a:bodyPr/>
                    <a:lstStyle/>
                    <a:p>
                      <a:pPr algn="ctr" fontAlgn="b"/>
                      <a:r>
                        <a:rPr lang="en-US" sz="1100" b="0" i="0" u="none" strike="noStrike">
                          <a:solidFill>
                            <a:srgbClr val="000000"/>
                          </a:solidFill>
                          <a:effectLst/>
                          <a:latin typeface="Calibri" panose="020F0502020204030204" pitchFamily="34" charset="0"/>
                        </a:rPr>
                        <a:t> SW9T2</a:t>
                      </a:r>
                    </a:p>
                  </a:txBody>
                  <a:tcPr marL="0" marR="0" marT="0" marB="0" anchor="ctr"/>
                </a:tc>
                <a:tc>
                  <a:txBody>
                    <a:bodyPr/>
                    <a:lstStyle/>
                    <a:p>
                      <a:pPr algn="ctr" fontAlgn="ctr"/>
                      <a:r>
                        <a:rPr lang="it-IT" sz="1100" u="none" strike="noStrike">
                          <a:effectLst/>
                          <a:latin typeface="Intel Clear (Body)"/>
                        </a:rPr>
                        <a:t>VCC_VCCPRIM_IO_SENSE_DP</a:t>
                      </a:r>
                    </a:p>
                    <a:p>
                      <a:pPr algn="ctr" fontAlgn="ctr"/>
                      <a:r>
                        <a:rPr lang="en-US" sz="1100" b="0" i="0" u="none" strike="noStrike">
                          <a:solidFill>
                            <a:srgbClr val="000000"/>
                          </a:solidFill>
                          <a:effectLst/>
                          <a:latin typeface="Intel Clear (Body)"/>
                        </a:rPr>
                        <a:t>+VCCPRIM_IO</a:t>
                      </a:r>
                    </a:p>
                    <a:p>
                      <a:pPr algn="ctr" fontAlgn="ctr"/>
                      <a:r>
                        <a:rPr lang="it-IT" sz="1100" b="0" i="0" u="none" strike="noStrike">
                          <a:solidFill>
                            <a:srgbClr val="000000"/>
                          </a:solidFill>
                          <a:effectLst/>
                          <a:latin typeface="Intel Clear (Body)"/>
                        </a:rPr>
                        <a:t>VSS_VCCPRIM_IO_SENSE_DN</a:t>
                      </a:r>
                    </a:p>
                    <a:p>
                      <a:pPr algn="ctr" fontAlgn="ctr"/>
                      <a:r>
                        <a:rPr lang="it-IT" sz="1100" b="0" i="0" u="none" strike="noStrike">
                          <a:solidFill>
                            <a:srgbClr val="000000"/>
                          </a:solidFill>
                          <a:effectLst/>
                          <a:latin typeface="Intel Clear (Body)"/>
                        </a:rPr>
                        <a:t>GND</a:t>
                      </a:r>
                      <a:endParaRPr lang="en-US" sz="1100" b="0" i="0" u="none" strike="noStrike">
                        <a:solidFill>
                          <a:srgbClr val="000000"/>
                        </a:solidFill>
                        <a:effectLst/>
                        <a:latin typeface="Intel Clear (Body)"/>
                      </a:endParaRPr>
                    </a:p>
                  </a:txBody>
                  <a:tcPr marL="6350" marR="6350" marT="6350" marB="0" anchor="ctr"/>
                </a:tc>
                <a:tc>
                  <a:txBody>
                    <a:bodyPr/>
                    <a:lstStyle/>
                    <a:p>
                      <a:pPr algn="ctr" fontAlgn="ctr"/>
                      <a:r>
                        <a:rPr lang="en-US" sz="1100" b="0" i="0" u="none" strike="noStrike">
                          <a:solidFill>
                            <a:srgbClr val="000000"/>
                          </a:solidFill>
                          <a:effectLst/>
                          <a:latin typeface="Intel Clear (Body)"/>
                        </a:rPr>
                        <a:t>1-8(ON), 2-7(OFF), 3-6(ON), 4-5(OFF)</a:t>
                      </a:r>
                    </a:p>
                  </a:txBody>
                  <a:tcPr marL="6350" marR="6350" marT="6350" marB="0" anchor="ctr"/>
                </a:tc>
                <a:extLst>
                  <a:ext uri="{0D108BD9-81ED-4DB2-BD59-A6C34878D82A}">
                    <a16:rowId xmlns:a16="http://schemas.microsoft.com/office/drawing/2014/main" val="3376499812"/>
                  </a:ext>
                </a:extLst>
              </a:tr>
            </a:tbl>
          </a:graphicData>
        </a:graphic>
      </p:graphicFrame>
      <p:sp>
        <p:nvSpPr>
          <p:cNvPr id="6" name="Rectangle 5">
            <a:extLst>
              <a:ext uri="{FF2B5EF4-FFF2-40B4-BE49-F238E27FC236}">
                <a16:creationId xmlns:a16="http://schemas.microsoft.com/office/drawing/2014/main" id="{2E47CE63-B1BF-4EDE-00CF-0131F89CD9BD}"/>
              </a:ext>
            </a:extLst>
          </p:cNvPr>
          <p:cNvSpPr/>
          <p:nvPr/>
        </p:nvSpPr>
        <p:spPr>
          <a:xfrm>
            <a:off x="7640320" y="265404"/>
            <a:ext cx="3540643" cy="701923"/>
          </a:xfrm>
          <a:prstGeom prst="rect">
            <a:avLst/>
          </a:prstGeom>
        </p:spPr>
        <p:txBody>
          <a:bodyPr wrap="square">
            <a:spAutoFit/>
          </a:bodyPr>
          <a:lstStyle/>
          <a:p>
            <a:pPr algn="just">
              <a:defRPr/>
            </a:pPr>
            <a:r>
              <a:rPr lang="en-US" sz="1467">
                <a:solidFill>
                  <a:srgbClr val="C00000"/>
                </a:solidFill>
                <a:latin typeface="Intel Clear Light" panose="020B0404020203020204" pitchFamily="34" charset="0"/>
                <a:ea typeface="Intel Clear Light" panose="020B0404020203020204" pitchFamily="34" charset="0"/>
                <a:cs typeface="Intel Clear Light" panose="020B0404020203020204" pitchFamily="34" charset="0"/>
              </a:rPr>
              <a:t>Note: </a:t>
            </a:r>
            <a:r>
              <a:rPr lang="en-US" sz="14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This setting is subjected to be changed </a:t>
            </a:r>
            <a:r>
              <a:rPr lang="en-US" sz="1467"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w.r.t.</a:t>
            </a:r>
            <a:r>
              <a:rPr lang="en-US" sz="14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SKUs as per ref des and functionality. </a:t>
            </a:r>
          </a:p>
        </p:txBody>
      </p:sp>
      <p:pic>
        <p:nvPicPr>
          <p:cNvPr id="7" name="Picture 6">
            <a:extLst>
              <a:ext uri="{FF2B5EF4-FFF2-40B4-BE49-F238E27FC236}">
                <a16:creationId xmlns:a16="http://schemas.microsoft.com/office/drawing/2014/main" id="{8083B264-AD50-E5B5-49DD-7C0D535DF5B9}"/>
              </a:ext>
            </a:extLst>
          </p:cNvPr>
          <p:cNvPicPr>
            <a:picLocks noChangeAspect="1"/>
          </p:cNvPicPr>
          <p:nvPr/>
        </p:nvPicPr>
        <p:blipFill>
          <a:blip r:embed="rId3"/>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3911951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0B276-3C6A-786A-2083-40E10E30931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B04959-2D47-CCEA-CEE8-7D0E97D632B7}"/>
              </a:ext>
            </a:extLst>
          </p:cNvPr>
          <p:cNvSpPr>
            <a:spLocks noGrp="1"/>
          </p:cNvSpPr>
          <p:nvPr>
            <p:ph type="sldNum" sz="quarter" idx="12"/>
          </p:nvPr>
        </p:nvSpPr>
        <p:spPr>
          <a:xfrm>
            <a:off x="-37322" y="-9331"/>
            <a:ext cx="0" cy="0"/>
          </a:xfrm>
        </p:spPr>
        <p:txBody>
          <a:bodyPr/>
          <a:lstStyle/>
          <a:p>
            <a:fld id="{EE2556C5-CE8C-6547-B838-EA80C61A4AF7}" type="slidenum">
              <a:rPr lang="en-US" smtClean="0">
                <a:solidFill>
                  <a:prstClr val="white"/>
                </a:solidFill>
              </a:rPr>
              <a:pPr/>
              <a:t>135</a:t>
            </a:fld>
            <a:endParaRPr lang="en-US">
              <a:solidFill>
                <a:prstClr val="white"/>
              </a:solidFill>
            </a:endParaRPr>
          </a:p>
        </p:txBody>
      </p:sp>
      <p:sp>
        <p:nvSpPr>
          <p:cNvPr id="9" name="Rectangle 8">
            <a:extLst>
              <a:ext uri="{FF2B5EF4-FFF2-40B4-BE49-F238E27FC236}">
                <a16:creationId xmlns:a16="http://schemas.microsoft.com/office/drawing/2014/main" id="{82117522-6124-0950-57B1-1B5132257E47}"/>
              </a:ext>
            </a:extLst>
          </p:cNvPr>
          <p:cNvSpPr/>
          <p:nvPr/>
        </p:nvSpPr>
        <p:spPr>
          <a:xfrm>
            <a:off x="7598474" y="86881"/>
            <a:ext cx="3540643" cy="701923"/>
          </a:xfrm>
          <a:prstGeom prst="rect">
            <a:avLst/>
          </a:prstGeom>
        </p:spPr>
        <p:txBody>
          <a:bodyPr wrap="square">
            <a:spAutoFit/>
          </a:bodyPr>
          <a:lstStyle/>
          <a:p>
            <a:pPr algn="just">
              <a:defRPr/>
            </a:pPr>
            <a:r>
              <a:rPr lang="en-US" sz="1467">
                <a:solidFill>
                  <a:srgbClr val="C00000"/>
                </a:solidFill>
                <a:latin typeface="Intel Clear Light" panose="020B0404020203020204" pitchFamily="34" charset="0"/>
                <a:ea typeface="Intel Clear Light" panose="020B0404020203020204" pitchFamily="34" charset="0"/>
                <a:cs typeface="Intel Clear Light" panose="020B0404020203020204" pitchFamily="34" charset="0"/>
              </a:rPr>
              <a:t>Note: </a:t>
            </a:r>
            <a:r>
              <a:rPr lang="en-US" sz="14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This setting is subjected to be changed </a:t>
            </a:r>
            <a:r>
              <a:rPr lang="en-US" sz="1467"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w.r.t.</a:t>
            </a:r>
            <a:r>
              <a:rPr lang="en-US" sz="14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SKUs as per ref des and functionality. </a:t>
            </a:r>
          </a:p>
        </p:txBody>
      </p:sp>
      <p:sp>
        <p:nvSpPr>
          <p:cNvPr id="8" name="Title 1">
            <a:extLst>
              <a:ext uri="{FF2B5EF4-FFF2-40B4-BE49-F238E27FC236}">
                <a16:creationId xmlns:a16="http://schemas.microsoft.com/office/drawing/2014/main" id="{614048EB-09ED-A06B-E5FC-4EBD25A49459}"/>
              </a:ext>
            </a:extLst>
          </p:cNvPr>
          <p:cNvSpPr txBox="1">
            <a:spLocks/>
          </p:cNvSpPr>
          <p:nvPr/>
        </p:nvSpPr>
        <p:spPr>
          <a:xfrm>
            <a:off x="248218" y="971"/>
            <a:ext cx="7615622" cy="873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Jumpers on WCL RVP2 SKU</a:t>
            </a:r>
          </a:p>
        </p:txBody>
      </p:sp>
      <p:pic>
        <p:nvPicPr>
          <p:cNvPr id="4" name="Picture 3">
            <a:extLst>
              <a:ext uri="{FF2B5EF4-FFF2-40B4-BE49-F238E27FC236}">
                <a16:creationId xmlns:a16="http://schemas.microsoft.com/office/drawing/2014/main" id="{E9E2910F-DFF8-5DFC-CF4A-93A705E79FD5}"/>
              </a:ext>
            </a:extLst>
          </p:cNvPr>
          <p:cNvPicPr>
            <a:picLocks noChangeAspect="1"/>
          </p:cNvPicPr>
          <p:nvPr/>
        </p:nvPicPr>
        <p:blipFill>
          <a:blip r:embed="rId3"/>
          <a:stretch>
            <a:fillRect/>
          </a:stretch>
        </p:blipFill>
        <p:spPr>
          <a:xfrm>
            <a:off x="3235003" y="6409189"/>
            <a:ext cx="930867" cy="448811"/>
          </a:xfrm>
          <a:prstGeom prst="rect">
            <a:avLst/>
          </a:prstGeom>
        </p:spPr>
      </p:pic>
      <p:graphicFrame>
        <p:nvGraphicFramePr>
          <p:cNvPr id="11" name="Table 10">
            <a:extLst>
              <a:ext uri="{FF2B5EF4-FFF2-40B4-BE49-F238E27FC236}">
                <a16:creationId xmlns:a16="http://schemas.microsoft.com/office/drawing/2014/main" id="{BBBF94FE-1AE0-06AD-D358-86E5471A2843}"/>
              </a:ext>
            </a:extLst>
          </p:cNvPr>
          <p:cNvGraphicFramePr>
            <a:graphicFrameLocks noGrp="1"/>
          </p:cNvGraphicFramePr>
          <p:nvPr>
            <p:extLst>
              <p:ext uri="{D42A27DB-BD31-4B8C-83A1-F6EECF244321}">
                <p14:modId xmlns:p14="http://schemas.microsoft.com/office/powerpoint/2010/main" val="4134190286"/>
              </p:ext>
            </p:extLst>
          </p:nvPr>
        </p:nvGraphicFramePr>
        <p:xfrm>
          <a:off x="731901" y="943864"/>
          <a:ext cx="5269992" cy="4634176"/>
        </p:xfrm>
        <a:graphic>
          <a:graphicData uri="http://schemas.openxmlformats.org/drawingml/2006/table">
            <a:tbl>
              <a:tblPr/>
              <a:tblGrid>
                <a:gridCol w="3209399">
                  <a:extLst>
                    <a:ext uri="{9D8B030D-6E8A-4147-A177-3AD203B41FA5}">
                      <a16:colId xmlns:a16="http://schemas.microsoft.com/office/drawing/2014/main" val="42724620"/>
                    </a:ext>
                  </a:extLst>
                </a:gridCol>
                <a:gridCol w="842825">
                  <a:extLst>
                    <a:ext uri="{9D8B030D-6E8A-4147-A177-3AD203B41FA5}">
                      <a16:colId xmlns:a16="http://schemas.microsoft.com/office/drawing/2014/main" val="1009997642"/>
                    </a:ext>
                  </a:extLst>
                </a:gridCol>
                <a:gridCol w="1217768">
                  <a:extLst>
                    <a:ext uri="{9D8B030D-6E8A-4147-A177-3AD203B41FA5}">
                      <a16:colId xmlns:a16="http://schemas.microsoft.com/office/drawing/2014/main" val="4007707449"/>
                    </a:ext>
                  </a:extLst>
                </a:gridCol>
              </a:tblGrid>
              <a:tr h="233358">
                <a:tc>
                  <a:txBody>
                    <a:bodyPr/>
                    <a:lstStyle/>
                    <a:p>
                      <a:pPr marL="0" marR="0" algn="ctr" fontAlgn="t">
                        <a:buNone/>
                      </a:pPr>
                      <a:r>
                        <a:rPr lang="en-US" sz="1000">
                          <a:solidFill>
                            <a:srgbClr val="FFFFFF"/>
                          </a:solidFill>
                          <a:effectLst/>
                          <a:latin typeface="Intel Clear" panose="020B0604020203020204" pitchFamily="34" charset="0"/>
                        </a:rPr>
                        <a:t>Jumper Description</a:t>
                      </a:r>
                    </a:p>
                  </a:txBody>
                  <a:tcPr marL="44030" marR="44030" marT="44030" marB="4403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004A86"/>
                    </a:solidFill>
                  </a:tcPr>
                </a:tc>
                <a:tc>
                  <a:txBody>
                    <a:bodyPr/>
                    <a:lstStyle/>
                    <a:p>
                      <a:pPr marL="0" marR="0" algn="ctr" fontAlgn="t">
                        <a:buNone/>
                      </a:pPr>
                      <a:r>
                        <a:rPr lang="en-US" sz="1000">
                          <a:solidFill>
                            <a:srgbClr val="FFFFFF"/>
                          </a:solidFill>
                          <a:effectLst/>
                          <a:latin typeface="Intel Clear" panose="020B0604020203020204" pitchFamily="34" charset="0"/>
                        </a:rPr>
                        <a:t>Ref des</a:t>
                      </a:r>
                    </a:p>
                  </a:txBody>
                  <a:tcPr marL="44030" marR="44030" marT="44030" marB="4403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004A86"/>
                    </a:solidFill>
                  </a:tcPr>
                </a:tc>
                <a:tc>
                  <a:txBody>
                    <a:bodyPr/>
                    <a:lstStyle/>
                    <a:p>
                      <a:pPr marL="0" marR="0" algn="ctr" fontAlgn="t">
                        <a:buNone/>
                      </a:pPr>
                      <a:r>
                        <a:rPr lang="en-US" sz="1000">
                          <a:solidFill>
                            <a:srgbClr val="FFFFFF"/>
                          </a:solidFill>
                          <a:effectLst/>
                          <a:latin typeface="Intel Clear" panose="020B0604020203020204" pitchFamily="34" charset="0"/>
                        </a:rPr>
                        <a:t>Default</a:t>
                      </a:r>
                    </a:p>
                  </a:txBody>
                  <a:tcPr marL="44030" marR="44030" marT="44030" marB="4403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004A86"/>
                    </a:solidFill>
                  </a:tcPr>
                </a:tc>
                <a:extLst>
                  <a:ext uri="{0D108BD9-81ED-4DB2-BD59-A6C34878D82A}">
                    <a16:rowId xmlns:a16="http://schemas.microsoft.com/office/drawing/2014/main" val="128620057"/>
                  </a:ext>
                </a:extLst>
              </a:tr>
              <a:tr h="233358">
                <a:tc>
                  <a:txBody>
                    <a:bodyPr/>
                    <a:lstStyle/>
                    <a:p>
                      <a:pPr marL="0" marR="0" algn="l" fontAlgn="t">
                        <a:buNone/>
                      </a:pPr>
                      <a:r>
                        <a:rPr lang="en-US" sz="1000">
                          <a:solidFill>
                            <a:srgbClr val="000000"/>
                          </a:solidFill>
                          <a:effectLst/>
                          <a:latin typeface="Intel Clear (Body)"/>
                        </a:rPr>
                        <a:t>AC BRICK PRESENT</a:t>
                      </a:r>
                    </a:p>
                  </a:txBody>
                  <a:tcPr marL="44030" marR="44030" marT="44030" marB="4403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buNone/>
                      </a:pPr>
                      <a:r>
                        <a:rPr lang="en-US" sz="1000">
                          <a:solidFill>
                            <a:srgbClr val="000000"/>
                          </a:solidFill>
                          <a:effectLst/>
                          <a:latin typeface="Intel Clear (Body)"/>
                        </a:rPr>
                        <a:t>J1A3</a:t>
                      </a:r>
                    </a:p>
                  </a:txBody>
                  <a:tcPr marL="44030" marR="44030" marT="44030" marB="4403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buNone/>
                      </a:pPr>
                      <a:r>
                        <a:rPr lang="en-US" sz="1000">
                          <a:solidFill>
                            <a:srgbClr val="000000"/>
                          </a:solidFill>
                          <a:effectLst/>
                          <a:latin typeface="Intel Clear (Body)"/>
                        </a:rPr>
                        <a:t>(1-2)</a:t>
                      </a:r>
                    </a:p>
                  </a:txBody>
                  <a:tcPr marL="44030" marR="44030" marT="44030" marB="4403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3394440055"/>
                  </a:ext>
                </a:extLst>
              </a:tr>
              <a:tr h="233358">
                <a:tc>
                  <a:txBody>
                    <a:bodyPr/>
                    <a:lstStyle/>
                    <a:p>
                      <a:pPr marL="0" marR="0" algn="l" fontAlgn="t">
                        <a:buNone/>
                      </a:pPr>
                      <a:r>
                        <a:rPr lang="en-US" sz="1000">
                          <a:solidFill>
                            <a:srgbClr val="000000"/>
                          </a:solidFill>
                          <a:effectLst/>
                          <a:latin typeface="Intel Clear (Body)"/>
                        </a:rPr>
                        <a:t>ESPI FLASH SHARING MODE</a:t>
                      </a:r>
                    </a:p>
                  </a:txBody>
                  <a:tcPr marL="44030" marR="44030" marT="44030" marB="4403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buNone/>
                      </a:pPr>
                      <a:r>
                        <a:rPr lang="en-US" sz="1000">
                          <a:solidFill>
                            <a:srgbClr val="000000"/>
                          </a:solidFill>
                          <a:effectLst/>
                          <a:latin typeface="Intel Clear (Body)"/>
                        </a:rPr>
                        <a:t>J1D2</a:t>
                      </a:r>
                    </a:p>
                  </a:txBody>
                  <a:tcPr marL="44030" marR="44030" marT="44030" marB="4403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buNone/>
                      </a:pPr>
                      <a:r>
                        <a:rPr lang="en-US" sz="1000">
                          <a:solidFill>
                            <a:srgbClr val="000000"/>
                          </a:solidFill>
                          <a:effectLst/>
                          <a:latin typeface="Intel Clear (Body)"/>
                        </a:rPr>
                        <a:t>(2-3)</a:t>
                      </a:r>
                    </a:p>
                  </a:txBody>
                  <a:tcPr marL="44030" marR="44030" marT="44030" marB="4403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2876013131"/>
                  </a:ext>
                </a:extLst>
              </a:tr>
              <a:tr h="233358">
                <a:tc>
                  <a:txBody>
                    <a:bodyPr/>
                    <a:lstStyle/>
                    <a:p>
                      <a:pPr marL="0" marR="0" algn="l" fontAlgn="t">
                        <a:buNone/>
                      </a:pPr>
                      <a:r>
                        <a:rPr lang="en-US" sz="1000">
                          <a:solidFill>
                            <a:srgbClr val="000000"/>
                          </a:solidFill>
                          <a:effectLst/>
                          <a:latin typeface="Intel Clear (Body)"/>
                        </a:rPr>
                        <a:t>MIPI60_PRESENT1</a:t>
                      </a:r>
                    </a:p>
                  </a:txBody>
                  <a:tcPr marL="44030" marR="44030" marT="44030" marB="4403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buNone/>
                      </a:pPr>
                      <a:r>
                        <a:rPr lang="en-US" sz="1000">
                          <a:solidFill>
                            <a:srgbClr val="000000"/>
                          </a:solidFill>
                          <a:effectLst/>
                          <a:latin typeface="Intel Clear (Body)"/>
                        </a:rPr>
                        <a:t>J1E2</a:t>
                      </a:r>
                    </a:p>
                  </a:txBody>
                  <a:tcPr marL="44030" marR="44030" marT="44030" marB="4403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buNone/>
                      </a:pPr>
                      <a:r>
                        <a:rPr lang="en-US" sz="1000">
                          <a:solidFill>
                            <a:srgbClr val="000000"/>
                          </a:solidFill>
                          <a:effectLst/>
                          <a:latin typeface="Intel Clear (Body)"/>
                        </a:rPr>
                        <a:t>(2-3)</a:t>
                      </a:r>
                    </a:p>
                  </a:txBody>
                  <a:tcPr marL="44030" marR="44030" marT="44030" marB="4403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3507246333"/>
                  </a:ext>
                </a:extLst>
              </a:tr>
              <a:tr h="233358">
                <a:tc>
                  <a:txBody>
                    <a:bodyPr/>
                    <a:lstStyle/>
                    <a:p>
                      <a:pPr marL="0" marR="0" algn="l" fontAlgn="t">
                        <a:buNone/>
                      </a:pPr>
                      <a:r>
                        <a:rPr lang="en-US" sz="1000">
                          <a:solidFill>
                            <a:srgbClr val="000000"/>
                          </a:solidFill>
                          <a:effectLst/>
                          <a:latin typeface="Calibri" panose="020F0502020204030204" pitchFamily="34" charset="0"/>
                        </a:rPr>
                        <a:t>SPD_SMB_DATA_HDR</a:t>
                      </a:r>
                    </a:p>
                  </a:txBody>
                  <a:tcPr marL="44030" marR="44030" marT="44030" marB="4403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buNone/>
                      </a:pPr>
                      <a:r>
                        <a:rPr lang="en-US" sz="1000">
                          <a:solidFill>
                            <a:srgbClr val="000000"/>
                          </a:solidFill>
                          <a:effectLst/>
                          <a:latin typeface="Calibri" panose="020F0502020204030204" pitchFamily="34" charset="0"/>
                        </a:rPr>
                        <a:t>J1H1</a:t>
                      </a:r>
                    </a:p>
                  </a:txBody>
                  <a:tcPr marL="44030" marR="44030" marT="44030" marB="4403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buNone/>
                      </a:pPr>
                      <a:r>
                        <a:rPr lang="en-US" sz="1000">
                          <a:solidFill>
                            <a:srgbClr val="000000"/>
                          </a:solidFill>
                          <a:effectLst/>
                          <a:latin typeface="Intel Clear (Body)"/>
                        </a:rPr>
                        <a:t>(1-2)</a:t>
                      </a:r>
                    </a:p>
                  </a:txBody>
                  <a:tcPr marL="44030" marR="44030" marT="44030" marB="4403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3865899678"/>
                  </a:ext>
                </a:extLst>
              </a:tr>
              <a:tr h="233358">
                <a:tc>
                  <a:txBody>
                    <a:bodyPr/>
                    <a:lstStyle/>
                    <a:p>
                      <a:pPr marL="0" marR="0" algn="l" fontAlgn="t">
                        <a:buNone/>
                      </a:pPr>
                      <a:r>
                        <a:rPr lang="en-US" sz="1000">
                          <a:solidFill>
                            <a:srgbClr val="000000"/>
                          </a:solidFill>
                          <a:effectLst/>
                          <a:latin typeface="Intel Clear (Body)"/>
                        </a:rPr>
                        <a:t>SP_SMB_CLK_HDR</a:t>
                      </a:r>
                    </a:p>
                  </a:txBody>
                  <a:tcPr marL="44030" marR="44030" marT="44030" marB="4403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buNone/>
                      </a:pPr>
                      <a:r>
                        <a:rPr lang="en-US" sz="1000">
                          <a:solidFill>
                            <a:srgbClr val="000000"/>
                          </a:solidFill>
                          <a:effectLst/>
                          <a:latin typeface="Intel Clear (Body)"/>
                        </a:rPr>
                        <a:t>J1H3</a:t>
                      </a:r>
                    </a:p>
                  </a:txBody>
                  <a:tcPr marL="44030" marR="44030" marT="44030" marB="4403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buNone/>
                      </a:pPr>
                      <a:r>
                        <a:rPr lang="en-US" sz="1000">
                          <a:solidFill>
                            <a:srgbClr val="000000"/>
                          </a:solidFill>
                          <a:effectLst/>
                          <a:latin typeface="Intel Clear (Body)"/>
                        </a:rPr>
                        <a:t>(1-2)</a:t>
                      </a:r>
                    </a:p>
                  </a:txBody>
                  <a:tcPr marL="44030" marR="44030" marT="44030" marB="4403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2695049525"/>
                  </a:ext>
                </a:extLst>
              </a:tr>
              <a:tr h="233358">
                <a:tc>
                  <a:txBody>
                    <a:bodyPr/>
                    <a:lstStyle/>
                    <a:p>
                      <a:pPr marL="0" marR="0" algn="l" fontAlgn="t">
                        <a:buNone/>
                      </a:pPr>
                      <a:r>
                        <a:rPr lang="en-US" sz="1000">
                          <a:solidFill>
                            <a:srgbClr val="000000"/>
                          </a:solidFill>
                          <a:effectLst/>
                          <a:latin typeface="Intel Clear (Body)"/>
                        </a:rPr>
                        <a:t>+V3P3_MUX_RTC</a:t>
                      </a:r>
                    </a:p>
                  </a:txBody>
                  <a:tcPr marL="44030" marR="44030" marT="44030" marB="4403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buNone/>
                      </a:pPr>
                      <a:r>
                        <a:rPr lang="en-US" sz="1000">
                          <a:solidFill>
                            <a:srgbClr val="000000"/>
                          </a:solidFill>
                          <a:effectLst/>
                          <a:latin typeface="Intel Clear (Body)"/>
                        </a:rPr>
                        <a:t>J2B1</a:t>
                      </a:r>
                    </a:p>
                  </a:txBody>
                  <a:tcPr marL="44030" marR="44030" marT="44030" marB="4403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buNone/>
                      </a:pPr>
                      <a:r>
                        <a:rPr lang="en-US" sz="1000">
                          <a:solidFill>
                            <a:srgbClr val="000000"/>
                          </a:solidFill>
                          <a:effectLst/>
                          <a:latin typeface="Intel Clear (Body)"/>
                        </a:rPr>
                        <a:t>(2-3)</a:t>
                      </a:r>
                    </a:p>
                  </a:txBody>
                  <a:tcPr marL="44030" marR="44030" marT="44030" marB="4403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3159479945"/>
                  </a:ext>
                </a:extLst>
              </a:tr>
              <a:tr h="233358">
                <a:tc>
                  <a:txBody>
                    <a:bodyPr/>
                    <a:lstStyle/>
                    <a:p>
                      <a:pPr marL="0" marR="0" algn="l" fontAlgn="t">
                        <a:buNone/>
                      </a:pPr>
                      <a:r>
                        <a:rPr lang="en-US" sz="1000">
                          <a:solidFill>
                            <a:srgbClr val="000000"/>
                          </a:solidFill>
                          <a:effectLst/>
                          <a:latin typeface="Intel Clear (Body)"/>
                        </a:rPr>
                        <a:t>TOP SWAP OVERRIDE GPP B14 STRAP</a:t>
                      </a:r>
                    </a:p>
                  </a:txBody>
                  <a:tcPr marL="44030" marR="44030" marT="44030" marB="4403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buNone/>
                      </a:pPr>
                      <a:r>
                        <a:rPr lang="en-US" sz="1000">
                          <a:solidFill>
                            <a:srgbClr val="000000"/>
                          </a:solidFill>
                          <a:effectLst/>
                          <a:latin typeface="Intel Clear (Body)"/>
                        </a:rPr>
                        <a:t>J2B2</a:t>
                      </a:r>
                    </a:p>
                  </a:txBody>
                  <a:tcPr marL="44030" marR="44030" marT="44030" marB="4403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buNone/>
                      </a:pPr>
                      <a:r>
                        <a:rPr lang="en-US" sz="1000">
                          <a:solidFill>
                            <a:srgbClr val="000000"/>
                          </a:solidFill>
                          <a:effectLst/>
                          <a:latin typeface="Intel Clear (Body)"/>
                        </a:rPr>
                        <a:t>(2-3)</a:t>
                      </a:r>
                    </a:p>
                  </a:txBody>
                  <a:tcPr marL="44030" marR="44030" marT="44030" marB="4403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284072542"/>
                  </a:ext>
                </a:extLst>
              </a:tr>
              <a:tr h="233358">
                <a:tc>
                  <a:txBody>
                    <a:bodyPr/>
                    <a:lstStyle/>
                    <a:p>
                      <a:pPr marL="0" marR="0" algn="l" fontAlgn="t">
                        <a:buNone/>
                      </a:pPr>
                      <a:r>
                        <a:rPr lang="en-US" sz="1000">
                          <a:solidFill>
                            <a:srgbClr val="000000"/>
                          </a:solidFill>
                          <a:effectLst/>
                          <a:latin typeface="Intel Clear (Body)"/>
                        </a:rPr>
                        <a:t>UART0 BUF_TXD</a:t>
                      </a:r>
                    </a:p>
                  </a:txBody>
                  <a:tcPr marL="44030" marR="44030" marT="44030" marB="4403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buNone/>
                      </a:pPr>
                      <a:r>
                        <a:rPr lang="en-US" sz="1000">
                          <a:solidFill>
                            <a:srgbClr val="000000"/>
                          </a:solidFill>
                          <a:effectLst/>
                          <a:latin typeface="Intel Clear (Body)"/>
                        </a:rPr>
                        <a:t>J2G1</a:t>
                      </a:r>
                    </a:p>
                  </a:txBody>
                  <a:tcPr marL="44030" marR="44030" marT="44030" marB="4403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buNone/>
                      </a:pPr>
                      <a:r>
                        <a:rPr lang="en-US" sz="1000">
                          <a:solidFill>
                            <a:srgbClr val="000000"/>
                          </a:solidFill>
                          <a:effectLst/>
                          <a:latin typeface="Intel Clear (Body)"/>
                        </a:rPr>
                        <a:t>(1-2)</a:t>
                      </a:r>
                    </a:p>
                  </a:txBody>
                  <a:tcPr marL="44030" marR="44030" marT="44030" marB="4403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774279255"/>
                  </a:ext>
                </a:extLst>
              </a:tr>
              <a:tr h="233358">
                <a:tc>
                  <a:txBody>
                    <a:bodyPr/>
                    <a:lstStyle/>
                    <a:p>
                      <a:pPr marL="0" marR="0" algn="l" fontAlgn="t">
                        <a:buNone/>
                      </a:pPr>
                      <a:r>
                        <a:rPr lang="en-US" sz="1000">
                          <a:solidFill>
                            <a:srgbClr val="000000"/>
                          </a:solidFill>
                          <a:effectLst/>
                          <a:latin typeface="Intel Clear (Body)"/>
                        </a:rPr>
                        <a:t>COINLESS_MODE_PU</a:t>
                      </a:r>
                    </a:p>
                  </a:txBody>
                  <a:tcPr marL="44030" marR="44030" marT="44030" marB="4403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buNone/>
                      </a:pPr>
                      <a:r>
                        <a:rPr lang="en-US" sz="1000">
                          <a:solidFill>
                            <a:srgbClr val="000000"/>
                          </a:solidFill>
                          <a:effectLst/>
                          <a:latin typeface="Intel Clear (Body)"/>
                        </a:rPr>
                        <a:t>J3C1</a:t>
                      </a:r>
                    </a:p>
                  </a:txBody>
                  <a:tcPr marL="44030" marR="44030" marT="44030" marB="4403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buNone/>
                      </a:pPr>
                      <a:r>
                        <a:rPr lang="en-US" sz="1000">
                          <a:solidFill>
                            <a:srgbClr val="000000"/>
                          </a:solidFill>
                          <a:effectLst/>
                          <a:latin typeface="Intel Clear (Body)"/>
                        </a:rPr>
                        <a:t>(2-3)</a:t>
                      </a:r>
                    </a:p>
                  </a:txBody>
                  <a:tcPr marL="44030" marR="44030" marT="44030" marB="4403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1274329176"/>
                  </a:ext>
                </a:extLst>
              </a:tr>
              <a:tr h="232936">
                <a:tc>
                  <a:txBody>
                    <a:bodyPr/>
                    <a:lstStyle/>
                    <a:p>
                      <a:pPr marL="0" marR="0" algn="l" fontAlgn="t">
                        <a:buNone/>
                      </a:pPr>
                      <a:r>
                        <a:rPr lang="en-MY" sz="1000">
                          <a:solidFill>
                            <a:srgbClr val="000000"/>
                          </a:solidFill>
                          <a:effectLst/>
                          <a:latin typeface="Intel Clear (Body)"/>
                        </a:rPr>
                        <a:t>FLASH DESCRIPTOR SECURITY OVERRIDE</a:t>
                      </a:r>
                    </a:p>
                  </a:txBody>
                  <a:tcPr marL="44030" marR="44030" marT="44030" marB="4403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buNone/>
                      </a:pPr>
                      <a:r>
                        <a:rPr lang="en-US" sz="1000">
                          <a:solidFill>
                            <a:srgbClr val="000000"/>
                          </a:solidFill>
                          <a:effectLst/>
                          <a:latin typeface="Intel Clear (Body)"/>
                        </a:rPr>
                        <a:t>J3H2</a:t>
                      </a:r>
                    </a:p>
                  </a:txBody>
                  <a:tcPr marL="44030" marR="44030" marT="44030" marB="4403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buNone/>
                      </a:pPr>
                      <a:r>
                        <a:rPr lang="en-US" sz="1000">
                          <a:solidFill>
                            <a:srgbClr val="000000"/>
                          </a:solidFill>
                          <a:effectLst/>
                          <a:latin typeface="Intel Clear (Body)"/>
                        </a:rPr>
                        <a:t>(2-3)</a:t>
                      </a:r>
                    </a:p>
                  </a:txBody>
                  <a:tcPr marL="44030" marR="44030" marT="44030" marB="4403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2632040829"/>
                  </a:ext>
                </a:extLst>
              </a:tr>
              <a:tr h="233358">
                <a:tc>
                  <a:txBody>
                    <a:bodyPr/>
                    <a:lstStyle/>
                    <a:p>
                      <a:pPr marL="0" marR="0" algn="l" fontAlgn="t">
                        <a:buNone/>
                      </a:pPr>
                      <a:r>
                        <a:rPr lang="en-US" sz="1000">
                          <a:solidFill>
                            <a:srgbClr val="000000"/>
                          </a:solidFill>
                          <a:effectLst/>
                          <a:latin typeface="Calibri" panose="020F0502020204030204" pitchFamily="34" charset="0"/>
                        </a:rPr>
                        <a:t>FUSA_DIAGTEST_EN</a:t>
                      </a:r>
                    </a:p>
                  </a:txBody>
                  <a:tcPr marL="44030" marR="44030" marT="44030" marB="4403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buNone/>
                      </a:pPr>
                      <a:r>
                        <a:rPr lang="en-MY" sz="1000">
                          <a:solidFill>
                            <a:srgbClr val="000000"/>
                          </a:solidFill>
                          <a:effectLst/>
                          <a:latin typeface="Intel Clear (Body)"/>
                        </a:rPr>
                        <a:t>J3J1</a:t>
                      </a:r>
                    </a:p>
                  </a:txBody>
                  <a:tcPr marL="44030" marR="44030" marT="44030" marB="4403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buNone/>
                      </a:pPr>
                      <a:r>
                        <a:rPr lang="en-US" sz="1000">
                          <a:solidFill>
                            <a:srgbClr val="000000"/>
                          </a:solidFill>
                          <a:effectLst/>
                          <a:latin typeface="Calibri" panose="020F0502020204030204" pitchFamily="34" charset="0"/>
                        </a:rPr>
                        <a:t>(2-3)</a:t>
                      </a:r>
                    </a:p>
                  </a:txBody>
                  <a:tcPr marL="44030" marR="44030" marT="44030" marB="4403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3668061109"/>
                  </a:ext>
                </a:extLst>
              </a:tr>
              <a:tr h="233358">
                <a:tc>
                  <a:txBody>
                    <a:bodyPr/>
                    <a:lstStyle/>
                    <a:p>
                      <a:pPr marL="0" marR="0" algn="l" fontAlgn="t">
                        <a:buNone/>
                      </a:pPr>
                      <a:r>
                        <a:rPr lang="en-US" sz="1000">
                          <a:solidFill>
                            <a:srgbClr val="000000"/>
                          </a:solidFill>
                          <a:effectLst/>
                          <a:latin typeface="Intel Clear (Body)"/>
                        </a:rPr>
                        <a:t>GPPC_D12_NOREBOOT</a:t>
                      </a:r>
                    </a:p>
                  </a:txBody>
                  <a:tcPr marL="44030" marR="44030" marT="44030" marB="4403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buNone/>
                      </a:pPr>
                      <a:r>
                        <a:rPr lang="en-US" sz="1000">
                          <a:solidFill>
                            <a:srgbClr val="000000"/>
                          </a:solidFill>
                          <a:effectLst/>
                          <a:latin typeface="Intel Clear (Body)"/>
                        </a:rPr>
                        <a:t>J5C1</a:t>
                      </a:r>
                    </a:p>
                  </a:txBody>
                  <a:tcPr marL="44030" marR="44030" marT="44030" marB="4403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buNone/>
                      </a:pPr>
                      <a:r>
                        <a:rPr lang="en-US" sz="1000">
                          <a:solidFill>
                            <a:srgbClr val="000000"/>
                          </a:solidFill>
                          <a:effectLst/>
                          <a:latin typeface="Intel Clear (Body)"/>
                        </a:rPr>
                        <a:t>(2-3)</a:t>
                      </a:r>
                    </a:p>
                  </a:txBody>
                  <a:tcPr marL="44030" marR="44030" marT="44030" marB="4403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2588490191"/>
                  </a:ext>
                </a:extLst>
              </a:tr>
              <a:tr h="233358">
                <a:tc>
                  <a:txBody>
                    <a:bodyPr/>
                    <a:lstStyle/>
                    <a:p>
                      <a:pPr marL="0" marR="0" algn="l" fontAlgn="t">
                        <a:buNone/>
                      </a:pPr>
                      <a:r>
                        <a:rPr lang="en-US" sz="1000">
                          <a:solidFill>
                            <a:srgbClr val="000000"/>
                          </a:solidFill>
                          <a:effectLst/>
                          <a:latin typeface="Intel Clear (Body)"/>
                        </a:rPr>
                        <a:t>VCCIO_UCIE_EN</a:t>
                      </a:r>
                    </a:p>
                  </a:txBody>
                  <a:tcPr marL="44030" marR="44030" marT="44030" marB="4403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buNone/>
                      </a:pPr>
                      <a:r>
                        <a:rPr lang="en-US" sz="1000">
                          <a:solidFill>
                            <a:srgbClr val="000000"/>
                          </a:solidFill>
                          <a:effectLst/>
                          <a:latin typeface="Intel Clear (Body)"/>
                        </a:rPr>
                        <a:t>J5D1</a:t>
                      </a:r>
                    </a:p>
                  </a:txBody>
                  <a:tcPr marL="44030" marR="44030" marT="44030" marB="4403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buNone/>
                      </a:pPr>
                      <a:r>
                        <a:rPr lang="en-US" sz="1000">
                          <a:solidFill>
                            <a:srgbClr val="000000"/>
                          </a:solidFill>
                          <a:effectLst/>
                          <a:latin typeface="Intel Clear (Body)"/>
                        </a:rPr>
                        <a:t>(1-2)</a:t>
                      </a:r>
                    </a:p>
                  </a:txBody>
                  <a:tcPr marL="44030" marR="44030" marT="44030" marB="4403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3304691327"/>
                  </a:ext>
                </a:extLst>
              </a:tr>
              <a:tr h="233358">
                <a:tc>
                  <a:txBody>
                    <a:bodyPr/>
                    <a:lstStyle/>
                    <a:p>
                      <a:pPr marL="0" marR="0" algn="l" fontAlgn="t">
                        <a:buNone/>
                      </a:pPr>
                      <a:r>
                        <a:rPr lang="en-US" sz="1000">
                          <a:solidFill>
                            <a:srgbClr val="000000"/>
                          </a:solidFill>
                          <a:effectLst/>
                          <a:latin typeface="Intel Clear (Body)"/>
                        </a:rPr>
                        <a:t>VCCIO_UCIE_VIN</a:t>
                      </a:r>
                    </a:p>
                  </a:txBody>
                  <a:tcPr marL="44030" marR="44030" marT="44030" marB="4403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buNone/>
                      </a:pPr>
                      <a:r>
                        <a:rPr lang="en-US" sz="1000">
                          <a:solidFill>
                            <a:srgbClr val="000000"/>
                          </a:solidFill>
                          <a:effectLst/>
                          <a:latin typeface="Intel Clear (Body)"/>
                        </a:rPr>
                        <a:t>J5D2</a:t>
                      </a:r>
                    </a:p>
                  </a:txBody>
                  <a:tcPr marL="44030" marR="44030" marT="44030" marB="4403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buNone/>
                      </a:pPr>
                      <a:r>
                        <a:rPr lang="en-US" sz="1000">
                          <a:solidFill>
                            <a:srgbClr val="000000"/>
                          </a:solidFill>
                          <a:effectLst/>
                          <a:latin typeface="Intel Clear (Body)"/>
                        </a:rPr>
                        <a:t>(1-2)</a:t>
                      </a:r>
                    </a:p>
                  </a:txBody>
                  <a:tcPr marL="44030" marR="44030" marT="44030" marB="4403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2555381222"/>
                  </a:ext>
                </a:extLst>
              </a:tr>
              <a:tr h="233358">
                <a:tc>
                  <a:txBody>
                    <a:bodyPr/>
                    <a:lstStyle/>
                    <a:p>
                      <a:pPr marL="0" marR="0" algn="l" fontAlgn="t">
                        <a:buNone/>
                      </a:pPr>
                      <a:r>
                        <a:rPr lang="en-US" sz="1000">
                          <a:solidFill>
                            <a:srgbClr val="000000"/>
                          </a:solidFill>
                          <a:effectLst/>
                          <a:latin typeface="Intel Clear (Body)"/>
                        </a:rPr>
                        <a:t>+V3P3S_VAL_J</a:t>
                      </a:r>
                    </a:p>
                  </a:txBody>
                  <a:tcPr marL="44030" marR="44030" marT="44030" marB="4403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buNone/>
                      </a:pPr>
                      <a:r>
                        <a:rPr lang="en-US" sz="1000">
                          <a:solidFill>
                            <a:srgbClr val="000000"/>
                          </a:solidFill>
                          <a:effectLst/>
                          <a:latin typeface="Intel Clear (Body)"/>
                        </a:rPr>
                        <a:t>J6F1</a:t>
                      </a:r>
                    </a:p>
                  </a:txBody>
                  <a:tcPr marL="44030" marR="44030" marT="44030" marB="4403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buNone/>
                      </a:pPr>
                      <a:r>
                        <a:rPr lang="en-US" sz="1000">
                          <a:solidFill>
                            <a:srgbClr val="000000"/>
                          </a:solidFill>
                          <a:effectLst/>
                          <a:latin typeface="Intel Clear (Body)"/>
                        </a:rPr>
                        <a:t>(1-2)</a:t>
                      </a:r>
                    </a:p>
                  </a:txBody>
                  <a:tcPr marL="44030" marR="44030" marT="44030" marB="4403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2724996628"/>
                  </a:ext>
                </a:extLst>
              </a:tr>
              <a:tr h="233358">
                <a:tc>
                  <a:txBody>
                    <a:bodyPr/>
                    <a:lstStyle/>
                    <a:p>
                      <a:pPr marL="0" marR="0" algn="l" fontAlgn="t">
                        <a:buNone/>
                      </a:pPr>
                      <a:r>
                        <a:rPr lang="en-US" sz="1000" dirty="0">
                          <a:solidFill>
                            <a:srgbClr val="000000"/>
                          </a:solidFill>
                          <a:effectLst/>
                          <a:latin typeface="Intel Clear (Body)"/>
                        </a:rPr>
                        <a:t>CATERR_LED_DRV</a:t>
                      </a:r>
                    </a:p>
                  </a:txBody>
                  <a:tcPr marL="44030" marR="44030" marT="44030" marB="4403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buNone/>
                      </a:pPr>
                      <a:r>
                        <a:rPr lang="en-US" sz="1000">
                          <a:solidFill>
                            <a:srgbClr val="000000"/>
                          </a:solidFill>
                          <a:effectLst/>
                          <a:latin typeface="Intel Clear (Body)"/>
                        </a:rPr>
                        <a:t>J9D1</a:t>
                      </a:r>
                    </a:p>
                  </a:txBody>
                  <a:tcPr marL="44030" marR="44030" marT="44030" marB="4403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buNone/>
                      </a:pPr>
                      <a:r>
                        <a:rPr lang="en-US" sz="1000">
                          <a:solidFill>
                            <a:srgbClr val="000000"/>
                          </a:solidFill>
                          <a:effectLst/>
                          <a:latin typeface="Intel Clear (Body)"/>
                        </a:rPr>
                        <a:t>(2-X)</a:t>
                      </a:r>
                    </a:p>
                  </a:txBody>
                  <a:tcPr marL="44030" marR="44030" marT="44030" marB="4403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1259276746"/>
                  </a:ext>
                </a:extLst>
              </a:tr>
              <a:tr h="233358">
                <a:tc>
                  <a:txBody>
                    <a:bodyPr/>
                    <a:lstStyle/>
                    <a:p>
                      <a:pPr marL="0" marR="0" algn="l" fontAlgn="t">
                        <a:buNone/>
                      </a:pPr>
                      <a:r>
                        <a:rPr lang="en-US" sz="1000">
                          <a:solidFill>
                            <a:srgbClr val="000000"/>
                          </a:solidFill>
                          <a:effectLst/>
                          <a:latin typeface="Calibri" panose="020F0502020204030204" pitchFamily="34" charset="0"/>
                        </a:rPr>
                        <a:t>UART0 BUF_RXD</a:t>
                      </a:r>
                    </a:p>
                  </a:txBody>
                  <a:tcPr marL="44030" marR="44030" marT="44030" marB="4403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buNone/>
                      </a:pPr>
                      <a:r>
                        <a:rPr lang="en-MY" sz="1000">
                          <a:solidFill>
                            <a:srgbClr val="000000"/>
                          </a:solidFill>
                          <a:effectLst/>
                          <a:latin typeface="Intel Clear (Body)"/>
                        </a:rPr>
                        <a:t>J9H3</a:t>
                      </a:r>
                    </a:p>
                  </a:txBody>
                  <a:tcPr marL="44030" marR="44030" marT="44030" marB="4403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buNone/>
                      </a:pPr>
                      <a:r>
                        <a:rPr lang="en-US" sz="1000">
                          <a:solidFill>
                            <a:srgbClr val="000000"/>
                          </a:solidFill>
                          <a:effectLst/>
                          <a:latin typeface="Calibri" panose="020F0502020204030204" pitchFamily="34" charset="0"/>
                        </a:rPr>
                        <a:t>(1-2)</a:t>
                      </a:r>
                    </a:p>
                  </a:txBody>
                  <a:tcPr marL="44030" marR="44030" marT="44030" marB="4403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3358633185"/>
                  </a:ext>
                </a:extLst>
              </a:tr>
              <a:tr h="305896">
                <a:tc>
                  <a:txBody>
                    <a:bodyPr/>
                    <a:lstStyle/>
                    <a:p>
                      <a:pPr marL="0" marR="0" algn="l" fontAlgn="t">
                        <a:buNone/>
                      </a:pPr>
                      <a:r>
                        <a:rPr lang="en-US" sz="1000">
                          <a:solidFill>
                            <a:srgbClr val="000000"/>
                          </a:solidFill>
                          <a:effectLst/>
                          <a:latin typeface="Intel Clear (Body)"/>
                        </a:rPr>
                        <a:t>SMB_CLK_S3; SMB_DATA_S3</a:t>
                      </a:r>
                    </a:p>
                  </a:txBody>
                  <a:tcPr marL="44030" marR="44030" marT="44030" marB="4403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buNone/>
                      </a:pPr>
                      <a:r>
                        <a:rPr lang="en-US" sz="1000">
                          <a:solidFill>
                            <a:srgbClr val="000000"/>
                          </a:solidFill>
                          <a:effectLst/>
                          <a:latin typeface="Intel Clear (Body)"/>
                        </a:rPr>
                        <a:t>J7G2</a:t>
                      </a:r>
                    </a:p>
                  </a:txBody>
                  <a:tcPr marL="44030" marR="44030" marT="44030" marB="4403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buNone/>
                      </a:pPr>
                      <a:r>
                        <a:rPr lang="en-US" sz="1000">
                          <a:solidFill>
                            <a:srgbClr val="000000"/>
                          </a:solidFill>
                          <a:effectLst/>
                          <a:latin typeface="Intel Clear (Body)"/>
                        </a:rPr>
                        <a:t>(1-3;2-4)</a:t>
                      </a:r>
                    </a:p>
                  </a:txBody>
                  <a:tcPr marL="44030" marR="44030" marT="44030" marB="4403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237650350"/>
                  </a:ext>
                </a:extLst>
              </a:tr>
            </a:tbl>
          </a:graphicData>
        </a:graphic>
      </p:graphicFrame>
      <p:graphicFrame>
        <p:nvGraphicFramePr>
          <p:cNvPr id="13" name="Table 12">
            <a:extLst>
              <a:ext uri="{FF2B5EF4-FFF2-40B4-BE49-F238E27FC236}">
                <a16:creationId xmlns:a16="http://schemas.microsoft.com/office/drawing/2014/main" id="{94C7D4A4-C4CF-6634-C037-80CE6546B8F2}"/>
              </a:ext>
            </a:extLst>
          </p:cNvPr>
          <p:cNvGraphicFramePr>
            <a:graphicFrameLocks noGrp="1"/>
          </p:cNvGraphicFramePr>
          <p:nvPr>
            <p:extLst>
              <p:ext uri="{D42A27DB-BD31-4B8C-83A1-F6EECF244321}">
                <p14:modId xmlns:p14="http://schemas.microsoft.com/office/powerpoint/2010/main" val="1524867157"/>
              </p:ext>
            </p:extLst>
          </p:nvPr>
        </p:nvGraphicFramePr>
        <p:xfrm>
          <a:off x="6611112" y="960625"/>
          <a:ext cx="4764024" cy="2423160"/>
        </p:xfrm>
        <a:graphic>
          <a:graphicData uri="http://schemas.openxmlformats.org/drawingml/2006/table">
            <a:tbl>
              <a:tblPr/>
              <a:tblGrid>
                <a:gridCol w="2417113">
                  <a:extLst>
                    <a:ext uri="{9D8B030D-6E8A-4147-A177-3AD203B41FA5}">
                      <a16:colId xmlns:a16="http://schemas.microsoft.com/office/drawing/2014/main" val="3753289955"/>
                    </a:ext>
                  </a:extLst>
                </a:gridCol>
                <a:gridCol w="710296">
                  <a:extLst>
                    <a:ext uri="{9D8B030D-6E8A-4147-A177-3AD203B41FA5}">
                      <a16:colId xmlns:a16="http://schemas.microsoft.com/office/drawing/2014/main" val="3335707979"/>
                    </a:ext>
                  </a:extLst>
                </a:gridCol>
                <a:gridCol w="1636615">
                  <a:extLst>
                    <a:ext uri="{9D8B030D-6E8A-4147-A177-3AD203B41FA5}">
                      <a16:colId xmlns:a16="http://schemas.microsoft.com/office/drawing/2014/main" val="2658869894"/>
                    </a:ext>
                  </a:extLst>
                </a:gridCol>
              </a:tblGrid>
              <a:tr h="0">
                <a:tc>
                  <a:txBody>
                    <a:bodyPr/>
                    <a:lstStyle/>
                    <a:p>
                      <a:pPr marL="0" marR="0" algn="ctr" fontAlgn="t">
                        <a:buNone/>
                      </a:pPr>
                      <a:r>
                        <a:rPr lang="en-US" sz="1100">
                          <a:solidFill>
                            <a:srgbClr val="FFFFFF"/>
                          </a:solidFill>
                          <a:effectLst/>
                          <a:latin typeface="Intel Clear" panose="020B0604020203020204" pitchFamily="34" charset="0"/>
                        </a:rPr>
                        <a:t>Jumper Description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004A86"/>
                    </a:solidFill>
                  </a:tcPr>
                </a:tc>
                <a:tc>
                  <a:txBody>
                    <a:bodyPr/>
                    <a:lstStyle/>
                    <a:p>
                      <a:pPr marL="0" marR="0" algn="ctr" fontAlgn="t">
                        <a:buNone/>
                      </a:pPr>
                      <a:r>
                        <a:rPr lang="en-US" sz="1100">
                          <a:solidFill>
                            <a:srgbClr val="FFFFFF"/>
                          </a:solidFill>
                          <a:effectLst/>
                          <a:latin typeface="Intel Clear" panose="020B0604020203020204" pitchFamily="34" charset="0"/>
                        </a:rPr>
                        <a:t>Ref des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004A86"/>
                    </a:solidFill>
                  </a:tcPr>
                </a:tc>
                <a:tc>
                  <a:txBody>
                    <a:bodyPr/>
                    <a:lstStyle/>
                    <a:p>
                      <a:pPr marL="0" marR="0" algn="ctr" fontAlgn="t">
                        <a:buNone/>
                      </a:pPr>
                      <a:r>
                        <a:rPr lang="en-US" sz="1100">
                          <a:solidFill>
                            <a:srgbClr val="FFFFFF"/>
                          </a:solidFill>
                          <a:effectLst/>
                          <a:latin typeface="Intel Clear" panose="020B0604020203020204" pitchFamily="34" charset="0"/>
                        </a:rPr>
                        <a:t>Default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004A86"/>
                    </a:solidFill>
                  </a:tcPr>
                </a:tc>
                <a:extLst>
                  <a:ext uri="{0D108BD9-81ED-4DB2-BD59-A6C34878D82A}">
                    <a16:rowId xmlns:a16="http://schemas.microsoft.com/office/drawing/2014/main" val="2573482465"/>
                  </a:ext>
                </a:extLst>
              </a:tr>
              <a:tr h="0">
                <a:tc>
                  <a:txBody>
                    <a:bodyPr/>
                    <a:lstStyle/>
                    <a:p>
                      <a:pPr marL="0" marR="0" algn="l" fontAlgn="t">
                        <a:buNone/>
                      </a:pPr>
                      <a:r>
                        <a:rPr lang="en-US" sz="1100">
                          <a:solidFill>
                            <a:srgbClr val="000000"/>
                          </a:solidFill>
                          <a:effectLst/>
                          <a:latin typeface="Intel Clear (Body)"/>
                        </a:rPr>
                        <a:t>MIC_PRIVACY_SW_OUT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buNone/>
                      </a:pPr>
                      <a:r>
                        <a:rPr lang="en-US" sz="1100">
                          <a:solidFill>
                            <a:srgbClr val="000000"/>
                          </a:solidFill>
                          <a:effectLst/>
                          <a:latin typeface="Intel Clear (Body)"/>
                        </a:rPr>
                        <a:t>J5J1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buNone/>
                      </a:pPr>
                      <a:r>
                        <a:rPr lang="en-US" sz="1100">
                          <a:solidFill>
                            <a:srgbClr val="000000"/>
                          </a:solidFill>
                          <a:effectLst/>
                          <a:latin typeface="Intel Clear (Body)"/>
                        </a:rPr>
                        <a:t>(2-3)</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475741732"/>
                  </a:ext>
                </a:extLst>
              </a:tr>
              <a:tr h="0">
                <a:tc>
                  <a:txBody>
                    <a:bodyPr/>
                    <a:lstStyle/>
                    <a:p>
                      <a:pPr marL="0" marR="0" algn="l" fontAlgn="t">
                        <a:buNone/>
                      </a:pPr>
                      <a:r>
                        <a:rPr lang="en-US" sz="1100">
                          <a:solidFill>
                            <a:srgbClr val="000000"/>
                          </a:solidFill>
                          <a:effectLst/>
                          <a:latin typeface="Calibri" panose="020F0502020204030204" pitchFamily="34" charset="0"/>
                        </a:rPr>
                        <a:t>DAC_EXIT_GPIO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buNone/>
                      </a:pPr>
                      <a:r>
                        <a:rPr lang="en-US" sz="1100">
                          <a:solidFill>
                            <a:srgbClr val="000000"/>
                          </a:solidFill>
                          <a:effectLst/>
                          <a:latin typeface="Calibri" panose="020F0502020204030204" pitchFamily="34" charset="0"/>
                        </a:rPr>
                        <a:t>J6H1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buNone/>
                      </a:pPr>
                      <a:r>
                        <a:rPr lang="en-US" sz="1100">
                          <a:solidFill>
                            <a:srgbClr val="000000"/>
                          </a:solidFill>
                          <a:effectLst/>
                          <a:latin typeface="Intel Clear (Body)"/>
                        </a:rPr>
                        <a:t>(2-3)</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2263680333"/>
                  </a:ext>
                </a:extLst>
              </a:tr>
              <a:tr h="0">
                <a:tc>
                  <a:txBody>
                    <a:bodyPr/>
                    <a:lstStyle/>
                    <a:p>
                      <a:pPr marL="0" marR="0" algn="l" fontAlgn="t">
                        <a:buNone/>
                      </a:pPr>
                      <a:r>
                        <a:rPr lang="en-US" sz="1100">
                          <a:solidFill>
                            <a:srgbClr val="000000"/>
                          </a:solidFill>
                          <a:effectLst/>
                          <a:latin typeface="Intel Clear (Body)"/>
                        </a:rPr>
                        <a:t>H_PECI</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buNone/>
                      </a:pPr>
                      <a:r>
                        <a:rPr lang="en-US" sz="1100">
                          <a:solidFill>
                            <a:srgbClr val="000000"/>
                          </a:solidFill>
                          <a:effectLst/>
                          <a:latin typeface="Intel Clear (Body)"/>
                        </a:rPr>
                        <a:t>J6H2</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buNone/>
                      </a:pPr>
                      <a:r>
                        <a:rPr lang="en-US" sz="1100">
                          <a:solidFill>
                            <a:srgbClr val="000000"/>
                          </a:solidFill>
                          <a:effectLst/>
                          <a:latin typeface="Intel Clear (Body)"/>
                        </a:rPr>
                        <a:t>(2-3)</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4143040066"/>
                  </a:ext>
                </a:extLst>
              </a:tr>
              <a:tr h="0">
                <a:tc>
                  <a:txBody>
                    <a:bodyPr/>
                    <a:lstStyle/>
                    <a:p>
                      <a:pPr marL="0" marR="0" algn="l" fontAlgn="t">
                        <a:buNone/>
                      </a:pPr>
                      <a:r>
                        <a:rPr lang="en-US" sz="1100">
                          <a:solidFill>
                            <a:srgbClr val="000000"/>
                          </a:solidFill>
                          <a:effectLst/>
                          <a:latin typeface="Intel Clear (Body)"/>
                        </a:rPr>
                        <a:t>+V3P3A_VAL_R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buNone/>
                      </a:pPr>
                      <a:r>
                        <a:rPr lang="en-US" sz="1100">
                          <a:solidFill>
                            <a:srgbClr val="000000"/>
                          </a:solidFill>
                          <a:effectLst/>
                          <a:latin typeface="Intel Clear (Body)"/>
                        </a:rPr>
                        <a:t>J8E1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buNone/>
                      </a:pPr>
                      <a:r>
                        <a:rPr lang="en-US" sz="1100">
                          <a:solidFill>
                            <a:srgbClr val="000000"/>
                          </a:solidFill>
                          <a:effectLst/>
                          <a:latin typeface="Intel Clear (Body)"/>
                        </a:rPr>
                        <a:t>(2-3)</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2880808293"/>
                  </a:ext>
                </a:extLst>
              </a:tr>
              <a:tr h="0">
                <a:tc>
                  <a:txBody>
                    <a:bodyPr/>
                    <a:lstStyle/>
                    <a:p>
                      <a:pPr marL="0" marR="0" algn="l" fontAlgn="t">
                        <a:buNone/>
                      </a:pPr>
                      <a:r>
                        <a:rPr lang="en-US" sz="1100">
                          <a:solidFill>
                            <a:srgbClr val="000000"/>
                          </a:solidFill>
                          <a:effectLst/>
                          <a:latin typeface="Intel Clear (Body)"/>
                        </a:rPr>
                        <a:t>DNX_FORCE_RELOAD_HDR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buNone/>
                      </a:pPr>
                      <a:r>
                        <a:rPr lang="en-US" sz="1100">
                          <a:solidFill>
                            <a:srgbClr val="000000"/>
                          </a:solidFill>
                          <a:effectLst/>
                          <a:latin typeface="Intel Clear (Body)"/>
                        </a:rPr>
                        <a:t>J9C3</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buNone/>
                      </a:pPr>
                      <a:r>
                        <a:rPr lang="en-US" sz="1100">
                          <a:solidFill>
                            <a:srgbClr val="000000"/>
                          </a:solidFill>
                          <a:effectLst/>
                          <a:latin typeface="Intel Clear (Body)"/>
                        </a:rPr>
                        <a:t>(2-X)</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346113753"/>
                  </a:ext>
                </a:extLst>
              </a:tr>
              <a:tr h="0">
                <a:tc>
                  <a:txBody>
                    <a:bodyPr/>
                    <a:lstStyle/>
                    <a:p>
                      <a:pPr marL="0" marR="0" algn="l" fontAlgn="t">
                        <a:buNone/>
                      </a:pPr>
                      <a:r>
                        <a:rPr lang="en-US" sz="1100">
                          <a:solidFill>
                            <a:srgbClr val="000000"/>
                          </a:solidFill>
                          <a:effectLst/>
                          <a:latin typeface="Intel Clear (Body)"/>
                        </a:rPr>
                        <a:t>+V1P8A_PD_USBC</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buNone/>
                      </a:pPr>
                      <a:r>
                        <a:rPr lang="en-US" sz="1100">
                          <a:solidFill>
                            <a:srgbClr val="000000"/>
                          </a:solidFill>
                          <a:effectLst/>
                          <a:latin typeface="Intel Clear (Body)"/>
                        </a:rPr>
                        <a:t>J9E1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buNone/>
                      </a:pPr>
                      <a:r>
                        <a:rPr lang="en-US" sz="1100">
                          <a:solidFill>
                            <a:srgbClr val="000000"/>
                          </a:solidFill>
                          <a:effectLst/>
                          <a:latin typeface="Intel Clear (Body)"/>
                        </a:rPr>
                        <a:t>(2-3)</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1241602210"/>
                  </a:ext>
                </a:extLst>
              </a:tr>
              <a:tr h="0">
                <a:tc>
                  <a:txBody>
                    <a:bodyPr/>
                    <a:lstStyle/>
                    <a:p>
                      <a:pPr marL="0" marR="0" algn="l" fontAlgn="t">
                        <a:buNone/>
                      </a:pPr>
                      <a:r>
                        <a:rPr lang="en-US" sz="1100">
                          <a:solidFill>
                            <a:srgbClr val="000000"/>
                          </a:solidFill>
                          <a:effectLst/>
                          <a:latin typeface="Intel Clear (Body)"/>
                        </a:rPr>
                        <a:t>SRTC_RST_N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buNone/>
                      </a:pPr>
                      <a:r>
                        <a:rPr lang="en-US" sz="1100">
                          <a:solidFill>
                            <a:srgbClr val="000000"/>
                          </a:solidFill>
                          <a:effectLst/>
                          <a:latin typeface="Intel Clear (Body)"/>
                        </a:rPr>
                        <a:t>J9E2</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buNone/>
                      </a:pPr>
                      <a:r>
                        <a:rPr lang="en-US" sz="1100">
                          <a:solidFill>
                            <a:srgbClr val="000000"/>
                          </a:solidFill>
                          <a:effectLst/>
                          <a:latin typeface="Intel Clear (Body)"/>
                        </a:rPr>
                        <a:t>(1-X)</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4253928129"/>
                  </a:ext>
                </a:extLst>
              </a:tr>
              <a:tr h="0">
                <a:tc>
                  <a:txBody>
                    <a:bodyPr/>
                    <a:lstStyle/>
                    <a:p>
                      <a:pPr marL="0" marR="0" algn="l" fontAlgn="t">
                        <a:buNone/>
                      </a:pPr>
                      <a:r>
                        <a:rPr lang="en-US" sz="1100">
                          <a:solidFill>
                            <a:srgbClr val="000000"/>
                          </a:solidFill>
                          <a:effectLst/>
                          <a:latin typeface="Intel Clear (Body)"/>
                        </a:rPr>
                        <a:t>+V3P3A_PD_USBC</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buNone/>
                      </a:pPr>
                      <a:r>
                        <a:rPr lang="en-US" sz="1100">
                          <a:solidFill>
                            <a:srgbClr val="000000"/>
                          </a:solidFill>
                          <a:effectLst/>
                          <a:latin typeface="Intel Clear (Body)"/>
                        </a:rPr>
                        <a:t>J9E3</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buNone/>
                      </a:pPr>
                      <a:r>
                        <a:rPr lang="en-US" sz="1100">
                          <a:solidFill>
                            <a:srgbClr val="000000"/>
                          </a:solidFill>
                          <a:effectLst/>
                          <a:latin typeface="Intel Clear (Body)"/>
                        </a:rPr>
                        <a:t>(2-3)</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2352737050"/>
                  </a:ext>
                </a:extLst>
              </a:tr>
            </a:tbl>
          </a:graphicData>
        </a:graphic>
      </p:graphicFrame>
    </p:spTree>
    <p:extLst>
      <p:ext uri="{BB962C8B-B14F-4D97-AF65-F5344CB8AC3E}">
        <p14:creationId xmlns:p14="http://schemas.microsoft.com/office/powerpoint/2010/main" val="2157174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1B930-728E-2F3F-FCB3-9C8B4A06FA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08256C-FCBD-BC3B-0B9B-213A66D1916B}"/>
              </a:ext>
            </a:extLst>
          </p:cNvPr>
          <p:cNvSpPr txBox="1">
            <a:spLocks/>
          </p:cNvSpPr>
          <p:nvPr/>
        </p:nvSpPr>
        <p:spPr>
          <a:xfrm>
            <a:off x="138053" y="179494"/>
            <a:ext cx="6228251" cy="8737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Switch on WCL RVP2 SKU</a:t>
            </a:r>
          </a:p>
        </p:txBody>
      </p:sp>
      <p:sp>
        <p:nvSpPr>
          <p:cNvPr id="8" name="Rectangle 7">
            <a:extLst>
              <a:ext uri="{FF2B5EF4-FFF2-40B4-BE49-F238E27FC236}">
                <a16:creationId xmlns:a16="http://schemas.microsoft.com/office/drawing/2014/main" id="{A5694C66-D336-2AB0-8070-1879C2FC4808}"/>
              </a:ext>
            </a:extLst>
          </p:cNvPr>
          <p:cNvSpPr/>
          <p:nvPr/>
        </p:nvSpPr>
        <p:spPr>
          <a:xfrm>
            <a:off x="6366304" y="265404"/>
            <a:ext cx="3540643" cy="701923"/>
          </a:xfrm>
          <a:prstGeom prst="rect">
            <a:avLst/>
          </a:prstGeom>
        </p:spPr>
        <p:txBody>
          <a:bodyPr wrap="square">
            <a:spAutoFit/>
          </a:bodyPr>
          <a:lstStyle/>
          <a:p>
            <a:pPr algn="just">
              <a:defRPr/>
            </a:pPr>
            <a:r>
              <a:rPr lang="en-US" sz="1467">
                <a:solidFill>
                  <a:srgbClr val="C00000"/>
                </a:solidFill>
                <a:latin typeface="Intel Clear Light" panose="020B0404020203020204" pitchFamily="34" charset="0"/>
                <a:ea typeface="Intel Clear Light" panose="020B0404020203020204" pitchFamily="34" charset="0"/>
                <a:cs typeface="Intel Clear Light" panose="020B0404020203020204" pitchFamily="34" charset="0"/>
              </a:rPr>
              <a:t>Note: </a:t>
            </a:r>
            <a:r>
              <a:rPr lang="en-US" sz="14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This setting is subjected to be changed </a:t>
            </a:r>
            <a:r>
              <a:rPr lang="en-US" sz="1467"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w.r.t.</a:t>
            </a:r>
            <a:r>
              <a:rPr lang="en-US" sz="14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SKUs as per ref des and functionality. </a:t>
            </a:r>
          </a:p>
        </p:txBody>
      </p:sp>
      <p:pic>
        <p:nvPicPr>
          <p:cNvPr id="3" name="Picture 2">
            <a:extLst>
              <a:ext uri="{FF2B5EF4-FFF2-40B4-BE49-F238E27FC236}">
                <a16:creationId xmlns:a16="http://schemas.microsoft.com/office/drawing/2014/main" id="{8B3048AE-55FD-FBC0-E504-9527E7F27BAA}"/>
              </a:ext>
            </a:extLst>
          </p:cNvPr>
          <p:cNvPicPr>
            <a:picLocks noChangeAspect="1"/>
          </p:cNvPicPr>
          <p:nvPr/>
        </p:nvPicPr>
        <p:blipFill>
          <a:blip r:embed="rId2"/>
          <a:stretch>
            <a:fillRect/>
          </a:stretch>
        </p:blipFill>
        <p:spPr>
          <a:xfrm>
            <a:off x="3235003" y="6409189"/>
            <a:ext cx="930867" cy="448811"/>
          </a:xfrm>
          <a:prstGeom prst="rect">
            <a:avLst/>
          </a:prstGeom>
        </p:spPr>
      </p:pic>
      <p:graphicFrame>
        <p:nvGraphicFramePr>
          <p:cNvPr id="5" name="Table 4">
            <a:extLst>
              <a:ext uri="{FF2B5EF4-FFF2-40B4-BE49-F238E27FC236}">
                <a16:creationId xmlns:a16="http://schemas.microsoft.com/office/drawing/2014/main" id="{32080380-A812-E066-625C-7E18A6894201}"/>
              </a:ext>
            </a:extLst>
          </p:cNvPr>
          <p:cNvGraphicFramePr>
            <a:graphicFrameLocks noGrp="1"/>
          </p:cNvGraphicFramePr>
          <p:nvPr>
            <p:extLst>
              <p:ext uri="{D42A27DB-BD31-4B8C-83A1-F6EECF244321}">
                <p14:modId xmlns:p14="http://schemas.microsoft.com/office/powerpoint/2010/main" val="526370685"/>
              </p:ext>
            </p:extLst>
          </p:nvPr>
        </p:nvGraphicFramePr>
        <p:xfrm>
          <a:off x="138052" y="1479931"/>
          <a:ext cx="5668387" cy="4754055"/>
        </p:xfrm>
        <a:graphic>
          <a:graphicData uri="http://schemas.openxmlformats.org/drawingml/2006/table">
            <a:tbl>
              <a:tblPr/>
              <a:tblGrid>
                <a:gridCol w="706238">
                  <a:extLst>
                    <a:ext uri="{9D8B030D-6E8A-4147-A177-3AD203B41FA5}">
                      <a16:colId xmlns:a16="http://schemas.microsoft.com/office/drawing/2014/main" val="1621585348"/>
                    </a:ext>
                  </a:extLst>
                </a:gridCol>
                <a:gridCol w="2200059">
                  <a:extLst>
                    <a:ext uri="{9D8B030D-6E8A-4147-A177-3AD203B41FA5}">
                      <a16:colId xmlns:a16="http://schemas.microsoft.com/office/drawing/2014/main" val="1343044344"/>
                    </a:ext>
                  </a:extLst>
                </a:gridCol>
                <a:gridCol w="2762090">
                  <a:extLst>
                    <a:ext uri="{9D8B030D-6E8A-4147-A177-3AD203B41FA5}">
                      <a16:colId xmlns:a16="http://schemas.microsoft.com/office/drawing/2014/main" val="1969880359"/>
                    </a:ext>
                  </a:extLst>
                </a:gridCol>
              </a:tblGrid>
              <a:tr h="225573">
                <a:tc>
                  <a:txBody>
                    <a:bodyPr/>
                    <a:lstStyle/>
                    <a:p>
                      <a:pPr marL="0" marR="0" algn="ctr" fontAlgn="t">
                        <a:buNone/>
                      </a:pPr>
                      <a:r>
                        <a:rPr lang="en-US" sz="900" b="1">
                          <a:solidFill>
                            <a:srgbClr val="FFFFFF"/>
                          </a:solidFill>
                          <a:effectLst/>
                          <a:latin typeface="Intel Clear" panose="020B0604020203020204" pitchFamily="34" charset="0"/>
                        </a:rPr>
                        <a:t>Ref Des</a:t>
                      </a:r>
                      <a:endParaRPr lang="en-US" sz="900">
                        <a:solidFill>
                          <a:srgbClr val="FFFFFF"/>
                        </a:solidFill>
                        <a:effectLst/>
                        <a:latin typeface="Intel Clear" panose="020B0604020203020204" pitchFamily="34" charset="0"/>
                      </a:endParaRPr>
                    </a:p>
                  </a:txBody>
                  <a:tcPr marL="42295" marR="42295" marT="42295" marB="4229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004A86"/>
                    </a:solidFill>
                  </a:tcPr>
                </a:tc>
                <a:tc>
                  <a:txBody>
                    <a:bodyPr/>
                    <a:lstStyle/>
                    <a:p>
                      <a:pPr marL="0" marR="0" algn="ctr" fontAlgn="t">
                        <a:buNone/>
                      </a:pPr>
                      <a:r>
                        <a:rPr lang="en-US" sz="900" b="1">
                          <a:solidFill>
                            <a:srgbClr val="FFFFFF"/>
                          </a:solidFill>
                          <a:effectLst/>
                          <a:latin typeface="Intel Clear" panose="020B0604020203020204" pitchFamily="34" charset="0"/>
                        </a:rPr>
                        <a:t>Switch Description</a:t>
                      </a:r>
                      <a:endParaRPr lang="en-US" sz="900">
                        <a:solidFill>
                          <a:srgbClr val="FFFFFF"/>
                        </a:solidFill>
                        <a:effectLst/>
                        <a:latin typeface="Intel Clear" panose="020B0604020203020204" pitchFamily="34" charset="0"/>
                      </a:endParaRPr>
                    </a:p>
                  </a:txBody>
                  <a:tcPr marL="42295" marR="42295" marT="42295" marB="4229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004A86"/>
                    </a:solidFill>
                  </a:tcPr>
                </a:tc>
                <a:tc>
                  <a:txBody>
                    <a:bodyPr/>
                    <a:lstStyle/>
                    <a:p>
                      <a:pPr marL="0" marR="0" algn="ctr" fontAlgn="t">
                        <a:buNone/>
                      </a:pPr>
                      <a:r>
                        <a:rPr lang="en-US" sz="900" b="1">
                          <a:solidFill>
                            <a:srgbClr val="FFFFFF"/>
                          </a:solidFill>
                          <a:effectLst/>
                          <a:latin typeface="Intel Clear" panose="020B0604020203020204" pitchFamily="34" charset="0"/>
                        </a:rPr>
                        <a:t>Default</a:t>
                      </a:r>
                      <a:endParaRPr lang="en-US" sz="900">
                        <a:solidFill>
                          <a:srgbClr val="FFFFFF"/>
                        </a:solidFill>
                        <a:effectLst/>
                        <a:latin typeface="Intel Clear" panose="020B0604020203020204" pitchFamily="34" charset="0"/>
                      </a:endParaRPr>
                    </a:p>
                  </a:txBody>
                  <a:tcPr marL="42295" marR="42295" marT="42295" marB="4229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004A86"/>
                    </a:solidFill>
                  </a:tcPr>
                </a:tc>
                <a:extLst>
                  <a:ext uri="{0D108BD9-81ED-4DB2-BD59-A6C34878D82A}">
                    <a16:rowId xmlns:a16="http://schemas.microsoft.com/office/drawing/2014/main" val="1273530311"/>
                  </a:ext>
                </a:extLst>
              </a:tr>
              <a:tr h="646926">
                <a:tc>
                  <a:txBody>
                    <a:bodyPr/>
                    <a:lstStyle/>
                    <a:p>
                      <a:pPr marL="0" marR="0" algn="ctr" fontAlgn="t">
                        <a:buNone/>
                      </a:pPr>
                      <a:r>
                        <a:rPr lang="en-US" sz="900">
                          <a:solidFill>
                            <a:srgbClr val="000000"/>
                          </a:solidFill>
                          <a:effectLst/>
                          <a:latin typeface="Calibri" panose="020F0502020204030204" pitchFamily="34" charset="0"/>
                        </a:rPr>
                        <a:t> SW1U1</a:t>
                      </a:r>
                    </a:p>
                  </a:txBody>
                  <a:tcPr marL="42295" marR="42295" marT="42295" marB="42295"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900">
                          <a:solidFill>
                            <a:srgbClr val="000000"/>
                          </a:solidFill>
                          <a:effectLst/>
                          <a:latin typeface="Intel Clear" panose="020B0604020203020204" pitchFamily="34" charset="0"/>
                        </a:rPr>
                        <a:t>EC_SPI_CS0_R_N</a:t>
                      </a:r>
                    </a:p>
                    <a:p>
                      <a:pPr marL="0" marR="0" algn="ctr" fontAlgn="t">
                        <a:buNone/>
                      </a:pPr>
                      <a:r>
                        <a:rPr lang="en-US" sz="900">
                          <a:solidFill>
                            <a:srgbClr val="000000"/>
                          </a:solidFill>
                          <a:effectLst/>
                          <a:latin typeface="Intel Clear" panose="020B0604020203020204" pitchFamily="34" charset="0"/>
                        </a:rPr>
                        <a:t>EC_SPI_WP_R</a:t>
                      </a:r>
                    </a:p>
                    <a:p>
                      <a:pPr marL="0" marR="0" algn="ctr" fontAlgn="t">
                        <a:buNone/>
                      </a:pPr>
                      <a:r>
                        <a:rPr lang="en-US" sz="900">
                          <a:solidFill>
                            <a:srgbClr val="000000"/>
                          </a:solidFill>
                          <a:effectLst/>
                          <a:latin typeface="Intel Clear" panose="020B0604020203020204" pitchFamily="34" charset="0"/>
                        </a:rPr>
                        <a:t>PM_RSMRST_N</a:t>
                      </a:r>
                    </a:p>
                    <a:p>
                      <a:pPr marL="0" marR="0" algn="ctr" fontAlgn="t">
                        <a:buNone/>
                      </a:pPr>
                      <a:r>
                        <a:rPr lang="en-US" sz="900">
                          <a:solidFill>
                            <a:srgbClr val="000000"/>
                          </a:solidFill>
                          <a:effectLst/>
                          <a:latin typeface="Intel Clear" panose="020B0604020203020204" pitchFamily="34" charset="0"/>
                        </a:rPr>
                        <a:t>RSMRST_PWRGD_N</a:t>
                      </a:r>
                    </a:p>
                  </a:txBody>
                  <a:tcPr marL="42295" marR="42295" marT="42295" marB="4229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900">
                          <a:solidFill>
                            <a:srgbClr val="000000"/>
                          </a:solidFill>
                          <a:effectLst/>
                          <a:latin typeface="Intel Clear" panose="020B0604020203020204" pitchFamily="34" charset="0"/>
                        </a:rPr>
                        <a:t>1-8(OFF), 2-7(OFF), 3-6(ON), 4-5(ON)</a:t>
                      </a:r>
                    </a:p>
                  </a:txBody>
                  <a:tcPr marL="42295" marR="42295" marT="42295" marB="4229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158364580"/>
                  </a:ext>
                </a:extLst>
              </a:tr>
              <a:tr h="646926">
                <a:tc>
                  <a:txBody>
                    <a:bodyPr/>
                    <a:lstStyle/>
                    <a:p>
                      <a:pPr marL="0" marR="0" algn="ctr" fontAlgn="t">
                        <a:buNone/>
                      </a:pPr>
                      <a:r>
                        <a:rPr lang="en-US" sz="900">
                          <a:solidFill>
                            <a:srgbClr val="000000"/>
                          </a:solidFill>
                          <a:effectLst/>
                          <a:latin typeface="Calibri" panose="020F0502020204030204" pitchFamily="34" charset="0"/>
                        </a:rPr>
                        <a:t> SW1U2</a:t>
                      </a:r>
                    </a:p>
                  </a:txBody>
                  <a:tcPr marL="42295" marR="42295" marT="42295" marB="42295"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900">
                          <a:solidFill>
                            <a:srgbClr val="000000"/>
                          </a:solidFill>
                          <a:effectLst/>
                          <a:latin typeface="Intel Clear" panose="020B0604020203020204" pitchFamily="34" charset="0"/>
                        </a:rPr>
                        <a:t>PCH_SPI_SEL</a:t>
                      </a:r>
                    </a:p>
                    <a:p>
                      <a:pPr marL="0" marR="0" algn="ctr" fontAlgn="t">
                        <a:buNone/>
                      </a:pPr>
                      <a:r>
                        <a:rPr lang="en-US" sz="900">
                          <a:solidFill>
                            <a:srgbClr val="000000"/>
                          </a:solidFill>
                          <a:effectLst/>
                          <a:latin typeface="Intel Clear" panose="020B0604020203020204" pitchFamily="34" charset="0"/>
                        </a:rPr>
                        <a:t>PCH_SPI_SEL</a:t>
                      </a:r>
                    </a:p>
                    <a:p>
                      <a:pPr marL="0" marR="0" algn="ctr" fontAlgn="t">
                        <a:buNone/>
                      </a:pPr>
                      <a:r>
                        <a:rPr lang="en-US" sz="900">
                          <a:solidFill>
                            <a:srgbClr val="000000"/>
                          </a:solidFill>
                          <a:effectLst/>
                          <a:latin typeface="Intel Clear" panose="020B0604020203020204" pitchFamily="34" charset="0"/>
                        </a:rPr>
                        <a:t>PM_RSMRST_EC_N</a:t>
                      </a:r>
                    </a:p>
                    <a:p>
                      <a:pPr marL="0" marR="0" algn="ctr" fontAlgn="t">
                        <a:buNone/>
                      </a:pPr>
                      <a:r>
                        <a:rPr lang="en-US" sz="900">
                          <a:solidFill>
                            <a:srgbClr val="000000"/>
                          </a:solidFill>
                          <a:effectLst/>
                          <a:latin typeface="Intel Clear" panose="020B0604020203020204" pitchFamily="34" charset="0"/>
                        </a:rPr>
                        <a:t>RSMRST_PWRGD_EC_N</a:t>
                      </a:r>
                    </a:p>
                  </a:txBody>
                  <a:tcPr marL="42295" marR="42295" marT="42295" marB="4229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900">
                          <a:solidFill>
                            <a:srgbClr val="000000"/>
                          </a:solidFill>
                          <a:effectLst/>
                          <a:latin typeface="Intel Clear" panose="020B0604020203020204" pitchFamily="34" charset="0"/>
                        </a:rPr>
                        <a:t>1-8(ON), 2-7(OFF), 3-6(OFF), 4-5(OFF)</a:t>
                      </a:r>
                    </a:p>
                  </a:txBody>
                  <a:tcPr marL="42295" marR="42295" marT="42295" marB="4229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333696274"/>
                  </a:ext>
                </a:extLst>
              </a:tr>
              <a:tr h="646926">
                <a:tc>
                  <a:txBody>
                    <a:bodyPr/>
                    <a:lstStyle/>
                    <a:p>
                      <a:pPr marL="0" marR="0" algn="ctr" fontAlgn="t">
                        <a:buNone/>
                      </a:pPr>
                      <a:r>
                        <a:rPr lang="en-US" sz="900">
                          <a:solidFill>
                            <a:srgbClr val="000000"/>
                          </a:solidFill>
                          <a:effectLst/>
                          <a:latin typeface="Calibri" panose="020F0502020204030204" pitchFamily="34" charset="0"/>
                        </a:rPr>
                        <a:t> SW2D1</a:t>
                      </a:r>
                    </a:p>
                  </a:txBody>
                  <a:tcPr marL="42295" marR="42295" marT="42295" marB="42295"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900">
                          <a:solidFill>
                            <a:srgbClr val="000000"/>
                          </a:solidFill>
                          <a:effectLst/>
                          <a:latin typeface="Intel Clear" panose="020B0604020203020204" pitchFamily="34" charset="0"/>
                        </a:rPr>
                        <a:t>BT_RF_KILL_SW_N</a:t>
                      </a:r>
                    </a:p>
                    <a:p>
                      <a:pPr marL="0" marR="0" algn="ctr" fontAlgn="t">
                        <a:buNone/>
                      </a:pPr>
                      <a:r>
                        <a:rPr lang="en-US" sz="900">
                          <a:solidFill>
                            <a:srgbClr val="000000"/>
                          </a:solidFill>
                          <a:effectLst/>
                          <a:latin typeface="Intel Clear" panose="020B0604020203020204" pitchFamily="34" charset="0"/>
                        </a:rPr>
                        <a:t>WIFI_RF_KILL_SW_N</a:t>
                      </a:r>
                    </a:p>
                    <a:p>
                      <a:pPr marL="0" marR="0" algn="ctr" fontAlgn="t">
                        <a:buNone/>
                      </a:pPr>
                      <a:r>
                        <a:rPr lang="en-US" sz="900">
                          <a:solidFill>
                            <a:srgbClr val="000000"/>
                          </a:solidFill>
                          <a:effectLst/>
                          <a:latin typeface="Intel Clear" panose="020B0604020203020204" pitchFamily="34" charset="0"/>
                        </a:rPr>
                        <a:t>EC_PM_PCH_PWROK</a:t>
                      </a:r>
                    </a:p>
                    <a:p>
                      <a:pPr marL="0" marR="0" algn="ctr" fontAlgn="t">
                        <a:buNone/>
                      </a:pPr>
                      <a:r>
                        <a:rPr lang="en-US" sz="900">
                          <a:solidFill>
                            <a:srgbClr val="000000"/>
                          </a:solidFill>
                          <a:effectLst/>
                          <a:latin typeface="Intel Clear" panose="020B0604020203020204" pitchFamily="34" charset="0"/>
                        </a:rPr>
                        <a:t>WWAN_DISABLE_N</a:t>
                      </a:r>
                    </a:p>
                  </a:txBody>
                  <a:tcPr marL="42295" marR="42295" marT="42295" marB="4229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900">
                          <a:solidFill>
                            <a:srgbClr val="000000"/>
                          </a:solidFill>
                          <a:effectLst/>
                          <a:latin typeface="Intel Clear" panose="020B0604020203020204" pitchFamily="34" charset="0"/>
                        </a:rPr>
                        <a:t>1-8(OFF), 2-7(OFF), 3-6(ON), 4-5(OFF)</a:t>
                      </a:r>
                    </a:p>
                  </a:txBody>
                  <a:tcPr marL="42295" marR="42295" marT="42295" marB="4229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3131707223"/>
                  </a:ext>
                </a:extLst>
              </a:tr>
              <a:tr h="646926">
                <a:tc>
                  <a:txBody>
                    <a:bodyPr/>
                    <a:lstStyle/>
                    <a:p>
                      <a:pPr marL="0" marR="0" algn="ctr" fontAlgn="t">
                        <a:buNone/>
                      </a:pPr>
                      <a:r>
                        <a:rPr lang="en-US" sz="900">
                          <a:solidFill>
                            <a:srgbClr val="000000"/>
                          </a:solidFill>
                          <a:effectLst/>
                          <a:latin typeface="Calibri" panose="020F0502020204030204" pitchFamily="34" charset="0"/>
                        </a:rPr>
                        <a:t> SW2D2</a:t>
                      </a:r>
                    </a:p>
                  </a:txBody>
                  <a:tcPr marL="42295" marR="42295" marT="42295" marB="42295"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900">
                          <a:solidFill>
                            <a:srgbClr val="000000"/>
                          </a:solidFill>
                          <a:effectLst/>
                          <a:latin typeface="Intel Clear" panose="020B0604020203020204" pitchFamily="34" charset="0"/>
                        </a:rPr>
                        <a:t>IMVP_VR_EN</a:t>
                      </a:r>
                    </a:p>
                    <a:p>
                      <a:pPr marL="0" marR="0" algn="ctr" fontAlgn="t">
                        <a:buNone/>
                      </a:pPr>
                      <a:r>
                        <a:rPr lang="en-US" sz="900">
                          <a:solidFill>
                            <a:srgbClr val="000000"/>
                          </a:solidFill>
                          <a:effectLst/>
                          <a:latin typeface="Intel Clear" panose="020B0604020203020204" pitchFamily="34" charset="0"/>
                        </a:rPr>
                        <a:t>IMVP_CONFIG0</a:t>
                      </a:r>
                    </a:p>
                    <a:p>
                      <a:pPr marL="0" marR="0" algn="ctr" fontAlgn="t">
                        <a:buNone/>
                      </a:pPr>
                      <a:r>
                        <a:rPr lang="en-US" sz="900">
                          <a:solidFill>
                            <a:srgbClr val="000000"/>
                          </a:solidFill>
                          <a:effectLst/>
                          <a:latin typeface="Intel Clear" panose="020B0604020203020204" pitchFamily="34" charset="0"/>
                        </a:rPr>
                        <a:t>IMVP_CONFIG1</a:t>
                      </a:r>
                    </a:p>
                    <a:p>
                      <a:pPr marL="0" marR="0" algn="ctr" fontAlgn="t">
                        <a:buNone/>
                      </a:pPr>
                      <a:r>
                        <a:rPr lang="en-US" sz="900">
                          <a:solidFill>
                            <a:srgbClr val="000000"/>
                          </a:solidFill>
                          <a:effectLst/>
                          <a:latin typeface="Intel Clear" panose="020B0604020203020204" pitchFamily="34" charset="0"/>
                        </a:rPr>
                        <a:t>DEBUG_TRACE_PNP</a:t>
                      </a:r>
                    </a:p>
                  </a:txBody>
                  <a:tcPr marL="42295" marR="42295" marT="42295" marB="4229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900">
                          <a:solidFill>
                            <a:srgbClr val="000000"/>
                          </a:solidFill>
                          <a:effectLst/>
                          <a:latin typeface="Intel Clear" panose="020B0604020203020204" pitchFamily="34" charset="0"/>
                        </a:rPr>
                        <a:t>1-8(OFF), 2-7(ON), 3-6(OFF), 4-5(OFF)</a:t>
                      </a:r>
                    </a:p>
                  </a:txBody>
                  <a:tcPr marL="42295" marR="42295" marT="42295" marB="4229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2832392941"/>
                  </a:ext>
                </a:extLst>
              </a:tr>
              <a:tr h="646926">
                <a:tc>
                  <a:txBody>
                    <a:bodyPr/>
                    <a:lstStyle/>
                    <a:p>
                      <a:pPr marL="0" marR="0" algn="ctr" fontAlgn="t">
                        <a:buNone/>
                      </a:pPr>
                      <a:r>
                        <a:rPr lang="en-US" sz="900">
                          <a:solidFill>
                            <a:srgbClr val="000000"/>
                          </a:solidFill>
                          <a:effectLst/>
                          <a:latin typeface="Calibri" panose="020F0502020204030204" pitchFamily="34" charset="0"/>
                        </a:rPr>
                        <a:t> SW3J1</a:t>
                      </a:r>
                    </a:p>
                  </a:txBody>
                  <a:tcPr marL="42295" marR="42295" marT="42295" marB="42295"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900">
                          <a:solidFill>
                            <a:srgbClr val="000000"/>
                          </a:solidFill>
                          <a:effectLst/>
                          <a:latin typeface="Intel Clear" panose="020B0604020203020204" pitchFamily="34" charset="0"/>
                        </a:rPr>
                        <a:t>SAF_G3_DETECT</a:t>
                      </a:r>
                    </a:p>
                    <a:p>
                      <a:pPr marL="0" marR="0" algn="ctr" fontAlgn="t">
                        <a:buNone/>
                      </a:pPr>
                      <a:r>
                        <a:rPr lang="en-US" sz="900">
                          <a:solidFill>
                            <a:srgbClr val="000000"/>
                          </a:solidFill>
                          <a:effectLst/>
                          <a:latin typeface="Intel Clear" panose="020B0604020203020204" pitchFamily="34" charset="0"/>
                        </a:rPr>
                        <a:t>VIRTUAL_DOCK_DET_N</a:t>
                      </a:r>
                    </a:p>
                    <a:p>
                      <a:pPr marL="0" marR="0" algn="ctr" fontAlgn="t">
                        <a:buNone/>
                      </a:pPr>
                      <a:r>
                        <a:rPr lang="en-US" sz="900">
                          <a:solidFill>
                            <a:srgbClr val="000000"/>
                          </a:solidFill>
                          <a:effectLst/>
                          <a:latin typeface="Intel Clear" panose="020B0604020203020204" pitchFamily="34" charset="0"/>
                        </a:rPr>
                        <a:t>VIRTUAL_BATTERY</a:t>
                      </a:r>
                    </a:p>
                    <a:p>
                      <a:pPr marL="0" marR="0" algn="ctr" fontAlgn="t">
                        <a:buNone/>
                      </a:pPr>
                      <a:r>
                        <a:rPr lang="en-US" sz="900">
                          <a:solidFill>
                            <a:srgbClr val="000000"/>
                          </a:solidFill>
                          <a:effectLst/>
                          <a:latin typeface="Intel Clear" panose="020B0604020203020204" pitchFamily="34" charset="0"/>
                        </a:rPr>
                        <a:t>FLIP_TO_TABLET_MODE</a:t>
                      </a:r>
                    </a:p>
                  </a:txBody>
                  <a:tcPr marL="42295" marR="42295" marT="42295" marB="4229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900">
                          <a:solidFill>
                            <a:srgbClr val="000000"/>
                          </a:solidFill>
                          <a:effectLst/>
                          <a:latin typeface="Intel Clear" panose="020B0604020203020204" pitchFamily="34" charset="0"/>
                        </a:rPr>
                        <a:t>1-8(OFF), 2-7(OFF), 3-6(OFF), 4-5(OFF)</a:t>
                      </a:r>
                    </a:p>
                  </a:txBody>
                  <a:tcPr marL="42295" marR="42295" marT="42295" marB="4229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2364414024"/>
                  </a:ext>
                </a:extLst>
              </a:tr>
              <a:tr h="646926">
                <a:tc>
                  <a:txBody>
                    <a:bodyPr/>
                    <a:lstStyle/>
                    <a:p>
                      <a:pPr marL="0" marR="0" algn="ctr" fontAlgn="t">
                        <a:buNone/>
                      </a:pPr>
                      <a:r>
                        <a:rPr lang="en-US" sz="900">
                          <a:solidFill>
                            <a:srgbClr val="000000"/>
                          </a:solidFill>
                          <a:effectLst/>
                          <a:latin typeface="Calibri" panose="020F0502020204030204" pitchFamily="34" charset="0"/>
                        </a:rPr>
                        <a:t> SW5J1</a:t>
                      </a:r>
                    </a:p>
                  </a:txBody>
                  <a:tcPr marL="42295" marR="42295" marT="42295" marB="42295"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900">
                          <a:solidFill>
                            <a:srgbClr val="000000"/>
                          </a:solidFill>
                          <a:effectLst/>
                          <a:latin typeface="Intel Clear" panose="020B0604020203020204" pitchFamily="34" charset="0"/>
                        </a:rPr>
                        <a:t>PEN_DETECT_SW</a:t>
                      </a:r>
                    </a:p>
                    <a:p>
                      <a:pPr marL="0" marR="0" algn="ctr" fontAlgn="t">
                        <a:buNone/>
                      </a:pPr>
                      <a:r>
                        <a:rPr lang="en-US" sz="900">
                          <a:solidFill>
                            <a:srgbClr val="000000"/>
                          </a:solidFill>
                          <a:effectLst/>
                          <a:latin typeface="Intel Clear" panose="020B0604020203020204" pitchFamily="34" charset="0"/>
                        </a:rPr>
                        <a:t>BATT_ID_R</a:t>
                      </a:r>
                    </a:p>
                    <a:p>
                      <a:pPr marL="0" marR="0" algn="ctr" fontAlgn="t">
                        <a:buNone/>
                      </a:pPr>
                      <a:r>
                        <a:rPr lang="en-US" sz="900">
                          <a:solidFill>
                            <a:srgbClr val="000000"/>
                          </a:solidFill>
                          <a:effectLst/>
                          <a:latin typeface="Intel Clear" panose="020B0604020203020204" pitchFamily="34" charset="0"/>
                        </a:rPr>
                        <a:t>INTRUDER_N_PU</a:t>
                      </a:r>
                    </a:p>
                    <a:p>
                      <a:pPr marL="0" marR="0" algn="ctr" fontAlgn="t">
                        <a:buNone/>
                      </a:pPr>
                      <a:r>
                        <a:rPr lang="en-US" sz="900">
                          <a:solidFill>
                            <a:srgbClr val="000000"/>
                          </a:solidFill>
                          <a:effectLst/>
                          <a:latin typeface="Intel Clear" panose="020B0604020203020204" pitchFamily="34" charset="0"/>
                        </a:rPr>
                        <a:t>INTRUDER_N_PD</a:t>
                      </a:r>
                    </a:p>
                  </a:txBody>
                  <a:tcPr marL="42295" marR="42295" marT="42295" marB="4229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900">
                          <a:solidFill>
                            <a:srgbClr val="000000"/>
                          </a:solidFill>
                          <a:effectLst/>
                          <a:latin typeface="Intel Clear" panose="020B0604020203020204" pitchFamily="34" charset="0"/>
                        </a:rPr>
                        <a:t>1-8(OFF), 2-7(OFF), 3-6(ON), 4-5(OFF)</a:t>
                      </a:r>
                    </a:p>
                  </a:txBody>
                  <a:tcPr marL="42295" marR="42295" marT="42295" marB="4229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3749782944"/>
                  </a:ext>
                </a:extLst>
              </a:tr>
              <a:tr h="646926">
                <a:tc>
                  <a:txBody>
                    <a:bodyPr/>
                    <a:lstStyle/>
                    <a:p>
                      <a:pPr marL="0" marR="0" algn="ctr" fontAlgn="t">
                        <a:buNone/>
                      </a:pPr>
                      <a:r>
                        <a:rPr lang="en-US" sz="900">
                          <a:solidFill>
                            <a:srgbClr val="000000"/>
                          </a:solidFill>
                          <a:effectLst/>
                          <a:latin typeface="Calibri" panose="020F0502020204030204" pitchFamily="34" charset="0"/>
                        </a:rPr>
                        <a:t> SW6A1</a:t>
                      </a:r>
                    </a:p>
                  </a:txBody>
                  <a:tcPr marL="42295" marR="42295" marT="42295" marB="42295"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900">
                          <a:solidFill>
                            <a:srgbClr val="000000"/>
                          </a:solidFill>
                          <a:effectLst/>
                          <a:latin typeface="Intel Clear" panose="020B0604020203020204" pitchFamily="34" charset="0"/>
                        </a:rPr>
                        <a:t>TCSS1_EC_PD_I2C_VD1_ADDR</a:t>
                      </a:r>
                    </a:p>
                    <a:p>
                      <a:pPr marL="0" marR="0" algn="ctr" fontAlgn="t">
                        <a:buNone/>
                      </a:pPr>
                      <a:r>
                        <a:rPr lang="en-US" sz="900">
                          <a:solidFill>
                            <a:srgbClr val="000000"/>
                          </a:solidFill>
                          <a:effectLst/>
                          <a:latin typeface="Intel Clear" panose="020B0604020203020204" pitchFamily="34" charset="0"/>
                        </a:rPr>
                        <a:t>TCSS1_EC_PD_I2C_VD2_ADDR</a:t>
                      </a:r>
                    </a:p>
                    <a:p>
                      <a:pPr marL="0" marR="0" algn="ctr" fontAlgn="t">
                        <a:buNone/>
                      </a:pPr>
                      <a:r>
                        <a:rPr lang="en-US" sz="900">
                          <a:solidFill>
                            <a:srgbClr val="000000"/>
                          </a:solidFill>
                          <a:effectLst/>
                          <a:latin typeface="Intel Clear" panose="020B0604020203020204" pitchFamily="34" charset="0"/>
                        </a:rPr>
                        <a:t>TCSS1_EC_PD_I2C_VD3_ADDR</a:t>
                      </a:r>
                    </a:p>
                    <a:p>
                      <a:pPr marL="0" marR="0" algn="ctr" fontAlgn="t">
                        <a:buNone/>
                      </a:pPr>
                      <a:r>
                        <a:rPr lang="en-US" sz="900">
                          <a:solidFill>
                            <a:srgbClr val="000000"/>
                          </a:solidFill>
                          <a:effectLst/>
                          <a:latin typeface="Intel Clear" panose="020B0604020203020204" pitchFamily="34" charset="0"/>
                        </a:rPr>
                        <a:t>TCSS1_EC_PD_I2C_VD4_ADDR</a:t>
                      </a:r>
                    </a:p>
                  </a:txBody>
                  <a:tcPr marL="42295" marR="42295" marT="42295" marB="4229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900" dirty="0">
                          <a:solidFill>
                            <a:srgbClr val="000000"/>
                          </a:solidFill>
                          <a:effectLst/>
                          <a:latin typeface="Intel Clear" panose="020B0604020203020204" pitchFamily="34" charset="0"/>
                        </a:rPr>
                        <a:t>1-8(OFF), 2-7(OFF), 3-6(ON), 4-5(OFF)</a:t>
                      </a:r>
                    </a:p>
                  </a:txBody>
                  <a:tcPr marL="42295" marR="42295" marT="42295" marB="4229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2763778682"/>
                  </a:ext>
                </a:extLst>
              </a:tr>
            </a:tbl>
          </a:graphicData>
        </a:graphic>
      </p:graphicFrame>
      <p:graphicFrame>
        <p:nvGraphicFramePr>
          <p:cNvPr id="10" name="Table 9">
            <a:extLst>
              <a:ext uri="{FF2B5EF4-FFF2-40B4-BE49-F238E27FC236}">
                <a16:creationId xmlns:a16="http://schemas.microsoft.com/office/drawing/2014/main" id="{A79573BF-B004-6805-18B7-140593638254}"/>
              </a:ext>
            </a:extLst>
          </p:cNvPr>
          <p:cNvGraphicFramePr>
            <a:graphicFrameLocks noGrp="1"/>
          </p:cNvGraphicFramePr>
          <p:nvPr>
            <p:extLst>
              <p:ext uri="{D42A27DB-BD31-4B8C-83A1-F6EECF244321}">
                <p14:modId xmlns:p14="http://schemas.microsoft.com/office/powerpoint/2010/main" val="1287918067"/>
              </p:ext>
            </p:extLst>
          </p:nvPr>
        </p:nvGraphicFramePr>
        <p:xfrm>
          <a:off x="6096000" y="1479931"/>
          <a:ext cx="5416296" cy="4754054"/>
        </p:xfrm>
        <a:graphic>
          <a:graphicData uri="http://schemas.openxmlformats.org/drawingml/2006/table">
            <a:tbl>
              <a:tblPr/>
              <a:tblGrid>
                <a:gridCol w="667814">
                  <a:extLst>
                    <a:ext uri="{9D8B030D-6E8A-4147-A177-3AD203B41FA5}">
                      <a16:colId xmlns:a16="http://schemas.microsoft.com/office/drawing/2014/main" val="1013909245"/>
                    </a:ext>
                  </a:extLst>
                </a:gridCol>
                <a:gridCol w="2132334">
                  <a:extLst>
                    <a:ext uri="{9D8B030D-6E8A-4147-A177-3AD203B41FA5}">
                      <a16:colId xmlns:a16="http://schemas.microsoft.com/office/drawing/2014/main" val="1631270821"/>
                    </a:ext>
                  </a:extLst>
                </a:gridCol>
                <a:gridCol w="2616148">
                  <a:extLst>
                    <a:ext uri="{9D8B030D-6E8A-4147-A177-3AD203B41FA5}">
                      <a16:colId xmlns:a16="http://schemas.microsoft.com/office/drawing/2014/main" val="259183375"/>
                    </a:ext>
                  </a:extLst>
                </a:gridCol>
              </a:tblGrid>
              <a:tr h="205946">
                <a:tc>
                  <a:txBody>
                    <a:bodyPr/>
                    <a:lstStyle/>
                    <a:p>
                      <a:pPr marL="0" marR="0" algn="ctr" fontAlgn="t">
                        <a:buNone/>
                      </a:pPr>
                      <a:r>
                        <a:rPr lang="en-US" sz="800" b="1">
                          <a:solidFill>
                            <a:srgbClr val="FFFFFF"/>
                          </a:solidFill>
                          <a:effectLst/>
                          <a:latin typeface="Intel Clear" panose="020B0604020203020204" pitchFamily="34" charset="0"/>
                        </a:rPr>
                        <a:t>Ref Des</a:t>
                      </a:r>
                      <a:endParaRPr lang="en-US" sz="800">
                        <a:solidFill>
                          <a:srgbClr val="FFFFFF"/>
                        </a:solidFill>
                        <a:effectLst/>
                        <a:latin typeface="Intel Clear" panose="020B0604020203020204" pitchFamily="34" charset="0"/>
                      </a:endParaRPr>
                    </a:p>
                  </a:txBody>
                  <a:tcPr marL="41189" marR="41189" marT="41189" marB="41189">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004A86"/>
                    </a:solidFill>
                  </a:tcPr>
                </a:tc>
                <a:tc>
                  <a:txBody>
                    <a:bodyPr/>
                    <a:lstStyle/>
                    <a:p>
                      <a:pPr marL="0" marR="0" algn="ctr" fontAlgn="t">
                        <a:buNone/>
                      </a:pPr>
                      <a:r>
                        <a:rPr lang="en-US" sz="800" b="1">
                          <a:solidFill>
                            <a:srgbClr val="FFFFFF"/>
                          </a:solidFill>
                          <a:effectLst/>
                          <a:latin typeface="Intel Clear" panose="020B0604020203020204" pitchFamily="34" charset="0"/>
                        </a:rPr>
                        <a:t>Switch Description</a:t>
                      </a:r>
                      <a:endParaRPr lang="en-US" sz="800">
                        <a:solidFill>
                          <a:srgbClr val="FFFFFF"/>
                        </a:solidFill>
                        <a:effectLst/>
                        <a:latin typeface="Intel Clear" panose="020B0604020203020204" pitchFamily="34" charset="0"/>
                      </a:endParaRPr>
                    </a:p>
                  </a:txBody>
                  <a:tcPr marL="41189" marR="41189" marT="41189" marB="41189">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004A86"/>
                    </a:solidFill>
                  </a:tcPr>
                </a:tc>
                <a:tc>
                  <a:txBody>
                    <a:bodyPr/>
                    <a:lstStyle/>
                    <a:p>
                      <a:pPr marL="0" marR="0" algn="ctr" fontAlgn="t">
                        <a:buNone/>
                      </a:pPr>
                      <a:r>
                        <a:rPr lang="en-US" sz="800" b="1">
                          <a:solidFill>
                            <a:srgbClr val="FFFFFF"/>
                          </a:solidFill>
                          <a:effectLst/>
                          <a:latin typeface="Intel Clear" panose="020B0604020203020204" pitchFamily="34" charset="0"/>
                        </a:rPr>
                        <a:t>Default</a:t>
                      </a:r>
                      <a:endParaRPr lang="en-US" sz="800">
                        <a:solidFill>
                          <a:srgbClr val="FFFFFF"/>
                        </a:solidFill>
                        <a:effectLst/>
                        <a:latin typeface="Intel Clear" panose="020B0604020203020204" pitchFamily="34" charset="0"/>
                      </a:endParaRPr>
                    </a:p>
                  </a:txBody>
                  <a:tcPr marL="41189" marR="41189" marT="41189" marB="41189">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004A86"/>
                    </a:solidFill>
                  </a:tcPr>
                </a:tc>
                <a:extLst>
                  <a:ext uri="{0D108BD9-81ED-4DB2-BD59-A6C34878D82A}">
                    <a16:rowId xmlns:a16="http://schemas.microsoft.com/office/drawing/2014/main" val="2428824416"/>
                  </a:ext>
                </a:extLst>
              </a:tr>
              <a:tr h="626076">
                <a:tc>
                  <a:txBody>
                    <a:bodyPr/>
                    <a:lstStyle/>
                    <a:p>
                      <a:pPr marL="0" marR="0" algn="ctr" fontAlgn="t">
                        <a:buNone/>
                      </a:pPr>
                      <a:r>
                        <a:rPr lang="en-US" sz="900">
                          <a:solidFill>
                            <a:srgbClr val="000000"/>
                          </a:solidFill>
                          <a:effectLst/>
                          <a:latin typeface="Calibri" panose="020F0502020204030204" pitchFamily="34" charset="0"/>
                        </a:rPr>
                        <a:t> SW6H1</a:t>
                      </a:r>
                    </a:p>
                  </a:txBody>
                  <a:tcPr marL="41189" marR="41189" marT="41189" marB="41189"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900">
                          <a:solidFill>
                            <a:srgbClr val="000000"/>
                          </a:solidFill>
                          <a:effectLst/>
                          <a:latin typeface="Intel Clear" panose="020B0604020203020204" pitchFamily="34" charset="0"/>
                        </a:rPr>
                        <a:t>EC_UART_FLASH_PROG</a:t>
                      </a:r>
                    </a:p>
                    <a:p>
                      <a:pPr marL="0" marR="0" algn="ctr" fontAlgn="t">
                        <a:buNone/>
                      </a:pPr>
                      <a:r>
                        <a:rPr lang="en-US" sz="900">
                          <a:solidFill>
                            <a:srgbClr val="000000"/>
                          </a:solidFill>
                          <a:effectLst/>
                          <a:latin typeface="Intel Clear" panose="020B0604020203020204" pitchFamily="34" charset="0"/>
                        </a:rPr>
                        <a:t>PMC_GPIO_BOOT_HALT</a:t>
                      </a:r>
                    </a:p>
                    <a:p>
                      <a:pPr marL="0" marR="0" algn="ctr" fontAlgn="t">
                        <a:buNone/>
                      </a:pPr>
                      <a:r>
                        <a:rPr lang="en-US" sz="900">
                          <a:solidFill>
                            <a:srgbClr val="000000"/>
                          </a:solidFill>
                          <a:effectLst/>
                          <a:latin typeface="Intel Clear" panose="020B0604020203020204" pitchFamily="34" charset="0"/>
                        </a:rPr>
                        <a:t>PROCHOT_EC_N</a:t>
                      </a:r>
                    </a:p>
                    <a:p>
                      <a:pPr marL="0" marR="0" algn="ctr" fontAlgn="t">
                        <a:buNone/>
                      </a:pPr>
                      <a:r>
                        <a:rPr lang="en-US" sz="900">
                          <a:solidFill>
                            <a:srgbClr val="000000"/>
                          </a:solidFill>
                          <a:effectLst/>
                          <a:latin typeface="Intel Clear" panose="020B0604020203020204" pitchFamily="34" charset="0"/>
                        </a:rPr>
                        <a:t>BOOTHALT_N</a:t>
                      </a:r>
                    </a:p>
                  </a:txBody>
                  <a:tcPr marL="41189" marR="41189" marT="41189" marB="41189">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900">
                          <a:solidFill>
                            <a:srgbClr val="000000"/>
                          </a:solidFill>
                          <a:effectLst/>
                          <a:latin typeface="Intel Clear" panose="020B0604020203020204" pitchFamily="34" charset="0"/>
                        </a:rPr>
                        <a:t>1-8(OFF), 2-7(OFF), 3-6(OFF), 4-5(OFF)</a:t>
                      </a:r>
                    </a:p>
                  </a:txBody>
                  <a:tcPr marL="41189" marR="41189" marT="41189" marB="41189">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3932620890"/>
                  </a:ext>
                </a:extLst>
              </a:tr>
              <a:tr h="626076">
                <a:tc>
                  <a:txBody>
                    <a:bodyPr/>
                    <a:lstStyle/>
                    <a:p>
                      <a:pPr marL="0" marR="0" algn="ctr" fontAlgn="t">
                        <a:buNone/>
                      </a:pPr>
                      <a:r>
                        <a:rPr lang="en-US" sz="900">
                          <a:solidFill>
                            <a:srgbClr val="000000"/>
                          </a:solidFill>
                          <a:effectLst/>
                          <a:latin typeface="Calibri" panose="020F0502020204030204" pitchFamily="34" charset="0"/>
                        </a:rPr>
                        <a:t> SW7C1</a:t>
                      </a:r>
                    </a:p>
                  </a:txBody>
                  <a:tcPr marL="41189" marR="41189" marT="41189" marB="41189"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900">
                          <a:solidFill>
                            <a:srgbClr val="000000"/>
                          </a:solidFill>
                          <a:effectLst/>
                          <a:latin typeface="Intel Clear" panose="020B0604020203020204" pitchFamily="34" charset="0"/>
                        </a:rPr>
                        <a:t>X4_CLKREQ4_SW_N</a:t>
                      </a:r>
                    </a:p>
                    <a:p>
                      <a:pPr marL="0" marR="0" algn="ctr" fontAlgn="t">
                        <a:buNone/>
                      </a:pPr>
                      <a:r>
                        <a:rPr lang="en-US" sz="900">
                          <a:solidFill>
                            <a:srgbClr val="000000"/>
                          </a:solidFill>
                          <a:effectLst/>
                          <a:latin typeface="Intel Clear" panose="020B0604020203020204" pitchFamily="34" charset="0"/>
                        </a:rPr>
                        <a:t>X4_CLKREQ4_PRSNT_SW_N</a:t>
                      </a:r>
                    </a:p>
                    <a:p>
                      <a:pPr marL="0" marR="0" algn="ctr" fontAlgn="t">
                        <a:buNone/>
                      </a:pPr>
                      <a:r>
                        <a:rPr lang="en-US" sz="900">
                          <a:solidFill>
                            <a:srgbClr val="000000"/>
                          </a:solidFill>
                          <a:effectLst/>
                          <a:latin typeface="Intel Clear" panose="020B0604020203020204" pitchFamily="34" charset="0"/>
                        </a:rPr>
                        <a:t>X4_CLKREQ2_SW_N</a:t>
                      </a:r>
                    </a:p>
                    <a:p>
                      <a:pPr marL="0" marR="0" algn="ctr" fontAlgn="t">
                        <a:buNone/>
                      </a:pPr>
                      <a:r>
                        <a:rPr lang="en-US" sz="900">
                          <a:solidFill>
                            <a:srgbClr val="000000"/>
                          </a:solidFill>
                          <a:effectLst/>
                          <a:latin typeface="Intel Clear" panose="020B0604020203020204" pitchFamily="34" charset="0"/>
                        </a:rPr>
                        <a:t>X4_CLKREQ2_PRSNT_SW_N</a:t>
                      </a:r>
                    </a:p>
                  </a:txBody>
                  <a:tcPr marL="41189" marR="41189" marT="41189" marB="41189">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900">
                          <a:solidFill>
                            <a:srgbClr val="000000"/>
                          </a:solidFill>
                          <a:effectLst/>
                          <a:latin typeface="Intel Clear" panose="020B0604020203020204" pitchFamily="34" charset="0"/>
                        </a:rPr>
                        <a:t>1-8(ON), 2-7(OFF), 3-6(ON), 4-5(OFF)</a:t>
                      </a:r>
                    </a:p>
                  </a:txBody>
                  <a:tcPr marL="41189" marR="41189" marT="41189" marB="41189">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2594622478"/>
                  </a:ext>
                </a:extLst>
              </a:tr>
              <a:tr h="626076">
                <a:tc>
                  <a:txBody>
                    <a:bodyPr/>
                    <a:lstStyle/>
                    <a:p>
                      <a:pPr marL="0" marR="0" algn="ctr" fontAlgn="t">
                        <a:buNone/>
                      </a:pPr>
                      <a:r>
                        <a:rPr lang="en-US" sz="900">
                          <a:solidFill>
                            <a:srgbClr val="000000"/>
                          </a:solidFill>
                          <a:effectLst/>
                          <a:latin typeface="Calibri" panose="020F0502020204030204" pitchFamily="34" charset="0"/>
                        </a:rPr>
                        <a:t> SW8R1</a:t>
                      </a:r>
                    </a:p>
                  </a:txBody>
                  <a:tcPr marL="41189" marR="41189" marT="41189" marB="41189"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pt-BR" sz="900">
                          <a:solidFill>
                            <a:srgbClr val="000000"/>
                          </a:solidFill>
                          <a:effectLst/>
                          <a:latin typeface="Intel Clear" panose="020B0604020203020204" pitchFamily="34" charset="0"/>
                        </a:rPr>
                        <a:t>BOM_ID2</a:t>
                      </a:r>
                    </a:p>
                    <a:p>
                      <a:pPr marL="0" marR="0" algn="ctr" fontAlgn="t">
                        <a:buNone/>
                      </a:pPr>
                      <a:r>
                        <a:rPr lang="pt-BR" sz="900">
                          <a:solidFill>
                            <a:srgbClr val="000000"/>
                          </a:solidFill>
                          <a:effectLst/>
                          <a:latin typeface="Intel Clear" panose="020B0604020203020204" pitchFamily="34" charset="0"/>
                        </a:rPr>
                        <a:t>BOM_ID1</a:t>
                      </a:r>
                    </a:p>
                    <a:p>
                      <a:pPr marL="0" marR="0" algn="ctr" fontAlgn="t">
                        <a:buNone/>
                      </a:pPr>
                      <a:r>
                        <a:rPr lang="pt-BR" sz="900">
                          <a:solidFill>
                            <a:srgbClr val="000000"/>
                          </a:solidFill>
                          <a:effectLst/>
                          <a:latin typeface="Intel Clear" panose="020B0604020203020204" pitchFamily="34" charset="0"/>
                        </a:rPr>
                        <a:t>BOM_ID0</a:t>
                      </a:r>
                    </a:p>
                    <a:p>
                      <a:pPr marL="0" marR="0" algn="ctr" fontAlgn="t">
                        <a:buNone/>
                      </a:pPr>
                      <a:r>
                        <a:rPr lang="en-US" sz="900">
                          <a:solidFill>
                            <a:srgbClr val="000000"/>
                          </a:solidFill>
                          <a:effectLst/>
                          <a:latin typeface="Intel Clear" panose="020B0604020203020204" pitchFamily="34" charset="0"/>
                        </a:rPr>
                        <a:t>TCSS1_MOD_PD_CC_PB_CC2</a:t>
                      </a:r>
                    </a:p>
                  </a:txBody>
                  <a:tcPr marL="41189" marR="41189" marT="41189" marB="41189">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900">
                          <a:solidFill>
                            <a:srgbClr val="000000"/>
                          </a:solidFill>
                          <a:effectLst/>
                          <a:latin typeface="Intel Clear" panose="020B0604020203020204" pitchFamily="34" charset="0"/>
                        </a:rPr>
                        <a:t>1-8(ON), 2-7(ON), 3-6(ON), 4-5(OFF)</a:t>
                      </a:r>
                    </a:p>
                  </a:txBody>
                  <a:tcPr marL="41189" marR="41189" marT="41189" marB="41189">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4251961387"/>
                  </a:ext>
                </a:extLst>
              </a:tr>
              <a:tr h="626076">
                <a:tc>
                  <a:txBody>
                    <a:bodyPr/>
                    <a:lstStyle/>
                    <a:p>
                      <a:pPr marL="0" marR="0" algn="ctr" fontAlgn="t">
                        <a:buNone/>
                      </a:pPr>
                      <a:r>
                        <a:rPr lang="en-US" sz="900">
                          <a:solidFill>
                            <a:srgbClr val="000000"/>
                          </a:solidFill>
                          <a:effectLst/>
                          <a:latin typeface="Calibri" panose="020F0502020204030204" pitchFamily="34" charset="0"/>
                        </a:rPr>
                        <a:t> SW8R2</a:t>
                      </a:r>
                    </a:p>
                  </a:txBody>
                  <a:tcPr marL="41189" marR="41189" marT="41189" marB="41189"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it-IT" sz="900">
                          <a:solidFill>
                            <a:srgbClr val="000000"/>
                          </a:solidFill>
                          <a:effectLst/>
                          <a:latin typeface="Intel Clear (Body)"/>
                        </a:rPr>
                        <a:t>VCC_VCCPRIM_IO_SENSE_DP</a:t>
                      </a:r>
                    </a:p>
                    <a:p>
                      <a:pPr marL="0" marR="0" algn="ctr" fontAlgn="t">
                        <a:buNone/>
                      </a:pPr>
                      <a:r>
                        <a:rPr lang="en-US" sz="900">
                          <a:solidFill>
                            <a:srgbClr val="000000"/>
                          </a:solidFill>
                          <a:effectLst/>
                          <a:latin typeface="Intel Clear (Body)"/>
                        </a:rPr>
                        <a:t>+VCC1P5_RTC_VAL</a:t>
                      </a:r>
                    </a:p>
                    <a:p>
                      <a:pPr marL="0" marR="0" algn="ctr" fontAlgn="t">
                        <a:buNone/>
                      </a:pPr>
                      <a:r>
                        <a:rPr lang="it-IT" sz="900">
                          <a:solidFill>
                            <a:srgbClr val="000000"/>
                          </a:solidFill>
                          <a:effectLst/>
                          <a:latin typeface="Intel Clear (Body)"/>
                        </a:rPr>
                        <a:t>VCC_VCCPRIM_IO_SENSE_DN</a:t>
                      </a:r>
                    </a:p>
                    <a:p>
                      <a:pPr marL="0" marR="0" algn="ctr" fontAlgn="t">
                        <a:buNone/>
                      </a:pPr>
                      <a:r>
                        <a:rPr lang="it-IT" sz="900">
                          <a:solidFill>
                            <a:srgbClr val="000000"/>
                          </a:solidFill>
                          <a:effectLst/>
                          <a:latin typeface="Intel Clear (Body)"/>
                        </a:rPr>
                        <a:t>GND</a:t>
                      </a:r>
                    </a:p>
                  </a:txBody>
                  <a:tcPr marL="41189" marR="41189" marT="41189" marB="41189">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900">
                          <a:solidFill>
                            <a:srgbClr val="000000"/>
                          </a:solidFill>
                          <a:effectLst/>
                          <a:latin typeface="Intel Clear (Body)"/>
                        </a:rPr>
                        <a:t>1-8(ON), 2-7(OFF), 3-6(ON), 4-5(OFF)</a:t>
                      </a:r>
                    </a:p>
                  </a:txBody>
                  <a:tcPr marL="41189" marR="41189" marT="41189" marB="41189">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99356835"/>
                  </a:ext>
                </a:extLst>
              </a:tr>
              <a:tr h="626076">
                <a:tc>
                  <a:txBody>
                    <a:bodyPr/>
                    <a:lstStyle/>
                    <a:p>
                      <a:pPr marL="0" marR="0" algn="ctr" fontAlgn="t">
                        <a:buNone/>
                      </a:pPr>
                      <a:r>
                        <a:rPr lang="en-US" sz="900">
                          <a:solidFill>
                            <a:srgbClr val="000000"/>
                          </a:solidFill>
                          <a:effectLst/>
                          <a:latin typeface="Calibri" panose="020F0502020204030204" pitchFamily="34" charset="0"/>
                        </a:rPr>
                        <a:t> SW8U1</a:t>
                      </a:r>
                    </a:p>
                  </a:txBody>
                  <a:tcPr marL="41189" marR="41189" marT="41189" marB="41189"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900">
                          <a:solidFill>
                            <a:srgbClr val="000000"/>
                          </a:solidFill>
                          <a:effectLst/>
                          <a:latin typeface="Intel Clear (Body)"/>
                        </a:rPr>
                        <a:t>EC_JTAG_RST_N</a:t>
                      </a:r>
                    </a:p>
                    <a:p>
                      <a:pPr marL="0" marR="0" algn="ctr" fontAlgn="t">
                        <a:buNone/>
                      </a:pPr>
                      <a:r>
                        <a:rPr lang="en-US" sz="900">
                          <a:solidFill>
                            <a:srgbClr val="000000"/>
                          </a:solidFill>
                          <a:effectLst/>
                          <a:latin typeface="Intel Clear (Body)"/>
                        </a:rPr>
                        <a:t>BIOS_REC</a:t>
                      </a:r>
                    </a:p>
                    <a:p>
                      <a:pPr marL="0" marR="0" algn="ctr" fontAlgn="t">
                        <a:buNone/>
                      </a:pPr>
                      <a:r>
                        <a:rPr lang="en-US" sz="900">
                          <a:solidFill>
                            <a:srgbClr val="000000"/>
                          </a:solidFill>
                          <a:effectLst/>
                          <a:latin typeface="Intel Clear (Body)"/>
                        </a:rPr>
                        <a:t>PNP_NPNP_SKU</a:t>
                      </a:r>
                    </a:p>
                    <a:p>
                      <a:pPr marL="0" marR="0" algn="ctr" fontAlgn="t">
                        <a:buNone/>
                      </a:pPr>
                      <a:r>
                        <a:rPr lang="en-US" sz="900">
                          <a:solidFill>
                            <a:srgbClr val="000000"/>
                          </a:solidFill>
                          <a:effectLst/>
                          <a:latin typeface="Intel Clear (Body)"/>
                        </a:rPr>
                        <a:t>SPD_PRSNT_J</a:t>
                      </a:r>
                    </a:p>
                  </a:txBody>
                  <a:tcPr marL="41189" marR="41189" marT="41189" marB="41189">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900">
                          <a:solidFill>
                            <a:srgbClr val="000000"/>
                          </a:solidFill>
                          <a:effectLst/>
                          <a:latin typeface="Intel Clear (Body)"/>
                        </a:rPr>
                        <a:t>1-8(OFF), 2-7(OFF), 3-6(OFF), 4-5(OFF)</a:t>
                      </a:r>
                    </a:p>
                  </a:txBody>
                  <a:tcPr marL="41189" marR="41189" marT="41189" marB="41189">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2017231553"/>
                  </a:ext>
                </a:extLst>
              </a:tr>
              <a:tr h="626076">
                <a:tc>
                  <a:txBody>
                    <a:bodyPr/>
                    <a:lstStyle/>
                    <a:p>
                      <a:pPr marL="0" marR="0" algn="ctr" fontAlgn="t">
                        <a:buNone/>
                      </a:pPr>
                      <a:r>
                        <a:rPr lang="en-US" sz="900">
                          <a:solidFill>
                            <a:srgbClr val="000000"/>
                          </a:solidFill>
                          <a:effectLst/>
                          <a:latin typeface="Calibri" panose="020F0502020204030204" pitchFamily="34" charset="0"/>
                        </a:rPr>
                        <a:t> SW8U2</a:t>
                      </a:r>
                    </a:p>
                  </a:txBody>
                  <a:tcPr marL="41189" marR="41189" marT="41189" marB="41189"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900">
                          <a:solidFill>
                            <a:srgbClr val="000000"/>
                          </a:solidFill>
                          <a:effectLst/>
                          <a:latin typeface="Intel Clear (Body)"/>
                        </a:rPr>
                        <a:t>SMC_RST_N</a:t>
                      </a:r>
                    </a:p>
                    <a:p>
                      <a:pPr marL="0" marR="0" algn="ctr" fontAlgn="t">
                        <a:buNone/>
                      </a:pPr>
                      <a:r>
                        <a:rPr lang="en-US" sz="900">
                          <a:solidFill>
                            <a:srgbClr val="000000"/>
                          </a:solidFill>
                          <a:effectLst/>
                          <a:latin typeface="Intel Clear (Body)"/>
                        </a:rPr>
                        <a:t>SMC_LID</a:t>
                      </a:r>
                    </a:p>
                    <a:p>
                      <a:pPr marL="0" marR="0" algn="ctr" fontAlgn="t">
                        <a:buNone/>
                      </a:pPr>
                      <a:r>
                        <a:rPr lang="en-US" sz="900">
                          <a:solidFill>
                            <a:srgbClr val="000000"/>
                          </a:solidFill>
                          <a:effectLst/>
                          <a:latin typeface="Intel Clear (Body)"/>
                        </a:rPr>
                        <a:t>EC_PG3</a:t>
                      </a:r>
                    </a:p>
                    <a:p>
                      <a:pPr marL="0" marR="0" algn="ctr" fontAlgn="t">
                        <a:buNone/>
                      </a:pPr>
                      <a:r>
                        <a:rPr lang="fr-FR" sz="900">
                          <a:solidFill>
                            <a:srgbClr val="000000"/>
                          </a:solidFill>
                          <a:effectLst/>
                          <a:latin typeface="Intel Clear (Body)"/>
                        </a:rPr>
                        <a:t>SLG_EC_VR_A_RAIL_EN</a:t>
                      </a:r>
                    </a:p>
                  </a:txBody>
                  <a:tcPr marL="41189" marR="41189" marT="41189" marB="41189">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900">
                          <a:solidFill>
                            <a:srgbClr val="000000"/>
                          </a:solidFill>
                          <a:effectLst/>
                          <a:latin typeface="Intel Clear (Body)"/>
                        </a:rPr>
                        <a:t>1-8(OFF), 2-7(OFF), 3-6(OFF), 4-5(OFF)</a:t>
                      </a:r>
                    </a:p>
                  </a:txBody>
                  <a:tcPr marL="41189" marR="41189" marT="41189" marB="41189">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3197867776"/>
                  </a:ext>
                </a:extLst>
              </a:tr>
              <a:tr h="762000">
                <a:tc>
                  <a:txBody>
                    <a:bodyPr/>
                    <a:lstStyle/>
                    <a:p>
                      <a:pPr marL="0" marR="0" algn="ctr" fontAlgn="t">
                        <a:buNone/>
                      </a:pPr>
                      <a:r>
                        <a:rPr lang="en-US" sz="900">
                          <a:solidFill>
                            <a:srgbClr val="000000"/>
                          </a:solidFill>
                          <a:effectLst/>
                          <a:latin typeface="Calibri" panose="020F0502020204030204" pitchFamily="34" charset="0"/>
                        </a:rPr>
                        <a:t> SW8U3</a:t>
                      </a:r>
                    </a:p>
                  </a:txBody>
                  <a:tcPr marL="41189" marR="41189" marT="41189" marB="41189"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900">
                          <a:solidFill>
                            <a:srgbClr val="000000"/>
                          </a:solidFill>
                          <a:effectLst/>
                          <a:latin typeface="Intel Clear (Body)"/>
                        </a:rPr>
                        <a:t>EC_UART_FTD_RX_OUT</a:t>
                      </a:r>
                    </a:p>
                    <a:p>
                      <a:pPr marL="0" marR="0" algn="ctr" fontAlgn="t">
                        <a:buNone/>
                      </a:pPr>
                      <a:r>
                        <a:rPr lang="en-US" sz="900">
                          <a:solidFill>
                            <a:srgbClr val="000000"/>
                          </a:solidFill>
                          <a:effectLst/>
                          <a:latin typeface="Intel Clear (Body)"/>
                        </a:rPr>
                        <a:t>EC_UART_RX_TTK3_OUT</a:t>
                      </a:r>
                    </a:p>
                    <a:p>
                      <a:pPr marL="0" marR="0" algn="ctr" fontAlgn="t">
                        <a:buNone/>
                      </a:pPr>
                      <a:r>
                        <a:rPr lang="en-US" sz="900">
                          <a:solidFill>
                            <a:srgbClr val="000000"/>
                          </a:solidFill>
                          <a:effectLst/>
                          <a:latin typeface="Intel Clear (Body)"/>
                        </a:rPr>
                        <a:t>COINLESS_SPI_NOR_CLEAR_SW</a:t>
                      </a:r>
                    </a:p>
                    <a:p>
                      <a:pPr marL="0" marR="0" algn="ctr" fontAlgn="t">
                        <a:buNone/>
                      </a:pPr>
                      <a:r>
                        <a:rPr lang="en-US" sz="900">
                          <a:solidFill>
                            <a:srgbClr val="000000"/>
                          </a:solidFill>
                          <a:effectLst/>
                          <a:latin typeface="Intel Clear (Body)"/>
                        </a:rPr>
                        <a:t>ESPI_TESTCRD_DET</a:t>
                      </a:r>
                    </a:p>
                  </a:txBody>
                  <a:tcPr marL="41189" marR="41189" marT="41189" marB="41189">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900">
                          <a:solidFill>
                            <a:srgbClr val="000000"/>
                          </a:solidFill>
                          <a:effectLst/>
                          <a:latin typeface="Intel Clear (Body)"/>
                        </a:rPr>
                        <a:t>1-8(ON), 2-7(OFF), 3-6(OFF), 4-5(OFF)</a:t>
                      </a:r>
                    </a:p>
                  </a:txBody>
                  <a:tcPr marL="41189" marR="41189" marT="41189" marB="41189">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1492138010"/>
                  </a:ext>
                </a:extLst>
              </a:tr>
            </a:tbl>
          </a:graphicData>
        </a:graphic>
      </p:graphicFrame>
    </p:spTree>
    <p:extLst>
      <p:ext uri="{BB962C8B-B14F-4D97-AF65-F5344CB8AC3E}">
        <p14:creationId xmlns:p14="http://schemas.microsoft.com/office/powerpoint/2010/main" val="880529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7259A6-DABD-9CD5-7906-35D27E8CE3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269AFE-C08D-9BE2-94D6-39EDA14EE5B8}"/>
              </a:ext>
            </a:extLst>
          </p:cNvPr>
          <p:cNvSpPr txBox="1">
            <a:spLocks/>
          </p:cNvSpPr>
          <p:nvPr/>
        </p:nvSpPr>
        <p:spPr>
          <a:xfrm>
            <a:off x="138053" y="179494"/>
            <a:ext cx="6228251" cy="873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Switch on WCL RVP2 SKU</a:t>
            </a:r>
          </a:p>
        </p:txBody>
      </p:sp>
      <p:sp>
        <p:nvSpPr>
          <p:cNvPr id="8" name="Rectangle 7">
            <a:extLst>
              <a:ext uri="{FF2B5EF4-FFF2-40B4-BE49-F238E27FC236}">
                <a16:creationId xmlns:a16="http://schemas.microsoft.com/office/drawing/2014/main" id="{DD5825F5-7546-5749-FCFE-87FB116CDAD4}"/>
              </a:ext>
            </a:extLst>
          </p:cNvPr>
          <p:cNvSpPr/>
          <p:nvPr/>
        </p:nvSpPr>
        <p:spPr>
          <a:xfrm>
            <a:off x="6366304" y="265404"/>
            <a:ext cx="3540643" cy="701923"/>
          </a:xfrm>
          <a:prstGeom prst="rect">
            <a:avLst/>
          </a:prstGeom>
        </p:spPr>
        <p:txBody>
          <a:bodyPr wrap="square">
            <a:spAutoFit/>
          </a:bodyPr>
          <a:lstStyle/>
          <a:p>
            <a:pPr algn="just">
              <a:defRPr/>
            </a:pPr>
            <a:r>
              <a:rPr lang="en-US" sz="1467">
                <a:solidFill>
                  <a:srgbClr val="C00000"/>
                </a:solidFill>
                <a:latin typeface="Intel Clear Light" panose="020B0404020203020204" pitchFamily="34" charset="0"/>
                <a:ea typeface="Intel Clear Light" panose="020B0404020203020204" pitchFamily="34" charset="0"/>
                <a:cs typeface="Intel Clear Light" panose="020B0404020203020204" pitchFamily="34" charset="0"/>
              </a:rPr>
              <a:t>Note: </a:t>
            </a:r>
            <a:r>
              <a:rPr lang="en-US" sz="14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This setting is subjected to be changed </a:t>
            </a:r>
            <a:r>
              <a:rPr lang="en-US" sz="1467"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w.r.t.</a:t>
            </a:r>
            <a:r>
              <a:rPr lang="en-US" sz="14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SKUs as per ref des and functionality. </a:t>
            </a:r>
          </a:p>
        </p:txBody>
      </p:sp>
      <p:pic>
        <p:nvPicPr>
          <p:cNvPr id="3" name="Picture 2">
            <a:extLst>
              <a:ext uri="{FF2B5EF4-FFF2-40B4-BE49-F238E27FC236}">
                <a16:creationId xmlns:a16="http://schemas.microsoft.com/office/drawing/2014/main" id="{E42C5C01-84F9-AB8E-627D-07BFF95FDF77}"/>
              </a:ext>
            </a:extLst>
          </p:cNvPr>
          <p:cNvPicPr>
            <a:picLocks noChangeAspect="1"/>
          </p:cNvPicPr>
          <p:nvPr/>
        </p:nvPicPr>
        <p:blipFill>
          <a:blip r:embed="rId2"/>
          <a:stretch>
            <a:fillRect/>
          </a:stretch>
        </p:blipFill>
        <p:spPr>
          <a:xfrm>
            <a:off x="3235003" y="6409189"/>
            <a:ext cx="930867" cy="448811"/>
          </a:xfrm>
          <a:prstGeom prst="rect">
            <a:avLst/>
          </a:prstGeom>
        </p:spPr>
      </p:pic>
      <p:graphicFrame>
        <p:nvGraphicFramePr>
          <p:cNvPr id="4" name="Table 3">
            <a:extLst>
              <a:ext uri="{FF2B5EF4-FFF2-40B4-BE49-F238E27FC236}">
                <a16:creationId xmlns:a16="http://schemas.microsoft.com/office/drawing/2014/main" id="{4E3DA1DC-F53F-C9FF-800B-E5553722FEAD}"/>
              </a:ext>
            </a:extLst>
          </p:cNvPr>
          <p:cNvGraphicFramePr>
            <a:graphicFrameLocks noGrp="1"/>
          </p:cNvGraphicFramePr>
          <p:nvPr>
            <p:extLst>
              <p:ext uri="{D42A27DB-BD31-4B8C-83A1-F6EECF244321}">
                <p14:modId xmlns:p14="http://schemas.microsoft.com/office/powerpoint/2010/main" val="1273143619"/>
              </p:ext>
            </p:extLst>
          </p:nvPr>
        </p:nvGraphicFramePr>
        <p:xfrm>
          <a:off x="414525" y="1193268"/>
          <a:ext cx="5640955" cy="4742134"/>
        </p:xfrm>
        <a:graphic>
          <a:graphicData uri="http://schemas.openxmlformats.org/drawingml/2006/table">
            <a:tbl>
              <a:tblPr/>
              <a:tblGrid>
                <a:gridCol w="729591">
                  <a:extLst>
                    <a:ext uri="{9D8B030D-6E8A-4147-A177-3AD203B41FA5}">
                      <a16:colId xmlns:a16="http://schemas.microsoft.com/office/drawing/2014/main" val="763902934"/>
                    </a:ext>
                  </a:extLst>
                </a:gridCol>
                <a:gridCol w="2565025">
                  <a:extLst>
                    <a:ext uri="{9D8B030D-6E8A-4147-A177-3AD203B41FA5}">
                      <a16:colId xmlns:a16="http://schemas.microsoft.com/office/drawing/2014/main" val="3796068850"/>
                    </a:ext>
                  </a:extLst>
                </a:gridCol>
                <a:gridCol w="2346339">
                  <a:extLst>
                    <a:ext uri="{9D8B030D-6E8A-4147-A177-3AD203B41FA5}">
                      <a16:colId xmlns:a16="http://schemas.microsoft.com/office/drawing/2014/main" val="2218558647"/>
                    </a:ext>
                  </a:extLst>
                </a:gridCol>
              </a:tblGrid>
              <a:tr h="242864">
                <a:tc>
                  <a:txBody>
                    <a:bodyPr/>
                    <a:lstStyle/>
                    <a:p>
                      <a:pPr marL="0" marR="0" algn="ctr" fontAlgn="t">
                        <a:buNone/>
                      </a:pPr>
                      <a:r>
                        <a:rPr lang="en-US" sz="1000" b="1">
                          <a:solidFill>
                            <a:srgbClr val="FFFFFF"/>
                          </a:solidFill>
                          <a:effectLst/>
                          <a:latin typeface="Intel Clear" panose="020B0604020203020204" pitchFamily="34" charset="0"/>
                        </a:rPr>
                        <a:t>Ref Des</a:t>
                      </a:r>
                      <a:endParaRPr lang="en-US" sz="1000">
                        <a:solidFill>
                          <a:srgbClr val="FFFFFF"/>
                        </a:solidFill>
                        <a:effectLst/>
                        <a:latin typeface="Intel Clear" panose="020B0604020203020204" pitchFamily="34" charset="0"/>
                      </a:endParaRPr>
                    </a:p>
                  </a:txBody>
                  <a:tcPr marL="45823" marR="45823" marT="45823" marB="4582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004A86"/>
                    </a:solidFill>
                  </a:tcPr>
                </a:tc>
                <a:tc>
                  <a:txBody>
                    <a:bodyPr/>
                    <a:lstStyle/>
                    <a:p>
                      <a:pPr marL="0" marR="0" algn="ctr" fontAlgn="t">
                        <a:buNone/>
                      </a:pPr>
                      <a:r>
                        <a:rPr lang="en-US" sz="1000" b="1">
                          <a:solidFill>
                            <a:srgbClr val="FFFFFF"/>
                          </a:solidFill>
                          <a:effectLst/>
                          <a:latin typeface="Intel Clear" panose="020B0604020203020204" pitchFamily="34" charset="0"/>
                        </a:rPr>
                        <a:t>Switch Description</a:t>
                      </a:r>
                      <a:endParaRPr lang="en-US" sz="1000">
                        <a:solidFill>
                          <a:srgbClr val="FFFFFF"/>
                        </a:solidFill>
                        <a:effectLst/>
                        <a:latin typeface="Intel Clear" panose="020B0604020203020204" pitchFamily="34" charset="0"/>
                      </a:endParaRPr>
                    </a:p>
                  </a:txBody>
                  <a:tcPr marL="45823" marR="45823" marT="45823" marB="4582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004A86"/>
                    </a:solidFill>
                  </a:tcPr>
                </a:tc>
                <a:tc>
                  <a:txBody>
                    <a:bodyPr/>
                    <a:lstStyle/>
                    <a:p>
                      <a:pPr marL="0" marR="0" algn="ctr" fontAlgn="t">
                        <a:buNone/>
                      </a:pPr>
                      <a:r>
                        <a:rPr lang="en-US" sz="1000" b="1">
                          <a:solidFill>
                            <a:srgbClr val="FFFFFF"/>
                          </a:solidFill>
                          <a:effectLst/>
                          <a:latin typeface="Intel Clear" panose="020B0604020203020204" pitchFamily="34" charset="0"/>
                        </a:rPr>
                        <a:t>Default</a:t>
                      </a:r>
                      <a:endParaRPr lang="en-US" sz="1000">
                        <a:solidFill>
                          <a:srgbClr val="FFFFFF"/>
                        </a:solidFill>
                        <a:effectLst/>
                        <a:latin typeface="Intel Clear" panose="020B0604020203020204" pitchFamily="34" charset="0"/>
                      </a:endParaRPr>
                    </a:p>
                  </a:txBody>
                  <a:tcPr marL="45823" marR="45823" marT="45823" marB="4582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004A86"/>
                    </a:solidFill>
                  </a:tcPr>
                </a:tc>
                <a:extLst>
                  <a:ext uri="{0D108BD9-81ED-4DB2-BD59-A6C34878D82A}">
                    <a16:rowId xmlns:a16="http://schemas.microsoft.com/office/drawing/2014/main" val="3930293388"/>
                  </a:ext>
                </a:extLst>
              </a:tr>
              <a:tr h="696517">
                <a:tc>
                  <a:txBody>
                    <a:bodyPr/>
                    <a:lstStyle/>
                    <a:p>
                      <a:pPr marL="0" marR="0" algn="ctr" fontAlgn="t">
                        <a:buNone/>
                      </a:pPr>
                      <a:r>
                        <a:rPr lang="en-US" sz="1000">
                          <a:solidFill>
                            <a:srgbClr val="000000"/>
                          </a:solidFill>
                          <a:effectLst/>
                          <a:latin typeface="Calibri" panose="020F0502020204030204" pitchFamily="34" charset="0"/>
                        </a:rPr>
                        <a:t> SW9M1</a:t>
                      </a:r>
                    </a:p>
                  </a:txBody>
                  <a:tcPr marL="45823" marR="45823" marT="45823" marB="45823"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1000">
                          <a:solidFill>
                            <a:srgbClr val="000000"/>
                          </a:solidFill>
                          <a:effectLst/>
                          <a:latin typeface="Intel Clear (Body)"/>
                        </a:rPr>
                        <a:t>TCSS2_EC_PD_I2C_VD1_ADDR</a:t>
                      </a:r>
                    </a:p>
                    <a:p>
                      <a:pPr marL="0" marR="0" algn="ctr" fontAlgn="t">
                        <a:buNone/>
                      </a:pPr>
                      <a:r>
                        <a:rPr lang="en-US" sz="1000">
                          <a:solidFill>
                            <a:srgbClr val="000000"/>
                          </a:solidFill>
                          <a:effectLst/>
                          <a:latin typeface="Intel Clear (Body)"/>
                        </a:rPr>
                        <a:t>TCSS2_EC_PD_I2C_VD2_ADDR</a:t>
                      </a:r>
                    </a:p>
                    <a:p>
                      <a:pPr marL="0" marR="0" algn="ctr" fontAlgn="t">
                        <a:buNone/>
                      </a:pPr>
                      <a:r>
                        <a:rPr lang="en-US" sz="1000">
                          <a:solidFill>
                            <a:srgbClr val="000000"/>
                          </a:solidFill>
                          <a:effectLst/>
                          <a:latin typeface="Intel Clear (Body)"/>
                        </a:rPr>
                        <a:t>TCSS2_EC_PD_I2C_VD3_ADDR</a:t>
                      </a:r>
                    </a:p>
                    <a:p>
                      <a:pPr marL="0" marR="0" algn="ctr" fontAlgn="t">
                        <a:buNone/>
                      </a:pPr>
                      <a:r>
                        <a:rPr lang="en-US" sz="1000">
                          <a:solidFill>
                            <a:srgbClr val="000000"/>
                          </a:solidFill>
                          <a:effectLst/>
                          <a:latin typeface="Intel Clear (Body)"/>
                        </a:rPr>
                        <a:t>TCSS2_EC_PD_I2C_VD4_ADDR</a:t>
                      </a:r>
                    </a:p>
                  </a:txBody>
                  <a:tcPr marL="45823" marR="45823" marT="45823" marB="4582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1000" dirty="0">
                          <a:solidFill>
                            <a:srgbClr val="000000"/>
                          </a:solidFill>
                          <a:effectLst/>
                          <a:latin typeface="Intel Clear (Body)"/>
                        </a:rPr>
                        <a:t>1-8(</a:t>
                      </a:r>
                      <a:r>
                        <a:rPr lang="en-US" sz="1000" dirty="0">
                          <a:solidFill>
                            <a:srgbClr val="FF0000"/>
                          </a:solidFill>
                          <a:effectLst/>
                          <a:latin typeface="Intel Clear (Body)"/>
                        </a:rPr>
                        <a:t>OFF</a:t>
                      </a:r>
                      <a:r>
                        <a:rPr lang="en-US" sz="1000" dirty="0">
                          <a:solidFill>
                            <a:srgbClr val="000000"/>
                          </a:solidFill>
                          <a:effectLst/>
                          <a:latin typeface="Intel Clear (Body)"/>
                        </a:rPr>
                        <a:t>), 2-7(OFF), 3-6(ON), 4-5(OFF)</a:t>
                      </a:r>
                    </a:p>
                  </a:txBody>
                  <a:tcPr marL="45823" marR="45823" marT="45823" marB="4582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3134031916"/>
                  </a:ext>
                </a:extLst>
              </a:tr>
              <a:tr h="998952">
                <a:tc>
                  <a:txBody>
                    <a:bodyPr/>
                    <a:lstStyle/>
                    <a:p>
                      <a:pPr marL="0" marR="0" algn="ctr" fontAlgn="t">
                        <a:buNone/>
                      </a:pPr>
                      <a:r>
                        <a:rPr lang="en-US" sz="1000">
                          <a:solidFill>
                            <a:srgbClr val="000000"/>
                          </a:solidFill>
                          <a:effectLst/>
                          <a:latin typeface="Calibri" panose="020F0502020204030204" pitchFamily="34" charset="0"/>
                        </a:rPr>
                        <a:t> SW9R1</a:t>
                      </a:r>
                    </a:p>
                  </a:txBody>
                  <a:tcPr marL="45823" marR="45823" marT="45823" marB="45823"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1000">
                          <a:solidFill>
                            <a:srgbClr val="000000"/>
                          </a:solidFill>
                          <a:effectLst/>
                          <a:latin typeface="Intel Clear (Body)"/>
                        </a:rPr>
                        <a:t>VAL_TP_VCC_PCORE_1_DLVR_OUT_DP</a:t>
                      </a:r>
                    </a:p>
                    <a:p>
                      <a:pPr marL="0" marR="0" algn="ctr" fontAlgn="t">
                        <a:buNone/>
                      </a:pPr>
                      <a:r>
                        <a:rPr lang="en-US" sz="1000">
                          <a:solidFill>
                            <a:srgbClr val="000000"/>
                          </a:solidFill>
                          <a:effectLst/>
                          <a:latin typeface="Intel Clear (Body)"/>
                        </a:rPr>
                        <a:t>+VCCPRIM_1P8</a:t>
                      </a:r>
                    </a:p>
                    <a:p>
                      <a:pPr marL="0" marR="0" algn="ctr" fontAlgn="t">
                        <a:buNone/>
                      </a:pPr>
                      <a:r>
                        <a:rPr lang="en-US" sz="1000">
                          <a:solidFill>
                            <a:srgbClr val="000000"/>
                          </a:solidFill>
                          <a:effectLst/>
                          <a:latin typeface="Intel Clear (Body)"/>
                        </a:rPr>
                        <a:t>VAL_TP_VCC_PCORE_1_DLVR_OUT_DN</a:t>
                      </a:r>
                    </a:p>
                    <a:p>
                      <a:pPr marL="0" marR="0" algn="ctr" fontAlgn="t">
                        <a:buNone/>
                      </a:pPr>
                      <a:r>
                        <a:rPr lang="en-US" sz="1000">
                          <a:solidFill>
                            <a:srgbClr val="000000"/>
                          </a:solidFill>
                          <a:effectLst/>
                          <a:latin typeface="Intel Clear (Body)"/>
                        </a:rPr>
                        <a:t>GND</a:t>
                      </a:r>
                    </a:p>
                  </a:txBody>
                  <a:tcPr marL="45823" marR="45823" marT="45823" marB="4582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1000">
                          <a:solidFill>
                            <a:srgbClr val="000000"/>
                          </a:solidFill>
                          <a:effectLst/>
                          <a:latin typeface="Intel Clear (Body)"/>
                        </a:rPr>
                        <a:t>1-8(OFF), 2-7(OFF), 3-6(ON), 4-5(OFF)</a:t>
                      </a:r>
                    </a:p>
                  </a:txBody>
                  <a:tcPr marL="45823" marR="45823" marT="45823" marB="4582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3211291448"/>
                  </a:ext>
                </a:extLst>
              </a:tr>
              <a:tr h="998952">
                <a:tc>
                  <a:txBody>
                    <a:bodyPr/>
                    <a:lstStyle/>
                    <a:p>
                      <a:pPr marL="0" marR="0" algn="ctr" fontAlgn="t">
                        <a:buNone/>
                      </a:pPr>
                      <a:r>
                        <a:rPr lang="en-US" sz="1000">
                          <a:solidFill>
                            <a:srgbClr val="000000"/>
                          </a:solidFill>
                          <a:effectLst/>
                          <a:latin typeface="Calibri" panose="020F0502020204030204" pitchFamily="34" charset="0"/>
                        </a:rPr>
                        <a:t> SW9R2</a:t>
                      </a:r>
                    </a:p>
                  </a:txBody>
                  <a:tcPr marL="45823" marR="45823" marT="45823" marB="45823"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1000">
                          <a:solidFill>
                            <a:srgbClr val="000000"/>
                          </a:solidFill>
                          <a:effectLst/>
                          <a:latin typeface="Intel Clear (Body)"/>
                        </a:rPr>
                        <a:t>VAL_TP_VCC_CCF_0_DLVR_OUT_DP</a:t>
                      </a:r>
                    </a:p>
                    <a:p>
                      <a:pPr marL="0" marR="0" algn="ctr" fontAlgn="t">
                        <a:buNone/>
                      </a:pPr>
                      <a:r>
                        <a:rPr lang="en-US" sz="1000">
                          <a:solidFill>
                            <a:srgbClr val="000000"/>
                          </a:solidFill>
                          <a:effectLst/>
                          <a:latin typeface="Intel Clear (Body)"/>
                        </a:rPr>
                        <a:t>VAL_TP_VCCINFVNN_DLVR_OUT_DP</a:t>
                      </a:r>
                    </a:p>
                    <a:p>
                      <a:pPr marL="0" marR="0" algn="ctr" fontAlgn="t">
                        <a:buNone/>
                      </a:pPr>
                      <a:r>
                        <a:rPr lang="en-US" sz="1000">
                          <a:solidFill>
                            <a:srgbClr val="000000"/>
                          </a:solidFill>
                          <a:effectLst/>
                          <a:latin typeface="Intel Clear (Body)"/>
                        </a:rPr>
                        <a:t>VAL_TP_VSS_CCF_0_DLVR_OUT_DN</a:t>
                      </a:r>
                    </a:p>
                    <a:p>
                      <a:pPr marL="0" marR="0" algn="ctr" fontAlgn="t">
                        <a:buNone/>
                      </a:pPr>
                      <a:r>
                        <a:rPr lang="en-US" sz="1000">
                          <a:solidFill>
                            <a:srgbClr val="000000"/>
                          </a:solidFill>
                          <a:effectLst/>
                          <a:latin typeface="Intel Clear (Body)"/>
                        </a:rPr>
                        <a:t>VAL_TP_VSSINFVNN_DLVR_OUT_DN</a:t>
                      </a:r>
                    </a:p>
                  </a:txBody>
                  <a:tcPr marL="45823" marR="45823" marT="45823" marB="4582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1000">
                          <a:solidFill>
                            <a:srgbClr val="000000"/>
                          </a:solidFill>
                          <a:effectLst/>
                          <a:latin typeface="Intel Clear (Body)"/>
                        </a:rPr>
                        <a:t>1-8(ON), 2-7(OFF), 3-6(ON), 4-5(OFF)</a:t>
                      </a:r>
                    </a:p>
                  </a:txBody>
                  <a:tcPr marL="45823" marR="45823" marT="45823" marB="4582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3915689079"/>
                  </a:ext>
                </a:extLst>
              </a:tr>
              <a:tr h="394082">
                <a:tc>
                  <a:txBody>
                    <a:bodyPr/>
                    <a:lstStyle/>
                    <a:p>
                      <a:pPr marL="0" marR="0" algn="ctr" fontAlgn="t">
                        <a:buNone/>
                      </a:pPr>
                      <a:r>
                        <a:rPr lang="en-US" sz="1000">
                          <a:solidFill>
                            <a:srgbClr val="000000"/>
                          </a:solidFill>
                          <a:effectLst/>
                          <a:latin typeface="Calibri" panose="020F0502020204030204" pitchFamily="34" charset="0"/>
                        </a:rPr>
                        <a:t> SW9R3</a:t>
                      </a:r>
                    </a:p>
                  </a:txBody>
                  <a:tcPr marL="45823" marR="45823" marT="45823" marB="45823"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1000">
                          <a:solidFill>
                            <a:srgbClr val="000000"/>
                          </a:solidFill>
                          <a:effectLst/>
                          <a:latin typeface="Intel Clear (Body)"/>
                        </a:rPr>
                        <a:t>VAL_DLVR_PDMON0</a:t>
                      </a:r>
                    </a:p>
                    <a:p>
                      <a:pPr marL="0" marR="0" algn="ctr" fontAlgn="t">
                        <a:buNone/>
                      </a:pPr>
                      <a:r>
                        <a:rPr lang="en-US" sz="1000">
                          <a:solidFill>
                            <a:srgbClr val="000000"/>
                          </a:solidFill>
                          <a:effectLst/>
                          <a:latin typeface="Intel Clear (Body)"/>
                        </a:rPr>
                        <a:t>+V3P3A</a:t>
                      </a:r>
                    </a:p>
                  </a:txBody>
                  <a:tcPr marL="45823" marR="45823" marT="45823" marB="4582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1000">
                          <a:solidFill>
                            <a:srgbClr val="000000"/>
                          </a:solidFill>
                          <a:effectLst/>
                          <a:latin typeface="Intel Clear (Body)"/>
                        </a:rPr>
                        <a:t>1-8(ON), 2-7(OFF), 3-6(OFF), 4-5(OFF)</a:t>
                      </a:r>
                    </a:p>
                  </a:txBody>
                  <a:tcPr marL="45823" marR="45823" marT="45823" marB="4582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3051225637"/>
                  </a:ext>
                </a:extLst>
              </a:tr>
              <a:tr h="696517">
                <a:tc>
                  <a:txBody>
                    <a:bodyPr/>
                    <a:lstStyle/>
                    <a:p>
                      <a:pPr marL="0" marR="0" algn="ctr" fontAlgn="t">
                        <a:buNone/>
                      </a:pPr>
                      <a:r>
                        <a:rPr lang="en-US" sz="1000">
                          <a:solidFill>
                            <a:srgbClr val="000000"/>
                          </a:solidFill>
                          <a:effectLst/>
                          <a:latin typeface="Calibri" panose="020F0502020204030204" pitchFamily="34" charset="0"/>
                        </a:rPr>
                        <a:t> SW9T1</a:t>
                      </a:r>
                    </a:p>
                  </a:txBody>
                  <a:tcPr marL="45823" marR="45823" marT="45823" marB="45823"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MY" sz="1000">
                          <a:solidFill>
                            <a:srgbClr val="000000"/>
                          </a:solidFill>
                          <a:effectLst/>
                          <a:latin typeface="Intel Clear (Body)"/>
                        </a:rPr>
                        <a:t>VAL_TP_VCCUCIE_ANA_DP</a:t>
                      </a:r>
                    </a:p>
                    <a:p>
                      <a:pPr marL="0" marR="0" algn="ctr" fontAlgn="t">
                        <a:buNone/>
                      </a:pPr>
                      <a:r>
                        <a:rPr lang="en-US" sz="1000">
                          <a:solidFill>
                            <a:srgbClr val="000000"/>
                          </a:solidFill>
                          <a:effectLst/>
                          <a:latin typeface="Intel Clear (Body)"/>
                        </a:rPr>
                        <a:t>+VDD2_CPU</a:t>
                      </a:r>
                    </a:p>
                    <a:p>
                      <a:pPr marL="0" marR="0" algn="ctr" fontAlgn="t">
                        <a:buNone/>
                      </a:pPr>
                      <a:r>
                        <a:rPr lang="en-MY" sz="1000">
                          <a:solidFill>
                            <a:srgbClr val="000000"/>
                          </a:solidFill>
                          <a:effectLst/>
                          <a:latin typeface="Intel Clear (Body)"/>
                        </a:rPr>
                        <a:t>VAL_TP_VSSUCIE_ANA_DN</a:t>
                      </a:r>
                    </a:p>
                    <a:p>
                      <a:pPr marL="0" marR="0" algn="ctr" fontAlgn="t">
                        <a:buNone/>
                      </a:pPr>
                      <a:r>
                        <a:rPr lang="en-MY" sz="1000">
                          <a:solidFill>
                            <a:srgbClr val="000000"/>
                          </a:solidFill>
                          <a:effectLst/>
                          <a:latin typeface="Intel Clear (Body)"/>
                        </a:rPr>
                        <a:t>GND</a:t>
                      </a:r>
                    </a:p>
                  </a:txBody>
                  <a:tcPr marL="45823" marR="45823" marT="45823" marB="4582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1000">
                          <a:solidFill>
                            <a:srgbClr val="000000"/>
                          </a:solidFill>
                          <a:effectLst/>
                          <a:latin typeface="Intel Clear (Body)"/>
                        </a:rPr>
                        <a:t>1-8(ON), 2-7(OFF), 3-6(ON), 4-5(OFF)</a:t>
                      </a:r>
                    </a:p>
                  </a:txBody>
                  <a:tcPr marL="45823" marR="45823" marT="45823" marB="4582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316342429"/>
                  </a:ext>
                </a:extLst>
              </a:tr>
              <a:tr h="696517">
                <a:tc>
                  <a:txBody>
                    <a:bodyPr/>
                    <a:lstStyle/>
                    <a:p>
                      <a:pPr marL="0" marR="0" algn="ctr" fontAlgn="t">
                        <a:buNone/>
                      </a:pPr>
                      <a:r>
                        <a:rPr lang="en-US" sz="1000">
                          <a:solidFill>
                            <a:srgbClr val="000000"/>
                          </a:solidFill>
                          <a:effectLst/>
                          <a:latin typeface="Calibri" panose="020F0502020204030204" pitchFamily="34" charset="0"/>
                        </a:rPr>
                        <a:t> SW9T2</a:t>
                      </a:r>
                    </a:p>
                  </a:txBody>
                  <a:tcPr marL="45823" marR="45823" marT="45823" marB="45823"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it-IT" sz="1000">
                          <a:solidFill>
                            <a:srgbClr val="000000"/>
                          </a:solidFill>
                          <a:effectLst/>
                          <a:latin typeface="Intel Clear (Body)"/>
                        </a:rPr>
                        <a:t>VCC_VCCPRIM_IO_SENSE_DP</a:t>
                      </a:r>
                    </a:p>
                    <a:p>
                      <a:pPr marL="0" marR="0" algn="ctr" fontAlgn="t">
                        <a:buNone/>
                      </a:pPr>
                      <a:r>
                        <a:rPr lang="en-US" sz="1000">
                          <a:solidFill>
                            <a:srgbClr val="000000"/>
                          </a:solidFill>
                          <a:effectLst/>
                          <a:latin typeface="Intel Clear (Body)"/>
                        </a:rPr>
                        <a:t>+VCCPRIM_IO</a:t>
                      </a:r>
                    </a:p>
                    <a:p>
                      <a:pPr marL="0" marR="0" algn="ctr" fontAlgn="t">
                        <a:buNone/>
                      </a:pPr>
                      <a:r>
                        <a:rPr lang="it-IT" sz="1000">
                          <a:solidFill>
                            <a:srgbClr val="000000"/>
                          </a:solidFill>
                          <a:effectLst/>
                          <a:latin typeface="Intel Clear (Body)"/>
                        </a:rPr>
                        <a:t>VSS_VCCPRIM_IO_SENSE_DN</a:t>
                      </a:r>
                    </a:p>
                    <a:p>
                      <a:pPr marL="0" marR="0" algn="ctr" fontAlgn="t">
                        <a:buNone/>
                      </a:pPr>
                      <a:r>
                        <a:rPr lang="it-IT" sz="1000">
                          <a:solidFill>
                            <a:srgbClr val="000000"/>
                          </a:solidFill>
                          <a:effectLst/>
                          <a:latin typeface="Intel Clear (Body)"/>
                        </a:rPr>
                        <a:t>GND</a:t>
                      </a:r>
                    </a:p>
                  </a:txBody>
                  <a:tcPr marL="45823" marR="45823" marT="45823" marB="4582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1000" dirty="0">
                          <a:solidFill>
                            <a:srgbClr val="000000"/>
                          </a:solidFill>
                          <a:effectLst/>
                          <a:latin typeface="Intel Clear (Body)"/>
                        </a:rPr>
                        <a:t>1-8(ON), 2-7(OFF), 3-6(ON), 4-5(OFF)</a:t>
                      </a:r>
                    </a:p>
                  </a:txBody>
                  <a:tcPr marL="45823" marR="45823" marT="45823" marB="4582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2200674691"/>
                  </a:ext>
                </a:extLst>
              </a:tr>
            </a:tbl>
          </a:graphicData>
        </a:graphic>
      </p:graphicFrame>
    </p:spTree>
    <p:extLst>
      <p:ext uri="{BB962C8B-B14F-4D97-AF65-F5344CB8AC3E}">
        <p14:creationId xmlns:p14="http://schemas.microsoft.com/office/powerpoint/2010/main" val="375824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E873E4-8D5A-4951-BB9E-830647626A96}"/>
              </a:ext>
            </a:extLst>
          </p:cNvPr>
          <p:cNvSpPr txBox="1">
            <a:spLocks/>
          </p:cNvSpPr>
          <p:nvPr/>
        </p:nvSpPr>
        <p:spPr>
          <a:xfrm>
            <a:off x="391632" y="107863"/>
            <a:ext cx="11228868" cy="8737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dirty="0"/>
              <a:t>LED indication on WCL RVP</a:t>
            </a:r>
          </a:p>
        </p:txBody>
      </p:sp>
      <p:graphicFrame>
        <p:nvGraphicFramePr>
          <p:cNvPr id="3" name="Table 2">
            <a:extLst>
              <a:ext uri="{FF2B5EF4-FFF2-40B4-BE49-F238E27FC236}">
                <a16:creationId xmlns:a16="http://schemas.microsoft.com/office/drawing/2014/main" id="{5DBCA7F8-D41D-5644-4EC0-5C9830BD777C}"/>
              </a:ext>
            </a:extLst>
          </p:cNvPr>
          <p:cNvGraphicFramePr>
            <a:graphicFrameLocks noGrp="1"/>
          </p:cNvGraphicFramePr>
          <p:nvPr>
            <p:extLst>
              <p:ext uri="{D42A27DB-BD31-4B8C-83A1-F6EECF244321}">
                <p14:modId xmlns:p14="http://schemas.microsoft.com/office/powerpoint/2010/main" val="1584222779"/>
              </p:ext>
            </p:extLst>
          </p:nvPr>
        </p:nvGraphicFramePr>
        <p:xfrm>
          <a:off x="1199627" y="1485147"/>
          <a:ext cx="4690635" cy="3181332"/>
        </p:xfrm>
        <a:graphic>
          <a:graphicData uri="http://schemas.openxmlformats.org/drawingml/2006/table">
            <a:tbl>
              <a:tblPr>
                <a:tableStyleId>{5940675A-B579-460E-94D1-54222C63F5DA}</a:tableStyleId>
              </a:tblPr>
              <a:tblGrid>
                <a:gridCol w="1556152">
                  <a:extLst>
                    <a:ext uri="{9D8B030D-6E8A-4147-A177-3AD203B41FA5}">
                      <a16:colId xmlns:a16="http://schemas.microsoft.com/office/drawing/2014/main" val="603427625"/>
                    </a:ext>
                  </a:extLst>
                </a:gridCol>
                <a:gridCol w="1664004">
                  <a:extLst>
                    <a:ext uri="{9D8B030D-6E8A-4147-A177-3AD203B41FA5}">
                      <a16:colId xmlns:a16="http://schemas.microsoft.com/office/drawing/2014/main" val="4060884026"/>
                    </a:ext>
                  </a:extLst>
                </a:gridCol>
                <a:gridCol w="1470479">
                  <a:extLst>
                    <a:ext uri="{9D8B030D-6E8A-4147-A177-3AD203B41FA5}">
                      <a16:colId xmlns:a16="http://schemas.microsoft.com/office/drawing/2014/main" val="1842781339"/>
                    </a:ext>
                  </a:extLst>
                </a:gridCol>
              </a:tblGrid>
              <a:tr h="347230">
                <a:tc>
                  <a:txBody>
                    <a:bodyPr/>
                    <a:lstStyle/>
                    <a:p>
                      <a:pPr algn="ctr" fontAlgn="ctr"/>
                      <a:r>
                        <a:rPr lang="en-US" sz="1100" b="1" u="none" strike="noStrike" dirty="0">
                          <a:solidFill>
                            <a:schemeClr val="bg1"/>
                          </a:solidFill>
                          <a:effectLst/>
                        </a:rPr>
                        <a:t>LED functionality</a:t>
                      </a:r>
                      <a:endParaRPr lang="en-US" sz="1100" b="1" i="0" u="none" strike="noStrike" dirty="0">
                        <a:solidFill>
                          <a:schemeClr val="bg1"/>
                        </a:solidFill>
                        <a:effectLst/>
                        <a:latin typeface="Aptos Narrow" panose="020B0004020202020204" pitchFamily="34" charset="0"/>
                      </a:endParaRPr>
                    </a:p>
                  </a:txBody>
                  <a:tcPr marL="6350" marR="6350" marT="6350" marB="0" anchor="ctr">
                    <a:solidFill>
                      <a:schemeClr val="tx2"/>
                    </a:solidFill>
                  </a:tcPr>
                </a:tc>
                <a:tc>
                  <a:txBody>
                    <a:bodyPr/>
                    <a:lstStyle/>
                    <a:p>
                      <a:pPr algn="ctr" fontAlgn="ctr"/>
                      <a:r>
                        <a:rPr lang="fr-FR" sz="1100" b="1" u="none" strike="noStrike">
                          <a:solidFill>
                            <a:schemeClr val="bg1"/>
                          </a:solidFill>
                          <a:effectLst/>
                        </a:rPr>
                        <a:t>Ref Des</a:t>
                      </a:r>
                      <a:br>
                        <a:rPr lang="fr-FR" sz="1100" b="1" u="none" strike="noStrike">
                          <a:solidFill>
                            <a:schemeClr val="bg1"/>
                          </a:solidFill>
                          <a:effectLst/>
                        </a:rPr>
                      </a:br>
                      <a:r>
                        <a:rPr lang="fr-FR" sz="1100" b="1" u="none" strike="noStrike">
                          <a:solidFill>
                            <a:schemeClr val="bg1"/>
                          </a:solidFill>
                          <a:effectLst/>
                        </a:rPr>
                        <a:t>RVP1 DDR5 T3</a:t>
                      </a:r>
                      <a:endParaRPr lang="fr-FR" sz="1100" b="1" i="0" u="none" strike="noStrike">
                        <a:solidFill>
                          <a:schemeClr val="bg1"/>
                        </a:solidFill>
                        <a:effectLst/>
                        <a:latin typeface="Aptos Narrow" panose="020B0004020202020204" pitchFamily="34" charset="0"/>
                      </a:endParaRPr>
                    </a:p>
                  </a:txBody>
                  <a:tcPr marL="6350" marR="6350" marT="6350" marB="0" anchor="ctr">
                    <a:solidFill>
                      <a:schemeClr val="tx2"/>
                    </a:solidFill>
                  </a:tcPr>
                </a:tc>
                <a:tc>
                  <a:txBody>
                    <a:bodyPr/>
                    <a:lstStyle/>
                    <a:p>
                      <a:pPr algn="ctr" fontAlgn="ctr"/>
                      <a:r>
                        <a:rPr lang="fr-FR" sz="1100" b="1" u="none" strike="noStrike">
                          <a:solidFill>
                            <a:schemeClr val="bg1"/>
                          </a:solidFill>
                          <a:effectLst/>
                        </a:rPr>
                        <a:t>Ref Des</a:t>
                      </a:r>
                      <a:br>
                        <a:rPr lang="fr-FR" sz="1100" b="1" u="none" strike="noStrike">
                          <a:solidFill>
                            <a:schemeClr val="bg1"/>
                          </a:solidFill>
                          <a:effectLst/>
                        </a:rPr>
                      </a:br>
                      <a:r>
                        <a:rPr lang="fr-FR" sz="1100" b="1" u="none" strike="noStrike">
                          <a:solidFill>
                            <a:schemeClr val="bg1"/>
                          </a:solidFill>
                          <a:effectLst/>
                        </a:rPr>
                        <a:t>RVP2 LP5x T3</a:t>
                      </a:r>
                      <a:endParaRPr lang="fr-FR" sz="1100" b="1" i="0" u="none" strike="noStrike">
                        <a:solidFill>
                          <a:schemeClr val="bg1"/>
                        </a:solidFill>
                        <a:effectLst/>
                        <a:latin typeface="Aptos Narrow" panose="020B0004020202020204" pitchFamily="34" charset="0"/>
                      </a:endParaRPr>
                    </a:p>
                  </a:txBody>
                  <a:tcPr marL="6350" marR="6350" marT="6350" marB="0" anchor="ctr">
                    <a:solidFill>
                      <a:schemeClr val="tx2"/>
                    </a:solidFill>
                  </a:tcPr>
                </a:tc>
                <a:extLst>
                  <a:ext uri="{0D108BD9-81ED-4DB2-BD59-A6C34878D82A}">
                    <a16:rowId xmlns:a16="http://schemas.microsoft.com/office/drawing/2014/main" val="2417516582"/>
                  </a:ext>
                </a:extLst>
              </a:tr>
              <a:tr h="187168">
                <a:tc>
                  <a:txBody>
                    <a:bodyPr/>
                    <a:lstStyle/>
                    <a:p>
                      <a:pPr algn="ctr" fontAlgn="ctr"/>
                      <a:r>
                        <a:rPr lang="en-US" sz="1100" u="none" strike="noStrike">
                          <a:effectLst/>
                        </a:rPr>
                        <a:t>PWR GD LED</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US" sz="1100" b="0" i="0" u="none" strike="noStrike">
                          <a:solidFill>
                            <a:srgbClr val="000000"/>
                          </a:solidFill>
                          <a:effectLst/>
                          <a:latin typeface="Intel Clear (Body)"/>
                        </a:rPr>
                        <a:t>DS9D1</a:t>
                      </a:r>
                    </a:p>
                  </a:txBody>
                  <a:tcPr marL="7620" marR="7620" marT="7620" marB="0" anchor="ctr"/>
                </a:tc>
                <a:tc>
                  <a:txBody>
                    <a:bodyPr/>
                    <a:lstStyle/>
                    <a:p>
                      <a:pPr algn="ctr" fontAlgn="b"/>
                      <a:r>
                        <a:rPr lang="en-US" sz="1100" b="0" i="0" u="none" strike="noStrike">
                          <a:solidFill>
                            <a:srgbClr val="000000"/>
                          </a:solidFill>
                          <a:effectLst/>
                          <a:latin typeface="Intel Clear (Body)"/>
                        </a:rPr>
                        <a:t>DS9D1</a:t>
                      </a:r>
                    </a:p>
                  </a:txBody>
                  <a:tcPr marL="7620" marR="7620" marT="7620" marB="0" anchor="ctr"/>
                </a:tc>
                <a:extLst>
                  <a:ext uri="{0D108BD9-81ED-4DB2-BD59-A6C34878D82A}">
                    <a16:rowId xmlns:a16="http://schemas.microsoft.com/office/drawing/2014/main" val="151343322"/>
                  </a:ext>
                </a:extLst>
              </a:tr>
              <a:tr h="187168">
                <a:tc>
                  <a:txBody>
                    <a:bodyPr/>
                    <a:lstStyle/>
                    <a:p>
                      <a:pPr algn="ctr" fontAlgn="ctr"/>
                      <a:r>
                        <a:rPr lang="en-US" sz="1100" u="none" strike="noStrike" dirty="0">
                          <a:effectLst/>
                        </a:rPr>
                        <a:t>C10 GATE LED</a:t>
                      </a:r>
                      <a:endParaRPr lang="en-US" sz="11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b"/>
                      <a:r>
                        <a:rPr lang="en-US" sz="1100" b="0" i="0" u="none" strike="noStrike" dirty="0">
                          <a:solidFill>
                            <a:srgbClr val="FF0000"/>
                          </a:solidFill>
                          <a:effectLst/>
                          <a:latin typeface="Intel Clear (Body)"/>
                        </a:rPr>
                        <a:t>DS9D7</a:t>
                      </a:r>
                    </a:p>
                  </a:txBody>
                  <a:tcPr marL="7620" marR="7620" marT="7620" marB="0" anchor="ctr"/>
                </a:tc>
                <a:tc>
                  <a:txBody>
                    <a:bodyPr/>
                    <a:lstStyle/>
                    <a:p>
                      <a:pPr algn="ctr" fontAlgn="b"/>
                      <a:r>
                        <a:rPr lang="en-US" sz="1100" b="0" i="0" u="none" strike="noStrike" dirty="0">
                          <a:solidFill>
                            <a:srgbClr val="FF0000"/>
                          </a:solidFill>
                          <a:effectLst/>
                          <a:latin typeface="Intel Clear (Body)"/>
                        </a:rPr>
                        <a:t>DS9D7</a:t>
                      </a:r>
                    </a:p>
                  </a:txBody>
                  <a:tcPr marL="7620" marR="7620" marT="7620" marB="0" anchor="ctr"/>
                </a:tc>
                <a:extLst>
                  <a:ext uri="{0D108BD9-81ED-4DB2-BD59-A6C34878D82A}">
                    <a16:rowId xmlns:a16="http://schemas.microsoft.com/office/drawing/2014/main" val="2099202322"/>
                  </a:ext>
                </a:extLst>
              </a:tr>
              <a:tr h="187168">
                <a:tc>
                  <a:txBody>
                    <a:bodyPr/>
                    <a:lstStyle/>
                    <a:p>
                      <a:pPr algn="ctr" fontAlgn="ctr"/>
                      <a:r>
                        <a:rPr lang="en-US" sz="1100" u="none" strike="noStrike">
                          <a:effectLst/>
                        </a:rPr>
                        <a:t>CAPS LOCK</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US" sz="1100" b="0" i="0" u="none" strike="noStrike">
                          <a:solidFill>
                            <a:srgbClr val="000000"/>
                          </a:solidFill>
                          <a:effectLst/>
                          <a:latin typeface="Intel Clear (Body)"/>
                        </a:rPr>
                        <a:t>DS1J1</a:t>
                      </a:r>
                    </a:p>
                  </a:txBody>
                  <a:tcPr marL="7620" marR="7620" marT="7620" marB="0" anchor="ctr"/>
                </a:tc>
                <a:tc>
                  <a:txBody>
                    <a:bodyPr/>
                    <a:lstStyle/>
                    <a:p>
                      <a:pPr algn="ctr" fontAlgn="b"/>
                      <a:r>
                        <a:rPr lang="en-US" sz="1100" b="0" i="0" u="none" strike="noStrike">
                          <a:solidFill>
                            <a:srgbClr val="000000"/>
                          </a:solidFill>
                          <a:effectLst/>
                          <a:latin typeface="Intel Clear (Body)"/>
                        </a:rPr>
                        <a:t>DS1J3</a:t>
                      </a:r>
                    </a:p>
                  </a:txBody>
                  <a:tcPr marL="7620" marR="7620" marT="7620" marB="0" anchor="ctr"/>
                </a:tc>
                <a:extLst>
                  <a:ext uri="{0D108BD9-81ED-4DB2-BD59-A6C34878D82A}">
                    <a16:rowId xmlns:a16="http://schemas.microsoft.com/office/drawing/2014/main" val="2250356285"/>
                  </a:ext>
                </a:extLst>
              </a:tr>
              <a:tr h="187168">
                <a:tc>
                  <a:txBody>
                    <a:bodyPr/>
                    <a:lstStyle/>
                    <a:p>
                      <a:pPr algn="ctr" fontAlgn="ctr"/>
                      <a:r>
                        <a:rPr lang="en-US" sz="1100" u="none" strike="noStrike">
                          <a:effectLst/>
                        </a:rPr>
                        <a:t>CATERR</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US" sz="1100" b="0" i="0" u="none" strike="noStrike">
                          <a:solidFill>
                            <a:srgbClr val="000000"/>
                          </a:solidFill>
                          <a:effectLst/>
                          <a:latin typeface="Intel Clear (Body)"/>
                        </a:rPr>
                        <a:t>DS9C3</a:t>
                      </a:r>
                    </a:p>
                  </a:txBody>
                  <a:tcPr marL="7620" marR="7620" marT="7620" marB="0" anchor="ctr"/>
                </a:tc>
                <a:tc>
                  <a:txBody>
                    <a:bodyPr/>
                    <a:lstStyle/>
                    <a:p>
                      <a:pPr algn="ctr" fontAlgn="b"/>
                      <a:r>
                        <a:rPr lang="en-US" sz="1100" b="0" i="0" u="none" strike="noStrike">
                          <a:solidFill>
                            <a:srgbClr val="000000"/>
                          </a:solidFill>
                          <a:effectLst/>
                          <a:latin typeface="Intel Clear (Body)"/>
                        </a:rPr>
                        <a:t>DS9C2</a:t>
                      </a:r>
                    </a:p>
                  </a:txBody>
                  <a:tcPr marL="7620" marR="7620" marT="7620" marB="0" anchor="ctr"/>
                </a:tc>
                <a:extLst>
                  <a:ext uri="{0D108BD9-81ED-4DB2-BD59-A6C34878D82A}">
                    <a16:rowId xmlns:a16="http://schemas.microsoft.com/office/drawing/2014/main" val="1417411763"/>
                  </a:ext>
                </a:extLst>
              </a:tr>
              <a:tr h="213750">
                <a:tc>
                  <a:txBody>
                    <a:bodyPr/>
                    <a:lstStyle/>
                    <a:p>
                      <a:pPr algn="ctr" fontAlgn="ctr"/>
                      <a:r>
                        <a:rPr lang="en-US" sz="1100" u="none" strike="noStrike">
                          <a:effectLst/>
                        </a:rPr>
                        <a:t>CHGR LED</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US" sz="1100" b="0" i="0" u="none" strike="noStrike">
                          <a:solidFill>
                            <a:srgbClr val="000000"/>
                          </a:solidFill>
                          <a:effectLst/>
                          <a:latin typeface="Intel Clear (Body)"/>
                        </a:rPr>
                        <a:t>DS2J1</a:t>
                      </a:r>
                    </a:p>
                  </a:txBody>
                  <a:tcPr marL="7620" marR="7620" marT="7620" marB="0" anchor="ctr"/>
                </a:tc>
                <a:tc>
                  <a:txBody>
                    <a:bodyPr/>
                    <a:lstStyle/>
                    <a:p>
                      <a:pPr algn="ctr" fontAlgn="b"/>
                      <a:r>
                        <a:rPr lang="en-US" sz="1100" b="0" i="0" u="none" strike="noStrike">
                          <a:solidFill>
                            <a:srgbClr val="000000"/>
                          </a:solidFill>
                          <a:effectLst/>
                          <a:latin typeface="Intel Clear (Body)"/>
                        </a:rPr>
                        <a:t>DS2J1</a:t>
                      </a:r>
                    </a:p>
                  </a:txBody>
                  <a:tcPr marL="7620" marR="7620" marT="7620" marB="0" anchor="ctr"/>
                </a:tc>
                <a:extLst>
                  <a:ext uri="{0D108BD9-81ED-4DB2-BD59-A6C34878D82A}">
                    <a16:rowId xmlns:a16="http://schemas.microsoft.com/office/drawing/2014/main" val="2446887217"/>
                  </a:ext>
                </a:extLst>
              </a:tr>
              <a:tr h="187168">
                <a:tc>
                  <a:txBody>
                    <a:bodyPr/>
                    <a:lstStyle/>
                    <a:p>
                      <a:pPr algn="ctr" fontAlgn="ctr"/>
                      <a:r>
                        <a:rPr lang="en-US" sz="1100" u="none" strike="noStrike">
                          <a:effectLst/>
                        </a:rPr>
                        <a:t>SLP_S0</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US" sz="1100" b="0" i="0" u="none" strike="noStrike">
                          <a:solidFill>
                            <a:srgbClr val="000000"/>
                          </a:solidFill>
                          <a:effectLst/>
                          <a:latin typeface="Intel Clear (Body)"/>
                        </a:rPr>
                        <a:t>DS9D2</a:t>
                      </a:r>
                    </a:p>
                  </a:txBody>
                  <a:tcPr marL="7620" marR="7620" marT="7620" marB="0" anchor="ctr"/>
                </a:tc>
                <a:tc>
                  <a:txBody>
                    <a:bodyPr/>
                    <a:lstStyle/>
                    <a:p>
                      <a:pPr algn="ctr" fontAlgn="b"/>
                      <a:r>
                        <a:rPr lang="en-US" sz="1100" b="0" i="0" u="none" strike="noStrike">
                          <a:solidFill>
                            <a:srgbClr val="000000"/>
                          </a:solidFill>
                          <a:effectLst/>
                          <a:latin typeface="Intel Clear (Body)"/>
                        </a:rPr>
                        <a:t>DS9D2</a:t>
                      </a:r>
                    </a:p>
                  </a:txBody>
                  <a:tcPr marL="7620" marR="7620" marT="7620" marB="0" anchor="ctr"/>
                </a:tc>
                <a:extLst>
                  <a:ext uri="{0D108BD9-81ED-4DB2-BD59-A6C34878D82A}">
                    <a16:rowId xmlns:a16="http://schemas.microsoft.com/office/drawing/2014/main" val="2695819335"/>
                  </a:ext>
                </a:extLst>
              </a:tr>
              <a:tr h="187168">
                <a:tc>
                  <a:txBody>
                    <a:bodyPr/>
                    <a:lstStyle/>
                    <a:p>
                      <a:pPr algn="ctr" fontAlgn="ctr"/>
                      <a:r>
                        <a:rPr lang="en-US" sz="1100" u="none" strike="noStrike">
                          <a:effectLst/>
                        </a:rPr>
                        <a:t>SLP_S3</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US" sz="1100" b="0" i="0" u="none" strike="noStrike">
                          <a:solidFill>
                            <a:srgbClr val="000000"/>
                          </a:solidFill>
                          <a:effectLst/>
                          <a:latin typeface="Intel Clear (Body)"/>
                        </a:rPr>
                        <a:t>DS9D4</a:t>
                      </a:r>
                    </a:p>
                  </a:txBody>
                  <a:tcPr marL="7620" marR="7620" marT="7620" marB="0" anchor="ctr"/>
                </a:tc>
                <a:tc>
                  <a:txBody>
                    <a:bodyPr/>
                    <a:lstStyle/>
                    <a:p>
                      <a:pPr algn="ctr" fontAlgn="b"/>
                      <a:r>
                        <a:rPr lang="en-US" sz="1100" b="0" i="0" u="none" strike="noStrike">
                          <a:solidFill>
                            <a:srgbClr val="000000"/>
                          </a:solidFill>
                          <a:effectLst/>
                          <a:latin typeface="Intel Clear (Body)"/>
                        </a:rPr>
                        <a:t>DS9D4</a:t>
                      </a:r>
                    </a:p>
                  </a:txBody>
                  <a:tcPr marL="7620" marR="7620" marT="7620" marB="0" anchor="ctr"/>
                </a:tc>
                <a:extLst>
                  <a:ext uri="{0D108BD9-81ED-4DB2-BD59-A6C34878D82A}">
                    <a16:rowId xmlns:a16="http://schemas.microsoft.com/office/drawing/2014/main" val="1642037883"/>
                  </a:ext>
                </a:extLst>
              </a:tr>
              <a:tr h="187168">
                <a:tc>
                  <a:txBody>
                    <a:bodyPr/>
                    <a:lstStyle/>
                    <a:p>
                      <a:pPr algn="ctr" fontAlgn="ctr"/>
                      <a:r>
                        <a:rPr lang="en-US" sz="1100" u="none" strike="noStrike" dirty="0">
                          <a:effectLst/>
                        </a:rPr>
                        <a:t>SLP_S4</a:t>
                      </a:r>
                      <a:endParaRPr lang="en-US" sz="11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b"/>
                      <a:r>
                        <a:rPr lang="en-US" sz="1100" b="0" i="0" u="none" strike="noStrike">
                          <a:solidFill>
                            <a:srgbClr val="000000"/>
                          </a:solidFill>
                          <a:effectLst/>
                          <a:latin typeface="Intel Clear (Body)"/>
                        </a:rPr>
                        <a:t>DS9D6</a:t>
                      </a:r>
                    </a:p>
                  </a:txBody>
                  <a:tcPr marL="7620" marR="7620" marT="7620" marB="0" anchor="ctr"/>
                </a:tc>
                <a:tc>
                  <a:txBody>
                    <a:bodyPr/>
                    <a:lstStyle/>
                    <a:p>
                      <a:pPr algn="ctr" fontAlgn="b"/>
                      <a:r>
                        <a:rPr lang="en-US" sz="1100" b="0" i="0" u="none" strike="noStrike">
                          <a:solidFill>
                            <a:srgbClr val="000000"/>
                          </a:solidFill>
                          <a:effectLst/>
                          <a:latin typeface="Intel Clear (Body)"/>
                        </a:rPr>
                        <a:t>DS9D6</a:t>
                      </a:r>
                    </a:p>
                  </a:txBody>
                  <a:tcPr marL="7620" marR="7620" marT="7620" marB="0" anchor="ctr"/>
                </a:tc>
                <a:extLst>
                  <a:ext uri="{0D108BD9-81ED-4DB2-BD59-A6C34878D82A}">
                    <a16:rowId xmlns:a16="http://schemas.microsoft.com/office/drawing/2014/main" val="217750925"/>
                  </a:ext>
                </a:extLst>
              </a:tr>
              <a:tr h="187168">
                <a:tc>
                  <a:txBody>
                    <a:bodyPr/>
                    <a:lstStyle/>
                    <a:p>
                      <a:pPr algn="ctr" fontAlgn="ctr"/>
                      <a:r>
                        <a:rPr lang="en-US" sz="1100" u="none" strike="noStrike">
                          <a:effectLst/>
                        </a:rPr>
                        <a:t>SLP_S5</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US" sz="1100" b="0" i="0" u="none" strike="noStrike">
                          <a:solidFill>
                            <a:srgbClr val="000000"/>
                          </a:solidFill>
                          <a:effectLst/>
                          <a:latin typeface="Intel Clear (Body)"/>
                        </a:rPr>
                        <a:t>DS9D5</a:t>
                      </a:r>
                    </a:p>
                  </a:txBody>
                  <a:tcPr marL="7620" marR="7620" marT="7620" marB="0" anchor="ctr"/>
                </a:tc>
                <a:tc>
                  <a:txBody>
                    <a:bodyPr/>
                    <a:lstStyle/>
                    <a:p>
                      <a:pPr algn="ctr" fontAlgn="b"/>
                      <a:r>
                        <a:rPr lang="en-US" sz="1100" b="0" i="0" u="none" strike="noStrike">
                          <a:solidFill>
                            <a:srgbClr val="000000"/>
                          </a:solidFill>
                          <a:effectLst/>
                          <a:latin typeface="Intel Clear (Body)"/>
                        </a:rPr>
                        <a:t>DS9D5</a:t>
                      </a:r>
                    </a:p>
                  </a:txBody>
                  <a:tcPr marL="7620" marR="7620" marT="7620" marB="0" anchor="ctr"/>
                </a:tc>
                <a:extLst>
                  <a:ext uri="{0D108BD9-81ED-4DB2-BD59-A6C34878D82A}">
                    <a16:rowId xmlns:a16="http://schemas.microsoft.com/office/drawing/2014/main" val="2649285780"/>
                  </a:ext>
                </a:extLst>
              </a:tr>
              <a:tr h="187168">
                <a:tc>
                  <a:txBody>
                    <a:bodyPr/>
                    <a:lstStyle/>
                    <a:p>
                      <a:pPr algn="ctr" fontAlgn="ctr"/>
                      <a:r>
                        <a:rPr lang="en-US" sz="1100" u="none" strike="noStrike">
                          <a:effectLst/>
                        </a:rPr>
                        <a:t>CS INDICATION</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b="0" i="0" u="none" strike="noStrike">
                          <a:solidFill>
                            <a:srgbClr val="000000"/>
                          </a:solidFill>
                          <a:effectLst/>
                          <a:latin typeface="Aptos Narrow" panose="020B0004020202020204" pitchFamily="34" charset="0"/>
                        </a:rPr>
                        <a:t>DS9D8</a:t>
                      </a:r>
                    </a:p>
                  </a:txBody>
                  <a:tcPr marL="6350" marR="6350" marT="6350" marB="0" anchor="ctr"/>
                </a:tc>
                <a:tc>
                  <a:txBody>
                    <a:bodyPr/>
                    <a:lstStyle/>
                    <a:p>
                      <a:pPr algn="ctr" fontAlgn="b"/>
                      <a:r>
                        <a:rPr lang="en-US" sz="1100" b="0" i="0" u="none" strike="noStrike">
                          <a:solidFill>
                            <a:srgbClr val="000000"/>
                          </a:solidFill>
                          <a:effectLst/>
                          <a:latin typeface="Intel Clear (Body)"/>
                        </a:rPr>
                        <a:t>DS9D8</a:t>
                      </a:r>
                    </a:p>
                  </a:txBody>
                  <a:tcPr marL="7620" marR="7620" marT="7620" marB="0" anchor="ctr"/>
                </a:tc>
                <a:extLst>
                  <a:ext uri="{0D108BD9-81ED-4DB2-BD59-A6C34878D82A}">
                    <a16:rowId xmlns:a16="http://schemas.microsoft.com/office/drawing/2014/main" val="1135334722"/>
                  </a:ext>
                </a:extLst>
              </a:tr>
              <a:tr h="187168">
                <a:tc>
                  <a:txBody>
                    <a:bodyPr/>
                    <a:lstStyle/>
                    <a:p>
                      <a:pPr algn="ctr" fontAlgn="ctr"/>
                      <a:r>
                        <a:rPr lang="en-US" sz="1100" u="none" strike="noStrike">
                          <a:effectLst/>
                        </a:rPr>
                        <a:t>DNX PROG</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US" sz="1100" b="0" i="0" u="none" strike="noStrike">
                          <a:solidFill>
                            <a:srgbClr val="000000"/>
                          </a:solidFill>
                          <a:effectLst/>
                          <a:latin typeface="Intel Clear (Body)"/>
                        </a:rPr>
                        <a:t>DS9C1</a:t>
                      </a:r>
                    </a:p>
                  </a:txBody>
                  <a:tcPr marL="7620" marR="7620" marT="7620" marB="0" anchor="ctr"/>
                </a:tc>
                <a:tc>
                  <a:txBody>
                    <a:bodyPr/>
                    <a:lstStyle/>
                    <a:p>
                      <a:pPr algn="ctr" fontAlgn="b"/>
                      <a:r>
                        <a:rPr lang="en-US" sz="1100" b="0" i="0" u="none" strike="noStrike">
                          <a:solidFill>
                            <a:srgbClr val="000000"/>
                          </a:solidFill>
                          <a:effectLst/>
                          <a:latin typeface="Intel Clear (Body)"/>
                        </a:rPr>
                        <a:t>DS9N1</a:t>
                      </a:r>
                    </a:p>
                  </a:txBody>
                  <a:tcPr marL="7620" marR="7620" marT="7620" marB="0" anchor="ctr"/>
                </a:tc>
                <a:extLst>
                  <a:ext uri="{0D108BD9-81ED-4DB2-BD59-A6C34878D82A}">
                    <a16:rowId xmlns:a16="http://schemas.microsoft.com/office/drawing/2014/main" val="258108115"/>
                  </a:ext>
                </a:extLst>
              </a:tr>
              <a:tr h="187168">
                <a:tc>
                  <a:txBody>
                    <a:bodyPr/>
                    <a:lstStyle/>
                    <a:p>
                      <a:pPr algn="ctr" fontAlgn="ctr"/>
                      <a:r>
                        <a:rPr lang="en-US" sz="1100" u="none" strike="noStrike">
                          <a:effectLst/>
                        </a:rPr>
                        <a:t>ME LED</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US" sz="1100" b="0" i="0" u="none" strike="noStrike">
                          <a:solidFill>
                            <a:srgbClr val="000000"/>
                          </a:solidFill>
                          <a:effectLst/>
                          <a:latin typeface="Intel Clear (Body)"/>
                        </a:rPr>
                        <a:t>DS9D3</a:t>
                      </a:r>
                    </a:p>
                  </a:txBody>
                  <a:tcPr marL="7620" marR="7620" marT="7620" marB="0" anchor="ctr"/>
                </a:tc>
                <a:tc>
                  <a:txBody>
                    <a:bodyPr/>
                    <a:lstStyle/>
                    <a:p>
                      <a:pPr algn="ctr" fontAlgn="b"/>
                      <a:r>
                        <a:rPr lang="en-US" sz="1100" b="0" i="0" u="none" strike="noStrike">
                          <a:solidFill>
                            <a:srgbClr val="000000"/>
                          </a:solidFill>
                          <a:effectLst/>
                          <a:latin typeface="Intel Clear (Body)"/>
                        </a:rPr>
                        <a:t>DS9D3</a:t>
                      </a:r>
                    </a:p>
                  </a:txBody>
                  <a:tcPr marL="7620" marR="7620" marT="7620" marB="0" anchor="ctr"/>
                </a:tc>
                <a:extLst>
                  <a:ext uri="{0D108BD9-81ED-4DB2-BD59-A6C34878D82A}">
                    <a16:rowId xmlns:a16="http://schemas.microsoft.com/office/drawing/2014/main" val="1951468308"/>
                  </a:ext>
                </a:extLst>
              </a:tr>
              <a:tr h="187168">
                <a:tc>
                  <a:txBody>
                    <a:bodyPr/>
                    <a:lstStyle/>
                    <a:p>
                      <a:pPr algn="ctr" fontAlgn="ctr"/>
                      <a:r>
                        <a:rPr lang="en-US" sz="1100" u="none" strike="noStrike" dirty="0">
                          <a:solidFill>
                            <a:srgbClr val="FF0000"/>
                          </a:solidFill>
                          <a:effectLst/>
                        </a:rPr>
                        <a:t>M.2 BT LED</a:t>
                      </a:r>
                      <a:endParaRPr lang="en-US" sz="1100" b="0" i="0" u="none" strike="noStrike" dirty="0">
                        <a:solidFill>
                          <a:srgbClr val="FF0000"/>
                        </a:solidFill>
                        <a:effectLst/>
                        <a:latin typeface="Aptos Narrow" panose="020B0004020202020204" pitchFamily="34" charset="0"/>
                      </a:endParaRPr>
                    </a:p>
                  </a:txBody>
                  <a:tcPr marL="6350" marR="6350" marT="6350" marB="0" anchor="ctr"/>
                </a:tc>
                <a:tc>
                  <a:txBody>
                    <a:bodyPr/>
                    <a:lstStyle/>
                    <a:p>
                      <a:pPr algn="ctr" fontAlgn="b"/>
                      <a:r>
                        <a:rPr lang="en-US" sz="1100" b="0" i="0" u="none" strike="noStrike" dirty="0">
                          <a:solidFill>
                            <a:schemeClr val="tx1"/>
                          </a:solidFill>
                          <a:effectLst/>
                          <a:latin typeface="Intel Clear (Body)"/>
                        </a:rPr>
                        <a:t>DS2H1</a:t>
                      </a:r>
                    </a:p>
                  </a:txBody>
                  <a:tcPr marL="7620" marR="7620" marT="7620" marB="0" anchor="ctr"/>
                </a:tc>
                <a:tc>
                  <a:txBody>
                    <a:bodyPr/>
                    <a:lstStyle/>
                    <a:p>
                      <a:pPr algn="ctr" fontAlgn="b"/>
                      <a:r>
                        <a:rPr lang="en-US" sz="1100" b="0" i="0" u="none" strike="noStrike" dirty="0">
                          <a:solidFill>
                            <a:schemeClr val="tx1"/>
                          </a:solidFill>
                          <a:effectLst/>
                          <a:latin typeface="Intel Clear (Body)"/>
                        </a:rPr>
                        <a:t>DS1H1</a:t>
                      </a:r>
                    </a:p>
                  </a:txBody>
                  <a:tcPr marL="7620" marR="7620" marT="7620" marB="0" anchor="ctr"/>
                </a:tc>
                <a:extLst>
                  <a:ext uri="{0D108BD9-81ED-4DB2-BD59-A6C34878D82A}">
                    <a16:rowId xmlns:a16="http://schemas.microsoft.com/office/drawing/2014/main" val="1141930778"/>
                  </a:ext>
                </a:extLst>
              </a:tr>
              <a:tr h="187168">
                <a:tc>
                  <a:txBody>
                    <a:bodyPr/>
                    <a:lstStyle/>
                    <a:p>
                      <a:pPr algn="ctr" fontAlgn="ctr"/>
                      <a:r>
                        <a:rPr lang="en-US" sz="1100" u="none" strike="noStrike" dirty="0">
                          <a:solidFill>
                            <a:srgbClr val="FF0000"/>
                          </a:solidFill>
                          <a:effectLst/>
                        </a:rPr>
                        <a:t>M.2 WLAN LED</a:t>
                      </a:r>
                      <a:endParaRPr lang="en-US" sz="1100" b="0" i="0" u="none" strike="noStrike" dirty="0">
                        <a:solidFill>
                          <a:srgbClr val="FF0000"/>
                        </a:solidFill>
                        <a:effectLst/>
                        <a:latin typeface="Aptos Narrow" panose="020B0004020202020204" pitchFamily="34" charset="0"/>
                      </a:endParaRPr>
                    </a:p>
                  </a:txBody>
                  <a:tcPr marL="6350" marR="6350" marT="6350" marB="0" anchor="ctr"/>
                </a:tc>
                <a:tc>
                  <a:txBody>
                    <a:bodyPr/>
                    <a:lstStyle/>
                    <a:p>
                      <a:pPr algn="ctr" fontAlgn="b"/>
                      <a:r>
                        <a:rPr lang="en-US" sz="1100" b="0" i="0" u="none" strike="noStrike" dirty="0">
                          <a:solidFill>
                            <a:schemeClr val="tx1"/>
                          </a:solidFill>
                          <a:effectLst/>
                          <a:latin typeface="Aptos Narrow" panose="020B0004020202020204" pitchFamily="34" charset="0"/>
                        </a:rPr>
                        <a:t>DS3H1</a:t>
                      </a:r>
                      <a:endParaRPr lang="en-US" sz="1100" b="0" i="0" u="none" strike="noStrike" dirty="0">
                        <a:solidFill>
                          <a:schemeClr val="tx1"/>
                        </a:solidFill>
                        <a:effectLst/>
                        <a:latin typeface="Intel Clear (Body)"/>
                      </a:endParaRPr>
                    </a:p>
                  </a:txBody>
                  <a:tcPr marL="7620" marR="7620" marT="7620" marB="0" anchor="ctr"/>
                </a:tc>
                <a:tc>
                  <a:txBody>
                    <a:bodyPr/>
                    <a:lstStyle/>
                    <a:p>
                      <a:pPr algn="ctr" fontAlgn="b"/>
                      <a:r>
                        <a:rPr lang="en-US" sz="1100" b="0" i="0" u="none" strike="noStrike" dirty="0">
                          <a:solidFill>
                            <a:schemeClr val="tx1"/>
                          </a:solidFill>
                          <a:effectLst/>
                          <a:latin typeface="Intel Clear (Body)"/>
                        </a:rPr>
                        <a:t>DS3H1</a:t>
                      </a:r>
                    </a:p>
                  </a:txBody>
                  <a:tcPr marL="7620" marR="7620" marT="7620" marB="0" anchor="ctr"/>
                </a:tc>
                <a:extLst>
                  <a:ext uri="{0D108BD9-81ED-4DB2-BD59-A6C34878D82A}">
                    <a16:rowId xmlns:a16="http://schemas.microsoft.com/office/drawing/2014/main" val="2974379813"/>
                  </a:ext>
                </a:extLst>
              </a:tr>
              <a:tr h="187168">
                <a:tc>
                  <a:txBody>
                    <a:bodyPr/>
                    <a:lstStyle/>
                    <a:p>
                      <a:pPr algn="ctr" fontAlgn="ctr"/>
                      <a:r>
                        <a:rPr lang="en-US" sz="1100" b="0" i="0" u="none" strike="noStrike">
                          <a:solidFill>
                            <a:srgbClr val="000000"/>
                          </a:solidFill>
                          <a:effectLst/>
                          <a:latin typeface="Aptos Narrow" panose="020B0004020202020204" pitchFamily="34" charset="0"/>
                        </a:rPr>
                        <a:t>M.2 WWAN LED</a:t>
                      </a:r>
                    </a:p>
                  </a:txBody>
                  <a:tcPr marL="6350" marR="6350" marT="6350" marB="0" anchor="ctr"/>
                </a:tc>
                <a:tc>
                  <a:txBody>
                    <a:bodyPr/>
                    <a:lstStyle/>
                    <a:p>
                      <a:pPr algn="ctr" fontAlgn="b"/>
                      <a:r>
                        <a:rPr lang="en-US" sz="1100" b="0" i="0" u="none" strike="noStrike">
                          <a:solidFill>
                            <a:srgbClr val="000000"/>
                          </a:solidFill>
                          <a:effectLst/>
                          <a:latin typeface="Intel Clear (Body)"/>
                        </a:rPr>
                        <a:t>DS7G1</a:t>
                      </a:r>
                    </a:p>
                  </a:txBody>
                  <a:tcPr marL="7620" marR="7620" marT="7620" marB="0" anchor="ctr"/>
                </a:tc>
                <a:tc>
                  <a:txBody>
                    <a:bodyPr/>
                    <a:lstStyle/>
                    <a:p>
                      <a:pPr algn="ctr" fontAlgn="ctr"/>
                      <a:r>
                        <a:rPr lang="en-US" sz="1100" b="0" i="0" u="none" strike="noStrike" dirty="0">
                          <a:solidFill>
                            <a:srgbClr val="000000"/>
                          </a:solidFill>
                          <a:effectLst/>
                          <a:latin typeface="Intel Clear (Body)"/>
                        </a:rPr>
                        <a:t>-</a:t>
                      </a:r>
                    </a:p>
                  </a:txBody>
                  <a:tcPr marL="6350" marR="6350" marT="6350" marB="0" anchor="ctr"/>
                </a:tc>
                <a:extLst>
                  <a:ext uri="{0D108BD9-81ED-4DB2-BD59-A6C34878D82A}">
                    <a16:rowId xmlns:a16="http://schemas.microsoft.com/office/drawing/2014/main" val="2816870308"/>
                  </a:ext>
                </a:extLst>
              </a:tr>
            </a:tbl>
          </a:graphicData>
        </a:graphic>
      </p:graphicFrame>
      <p:graphicFrame>
        <p:nvGraphicFramePr>
          <p:cNvPr id="7" name="Table 6">
            <a:extLst>
              <a:ext uri="{FF2B5EF4-FFF2-40B4-BE49-F238E27FC236}">
                <a16:creationId xmlns:a16="http://schemas.microsoft.com/office/drawing/2014/main" id="{C304B7DD-D6AD-01C4-BC7F-B25048F69D4C}"/>
              </a:ext>
            </a:extLst>
          </p:cNvPr>
          <p:cNvGraphicFramePr>
            <a:graphicFrameLocks noGrp="1"/>
          </p:cNvGraphicFramePr>
          <p:nvPr>
            <p:extLst>
              <p:ext uri="{D42A27DB-BD31-4B8C-83A1-F6EECF244321}">
                <p14:modId xmlns:p14="http://schemas.microsoft.com/office/powerpoint/2010/main" val="1565456758"/>
              </p:ext>
            </p:extLst>
          </p:nvPr>
        </p:nvGraphicFramePr>
        <p:xfrm>
          <a:off x="6301742" y="1484394"/>
          <a:ext cx="4234830" cy="3103884"/>
        </p:xfrm>
        <a:graphic>
          <a:graphicData uri="http://schemas.openxmlformats.org/drawingml/2006/table">
            <a:tbl>
              <a:tblPr>
                <a:tableStyleId>{5940675A-B579-460E-94D1-54222C63F5DA}</a:tableStyleId>
              </a:tblPr>
              <a:tblGrid>
                <a:gridCol w="1506048">
                  <a:extLst>
                    <a:ext uri="{9D8B030D-6E8A-4147-A177-3AD203B41FA5}">
                      <a16:colId xmlns:a16="http://schemas.microsoft.com/office/drawing/2014/main" val="1268080791"/>
                    </a:ext>
                  </a:extLst>
                </a:gridCol>
                <a:gridCol w="1610429">
                  <a:extLst>
                    <a:ext uri="{9D8B030D-6E8A-4147-A177-3AD203B41FA5}">
                      <a16:colId xmlns:a16="http://schemas.microsoft.com/office/drawing/2014/main" val="4272015080"/>
                    </a:ext>
                  </a:extLst>
                </a:gridCol>
                <a:gridCol w="1118353">
                  <a:extLst>
                    <a:ext uri="{9D8B030D-6E8A-4147-A177-3AD203B41FA5}">
                      <a16:colId xmlns:a16="http://schemas.microsoft.com/office/drawing/2014/main" val="2810998573"/>
                    </a:ext>
                  </a:extLst>
                </a:gridCol>
              </a:tblGrid>
              <a:tr h="387625">
                <a:tc>
                  <a:txBody>
                    <a:bodyPr/>
                    <a:lstStyle/>
                    <a:p>
                      <a:pPr algn="ctr" fontAlgn="ctr"/>
                      <a:r>
                        <a:rPr lang="en-US" sz="1100" b="1" u="none" strike="noStrike">
                          <a:solidFill>
                            <a:schemeClr val="bg1"/>
                          </a:solidFill>
                          <a:effectLst/>
                        </a:rPr>
                        <a:t>LED functionality</a:t>
                      </a:r>
                      <a:endParaRPr lang="en-US" sz="1100" b="1" i="0" u="none" strike="noStrike">
                        <a:solidFill>
                          <a:schemeClr val="bg1"/>
                        </a:solidFill>
                        <a:effectLst/>
                        <a:latin typeface="Aptos Narrow" panose="020B0004020202020204" pitchFamily="34" charset="0"/>
                      </a:endParaRPr>
                    </a:p>
                  </a:txBody>
                  <a:tcPr marL="6350" marR="6350" marT="6350" marB="0" anchor="ctr">
                    <a:solidFill>
                      <a:schemeClr val="tx2"/>
                    </a:solidFill>
                  </a:tcPr>
                </a:tc>
                <a:tc>
                  <a:txBody>
                    <a:bodyPr/>
                    <a:lstStyle/>
                    <a:p>
                      <a:pPr algn="ctr" fontAlgn="ctr"/>
                      <a:r>
                        <a:rPr lang="fr-FR" sz="1100" b="1" u="none" strike="noStrike" dirty="0" err="1">
                          <a:solidFill>
                            <a:schemeClr val="bg1"/>
                          </a:solidFill>
                          <a:effectLst/>
                        </a:rPr>
                        <a:t>Ref</a:t>
                      </a:r>
                      <a:r>
                        <a:rPr lang="fr-FR" sz="1100" b="1" u="none" strike="noStrike" dirty="0">
                          <a:solidFill>
                            <a:schemeClr val="bg1"/>
                          </a:solidFill>
                          <a:effectLst/>
                        </a:rPr>
                        <a:t> Des</a:t>
                      </a:r>
                      <a:br>
                        <a:rPr lang="fr-FR" sz="1100" b="1" u="none" strike="noStrike" dirty="0">
                          <a:solidFill>
                            <a:schemeClr val="bg1"/>
                          </a:solidFill>
                          <a:effectLst/>
                        </a:rPr>
                      </a:br>
                      <a:r>
                        <a:rPr lang="fr-FR" sz="1100" b="1" u="none" strike="noStrike" dirty="0">
                          <a:solidFill>
                            <a:schemeClr val="bg1"/>
                          </a:solidFill>
                          <a:effectLst/>
                        </a:rPr>
                        <a:t>RVP1 DDR5 T3</a:t>
                      </a:r>
                      <a:endParaRPr lang="fr-FR" sz="1100" b="1" i="0" u="none" strike="noStrike" dirty="0">
                        <a:solidFill>
                          <a:schemeClr val="bg1"/>
                        </a:solidFill>
                        <a:effectLst/>
                        <a:latin typeface="Aptos Narrow" panose="020B0004020202020204" pitchFamily="34" charset="0"/>
                      </a:endParaRPr>
                    </a:p>
                  </a:txBody>
                  <a:tcPr marL="6350" marR="6350" marT="6350" marB="0" anchor="ctr">
                    <a:solidFill>
                      <a:schemeClr val="tx2"/>
                    </a:solidFill>
                  </a:tcPr>
                </a:tc>
                <a:tc>
                  <a:txBody>
                    <a:bodyPr/>
                    <a:lstStyle/>
                    <a:p>
                      <a:pPr algn="ctr" fontAlgn="ctr"/>
                      <a:r>
                        <a:rPr lang="fr-FR" sz="1100" b="1" u="none" strike="noStrike" dirty="0" err="1">
                          <a:solidFill>
                            <a:schemeClr val="bg1"/>
                          </a:solidFill>
                          <a:effectLst/>
                        </a:rPr>
                        <a:t>Ref</a:t>
                      </a:r>
                      <a:r>
                        <a:rPr lang="fr-FR" sz="1100" b="1" u="none" strike="noStrike" dirty="0">
                          <a:solidFill>
                            <a:schemeClr val="bg1"/>
                          </a:solidFill>
                          <a:effectLst/>
                        </a:rPr>
                        <a:t> Des</a:t>
                      </a:r>
                      <a:br>
                        <a:rPr lang="fr-FR" sz="1100" b="1" u="none" strike="noStrike" dirty="0">
                          <a:solidFill>
                            <a:schemeClr val="bg1"/>
                          </a:solidFill>
                          <a:effectLst/>
                        </a:rPr>
                      </a:br>
                      <a:r>
                        <a:rPr lang="fr-FR" sz="1100" b="1" u="none" strike="noStrike" dirty="0">
                          <a:solidFill>
                            <a:schemeClr val="bg1"/>
                          </a:solidFill>
                          <a:effectLst/>
                        </a:rPr>
                        <a:t>RVP2 LP5x T3</a:t>
                      </a:r>
                      <a:endParaRPr lang="fr-FR" sz="1100" b="1" i="0" u="none" strike="noStrike" dirty="0">
                        <a:solidFill>
                          <a:schemeClr val="bg1"/>
                        </a:solidFill>
                        <a:effectLst/>
                        <a:latin typeface="Aptos Narrow" panose="020B0004020202020204" pitchFamily="34" charset="0"/>
                      </a:endParaRPr>
                    </a:p>
                  </a:txBody>
                  <a:tcPr marL="6350" marR="6350" marT="6350" marB="0" anchor="ctr">
                    <a:solidFill>
                      <a:schemeClr val="tx2"/>
                    </a:solidFill>
                  </a:tcPr>
                </a:tc>
                <a:extLst>
                  <a:ext uri="{0D108BD9-81ED-4DB2-BD59-A6C34878D82A}">
                    <a16:rowId xmlns:a16="http://schemas.microsoft.com/office/drawing/2014/main" val="465052723"/>
                  </a:ext>
                </a:extLst>
              </a:tr>
              <a:tr h="208943">
                <a:tc>
                  <a:txBody>
                    <a:bodyPr/>
                    <a:lstStyle/>
                    <a:p>
                      <a:pPr algn="ctr" fontAlgn="ctr"/>
                      <a:r>
                        <a:rPr lang="en-US" sz="1100" u="none" strike="noStrike">
                          <a:effectLst/>
                        </a:rPr>
                        <a:t>ME PWR GATE LED</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b="0" i="0" u="none" strike="noStrike">
                          <a:solidFill>
                            <a:srgbClr val="000000"/>
                          </a:solidFill>
                          <a:effectLst/>
                          <a:latin typeface="Aptos Narrow" panose="020B0004020202020204" pitchFamily="34" charset="0"/>
                        </a:rPr>
                        <a:t>DS6J1</a:t>
                      </a:r>
                    </a:p>
                  </a:txBody>
                  <a:tcPr marL="6350" marR="6350" marT="6350" marB="0" anchor="ctr"/>
                </a:tc>
                <a:tc>
                  <a:txBody>
                    <a:bodyPr/>
                    <a:lstStyle/>
                    <a:p>
                      <a:pPr algn="ctr" fontAlgn="b"/>
                      <a:r>
                        <a:rPr lang="en-US" sz="1100" b="0" i="0" u="none" strike="noStrike" dirty="0">
                          <a:solidFill>
                            <a:srgbClr val="000000"/>
                          </a:solidFill>
                          <a:effectLst/>
                          <a:latin typeface="Intel Clear (Body)"/>
                        </a:rPr>
                        <a:t>DS6G1</a:t>
                      </a:r>
                    </a:p>
                  </a:txBody>
                  <a:tcPr marL="7620" marR="7620" marT="7620" marB="0" anchor="ctr"/>
                </a:tc>
                <a:extLst>
                  <a:ext uri="{0D108BD9-81ED-4DB2-BD59-A6C34878D82A}">
                    <a16:rowId xmlns:a16="http://schemas.microsoft.com/office/drawing/2014/main" val="2892427906"/>
                  </a:ext>
                </a:extLst>
              </a:tr>
              <a:tr h="208943">
                <a:tc>
                  <a:txBody>
                    <a:bodyPr/>
                    <a:lstStyle/>
                    <a:p>
                      <a:pPr algn="ctr" fontAlgn="ctr"/>
                      <a:r>
                        <a:rPr lang="en-US" sz="1100" u="none" strike="noStrike">
                          <a:effectLst/>
                        </a:rPr>
                        <a:t>NUM LOCK</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b="0" i="0" u="none" strike="noStrike">
                          <a:solidFill>
                            <a:srgbClr val="000000"/>
                          </a:solidFill>
                          <a:effectLst/>
                          <a:latin typeface="Aptos Narrow" panose="020B0004020202020204" pitchFamily="34" charset="0"/>
                        </a:rPr>
                        <a:t>DS1J2</a:t>
                      </a:r>
                    </a:p>
                  </a:txBody>
                  <a:tcPr marL="6350" marR="6350" marT="6350" marB="0" anchor="ctr"/>
                </a:tc>
                <a:tc>
                  <a:txBody>
                    <a:bodyPr/>
                    <a:lstStyle/>
                    <a:p>
                      <a:pPr algn="ctr" fontAlgn="b"/>
                      <a:r>
                        <a:rPr lang="en-US" sz="1100" b="0" i="0" u="none" strike="noStrike" dirty="0">
                          <a:solidFill>
                            <a:srgbClr val="000000"/>
                          </a:solidFill>
                          <a:effectLst/>
                          <a:latin typeface="Intel Clear (Body)"/>
                        </a:rPr>
                        <a:t>DS1J2</a:t>
                      </a:r>
                    </a:p>
                  </a:txBody>
                  <a:tcPr marL="7620" marR="7620" marT="7620" marB="0" anchor="ctr"/>
                </a:tc>
                <a:extLst>
                  <a:ext uri="{0D108BD9-81ED-4DB2-BD59-A6C34878D82A}">
                    <a16:rowId xmlns:a16="http://schemas.microsoft.com/office/drawing/2014/main" val="1857212602"/>
                  </a:ext>
                </a:extLst>
              </a:tr>
              <a:tr h="208943">
                <a:tc>
                  <a:txBody>
                    <a:bodyPr/>
                    <a:lstStyle/>
                    <a:p>
                      <a:pPr algn="ctr" fontAlgn="ctr"/>
                      <a:r>
                        <a:rPr lang="en-US" sz="1100" u="none" strike="noStrike">
                          <a:effectLst/>
                        </a:rPr>
                        <a:t>PCIE LINK DOWN LED</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b="0" i="0" u="none" strike="noStrike">
                          <a:solidFill>
                            <a:srgbClr val="000000"/>
                          </a:solidFill>
                          <a:effectLst/>
                          <a:latin typeface="Aptos Narrow" panose="020B0004020202020204" pitchFamily="34" charset="0"/>
                        </a:rPr>
                        <a:t>DS7B1</a:t>
                      </a:r>
                    </a:p>
                  </a:txBody>
                  <a:tcPr marL="6350" marR="6350" marT="6350" marB="0" anchor="ctr"/>
                </a:tc>
                <a:tc>
                  <a:txBody>
                    <a:bodyPr/>
                    <a:lstStyle/>
                    <a:p>
                      <a:pPr algn="ctr" fontAlgn="b"/>
                      <a:r>
                        <a:rPr lang="en-US" sz="1100" b="0" i="0" u="none" strike="noStrike" dirty="0">
                          <a:solidFill>
                            <a:srgbClr val="000000"/>
                          </a:solidFill>
                          <a:effectLst/>
                          <a:latin typeface="Intel Clear (Body)"/>
                        </a:rPr>
                        <a:t>DS7C1</a:t>
                      </a:r>
                    </a:p>
                  </a:txBody>
                  <a:tcPr marL="7620" marR="7620" marT="7620" marB="0" anchor="ctr"/>
                </a:tc>
                <a:extLst>
                  <a:ext uri="{0D108BD9-81ED-4DB2-BD59-A6C34878D82A}">
                    <a16:rowId xmlns:a16="http://schemas.microsoft.com/office/drawing/2014/main" val="3785991196"/>
                  </a:ext>
                </a:extLst>
              </a:tr>
              <a:tr h="208943">
                <a:tc>
                  <a:txBody>
                    <a:bodyPr/>
                    <a:lstStyle/>
                    <a:p>
                      <a:pPr algn="ctr" fontAlgn="ctr"/>
                      <a:r>
                        <a:rPr lang="en-US" sz="1100" u="none" strike="noStrike">
                          <a:effectLst/>
                        </a:rPr>
                        <a:t>PG3 LED</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b="0" i="0" u="none" strike="noStrike">
                          <a:solidFill>
                            <a:srgbClr val="000000"/>
                          </a:solidFill>
                          <a:effectLst/>
                          <a:latin typeface="Aptos Narrow" panose="020B0004020202020204" pitchFamily="34" charset="0"/>
                        </a:rPr>
                        <a:t>DS5B1</a:t>
                      </a:r>
                    </a:p>
                  </a:txBody>
                  <a:tcPr marL="6350" marR="6350" marT="6350" marB="0" anchor="ctr"/>
                </a:tc>
                <a:tc>
                  <a:txBody>
                    <a:bodyPr/>
                    <a:lstStyle/>
                    <a:p>
                      <a:pPr algn="ctr" fontAlgn="b"/>
                      <a:r>
                        <a:rPr lang="en-US" sz="1100" b="0" i="0" u="none" strike="noStrike">
                          <a:solidFill>
                            <a:srgbClr val="000000"/>
                          </a:solidFill>
                          <a:effectLst/>
                          <a:latin typeface="Intel Clear (Body)"/>
                        </a:rPr>
                        <a:t>DS5B1</a:t>
                      </a:r>
                    </a:p>
                  </a:txBody>
                  <a:tcPr marL="7620" marR="7620" marT="7620" marB="0" anchor="ctr"/>
                </a:tc>
                <a:extLst>
                  <a:ext uri="{0D108BD9-81ED-4DB2-BD59-A6C34878D82A}">
                    <a16:rowId xmlns:a16="http://schemas.microsoft.com/office/drawing/2014/main" val="3132609130"/>
                  </a:ext>
                </a:extLst>
              </a:tr>
              <a:tr h="208943">
                <a:tc>
                  <a:txBody>
                    <a:bodyPr/>
                    <a:lstStyle/>
                    <a:p>
                      <a:pPr algn="ctr" fontAlgn="ctr"/>
                      <a:r>
                        <a:rPr lang="en-US" sz="1100" u="none" strike="noStrike">
                          <a:effectLst/>
                        </a:rPr>
                        <a:t>SCROLL LOCK</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b="0" i="0" u="none" strike="noStrike">
                          <a:solidFill>
                            <a:srgbClr val="000000"/>
                          </a:solidFill>
                          <a:effectLst/>
                          <a:latin typeface="Aptos Narrow" panose="020B0004020202020204" pitchFamily="34" charset="0"/>
                        </a:rPr>
                        <a:t>DS1J3</a:t>
                      </a:r>
                    </a:p>
                  </a:txBody>
                  <a:tcPr marL="6350" marR="6350" marT="6350" marB="0" anchor="ctr"/>
                </a:tc>
                <a:tc>
                  <a:txBody>
                    <a:bodyPr/>
                    <a:lstStyle/>
                    <a:p>
                      <a:pPr algn="ctr" fontAlgn="b"/>
                      <a:r>
                        <a:rPr lang="en-US" sz="1100" b="0" i="0" u="none" strike="noStrike">
                          <a:solidFill>
                            <a:srgbClr val="000000"/>
                          </a:solidFill>
                          <a:effectLst/>
                          <a:latin typeface="Intel Clear (Body)"/>
                        </a:rPr>
                        <a:t>DS1J1</a:t>
                      </a:r>
                    </a:p>
                  </a:txBody>
                  <a:tcPr marL="7620" marR="7620" marT="7620" marB="0" anchor="ctr"/>
                </a:tc>
                <a:extLst>
                  <a:ext uri="{0D108BD9-81ED-4DB2-BD59-A6C34878D82A}">
                    <a16:rowId xmlns:a16="http://schemas.microsoft.com/office/drawing/2014/main" val="3066645726"/>
                  </a:ext>
                </a:extLst>
              </a:tr>
              <a:tr h="208943">
                <a:tc>
                  <a:txBody>
                    <a:bodyPr/>
                    <a:lstStyle/>
                    <a:p>
                      <a:pPr algn="ctr" fontAlgn="ctr"/>
                      <a:r>
                        <a:rPr lang="en-US" sz="1100" u="none" strike="noStrike">
                          <a:effectLst/>
                        </a:rPr>
                        <a:t>PROCHOT</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b="0" i="0" u="none" strike="noStrike">
                          <a:solidFill>
                            <a:srgbClr val="000000"/>
                          </a:solidFill>
                          <a:effectLst/>
                          <a:latin typeface="Aptos Narrow" panose="020B0004020202020204" pitchFamily="34" charset="0"/>
                        </a:rPr>
                        <a:t>DS9C2</a:t>
                      </a:r>
                    </a:p>
                  </a:txBody>
                  <a:tcPr marL="6350" marR="6350" marT="6350" marB="0" anchor="ctr"/>
                </a:tc>
                <a:tc>
                  <a:txBody>
                    <a:bodyPr/>
                    <a:lstStyle/>
                    <a:p>
                      <a:pPr algn="ctr" fontAlgn="b"/>
                      <a:r>
                        <a:rPr lang="en-US" sz="1100" b="0" i="0" u="none" strike="noStrike">
                          <a:solidFill>
                            <a:srgbClr val="000000"/>
                          </a:solidFill>
                          <a:effectLst/>
                          <a:latin typeface="Intel Clear (Body)"/>
                        </a:rPr>
                        <a:t>DS9C1</a:t>
                      </a:r>
                    </a:p>
                  </a:txBody>
                  <a:tcPr marL="7620" marR="7620" marT="7620" marB="0" anchor="ctr"/>
                </a:tc>
                <a:extLst>
                  <a:ext uri="{0D108BD9-81ED-4DB2-BD59-A6C34878D82A}">
                    <a16:rowId xmlns:a16="http://schemas.microsoft.com/office/drawing/2014/main" val="3480273513"/>
                  </a:ext>
                </a:extLst>
              </a:tr>
              <a:tr h="208943">
                <a:tc>
                  <a:txBody>
                    <a:bodyPr/>
                    <a:lstStyle/>
                    <a:p>
                      <a:pPr algn="ctr" fontAlgn="ctr"/>
                      <a:r>
                        <a:rPr lang="en-US" sz="1100" u="none" strike="noStrike">
                          <a:effectLst/>
                        </a:rPr>
                        <a:t>MIC_MUTE_LED</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b="0" i="0" u="none" strike="noStrike">
                          <a:solidFill>
                            <a:srgbClr val="000000"/>
                          </a:solidFill>
                          <a:effectLst/>
                          <a:latin typeface="Aptos Narrow" panose="020B0004020202020204" pitchFamily="34" charset="0"/>
                        </a:rPr>
                        <a:t>DS7J1</a:t>
                      </a:r>
                    </a:p>
                  </a:txBody>
                  <a:tcPr marL="6350" marR="6350" marT="6350" marB="0" anchor="ctr"/>
                </a:tc>
                <a:tc>
                  <a:txBody>
                    <a:bodyPr/>
                    <a:lstStyle/>
                    <a:p>
                      <a:pPr algn="ctr" fontAlgn="b"/>
                      <a:r>
                        <a:rPr lang="en-US" sz="1100" b="0" i="0" u="none" strike="noStrike">
                          <a:solidFill>
                            <a:srgbClr val="000000"/>
                          </a:solidFill>
                          <a:effectLst/>
                          <a:latin typeface="Intel Clear (Body)"/>
                        </a:rPr>
                        <a:t>DS7J1</a:t>
                      </a:r>
                    </a:p>
                  </a:txBody>
                  <a:tcPr marL="7620" marR="7620" marT="7620" marB="0" anchor="ctr"/>
                </a:tc>
                <a:extLst>
                  <a:ext uri="{0D108BD9-81ED-4DB2-BD59-A6C34878D82A}">
                    <a16:rowId xmlns:a16="http://schemas.microsoft.com/office/drawing/2014/main" val="2621592764"/>
                  </a:ext>
                </a:extLst>
              </a:tr>
              <a:tr h="208943">
                <a:tc>
                  <a:txBody>
                    <a:bodyPr/>
                    <a:lstStyle/>
                    <a:p>
                      <a:pPr algn="ctr" fontAlgn="ctr"/>
                      <a:r>
                        <a:rPr lang="en-US" sz="1100" u="none" strike="noStrike">
                          <a:effectLst/>
                        </a:rPr>
                        <a:t>Digit 0</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b="0" i="0" u="none" strike="noStrike">
                          <a:solidFill>
                            <a:srgbClr val="000000"/>
                          </a:solidFill>
                          <a:effectLst/>
                          <a:latin typeface="Aptos Narrow" panose="020B0004020202020204" pitchFamily="34" charset="0"/>
                        </a:rPr>
                        <a:t>DS8G1</a:t>
                      </a:r>
                    </a:p>
                  </a:txBody>
                  <a:tcPr marL="6350" marR="6350" marT="6350" marB="0" anchor="ctr"/>
                </a:tc>
                <a:tc>
                  <a:txBody>
                    <a:bodyPr/>
                    <a:lstStyle/>
                    <a:p>
                      <a:pPr algn="ctr" fontAlgn="ctr"/>
                      <a:r>
                        <a:rPr lang="en-US" sz="1100" b="0" i="0" u="none" strike="noStrike">
                          <a:solidFill>
                            <a:srgbClr val="000000"/>
                          </a:solidFill>
                          <a:effectLst/>
                          <a:latin typeface="Intel Clear (Body)"/>
                        </a:rPr>
                        <a:t>DS8G1</a:t>
                      </a:r>
                    </a:p>
                  </a:txBody>
                  <a:tcPr marL="6350" marR="6350" marT="6350" marB="0" anchor="ctr"/>
                </a:tc>
                <a:extLst>
                  <a:ext uri="{0D108BD9-81ED-4DB2-BD59-A6C34878D82A}">
                    <a16:rowId xmlns:a16="http://schemas.microsoft.com/office/drawing/2014/main" val="3832677636"/>
                  </a:ext>
                </a:extLst>
              </a:tr>
              <a:tr h="208943">
                <a:tc>
                  <a:txBody>
                    <a:bodyPr/>
                    <a:lstStyle/>
                    <a:p>
                      <a:pPr algn="ctr" fontAlgn="ctr"/>
                      <a:r>
                        <a:rPr lang="en-US" sz="1100" u="none" strike="noStrike">
                          <a:effectLst/>
                        </a:rPr>
                        <a:t>Digit 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b="0" i="0" u="none" strike="noStrike">
                          <a:solidFill>
                            <a:srgbClr val="000000"/>
                          </a:solidFill>
                          <a:effectLst/>
                          <a:latin typeface="Aptos Narrow" panose="020B0004020202020204" pitchFamily="34" charset="0"/>
                        </a:rPr>
                        <a:t>DS8H1</a:t>
                      </a:r>
                    </a:p>
                  </a:txBody>
                  <a:tcPr marL="6350" marR="6350" marT="6350" marB="0" anchor="ctr"/>
                </a:tc>
                <a:tc>
                  <a:txBody>
                    <a:bodyPr/>
                    <a:lstStyle/>
                    <a:p>
                      <a:pPr algn="ctr" fontAlgn="ctr"/>
                      <a:r>
                        <a:rPr lang="en-US" sz="1100" b="0" i="0" u="none" strike="noStrike">
                          <a:solidFill>
                            <a:srgbClr val="000000"/>
                          </a:solidFill>
                          <a:effectLst/>
                          <a:latin typeface="Intel Clear (Body)"/>
                        </a:rPr>
                        <a:t>DS8H1</a:t>
                      </a:r>
                    </a:p>
                  </a:txBody>
                  <a:tcPr marL="6350" marR="6350" marT="6350" marB="0" anchor="ctr"/>
                </a:tc>
                <a:extLst>
                  <a:ext uri="{0D108BD9-81ED-4DB2-BD59-A6C34878D82A}">
                    <a16:rowId xmlns:a16="http://schemas.microsoft.com/office/drawing/2014/main" val="2156064820"/>
                  </a:ext>
                </a:extLst>
              </a:tr>
              <a:tr h="208943">
                <a:tc>
                  <a:txBody>
                    <a:bodyPr/>
                    <a:lstStyle/>
                    <a:p>
                      <a:pPr algn="ctr" fontAlgn="ctr"/>
                      <a:r>
                        <a:rPr lang="en-US" sz="1100" u="none" strike="noStrike">
                          <a:effectLst/>
                        </a:rPr>
                        <a:t>Digit 2</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b="0" i="0" u="none" strike="noStrike">
                          <a:solidFill>
                            <a:srgbClr val="000000"/>
                          </a:solidFill>
                          <a:effectLst/>
                          <a:latin typeface="Aptos Narrow" panose="020B0004020202020204" pitchFamily="34" charset="0"/>
                        </a:rPr>
                        <a:t>DS8H2</a:t>
                      </a:r>
                    </a:p>
                  </a:txBody>
                  <a:tcPr marL="6350" marR="6350" marT="6350" marB="0" anchor="ctr"/>
                </a:tc>
                <a:tc>
                  <a:txBody>
                    <a:bodyPr/>
                    <a:lstStyle/>
                    <a:p>
                      <a:pPr algn="ctr" fontAlgn="ctr"/>
                      <a:r>
                        <a:rPr lang="en-US" sz="1100" b="0" i="0" u="none" strike="noStrike">
                          <a:solidFill>
                            <a:srgbClr val="000000"/>
                          </a:solidFill>
                          <a:effectLst/>
                          <a:latin typeface="Intel Clear (Body)"/>
                        </a:rPr>
                        <a:t>DS8H2</a:t>
                      </a:r>
                    </a:p>
                  </a:txBody>
                  <a:tcPr marL="6350" marR="6350" marT="6350" marB="0" anchor="ctr"/>
                </a:tc>
                <a:extLst>
                  <a:ext uri="{0D108BD9-81ED-4DB2-BD59-A6C34878D82A}">
                    <a16:rowId xmlns:a16="http://schemas.microsoft.com/office/drawing/2014/main" val="3614231291"/>
                  </a:ext>
                </a:extLst>
              </a:tr>
              <a:tr h="208943">
                <a:tc>
                  <a:txBody>
                    <a:bodyPr/>
                    <a:lstStyle/>
                    <a:p>
                      <a:pPr algn="ctr" fontAlgn="ctr"/>
                      <a:r>
                        <a:rPr lang="en-US" sz="1100" u="none" strike="noStrike">
                          <a:effectLst/>
                        </a:rPr>
                        <a:t>Digit 3</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b="0" i="0" u="none" strike="noStrike">
                          <a:solidFill>
                            <a:srgbClr val="000000"/>
                          </a:solidFill>
                          <a:effectLst/>
                          <a:latin typeface="Aptos Narrow" panose="020B0004020202020204" pitchFamily="34" charset="0"/>
                        </a:rPr>
                        <a:t>DS8H3</a:t>
                      </a:r>
                    </a:p>
                  </a:txBody>
                  <a:tcPr marL="6350" marR="6350" marT="6350" marB="0" anchor="ctr"/>
                </a:tc>
                <a:tc>
                  <a:txBody>
                    <a:bodyPr/>
                    <a:lstStyle/>
                    <a:p>
                      <a:pPr algn="ctr" fontAlgn="ctr"/>
                      <a:r>
                        <a:rPr lang="en-US" sz="1100" b="0" i="0" u="none" strike="noStrike">
                          <a:solidFill>
                            <a:srgbClr val="000000"/>
                          </a:solidFill>
                          <a:effectLst/>
                          <a:latin typeface="Intel Clear (Body)"/>
                        </a:rPr>
                        <a:t>DS8H3</a:t>
                      </a:r>
                    </a:p>
                  </a:txBody>
                  <a:tcPr marL="6350" marR="6350" marT="6350" marB="0" anchor="ctr"/>
                </a:tc>
                <a:extLst>
                  <a:ext uri="{0D108BD9-81ED-4DB2-BD59-A6C34878D82A}">
                    <a16:rowId xmlns:a16="http://schemas.microsoft.com/office/drawing/2014/main" val="1370726707"/>
                  </a:ext>
                </a:extLst>
              </a:tr>
              <a:tr h="208943">
                <a:tc>
                  <a:txBody>
                    <a:bodyPr/>
                    <a:lstStyle/>
                    <a:p>
                      <a:pPr algn="ctr" fontAlgn="ctr"/>
                      <a:r>
                        <a:rPr lang="en-US" sz="1100" u="none" strike="noStrike">
                          <a:effectLst/>
                        </a:rPr>
                        <a:t>POWER BUTTON LED</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b="0" i="0" u="none" strike="noStrike">
                          <a:solidFill>
                            <a:srgbClr val="000000"/>
                          </a:solidFill>
                          <a:effectLst/>
                          <a:latin typeface="Aptos Narrow" panose="020B0004020202020204" pitchFamily="34" charset="0"/>
                        </a:rPr>
                        <a:t>DS7F1</a:t>
                      </a:r>
                    </a:p>
                  </a:txBody>
                  <a:tcPr marL="6350" marR="6350" marT="6350" marB="0" anchor="ctr"/>
                </a:tc>
                <a:tc>
                  <a:txBody>
                    <a:bodyPr/>
                    <a:lstStyle/>
                    <a:p>
                      <a:pPr algn="ctr" fontAlgn="b"/>
                      <a:r>
                        <a:rPr lang="en-US" sz="1100" b="0" i="0" u="none" strike="noStrike">
                          <a:solidFill>
                            <a:srgbClr val="000000"/>
                          </a:solidFill>
                          <a:effectLst/>
                          <a:latin typeface="Intel Clear (Body)"/>
                        </a:rPr>
                        <a:t>DS7F1</a:t>
                      </a:r>
                    </a:p>
                  </a:txBody>
                  <a:tcPr marL="7620" marR="7620" marT="7620" marB="0" anchor="ctr"/>
                </a:tc>
                <a:extLst>
                  <a:ext uri="{0D108BD9-81ED-4DB2-BD59-A6C34878D82A}">
                    <a16:rowId xmlns:a16="http://schemas.microsoft.com/office/drawing/2014/main" val="2443885302"/>
                  </a:ext>
                </a:extLst>
              </a:tr>
              <a:tr h="208943">
                <a:tc>
                  <a:txBody>
                    <a:bodyPr/>
                    <a:lstStyle/>
                    <a:p>
                      <a:pPr algn="ctr" fontAlgn="ctr"/>
                      <a:r>
                        <a:rPr lang="en-US" sz="1100" u="none" strike="noStrike">
                          <a:effectLst/>
                        </a:rPr>
                        <a:t>CPU_C10_LED</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dirty="0">
                          <a:solidFill>
                            <a:srgbClr val="FF0000"/>
                          </a:solidFill>
                          <a:effectLst/>
                        </a:rPr>
                        <a:t>DS3J1</a:t>
                      </a:r>
                    </a:p>
                  </a:txBody>
                  <a:tcPr marL="6350" marR="6350" marT="6350" marB="0" anchor="ctr"/>
                </a:tc>
                <a:tc>
                  <a:txBody>
                    <a:bodyPr/>
                    <a:lstStyle/>
                    <a:p>
                      <a:pPr algn="ctr" fontAlgn="b"/>
                      <a:r>
                        <a:rPr lang="en-US" sz="1100" b="0" i="0" u="none" strike="noStrike" dirty="0">
                          <a:solidFill>
                            <a:srgbClr val="FF0000"/>
                          </a:solidFill>
                          <a:effectLst/>
                          <a:latin typeface="Intel Clear (Body)"/>
                        </a:rPr>
                        <a:t>DS3J1</a:t>
                      </a:r>
                    </a:p>
                  </a:txBody>
                  <a:tcPr marL="7620" marR="7620" marT="7620" marB="0" anchor="ctr"/>
                </a:tc>
                <a:extLst>
                  <a:ext uri="{0D108BD9-81ED-4DB2-BD59-A6C34878D82A}">
                    <a16:rowId xmlns:a16="http://schemas.microsoft.com/office/drawing/2014/main" val="2410217557"/>
                  </a:ext>
                </a:extLst>
              </a:tr>
            </a:tbl>
          </a:graphicData>
        </a:graphic>
      </p:graphicFrame>
      <p:pic>
        <p:nvPicPr>
          <p:cNvPr id="2" name="Picture 1">
            <a:extLst>
              <a:ext uri="{FF2B5EF4-FFF2-40B4-BE49-F238E27FC236}">
                <a16:creationId xmlns:a16="http://schemas.microsoft.com/office/drawing/2014/main" id="{F458A895-254E-C76B-A9F2-47E64C14F820}"/>
              </a:ext>
            </a:extLst>
          </p:cNvPr>
          <p:cNvPicPr>
            <a:picLocks noChangeAspect="1"/>
          </p:cNvPicPr>
          <p:nvPr/>
        </p:nvPicPr>
        <p:blipFill>
          <a:blip r:embed="rId2"/>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2119494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2085" y="156619"/>
            <a:ext cx="10972801" cy="8836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ormAutofit/>
          </a:bodyPr>
          <a:lstStyle/>
          <a:p>
            <a:pPr defTabSz="609600">
              <a:spcBef>
                <a:spcPts val="0"/>
              </a:spcBef>
              <a:spcAft>
                <a:spcPts val="600"/>
              </a:spcAft>
            </a:pPr>
            <a:r>
              <a:rPr lang="en-US" sz="4000">
                <a:solidFill>
                  <a:schemeClr val="bg2"/>
                </a:solidFill>
                <a:latin typeface="Intel Clear Light" panose="020B0404020203020204" pitchFamily="34" charset="0"/>
                <a:sym typeface="Helvetica"/>
              </a:rPr>
              <a:t>WCL SOC Straps</a:t>
            </a:r>
            <a:endParaRPr lang="en-US"/>
          </a:p>
        </p:txBody>
      </p:sp>
      <p:graphicFrame>
        <p:nvGraphicFramePr>
          <p:cNvPr id="13" name="Table 12">
            <a:extLst>
              <a:ext uri="{FF2B5EF4-FFF2-40B4-BE49-F238E27FC236}">
                <a16:creationId xmlns:a16="http://schemas.microsoft.com/office/drawing/2014/main" id="{2C397CA6-CDB5-E820-EA97-76DB6287915B}"/>
              </a:ext>
            </a:extLst>
          </p:cNvPr>
          <p:cNvGraphicFramePr>
            <a:graphicFrameLocks noGrp="1"/>
          </p:cNvGraphicFramePr>
          <p:nvPr>
            <p:extLst>
              <p:ext uri="{D42A27DB-BD31-4B8C-83A1-F6EECF244321}">
                <p14:modId xmlns:p14="http://schemas.microsoft.com/office/powerpoint/2010/main" val="2080227005"/>
              </p:ext>
            </p:extLst>
          </p:nvPr>
        </p:nvGraphicFramePr>
        <p:xfrm>
          <a:off x="86809" y="721323"/>
          <a:ext cx="11524165" cy="5687866"/>
        </p:xfrm>
        <a:graphic>
          <a:graphicData uri="http://schemas.openxmlformats.org/drawingml/2006/table">
            <a:tbl>
              <a:tblPr firstRow="1" bandRow="1">
                <a:tableStyleId>{00A15C55-8517-42AA-B614-E9B94910E393}</a:tableStyleId>
              </a:tblPr>
              <a:tblGrid>
                <a:gridCol w="919440">
                  <a:extLst>
                    <a:ext uri="{9D8B030D-6E8A-4147-A177-3AD203B41FA5}">
                      <a16:colId xmlns:a16="http://schemas.microsoft.com/office/drawing/2014/main" val="264572431"/>
                    </a:ext>
                  </a:extLst>
                </a:gridCol>
                <a:gridCol w="1199923">
                  <a:extLst>
                    <a:ext uri="{9D8B030D-6E8A-4147-A177-3AD203B41FA5}">
                      <a16:colId xmlns:a16="http://schemas.microsoft.com/office/drawing/2014/main" val="3714628586"/>
                    </a:ext>
                  </a:extLst>
                </a:gridCol>
                <a:gridCol w="898978">
                  <a:extLst>
                    <a:ext uri="{9D8B030D-6E8A-4147-A177-3AD203B41FA5}">
                      <a16:colId xmlns:a16="http://schemas.microsoft.com/office/drawing/2014/main" val="1654716143"/>
                    </a:ext>
                  </a:extLst>
                </a:gridCol>
                <a:gridCol w="732091">
                  <a:extLst>
                    <a:ext uri="{9D8B030D-6E8A-4147-A177-3AD203B41FA5}">
                      <a16:colId xmlns:a16="http://schemas.microsoft.com/office/drawing/2014/main" val="2610105824"/>
                    </a:ext>
                  </a:extLst>
                </a:gridCol>
                <a:gridCol w="2653204">
                  <a:extLst>
                    <a:ext uri="{9D8B030D-6E8A-4147-A177-3AD203B41FA5}">
                      <a16:colId xmlns:a16="http://schemas.microsoft.com/office/drawing/2014/main" val="2206200466"/>
                    </a:ext>
                  </a:extLst>
                </a:gridCol>
                <a:gridCol w="4198995">
                  <a:extLst>
                    <a:ext uri="{9D8B030D-6E8A-4147-A177-3AD203B41FA5}">
                      <a16:colId xmlns:a16="http://schemas.microsoft.com/office/drawing/2014/main" val="3448234300"/>
                    </a:ext>
                  </a:extLst>
                </a:gridCol>
                <a:gridCol w="921534">
                  <a:extLst>
                    <a:ext uri="{9D8B030D-6E8A-4147-A177-3AD203B41FA5}">
                      <a16:colId xmlns:a16="http://schemas.microsoft.com/office/drawing/2014/main" val="2492198120"/>
                    </a:ext>
                  </a:extLst>
                </a:gridCol>
              </a:tblGrid>
              <a:tr h="348624">
                <a:tc>
                  <a:txBody>
                    <a:bodyPr/>
                    <a:lstStyle/>
                    <a:p>
                      <a:pPr algn="ctr"/>
                      <a:r>
                        <a:rPr lang="en-US" sz="1200">
                          <a:effectLst/>
                        </a:rPr>
                        <a:t>GPIO #​</a:t>
                      </a:r>
                    </a:p>
                  </a:txBody>
                  <a:tcPr marL="0" marR="0" marT="0" marB="0" anchor="ctr"/>
                </a:tc>
                <a:tc>
                  <a:txBody>
                    <a:bodyPr/>
                    <a:lstStyle/>
                    <a:p>
                      <a:pPr algn="ctr"/>
                      <a:r>
                        <a:rPr lang="en-US" sz="1200">
                          <a:effectLst/>
                        </a:rPr>
                        <a:t>When Sampled​</a:t>
                      </a:r>
                    </a:p>
                  </a:txBody>
                  <a:tcPr marL="0" marR="0" marT="0" marB="0" anchor="ctr"/>
                </a:tc>
                <a:tc>
                  <a:txBody>
                    <a:bodyPr/>
                    <a:lstStyle/>
                    <a:p>
                      <a:pPr algn="ctr"/>
                      <a:r>
                        <a:rPr lang="en-US" sz="1200">
                          <a:effectLst/>
                        </a:rPr>
                        <a:t>Termination​</a:t>
                      </a:r>
                    </a:p>
                  </a:txBody>
                  <a:tcPr marL="0" marR="0" marT="0" marB="0" anchor="ctr"/>
                </a:tc>
                <a:tc>
                  <a:txBody>
                    <a:bodyPr/>
                    <a:lstStyle/>
                    <a:p>
                      <a:pPr algn="ctr"/>
                      <a:r>
                        <a:rPr lang="en-US" sz="1200">
                          <a:effectLst/>
                        </a:rPr>
                        <a:t>HVM Strap​</a:t>
                      </a:r>
                    </a:p>
                  </a:txBody>
                  <a:tcPr marL="0" marR="0" marT="0" marB="0" anchor="ctr"/>
                </a:tc>
                <a:tc>
                  <a:txBody>
                    <a:bodyPr/>
                    <a:lstStyle/>
                    <a:p>
                      <a:pPr algn="ctr"/>
                      <a:r>
                        <a:rPr lang="en-US" sz="1200">
                          <a:effectLst/>
                        </a:rPr>
                        <a:t>Pin Strap Usage​</a:t>
                      </a:r>
                    </a:p>
                  </a:txBody>
                  <a:tcPr marL="0" marR="0" marT="0" marB="0" anchor="ctr"/>
                </a:tc>
                <a:tc>
                  <a:txBody>
                    <a:bodyPr/>
                    <a:lstStyle/>
                    <a:p>
                      <a:pPr algn="ctr"/>
                      <a:r>
                        <a:rPr lang="en-US" sz="1200">
                          <a:effectLst/>
                        </a:rPr>
                        <a:t>Polarity​</a:t>
                      </a:r>
                    </a:p>
                  </a:txBody>
                  <a:tcPr marL="0" marR="0" marT="0" marB="0" anchor="ctr"/>
                </a:tc>
                <a:tc>
                  <a:txBody>
                    <a:bodyPr/>
                    <a:lstStyle/>
                    <a:p>
                      <a:pPr algn="ctr"/>
                      <a:r>
                        <a:rPr lang="en-US" sz="1200">
                          <a:effectLst/>
                        </a:rPr>
                        <a:t>RVP Default​</a:t>
                      </a:r>
                    </a:p>
                  </a:txBody>
                  <a:tcPr marL="0" marR="0" marT="0" marB="0" anchor="ctr"/>
                </a:tc>
                <a:extLst>
                  <a:ext uri="{0D108BD9-81ED-4DB2-BD59-A6C34878D82A}">
                    <a16:rowId xmlns:a16="http://schemas.microsoft.com/office/drawing/2014/main" val="3687100031"/>
                  </a:ext>
                </a:extLst>
              </a:tr>
              <a:tr h="348624">
                <a:tc>
                  <a:txBody>
                    <a:bodyPr/>
                    <a:lstStyle/>
                    <a:p>
                      <a:pPr algn="l" fontAlgn="ctr"/>
                      <a:r>
                        <a:rPr lang="en-US" sz="1200" b="0" u="none" strike="noStrike" cap="none" spc="0" baseline="0">
                          <a:solidFill>
                            <a:schemeClr val="bg2"/>
                          </a:solidFill>
                          <a:effectLst/>
                          <a:uFillTx/>
                          <a:sym typeface="Intel Clear"/>
                        </a:rPr>
                        <a:t>xxgpp_d_12</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ctr" fontAlgn="ctr"/>
                      <a:r>
                        <a:rPr lang="en-US" sz="1200" b="0" u="none" strike="noStrike" cap="none" spc="0" baseline="0">
                          <a:solidFill>
                            <a:schemeClr val="bg2"/>
                          </a:solidFill>
                          <a:effectLst/>
                          <a:uFillTx/>
                          <a:sym typeface="Intel Clear"/>
                        </a:rPr>
                        <a:t>PCH_PWROK</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ctr" fontAlgn="ctr"/>
                      <a:r>
                        <a:rPr lang="en-US" sz="1200" b="0" u="none" strike="noStrike" cap="none" spc="0" baseline="0">
                          <a:solidFill>
                            <a:schemeClr val="bg2"/>
                          </a:solidFill>
                          <a:effectLst/>
                          <a:uFillTx/>
                          <a:sym typeface="Intel Clear"/>
                        </a:rPr>
                        <a:t>20K PD</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ctr" fontAlgn="ctr"/>
                      <a:r>
                        <a:rPr lang="en-US" sz="1200" b="0" u="none" strike="noStrike" cap="none" spc="0" baseline="0">
                          <a:solidFill>
                            <a:schemeClr val="bg2"/>
                          </a:solidFill>
                          <a:effectLst/>
                          <a:uFillTx/>
                          <a:sym typeface="Intel Clear"/>
                        </a:rPr>
                        <a:t>No</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l" fontAlgn="ctr"/>
                      <a:r>
                        <a:rPr lang="en-US" sz="1200" b="0" u="none" strike="noStrike" cap="none" spc="0" baseline="0">
                          <a:solidFill>
                            <a:schemeClr val="bg2"/>
                          </a:solidFill>
                          <a:effectLst/>
                          <a:uFillTx/>
                          <a:sym typeface="Intel Clear"/>
                        </a:rPr>
                        <a:t>No Reboot</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marL="0" marR="0" indent="0" algn="l" defTabSz="609600" fontAlgn="ctr" latinLnBrk="0">
                        <a:lnSpc>
                          <a:spcPct val="100000"/>
                        </a:lnSpc>
                        <a:spcBef>
                          <a:spcPts val="0"/>
                        </a:spcBef>
                        <a:spcAft>
                          <a:spcPts val="0"/>
                        </a:spcAft>
                        <a:buClrTx/>
                        <a:buSzTx/>
                        <a:buFontTx/>
                        <a:buNone/>
                        <a:tabLst/>
                      </a:pPr>
                      <a:r>
                        <a:rPr lang="en-US" sz="1200" b="0" u="none" strike="noStrike" cap="none" spc="0" baseline="0">
                          <a:solidFill>
                            <a:schemeClr val="bg2"/>
                          </a:solidFill>
                          <a:effectLst/>
                          <a:uFillTx/>
                          <a:sym typeface="Intel Clear"/>
                        </a:rPr>
                        <a:t>No reboot if sampled high</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ctr"/>
                      <a:r>
                        <a:rPr lang="en-US" sz="1200">
                          <a:solidFill>
                            <a:schemeClr val="bg2"/>
                          </a:solidFill>
                          <a:effectLst/>
                        </a:rPr>
                        <a:t>0​</a:t>
                      </a:r>
                    </a:p>
                  </a:txBody>
                  <a:tcPr marL="0" marR="0" marT="0" marB="0" anchor="ctr"/>
                </a:tc>
                <a:extLst>
                  <a:ext uri="{0D108BD9-81ED-4DB2-BD59-A6C34878D82A}">
                    <a16:rowId xmlns:a16="http://schemas.microsoft.com/office/drawing/2014/main" val="2071139936"/>
                  </a:ext>
                </a:extLst>
              </a:tr>
              <a:tr h="348624">
                <a:tc>
                  <a:txBody>
                    <a:bodyPr/>
                    <a:lstStyle/>
                    <a:p>
                      <a:pPr algn="l" fontAlgn="ctr"/>
                      <a:r>
                        <a:rPr lang="en-US" sz="1200" b="0" u="none" strike="noStrike" cap="none" spc="0" baseline="0">
                          <a:solidFill>
                            <a:schemeClr val="bg2"/>
                          </a:solidFill>
                          <a:effectLst/>
                          <a:uFillTx/>
                          <a:sym typeface="Intel Clear"/>
                        </a:rPr>
                        <a:t>xxgpp_b_14</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ctr" fontAlgn="ctr"/>
                      <a:r>
                        <a:rPr lang="en-US" sz="1200" b="0" u="none" strike="noStrike" cap="none" spc="0" baseline="0">
                          <a:solidFill>
                            <a:schemeClr val="bg2"/>
                          </a:solidFill>
                          <a:effectLst/>
                          <a:uFillTx/>
                          <a:sym typeface="Intel Clear"/>
                        </a:rPr>
                        <a:t>PCH_PWROK</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ctr" fontAlgn="ctr"/>
                      <a:r>
                        <a:rPr lang="en-US" sz="1200" b="0" u="none" strike="noStrike" cap="none" spc="0" baseline="0">
                          <a:solidFill>
                            <a:schemeClr val="bg2"/>
                          </a:solidFill>
                          <a:effectLst/>
                          <a:uFillTx/>
                          <a:sym typeface="Intel Clear"/>
                        </a:rPr>
                        <a:t>20K PD</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ctr" fontAlgn="ctr"/>
                      <a:r>
                        <a:rPr lang="en-US" sz="1200" b="0" u="none" strike="noStrike" cap="none" spc="0" baseline="0">
                          <a:solidFill>
                            <a:schemeClr val="bg2"/>
                          </a:solidFill>
                          <a:effectLst/>
                          <a:uFillTx/>
                          <a:sym typeface="Intel Clear"/>
                        </a:rPr>
                        <a:t>No</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l" fontAlgn="ctr"/>
                      <a:r>
                        <a:rPr lang="en-US" sz="1200" b="0" u="none" strike="noStrike" cap="none" spc="0" baseline="0">
                          <a:solidFill>
                            <a:schemeClr val="bg2"/>
                          </a:solidFill>
                          <a:effectLst/>
                          <a:uFillTx/>
                          <a:sym typeface="Intel Clear"/>
                        </a:rPr>
                        <a:t>Top swap override</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marL="0" marR="0" indent="0" algn="l" defTabSz="609600" fontAlgn="ctr" latinLnBrk="0">
                        <a:lnSpc>
                          <a:spcPct val="100000"/>
                        </a:lnSpc>
                        <a:spcBef>
                          <a:spcPts val="0"/>
                        </a:spcBef>
                        <a:spcAft>
                          <a:spcPts val="0"/>
                        </a:spcAft>
                        <a:buClrTx/>
                        <a:buSzTx/>
                        <a:buFontTx/>
                        <a:buNone/>
                        <a:tabLst/>
                      </a:pPr>
                      <a:r>
                        <a:rPr lang="en-US" sz="1200" b="0" u="none" strike="noStrike" cap="none" spc="0" baseline="0">
                          <a:solidFill>
                            <a:schemeClr val="bg2"/>
                          </a:solidFill>
                          <a:effectLst/>
                          <a:uFillTx/>
                          <a:sym typeface="Intel Clear"/>
                        </a:rPr>
                        <a:t>Top Swap is enabled if sampled high</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ctr"/>
                      <a:r>
                        <a:rPr lang="en-US" sz="1200">
                          <a:solidFill>
                            <a:schemeClr val="bg2"/>
                          </a:solidFill>
                          <a:effectLst/>
                        </a:rPr>
                        <a:t>0 </a:t>
                      </a:r>
                    </a:p>
                  </a:txBody>
                  <a:tcPr marL="0" marR="0" marT="0" marB="0" anchor="ctr"/>
                </a:tc>
                <a:extLst>
                  <a:ext uri="{0D108BD9-81ED-4DB2-BD59-A6C34878D82A}">
                    <a16:rowId xmlns:a16="http://schemas.microsoft.com/office/drawing/2014/main" val="1471071058"/>
                  </a:ext>
                </a:extLst>
              </a:tr>
              <a:tr h="174312">
                <a:tc>
                  <a:txBody>
                    <a:bodyPr/>
                    <a:lstStyle/>
                    <a:p>
                      <a:pPr algn="l" fontAlgn="ctr"/>
                      <a:r>
                        <a:rPr lang="en-US" sz="1200" b="0" u="none" strike="noStrike" cap="none" spc="0" baseline="0">
                          <a:solidFill>
                            <a:schemeClr val="bg2"/>
                          </a:solidFill>
                          <a:effectLst/>
                          <a:uFillTx/>
                          <a:sym typeface="Intel Clear"/>
                        </a:rPr>
                        <a:t>xxgpp_b_23</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ctr" fontAlgn="ctr"/>
                      <a:r>
                        <a:rPr lang="en-US" sz="1200" b="0" u="none" strike="noStrike" cap="none" spc="0" baseline="0">
                          <a:solidFill>
                            <a:schemeClr val="bg2"/>
                          </a:solidFill>
                          <a:effectLst/>
                          <a:uFillTx/>
                          <a:sym typeface="Intel Clear"/>
                        </a:rPr>
                        <a:t>RSMRSTB</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ctr" fontAlgn="ctr"/>
                      <a:r>
                        <a:rPr lang="en-US" sz="1200" b="0" u="none" strike="noStrike" cap="none" spc="0" baseline="0">
                          <a:solidFill>
                            <a:schemeClr val="bg2"/>
                          </a:solidFill>
                          <a:effectLst/>
                          <a:uFillTx/>
                          <a:sym typeface="Intel Clear"/>
                        </a:rPr>
                        <a:t>20K PD</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ctr" fontAlgn="ctr"/>
                      <a:r>
                        <a:rPr lang="en-US" sz="1200" b="0" u="none" strike="noStrike" cap="none" spc="0" baseline="0">
                          <a:solidFill>
                            <a:schemeClr val="bg2"/>
                          </a:solidFill>
                          <a:effectLst/>
                          <a:uFillTx/>
                          <a:sym typeface="Intel Clear"/>
                        </a:rPr>
                        <a:t>No</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l" fontAlgn="ctr"/>
                      <a:r>
                        <a:rPr lang="en-US" sz="1200" b="0" u="none" strike="noStrike" cap="none" spc="0" baseline="0">
                          <a:solidFill>
                            <a:schemeClr val="bg2"/>
                          </a:solidFill>
                          <a:effectLst/>
                          <a:uFillTx/>
                          <a:sym typeface="Intel Clear"/>
                        </a:rPr>
                        <a:t>“RTC” PLL (POR) or XTAL</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marL="0" marR="0" indent="0" algn="l" defTabSz="609600" fontAlgn="ctr" latinLnBrk="0">
                        <a:lnSpc>
                          <a:spcPct val="100000"/>
                        </a:lnSpc>
                        <a:spcBef>
                          <a:spcPts val="0"/>
                        </a:spcBef>
                        <a:spcAft>
                          <a:spcPts val="0"/>
                        </a:spcAft>
                        <a:buClrTx/>
                        <a:buSzTx/>
                        <a:buFontTx/>
                        <a:buNone/>
                        <a:tabLst/>
                      </a:pPr>
                      <a:r>
                        <a:rPr lang="en-US" sz="1200" b="0" u="none" strike="noStrike" cap="none" spc="0" baseline="0">
                          <a:solidFill>
                            <a:schemeClr val="bg2"/>
                          </a:solidFill>
                          <a:effectLst/>
                          <a:uFillTx/>
                          <a:sym typeface="Intel Clear"/>
                        </a:rPr>
                        <a:t>Default RTC PLL distribution source</a:t>
                      </a:r>
                      <a:br>
                        <a:rPr lang="en-US" sz="1200" b="0" u="none" strike="noStrike" cap="none" spc="0" baseline="0">
                          <a:solidFill>
                            <a:schemeClr val="bg2"/>
                          </a:solidFill>
                          <a:effectLst/>
                          <a:uFillTx/>
                          <a:sym typeface="Intel Clear"/>
                        </a:rPr>
                      </a:br>
                      <a:r>
                        <a:rPr lang="en-US" sz="1200" b="0" u="none" strike="noStrike" cap="none" spc="0" baseline="0">
                          <a:solidFill>
                            <a:schemeClr val="bg2"/>
                          </a:solidFill>
                          <a:effectLst/>
                          <a:uFillTx/>
                          <a:sym typeface="Intel Clear"/>
                        </a:rPr>
                        <a:t>1 = 38.4MHz XTAL (Survivability usage only)</a:t>
                      </a:r>
                      <a:br>
                        <a:rPr lang="en-US" sz="1200" b="0" u="none" strike="noStrike" cap="none" spc="0" baseline="0">
                          <a:solidFill>
                            <a:schemeClr val="bg2"/>
                          </a:solidFill>
                          <a:effectLst/>
                          <a:uFillTx/>
                          <a:sym typeface="Intel Clear"/>
                        </a:rPr>
                      </a:br>
                      <a:r>
                        <a:rPr lang="en-US" sz="1200" b="0" u="none" strike="noStrike" cap="none" spc="0" baseline="0">
                          <a:solidFill>
                            <a:schemeClr val="bg2"/>
                          </a:solidFill>
                          <a:effectLst/>
                          <a:uFillTx/>
                          <a:sym typeface="Intel Clear"/>
                        </a:rPr>
                        <a:t>0 = “RTC” PLL @76.8MHz.  This is the POR, and the default.</a:t>
                      </a:r>
                      <a:br>
                        <a:rPr lang="en-US" sz="1200" b="0" u="none" strike="noStrike" cap="none" spc="0" baseline="0">
                          <a:solidFill>
                            <a:schemeClr val="bg2"/>
                          </a:solidFill>
                          <a:effectLst/>
                          <a:uFillTx/>
                          <a:sym typeface="Intel Clear"/>
                        </a:rPr>
                      </a:br>
                      <a:r>
                        <a:rPr lang="en-US" sz="1200" b="0" u="none" strike="noStrike" cap="none" spc="0" baseline="0">
                          <a:solidFill>
                            <a:schemeClr val="bg2"/>
                          </a:solidFill>
                          <a:effectLst/>
                          <a:uFillTx/>
                          <a:sym typeface="Intel Clear"/>
                        </a:rPr>
                        <a:t>*This pin strap is for survivability usage only and expected to be further qualified with the “Personality Strap’ aka “A0 only Strap” outside of GPIO prior to being used by iSClk.</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ctr"/>
                      <a:r>
                        <a:rPr lang="en-US" sz="1200">
                          <a:solidFill>
                            <a:schemeClr val="bg2"/>
                          </a:solidFill>
                          <a:effectLst/>
                        </a:rPr>
                        <a:t>0</a:t>
                      </a:r>
                    </a:p>
                  </a:txBody>
                  <a:tcPr marL="0" marR="0" marT="0" marB="0" anchor="ctr"/>
                </a:tc>
                <a:extLst>
                  <a:ext uri="{0D108BD9-81ED-4DB2-BD59-A6C34878D82A}">
                    <a16:rowId xmlns:a16="http://schemas.microsoft.com/office/drawing/2014/main" val="4048336202"/>
                  </a:ext>
                </a:extLst>
              </a:tr>
              <a:tr h="278578">
                <a:tc>
                  <a:txBody>
                    <a:bodyPr/>
                    <a:lstStyle/>
                    <a:p>
                      <a:pPr algn="l" fontAlgn="ctr"/>
                      <a:r>
                        <a:rPr lang="en-US" sz="1200" b="0" u="none" strike="noStrike" cap="none" spc="0" baseline="0">
                          <a:solidFill>
                            <a:schemeClr val="bg2"/>
                          </a:solidFill>
                          <a:effectLst/>
                          <a:uFillTx/>
                          <a:sym typeface="Intel Clear"/>
                        </a:rPr>
                        <a:t>xxgpp_c_2</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ctr" fontAlgn="ctr"/>
                      <a:r>
                        <a:rPr lang="en-US" sz="1200" b="0" u="none" strike="noStrike" cap="none" spc="0" baseline="0">
                          <a:solidFill>
                            <a:schemeClr val="bg2"/>
                          </a:solidFill>
                          <a:effectLst/>
                          <a:uFillTx/>
                          <a:sym typeface="Intel Clear"/>
                        </a:rPr>
                        <a:t>RSMRSTB</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ctr" fontAlgn="ctr"/>
                      <a:r>
                        <a:rPr lang="en-US" sz="1200" b="0" u="none" strike="noStrike" cap="none" spc="0" baseline="0">
                          <a:solidFill>
                            <a:schemeClr val="bg2"/>
                          </a:solidFill>
                          <a:effectLst/>
                          <a:uFillTx/>
                          <a:sym typeface="Intel Clear"/>
                        </a:rPr>
                        <a:t>20K PD</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ctr" fontAlgn="ctr"/>
                      <a:r>
                        <a:rPr lang="en-US" sz="1200" b="0" u="none" strike="noStrike" cap="none" spc="0" baseline="0">
                          <a:solidFill>
                            <a:schemeClr val="bg2"/>
                          </a:solidFill>
                          <a:effectLst/>
                          <a:uFillTx/>
                          <a:sym typeface="Intel Clear"/>
                        </a:rPr>
                        <a:t>No</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l" fontAlgn="ctr"/>
                      <a:r>
                        <a:rPr lang="en-US" sz="1200" b="0" u="none" strike="noStrike" cap="none" spc="0" baseline="0">
                          <a:solidFill>
                            <a:schemeClr val="bg2"/>
                          </a:solidFill>
                          <a:effectLst/>
                          <a:uFillTx/>
                          <a:sym typeface="Intel Clear"/>
                        </a:rPr>
                        <a:t>TLS Confidentiality Enable</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marL="0" marR="0" indent="0" algn="l" defTabSz="609600" fontAlgn="ctr" latinLnBrk="0">
                        <a:lnSpc>
                          <a:spcPct val="100000"/>
                        </a:lnSpc>
                        <a:spcBef>
                          <a:spcPts val="0"/>
                        </a:spcBef>
                        <a:spcAft>
                          <a:spcPts val="0"/>
                        </a:spcAft>
                        <a:buClrTx/>
                        <a:buSzTx/>
                        <a:buFontTx/>
                        <a:buNone/>
                        <a:tabLst/>
                      </a:pPr>
                      <a:r>
                        <a:rPr lang="en-US" sz="1200" b="0" u="none" strike="noStrike" cap="none" spc="0" baseline="0">
                          <a:solidFill>
                            <a:schemeClr val="bg2"/>
                          </a:solidFill>
                          <a:effectLst/>
                          <a:uFillTx/>
                          <a:sym typeface="Intel Clear"/>
                        </a:rPr>
                        <a:t>TLS conf enabled if sampled high</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ctr"/>
                      <a:r>
                        <a:rPr lang="en-US" sz="1200">
                          <a:solidFill>
                            <a:schemeClr val="bg2"/>
                          </a:solidFill>
                          <a:effectLst/>
                        </a:rPr>
                        <a:t>1</a:t>
                      </a:r>
                    </a:p>
                  </a:txBody>
                  <a:tcPr marL="0" marR="0" marT="0" marB="0" anchor="ctr"/>
                </a:tc>
                <a:extLst>
                  <a:ext uri="{0D108BD9-81ED-4DB2-BD59-A6C34878D82A}">
                    <a16:rowId xmlns:a16="http://schemas.microsoft.com/office/drawing/2014/main" val="3866432717"/>
                  </a:ext>
                </a:extLst>
              </a:tr>
              <a:tr h="348624">
                <a:tc>
                  <a:txBody>
                    <a:bodyPr/>
                    <a:lstStyle/>
                    <a:p>
                      <a:pPr algn="l" fontAlgn="ctr"/>
                      <a:r>
                        <a:rPr lang="en-US" sz="1200" b="0" u="none" strike="noStrike" cap="none" spc="0" baseline="0">
                          <a:solidFill>
                            <a:schemeClr val="bg2"/>
                          </a:solidFill>
                          <a:effectLst/>
                          <a:uFillTx/>
                          <a:sym typeface="Intel Clear"/>
                        </a:rPr>
                        <a:t>xxgpp_c_5</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ctr" fontAlgn="ctr"/>
                      <a:r>
                        <a:rPr lang="en-US" sz="1200" b="0" u="none" strike="noStrike" cap="none" spc="0" baseline="0">
                          <a:solidFill>
                            <a:schemeClr val="bg2"/>
                          </a:solidFill>
                          <a:effectLst/>
                          <a:uFillTx/>
                          <a:sym typeface="Intel Clear"/>
                        </a:rPr>
                        <a:t>RSMRSTB</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ctr" fontAlgn="ctr"/>
                      <a:r>
                        <a:rPr lang="en-US" sz="1200" b="0" u="none" strike="noStrike" cap="none" spc="0" baseline="0">
                          <a:solidFill>
                            <a:schemeClr val="bg2"/>
                          </a:solidFill>
                          <a:effectLst/>
                          <a:uFillTx/>
                          <a:sym typeface="Intel Clear"/>
                        </a:rPr>
                        <a:t>20K PD</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ctr" fontAlgn="ctr"/>
                      <a:r>
                        <a:rPr lang="en-US" sz="1200" b="0" u="none" strike="noStrike" cap="none" spc="0" baseline="0">
                          <a:solidFill>
                            <a:schemeClr val="bg2"/>
                          </a:solidFill>
                          <a:effectLst/>
                          <a:uFillTx/>
                          <a:sym typeface="Intel Clear"/>
                        </a:rPr>
                        <a:t>No</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l" fontAlgn="ctr"/>
                      <a:r>
                        <a:rPr lang="en-US" sz="1200" b="0" u="none" strike="noStrike" cap="none" spc="0" baseline="0">
                          <a:solidFill>
                            <a:schemeClr val="bg2"/>
                          </a:solidFill>
                          <a:effectLst/>
                          <a:uFillTx/>
                          <a:sym typeface="Intel Clear"/>
                        </a:rPr>
                        <a:t>eSPI Disabled</a:t>
                      </a:r>
                      <a:br>
                        <a:rPr lang="en-US" sz="1200" b="0" u="none" strike="noStrike" cap="none" spc="0" baseline="0">
                          <a:solidFill>
                            <a:schemeClr val="bg2"/>
                          </a:solidFill>
                          <a:effectLst/>
                          <a:uFillTx/>
                          <a:sym typeface="Intel Clear"/>
                        </a:rPr>
                      </a:br>
                      <a:r>
                        <a:rPr lang="en-US" sz="1200" b="0" u="none" strike="noStrike" cap="none" spc="0" baseline="0">
                          <a:solidFill>
                            <a:schemeClr val="bg2"/>
                          </a:solidFill>
                          <a:effectLst/>
                          <a:uFillTx/>
                          <a:sym typeface="Intel Clear"/>
                        </a:rPr>
                        <a:t>(previously called "EC-less Platform")</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marL="0" marR="0" indent="0" algn="l" defTabSz="609600" fontAlgn="ctr" latinLnBrk="0">
                        <a:lnSpc>
                          <a:spcPct val="100000"/>
                        </a:lnSpc>
                        <a:spcBef>
                          <a:spcPts val="0"/>
                        </a:spcBef>
                        <a:spcAft>
                          <a:spcPts val="0"/>
                        </a:spcAft>
                        <a:buClrTx/>
                        <a:buSzTx/>
                        <a:buFontTx/>
                        <a:buNone/>
                        <a:tabLst/>
                      </a:pPr>
                      <a:r>
                        <a:rPr lang="en-US" sz="1200" b="0" u="none" strike="noStrike" cap="none" spc="0" baseline="0">
                          <a:solidFill>
                            <a:schemeClr val="bg2"/>
                          </a:solidFill>
                          <a:effectLst/>
                          <a:uFillTx/>
                          <a:sym typeface="Intel Clear"/>
                        </a:rPr>
                        <a:t>ESPI is disabled if sampled high</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ctr"/>
                      <a:r>
                        <a:rPr lang="en-GB" sz="1200">
                          <a:solidFill>
                            <a:schemeClr val="bg2"/>
                          </a:solidFill>
                        </a:rPr>
                        <a:t>0</a:t>
                      </a:r>
                    </a:p>
                  </a:txBody>
                  <a:tcPr marL="0" marR="0" marT="0" marB="0" anchor="ctr"/>
                </a:tc>
                <a:extLst>
                  <a:ext uri="{0D108BD9-81ED-4DB2-BD59-A6C34878D82A}">
                    <a16:rowId xmlns:a16="http://schemas.microsoft.com/office/drawing/2014/main" val="3184938089"/>
                  </a:ext>
                </a:extLst>
              </a:tr>
              <a:tr h="871560">
                <a:tc>
                  <a:txBody>
                    <a:bodyPr/>
                    <a:lstStyle/>
                    <a:p>
                      <a:pPr algn="l" fontAlgn="ctr"/>
                      <a:r>
                        <a:rPr lang="en-US" sz="1200" b="0" u="none" strike="noStrike" cap="none" spc="0" baseline="0">
                          <a:solidFill>
                            <a:schemeClr val="bg2"/>
                          </a:solidFill>
                          <a:effectLst/>
                          <a:uFillTx/>
                          <a:sym typeface="Intel Clear"/>
                        </a:rPr>
                        <a:t>xxgpp_c_15</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ctr" fontAlgn="ctr"/>
                      <a:r>
                        <a:rPr lang="en-US" sz="1200" b="0" u="none" strike="noStrike" cap="none" spc="0" baseline="0">
                          <a:solidFill>
                            <a:schemeClr val="bg2"/>
                          </a:solidFill>
                          <a:effectLst/>
                          <a:uFillTx/>
                          <a:sym typeface="Intel Clear"/>
                        </a:rPr>
                        <a:t>RSMRSTB</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ctr" fontAlgn="ctr"/>
                      <a:r>
                        <a:rPr lang="en-US" sz="1200" b="0" u="none" strike="noStrike" cap="none" spc="0" baseline="0">
                          <a:solidFill>
                            <a:schemeClr val="bg2"/>
                          </a:solidFill>
                          <a:effectLst/>
                          <a:uFillTx/>
                          <a:sym typeface="Intel Clear"/>
                        </a:rPr>
                        <a:t>20K PD</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ctr" fontAlgn="ctr"/>
                      <a:r>
                        <a:rPr lang="en-US" sz="1200" b="0" u="none" strike="noStrike" cap="none" spc="0" baseline="0">
                          <a:solidFill>
                            <a:schemeClr val="bg2"/>
                          </a:solidFill>
                          <a:effectLst/>
                          <a:uFillTx/>
                          <a:sym typeface="Intel Clear"/>
                        </a:rPr>
                        <a:t>No</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l" fontAlgn="ctr"/>
                      <a:r>
                        <a:rPr lang="en-US" sz="1200" b="0" u="none" strike="noStrike" cap="none" spc="0" baseline="0">
                          <a:solidFill>
                            <a:schemeClr val="bg2"/>
                          </a:solidFill>
                          <a:effectLst/>
                          <a:uFillTx/>
                          <a:sym typeface="Intel Clear"/>
                        </a:rPr>
                        <a:t>XTAL Input Mode[0]</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marL="0" marR="0" indent="0" algn="l" defTabSz="609600" fontAlgn="ctr" latinLnBrk="0">
                        <a:lnSpc>
                          <a:spcPct val="100000"/>
                        </a:lnSpc>
                        <a:spcBef>
                          <a:spcPts val="0"/>
                        </a:spcBef>
                        <a:spcAft>
                          <a:spcPts val="0"/>
                        </a:spcAft>
                        <a:buClrTx/>
                        <a:buSzTx/>
                        <a:buFontTx/>
                        <a:buNone/>
                        <a:tabLst/>
                      </a:pPr>
                      <a:r>
                        <a:rPr lang="en-US" sz="1200" b="0" u="none" strike="noStrike" cap="none" spc="0" baseline="0">
                          <a:solidFill>
                            <a:schemeClr val="bg2"/>
                          </a:solidFill>
                          <a:effectLst/>
                          <a:uFillTx/>
                          <a:sym typeface="Intel Clear"/>
                        </a:rPr>
                        <a:t>XTAL input mode</a:t>
                      </a:r>
                      <a:br>
                        <a:rPr lang="en-US" sz="1200" b="0" u="none" strike="noStrike" cap="none" spc="0" baseline="0">
                          <a:solidFill>
                            <a:schemeClr val="bg2"/>
                          </a:solidFill>
                          <a:effectLst/>
                          <a:uFillTx/>
                          <a:sym typeface="Intel Clear"/>
                        </a:rPr>
                      </a:br>
                      <a:r>
                        <a:rPr lang="en-US" sz="1200" b="0" u="none" strike="noStrike" cap="none" spc="0" baseline="0">
                          <a:solidFill>
                            <a:schemeClr val="bg2"/>
                          </a:solidFill>
                          <a:effectLst/>
                          <a:uFillTx/>
                          <a:sym typeface="Intel Clear"/>
                        </a:rPr>
                        <a:t>0: XTAL attached - default</a:t>
                      </a:r>
                      <a:br>
                        <a:rPr lang="en-US" sz="1200" b="0" u="none" strike="noStrike" cap="none" spc="0" baseline="0">
                          <a:solidFill>
                            <a:schemeClr val="bg2"/>
                          </a:solidFill>
                          <a:effectLst/>
                          <a:uFillTx/>
                          <a:sym typeface="Intel Clear"/>
                        </a:rPr>
                      </a:br>
                      <a:r>
                        <a:rPr lang="en-US" sz="1200" b="0" u="none" strike="noStrike" cap="none" spc="0" baseline="0">
                          <a:solidFill>
                            <a:schemeClr val="bg2"/>
                          </a:solidFill>
                          <a:effectLst/>
                          <a:uFillTx/>
                          <a:sym typeface="Intel Clear"/>
                        </a:rPr>
                        <a:t>1: Single-ended crystal input</a:t>
                      </a:r>
                      <a:br>
                        <a:rPr lang="en-US" sz="1200" b="0" u="none" strike="noStrike" cap="none" spc="0" baseline="0">
                          <a:solidFill>
                            <a:schemeClr val="bg2"/>
                          </a:solidFill>
                          <a:effectLst/>
                          <a:uFillTx/>
                          <a:sym typeface="Intel Clear"/>
                        </a:rPr>
                      </a:br>
                      <a:r>
                        <a:rPr lang="en-US" sz="1200" b="0" u="none" strike="noStrike" cap="none" spc="0" baseline="0">
                          <a:solidFill>
                            <a:schemeClr val="bg2"/>
                          </a:solidFill>
                          <a:effectLst/>
                          <a:uFillTx/>
                          <a:sym typeface="Intel Clear"/>
                        </a:rPr>
                        <a:t>HVM/BI testing to pull-up this strap to select Single-Ended</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ctr"/>
                      <a:r>
                        <a:rPr lang="en-GB" sz="1200">
                          <a:solidFill>
                            <a:schemeClr val="bg2"/>
                          </a:solidFill>
                          <a:effectLst/>
                        </a:rPr>
                        <a:t>0</a:t>
                      </a:r>
                    </a:p>
                  </a:txBody>
                  <a:tcPr marL="0" marR="0" marT="0" marB="0" anchor="ctr"/>
                </a:tc>
                <a:extLst>
                  <a:ext uri="{0D108BD9-81ED-4DB2-BD59-A6C34878D82A}">
                    <a16:rowId xmlns:a16="http://schemas.microsoft.com/office/drawing/2014/main" val="3265688967"/>
                  </a:ext>
                </a:extLst>
              </a:tr>
              <a:tr h="348624">
                <a:tc>
                  <a:txBody>
                    <a:bodyPr/>
                    <a:lstStyle/>
                    <a:p>
                      <a:pPr algn="l" fontAlgn="ctr"/>
                      <a:r>
                        <a:rPr lang="en-US" sz="1200" b="0" u="none" strike="noStrike" cap="none" spc="0" baseline="0">
                          <a:solidFill>
                            <a:schemeClr val="bg2"/>
                          </a:solidFill>
                          <a:effectLst/>
                          <a:uFillTx/>
                          <a:sym typeface="Intel Clear"/>
                        </a:rPr>
                        <a:t>xxgpp_b_4</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ctr" fontAlgn="ctr"/>
                      <a:r>
                        <a:rPr lang="en-US" sz="1200" b="0" u="none" strike="noStrike" cap="none" spc="0" baseline="0">
                          <a:solidFill>
                            <a:schemeClr val="bg2"/>
                          </a:solidFill>
                          <a:effectLst/>
                          <a:uFillTx/>
                          <a:sym typeface="Intel Clear"/>
                        </a:rPr>
                        <a:t>RSMRSTB</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ctr" fontAlgn="ctr"/>
                      <a:r>
                        <a:rPr lang="en-US" sz="1200" b="0" u="none" strike="noStrike" cap="none" spc="0" baseline="0">
                          <a:solidFill>
                            <a:schemeClr val="bg2"/>
                          </a:solidFill>
                          <a:effectLst/>
                          <a:uFillTx/>
                          <a:sym typeface="Intel Clear"/>
                        </a:rPr>
                        <a:t>20K PD</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ctr" fontAlgn="ctr"/>
                      <a:r>
                        <a:rPr lang="en-US" sz="1200" b="0" u="none" strike="noStrike" cap="none" spc="0" baseline="0">
                          <a:solidFill>
                            <a:schemeClr val="bg2"/>
                          </a:solidFill>
                          <a:effectLst/>
                          <a:uFillTx/>
                          <a:sym typeface="Intel Clear"/>
                        </a:rPr>
                        <a:t>No</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l" fontAlgn="ctr"/>
                      <a:r>
                        <a:rPr lang="en-US" sz="1200" b="0" u="none" strike="noStrike" cap="none" spc="0" baseline="0">
                          <a:solidFill>
                            <a:schemeClr val="bg2"/>
                          </a:solidFill>
                          <a:effectLst/>
                          <a:uFillTx/>
                          <a:sym typeface="Intel Clear"/>
                        </a:rPr>
                        <a:t>Flash descriptor security override</a:t>
                      </a:r>
                      <a:br>
                        <a:rPr lang="en-US" sz="1200" b="0" u="none" strike="noStrike" cap="none" spc="0" baseline="0">
                          <a:solidFill>
                            <a:schemeClr val="bg2"/>
                          </a:solidFill>
                          <a:effectLst/>
                          <a:uFillTx/>
                          <a:sym typeface="Intel Clear"/>
                        </a:rPr>
                      </a:br>
                      <a:r>
                        <a:rPr lang="en-US" sz="1200" b="0" u="none" strike="noStrike" cap="none" spc="0" baseline="0">
                          <a:solidFill>
                            <a:schemeClr val="bg2"/>
                          </a:solidFill>
                          <a:effectLst/>
                          <a:uFillTx/>
                          <a:sym typeface="Intel Clear"/>
                        </a:rPr>
                        <a:t>(commonly referred as FDO strap)</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marL="0" marR="0" indent="0" algn="l" defTabSz="609600" fontAlgn="ctr" latinLnBrk="0">
                        <a:lnSpc>
                          <a:spcPct val="100000"/>
                        </a:lnSpc>
                        <a:spcBef>
                          <a:spcPts val="0"/>
                        </a:spcBef>
                        <a:spcAft>
                          <a:spcPts val="0"/>
                        </a:spcAft>
                        <a:buClrTx/>
                        <a:buSzTx/>
                        <a:buFontTx/>
                        <a:buNone/>
                        <a:tabLst/>
                      </a:pPr>
                      <a:r>
                        <a:rPr lang="en-US" sz="1200" b="0" u="none" strike="noStrike" cap="none" spc="0" baseline="0">
                          <a:solidFill>
                            <a:schemeClr val="bg2"/>
                          </a:solidFill>
                          <a:effectLst/>
                          <a:uFillTx/>
                          <a:sym typeface="Intel Clear"/>
                        </a:rPr>
                        <a:t>Security measures defined in the Flash Descriptor is overriden if sampled high</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ctr"/>
                      <a:r>
                        <a:rPr lang="en-GB" sz="1200">
                          <a:solidFill>
                            <a:schemeClr val="bg2"/>
                          </a:solidFill>
                          <a:effectLst/>
                        </a:rPr>
                        <a:t>0</a:t>
                      </a:r>
                    </a:p>
                  </a:txBody>
                  <a:tcPr marL="0" marR="0" marT="0" marB="0" anchor="ctr"/>
                </a:tc>
                <a:extLst>
                  <a:ext uri="{0D108BD9-81ED-4DB2-BD59-A6C34878D82A}">
                    <a16:rowId xmlns:a16="http://schemas.microsoft.com/office/drawing/2014/main" val="2502866053"/>
                  </a:ext>
                </a:extLst>
              </a:tr>
              <a:tr h="174312">
                <a:tc>
                  <a:txBody>
                    <a:bodyPr/>
                    <a:lstStyle/>
                    <a:p>
                      <a:pPr algn="l" fontAlgn="ctr"/>
                      <a:r>
                        <a:rPr lang="en-US" sz="1200" b="0" u="none" strike="noStrike" cap="none" spc="0" baseline="0">
                          <a:solidFill>
                            <a:schemeClr val="bg2"/>
                          </a:solidFill>
                          <a:effectLst/>
                          <a:uFillTx/>
                          <a:sym typeface="Intel Clear"/>
                        </a:rPr>
                        <a:t>xxgpp_e_6</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ctr" fontAlgn="ctr"/>
                      <a:r>
                        <a:rPr lang="en-US" sz="1200" b="0" u="none" strike="noStrike" cap="none" spc="0" baseline="0">
                          <a:solidFill>
                            <a:schemeClr val="bg2"/>
                          </a:solidFill>
                          <a:effectLst/>
                          <a:uFillTx/>
                          <a:sym typeface="Intel Clear"/>
                        </a:rPr>
                        <a:t>RSMRSTB</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ctr" fontAlgn="ctr"/>
                      <a:r>
                        <a:rPr lang="en-US" sz="1200" b="0" u="none" strike="noStrike" cap="none" spc="0" baseline="0">
                          <a:solidFill>
                            <a:schemeClr val="bg2"/>
                          </a:solidFill>
                          <a:effectLst/>
                          <a:uFillTx/>
                          <a:sym typeface="Intel Clear"/>
                        </a:rPr>
                        <a:t>20K PU</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ctr" fontAlgn="ctr"/>
                      <a:r>
                        <a:rPr lang="en-US" sz="1200" b="0" u="none" strike="noStrike" cap="none" spc="0" baseline="0">
                          <a:solidFill>
                            <a:schemeClr val="bg2"/>
                          </a:solidFill>
                          <a:effectLst/>
                          <a:uFillTx/>
                          <a:sym typeface="Intel Clear"/>
                        </a:rPr>
                        <a:t>No</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l" fontAlgn="ctr"/>
                      <a:r>
                        <a:rPr lang="en-US" sz="1200" b="0" u="none" strike="noStrike" cap="none" spc="0" baseline="0">
                          <a:solidFill>
                            <a:schemeClr val="bg2"/>
                          </a:solidFill>
                          <a:effectLst/>
                          <a:uFillTx/>
                          <a:sym typeface="Intel Clear"/>
                        </a:rPr>
                        <a:t>JTAG ODT Disable</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marL="0" marR="0" indent="0" algn="l" defTabSz="609600" fontAlgn="ctr" latinLnBrk="0">
                        <a:lnSpc>
                          <a:spcPct val="100000"/>
                        </a:lnSpc>
                        <a:spcBef>
                          <a:spcPts val="0"/>
                        </a:spcBef>
                        <a:spcAft>
                          <a:spcPts val="0"/>
                        </a:spcAft>
                        <a:buClrTx/>
                        <a:buSzTx/>
                        <a:buFontTx/>
                        <a:buNone/>
                        <a:tabLst/>
                      </a:pPr>
                      <a:r>
                        <a:rPr lang="en-US" sz="1200" b="0" u="none" strike="noStrike" cap="none" spc="0" baseline="0">
                          <a:solidFill>
                            <a:schemeClr val="bg2"/>
                          </a:solidFill>
                          <a:effectLst/>
                          <a:uFillTx/>
                          <a:sym typeface="Intel Clear"/>
                        </a:rPr>
                        <a:t>JTAG ODT is disabled if sampled low</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ctr"/>
                      <a:r>
                        <a:rPr lang="en-GB" sz="1200">
                          <a:solidFill>
                            <a:schemeClr val="bg2"/>
                          </a:solidFill>
                          <a:effectLst/>
                        </a:rPr>
                        <a:t>1</a:t>
                      </a:r>
                    </a:p>
                  </a:txBody>
                  <a:tcPr marL="0" marR="0" marT="0" marB="0" anchor="ctr"/>
                </a:tc>
                <a:extLst>
                  <a:ext uri="{0D108BD9-81ED-4DB2-BD59-A6C34878D82A}">
                    <a16:rowId xmlns:a16="http://schemas.microsoft.com/office/drawing/2014/main" val="744312721"/>
                  </a:ext>
                </a:extLst>
              </a:tr>
              <a:tr h="697248">
                <a:tc>
                  <a:txBody>
                    <a:bodyPr/>
                    <a:lstStyle/>
                    <a:p>
                      <a:pPr algn="l" fontAlgn="ctr"/>
                      <a:r>
                        <a:rPr lang="en-US" sz="1200" b="0" u="none" strike="noStrike" cap="none" spc="0" baseline="0">
                          <a:solidFill>
                            <a:schemeClr val="bg2"/>
                          </a:solidFill>
                          <a:effectLst/>
                          <a:uFillTx/>
                          <a:sym typeface="Intel Clear"/>
                        </a:rPr>
                        <a:t>xxgpp_e_9</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ctr" fontAlgn="ctr"/>
                      <a:r>
                        <a:rPr lang="en-US" sz="1200" b="0" u="none" strike="noStrike" cap="none" spc="0" baseline="0">
                          <a:solidFill>
                            <a:schemeClr val="bg2"/>
                          </a:solidFill>
                          <a:effectLst/>
                          <a:uFillTx/>
                          <a:sym typeface="Intel Clear"/>
                        </a:rPr>
                        <a:t>RSMRSTB</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ctr" fontAlgn="ctr"/>
                      <a:r>
                        <a:rPr lang="en-US" sz="1200" b="0" u="none" strike="noStrike" cap="none" spc="0" baseline="0">
                          <a:solidFill>
                            <a:schemeClr val="bg2"/>
                          </a:solidFill>
                          <a:effectLst/>
                          <a:uFillTx/>
                          <a:sym typeface="Intel Clear"/>
                        </a:rPr>
                        <a:t>None</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ctr" fontAlgn="ctr"/>
                      <a:r>
                        <a:rPr lang="en-US" sz="1200" b="0" u="none" strike="noStrike" cap="none" spc="0" baseline="0">
                          <a:solidFill>
                            <a:schemeClr val="bg2"/>
                          </a:solidFill>
                          <a:effectLst/>
                          <a:uFillTx/>
                          <a:sym typeface="Intel Clear"/>
                        </a:rPr>
                        <a:t>Yes</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l" fontAlgn="ctr"/>
                      <a:r>
                        <a:rPr lang="en-US" sz="1200" b="0" u="none" strike="noStrike" cap="none" spc="0" baseline="0">
                          <a:solidFill>
                            <a:schemeClr val="bg2"/>
                          </a:solidFill>
                          <a:effectLst/>
                          <a:uFillTx/>
                          <a:sym typeface="Intel Clear"/>
                        </a:rPr>
                        <a:t>RTCPLL Pre Divider Enable</a:t>
                      </a:r>
                      <a:br>
                        <a:rPr lang="en-US" sz="1200" b="0" u="none" strike="noStrike" cap="none" spc="0" baseline="0">
                          <a:solidFill>
                            <a:schemeClr val="bg2"/>
                          </a:solidFill>
                          <a:effectLst/>
                          <a:uFillTx/>
                          <a:sym typeface="Intel Clear"/>
                        </a:rPr>
                      </a:br>
                      <a:r>
                        <a:rPr lang="en-US" sz="1200" b="0" u="none" strike="noStrike" cap="none" spc="0" baseline="0">
                          <a:solidFill>
                            <a:schemeClr val="bg2"/>
                          </a:solidFill>
                          <a:effectLst/>
                          <a:uFillTx/>
                          <a:sym typeface="Intel Clear"/>
                        </a:rPr>
                        <a:t>(HVM use only)</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marL="0" marR="0" indent="0" algn="l" defTabSz="609600" fontAlgn="ctr" latinLnBrk="0">
                        <a:lnSpc>
                          <a:spcPct val="100000"/>
                        </a:lnSpc>
                        <a:spcBef>
                          <a:spcPts val="0"/>
                        </a:spcBef>
                        <a:spcAft>
                          <a:spcPts val="0"/>
                        </a:spcAft>
                        <a:buClrTx/>
                        <a:buSzTx/>
                        <a:buFontTx/>
                        <a:buNone/>
                        <a:tabLst/>
                      </a:pPr>
                      <a:r>
                        <a:rPr lang="en-US" sz="1200" b="0" u="none" strike="noStrike" cap="none" spc="0" baseline="0">
                          <a:solidFill>
                            <a:schemeClr val="bg2"/>
                          </a:solidFill>
                          <a:effectLst/>
                          <a:uFillTx/>
                          <a:sym typeface="Intel Clear"/>
                        </a:rPr>
                        <a:t>RTCPLL Pre Divider Enable</a:t>
                      </a:r>
                      <a:br>
                        <a:rPr lang="en-US" sz="1200" b="0" u="none" strike="noStrike" cap="none" spc="0" baseline="0">
                          <a:solidFill>
                            <a:schemeClr val="bg2"/>
                          </a:solidFill>
                          <a:effectLst/>
                          <a:uFillTx/>
                          <a:sym typeface="Intel Clear"/>
                        </a:rPr>
                      </a:br>
                      <a:r>
                        <a:rPr lang="en-US" sz="1200" b="0" u="none" strike="noStrike" cap="none" spc="0" baseline="0">
                          <a:solidFill>
                            <a:schemeClr val="bg2"/>
                          </a:solidFill>
                          <a:effectLst/>
                          <a:uFillTx/>
                          <a:sym typeface="Intel Clear"/>
                        </a:rPr>
                        <a:t>0 – Bypass pre-divider (functional; 32.768KHz input)</a:t>
                      </a:r>
                      <a:br>
                        <a:rPr lang="en-US" sz="1200" b="0" u="none" strike="noStrike" cap="none" spc="0" baseline="0">
                          <a:solidFill>
                            <a:schemeClr val="bg2"/>
                          </a:solidFill>
                          <a:effectLst/>
                          <a:uFillTx/>
                          <a:sym typeface="Intel Clear"/>
                        </a:rPr>
                      </a:br>
                      <a:r>
                        <a:rPr lang="en-US" sz="1200" b="0" u="none" strike="noStrike" cap="none" spc="0" baseline="0">
                          <a:solidFill>
                            <a:schemeClr val="bg2"/>
                          </a:solidFill>
                          <a:effectLst/>
                          <a:uFillTx/>
                          <a:sym typeface="Intel Clear"/>
                        </a:rPr>
                        <a:t>1 – Enable /125 pre-divider (HVM; 4MHz input)</a:t>
                      </a:r>
                      <a:br>
                        <a:rPr lang="en-US" sz="1200" b="0" u="none" strike="noStrike" cap="none" spc="0" baseline="0">
                          <a:solidFill>
                            <a:schemeClr val="bg2"/>
                          </a:solidFill>
                          <a:effectLst/>
                          <a:uFillTx/>
                          <a:sym typeface="Intel Clear"/>
                        </a:rPr>
                      </a:br>
                      <a:r>
                        <a:rPr lang="en-US" sz="1200" b="0" u="none" strike="noStrike" cap="none" spc="0" baseline="0">
                          <a:solidFill>
                            <a:schemeClr val="bg2"/>
                          </a:solidFill>
                          <a:effectLst/>
                          <a:uFillTx/>
                          <a:sym typeface="Intel Clear"/>
                        </a:rPr>
                        <a:t>*This strap is qualified by DFXTESTMODE</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ctr"/>
                      <a:r>
                        <a:rPr lang="en-GB" sz="1200">
                          <a:solidFill>
                            <a:schemeClr val="tx1">
                              <a:lumMod val="65000"/>
                              <a:lumOff val="35000"/>
                            </a:schemeClr>
                          </a:solidFill>
                          <a:effectLst/>
                        </a:rPr>
                        <a:t>1</a:t>
                      </a:r>
                    </a:p>
                  </a:txBody>
                  <a:tcPr marL="0" marR="0" marT="0" marB="0" anchor="ctr"/>
                </a:tc>
                <a:extLst>
                  <a:ext uri="{0D108BD9-81ED-4DB2-BD59-A6C34878D82A}">
                    <a16:rowId xmlns:a16="http://schemas.microsoft.com/office/drawing/2014/main" val="2377605468"/>
                  </a:ext>
                </a:extLst>
              </a:tr>
              <a:tr h="697248">
                <a:tc>
                  <a:txBody>
                    <a:bodyPr/>
                    <a:lstStyle/>
                    <a:p>
                      <a:pPr algn="l" fontAlgn="ctr"/>
                      <a:r>
                        <a:rPr lang="en-US" sz="1200" b="0" u="none" strike="noStrike" cap="none" spc="0" baseline="0">
                          <a:solidFill>
                            <a:schemeClr val="bg2"/>
                          </a:solidFill>
                          <a:effectLst/>
                          <a:uFillTx/>
                          <a:sym typeface="Intel Clear"/>
                        </a:rPr>
                        <a:t>xxgpp_e_10</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ctr" fontAlgn="ctr"/>
                      <a:r>
                        <a:rPr lang="en-US" sz="1200" b="0" u="none" strike="noStrike" cap="none" spc="0" baseline="0">
                          <a:solidFill>
                            <a:schemeClr val="bg2"/>
                          </a:solidFill>
                          <a:effectLst/>
                          <a:uFillTx/>
                          <a:sym typeface="Intel Clear"/>
                        </a:rPr>
                        <a:t>RSMRSTB</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ctr" fontAlgn="ctr"/>
                      <a:r>
                        <a:rPr lang="en-US" sz="1200" b="0" u="none" strike="noStrike" cap="none" spc="0" baseline="0">
                          <a:solidFill>
                            <a:schemeClr val="bg2"/>
                          </a:solidFill>
                          <a:effectLst/>
                          <a:uFillTx/>
                          <a:sym typeface="Intel Clear"/>
                        </a:rPr>
                        <a:t>None</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ctr" fontAlgn="ctr"/>
                      <a:r>
                        <a:rPr lang="en-US" sz="1200" b="0" u="none" strike="noStrike" cap="none" spc="0" baseline="0">
                          <a:solidFill>
                            <a:schemeClr val="bg2"/>
                          </a:solidFill>
                          <a:effectLst/>
                          <a:uFillTx/>
                          <a:sym typeface="Intel Clear"/>
                        </a:rPr>
                        <a:t>Yes</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l" fontAlgn="ctr"/>
                      <a:r>
                        <a:rPr lang="en-US" sz="1200" b="0" u="none" strike="noStrike" cap="none" spc="0" baseline="0">
                          <a:solidFill>
                            <a:schemeClr val="bg2"/>
                          </a:solidFill>
                          <a:effectLst/>
                          <a:uFillTx/>
                          <a:sym typeface="Intel Clear"/>
                        </a:rPr>
                        <a:t>XTAL Input Frequency</a:t>
                      </a:r>
                      <a:br>
                        <a:rPr lang="en-US" sz="1200" b="0" u="none" strike="noStrike" cap="none" spc="0" baseline="0">
                          <a:solidFill>
                            <a:schemeClr val="bg2"/>
                          </a:solidFill>
                          <a:effectLst/>
                          <a:uFillTx/>
                          <a:sym typeface="Intel Clear"/>
                        </a:rPr>
                      </a:br>
                      <a:r>
                        <a:rPr lang="en-US" sz="1200" b="0" u="none" strike="noStrike" cap="none" spc="0" baseline="0">
                          <a:solidFill>
                            <a:schemeClr val="bg2"/>
                          </a:solidFill>
                          <a:effectLst/>
                          <a:uFillTx/>
                          <a:sym typeface="Intel Clear"/>
                        </a:rPr>
                        <a:t>*HVM/BI mode only</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marL="0" marR="0" indent="0" algn="l" defTabSz="609600" fontAlgn="ctr" latinLnBrk="0">
                        <a:lnSpc>
                          <a:spcPct val="100000"/>
                        </a:lnSpc>
                        <a:spcBef>
                          <a:spcPts val="0"/>
                        </a:spcBef>
                        <a:spcAft>
                          <a:spcPts val="0"/>
                        </a:spcAft>
                        <a:buClrTx/>
                        <a:buSzTx/>
                        <a:buFontTx/>
                        <a:buNone/>
                        <a:tabLst/>
                      </a:pPr>
                      <a:r>
                        <a:rPr lang="en-US" sz="1200" b="0" u="none" strike="noStrike" cap="none" spc="0" baseline="0">
                          <a:solidFill>
                            <a:schemeClr val="bg2"/>
                          </a:solidFill>
                          <a:effectLst/>
                          <a:uFillTx/>
                          <a:sym typeface="Intel Clear"/>
                        </a:rPr>
                        <a:t>Single-ended reference clock divider select </a:t>
                      </a:r>
                      <a:br>
                        <a:rPr lang="en-US" sz="1200" b="0" u="none" strike="noStrike" cap="none" spc="0" baseline="0">
                          <a:solidFill>
                            <a:schemeClr val="bg2"/>
                          </a:solidFill>
                          <a:effectLst/>
                          <a:uFillTx/>
                          <a:sym typeface="Intel Clear"/>
                        </a:rPr>
                      </a:br>
                      <a:r>
                        <a:rPr lang="en-US" sz="1200" b="0" u="none" strike="noStrike" cap="none" spc="0" baseline="0">
                          <a:solidFill>
                            <a:schemeClr val="bg2"/>
                          </a:solidFill>
                          <a:effectLst/>
                          <a:uFillTx/>
                          <a:sym typeface="Intel Clear"/>
                        </a:rPr>
                        <a:t>0 – Divider Bypass (functional) - default</a:t>
                      </a:r>
                      <a:br>
                        <a:rPr lang="en-US" sz="1200" b="0" u="none" strike="noStrike" cap="none" spc="0" baseline="0">
                          <a:solidFill>
                            <a:schemeClr val="bg2"/>
                          </a:solidFill>
                          <a:effectLst/>
                          <a:uFillTx/>
                          <a:sym typeface="Intel Clear"/>
                        </a:rPr>
                      </a:br>
                      <a:r>
                        <a:rPr lang="en-US" sz="1200" b="0" u="none" strike="noStrike" cap="none" spc="0" baseline="0">
                          <a:solidFill>
                            <a:schemeClr val="bg2"/>
                          </a:solidFill>
                          <a:effectLst/>
                          <a:uFillTx/>
                          <a:sym typeface="Intel Clear"/>
                        </a:rPr>
                        <a:t>1 – Divide by 4 (100MHz HVM mode)</a:t>
                      </a:r>
                      <a:br>
                        <a:rPr lang="en-US" sz="1200" b="0" u="none" strike="noStrike" cap="none" spc="0" baseline="0">
                          <a:solidFill>
                            <a:schemeClr val="bg2"/>
                          </a:solidFill>
                          <a:effectLst/>
                          <a:uFillTx/>
                          <a:sym typeface="Intel Clear"/>
                        </a:rPr>
                      </a:br>
                      <a:r>
                        <a:rPr lang="en-US" sz="1200" b="0" u="none" strike="noStrike" cap="none" spc="0" baseline="0">
                          <a:solidFill>
                            <a:schemeClr val="bg2"/>
                          </a:solidFill>
                          <a:effectLst/>
                          <a:uFillTx/>
                          <a:sym typeface="Intel Clear"/>
                        </a:rPr>
                        <a:t>*This strap is qualified by DFXTESTMODE</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ctr"/>
                      <a:r>
                        <a:rPr lang="en-GB" sz="1200">
                          <a:solidFill>
                            <a:schemeClr val="bg2"/>
                          </a:solidFill>
                          <a:effectLst/>
                        </a:rPr>
                        <a:t>Hi-Z</a:t>
                      </a:r>
                    </a:p>
                  </a:txBody>
                  <a:tcPr marL="0" marR="0" marT="0" marB="0" anchor="ctr"/>
                </a:tc>
                <a:extLst>
                  <a:ext uri="{0D108BD9-81ED-4DB2-BD59-A6C34878D82A}">
                    <a16:rowId xmlns:a16="http://schemas.microsoft.com/office/drawing/2014/main" val="682710287"/>
                  </a:ext>
                </a:extLst>
              </a:tr>
            </a:tbl>
          </a:graphicData>
        </a:graphic>
      </p:graphicFrame>
      <p:pic>
        <p:nvPicPr>
          <p:cNvPr id="2" name="Picture 1">
            <a:extLst>
              <a:ext uri="{FF2B5EF4-FFF2-40B4-BE49-F238E27FC236}">
                <a16:creationId xmlns:a16="http://schemas.microsoft.com/office/drawing/2014/main" id="{826F1A3A-6497-1596-B613-7BD9F4F1F6CA}"/>
              </a:ext>
            </a:extLst>
          </p:cNvPr>
          <p:cNvPicPr>
            <a:picLocks noChangeAspect="1"/>
          </p:cNvPicPr>
          <p:nvPr/>
        </p:nvPicPr>
        <p:blipFill>
          <a:blip r:embed="rId3"/>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7818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2216" y="34200"/>
            <a:ext cx="10972800" cy="737445"/>
          </a:xfrm>
          <a:ln w="12700">
            <a:miter lim="400000"/>
          </a:ln>
        </p:spPr>
        <p:txBody>
          <a:bodyPr lIns="0" tIns="0" rIns="0" bIns="0" anchor="ctr">
            <a:normAutofit fontScale="97500"/>
          </a:bodyPr>
          <a:lstStyle/>
          <a:p>
            <a:pPr rtl="0"/>
            <a:r>
              <a:rPr lang="en-US">
                <a:solidFill>
                  <a:schemeClr val="bg2"/>
                </a:solidFill>
              </a:rPr>
              <a:t>AIC’s/ KIT supported along with WCL RVP</a:t>
            </a:r>
          </a:p>
        </p:txBody>
      </p:sp>
      <p:sp>
        <p:nvSpPr>
          <p:cNvPr id="4" name="Rectangle 2">
            <a:extLst>
              <a:ext uri="{FF2B5EF4-FFF2-40B4-BE49-F238E27FC236}">
                <a16:creationId xmlns:a16="http://schemas.microsoft.com/office/drawing/2014/main" id="{4540163F-1FB5-5DBA-9099-C82654D049ED}"/>
              </a:ext>
            </a:extLst>
          </p:cNvPr>
          <p:cNvSpPr>
            <a:spLocks noChangeArrowheads="1"/>
          </p:cNvSpPr>
          <p:nvPr/>
        </p:nvSpPr>
        <p:spPr bwMode="auto">
          <a:xfrm>
            <a:off x="374952" y="914021"/>
            <a:ext cx="4206240" cy="342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1219170"/>
            <a:r>
              <a:rPr lang="en-US" sz="1800">
                <a:solidFill>
                  <a:srgbClr val="C00000"/>
                </a:solidFill>
                <a:latin typeface="Intel Clear Light" panose="020B0404020203020204" pitchFamily="34" charset="0"/>
                <a:ea typeface="Intel Clear Light" panose="020B0404020203020204" pitchFamily="34" charset="0"/>
                <a:cs typeface="Intel Clear" panose="020B0604020203020204" pitchFamily="34" charset="0"/>
              </a:rPr>
              <a:t>Link:  </a:t>
            </a:r>
            <a:r>
              <a:rPr lang="en-US" sz="18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hlinkClick r:id="rId2"/>
              </a:rPr>
              <a:t>WCL-RVP-Offerings</a:t>
            </a:r>
            <a:endParaRPr lang="en-US" sz="18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endParaRPr>
          </a:p>
        </p:txBody>
      </p:sp>
      <p:pic>
        <p:nvPicPr>
          <p:cNvPr id="5" name="Picture 4">
            <a:extLst>
              <a:ext uri="{FF2B5EF4-FFF2-40B4-BE49-F238E27FC236}">
                <a16:creationId xmlns:a16="http://schemas.microsoft.com/office/drawing/2014/main" id="{D0C2BB16-E14E-0EAB-9B7B-AD8E7B6B91DD}"/>
              </a:ext>
            </a:extLst>
          </p:cNvPr>
          <p:cNvPicPr>
            <a:picLocks noChangeAspect="1"/>
          </p:cNvPicPr>
          <p:nvPr/>
        </p:nvPicPr>
        <p:blipFill>
          <a:blip r:embed="rId3"/>
          <a:stretch>
            <a:fillRect/>
          </a:stretch>
        </p:blipFill>
        <p:spPr>
          <a:xfrm>
            <a:off x="2565054" y="1393272"/>
            <a:ext cx="5960637" cy="4968575"/>
          </a:xfrm>
          <a:prstGeom prst="rect">
            <a:avLst/>
          </a:prstGeom>
        </p:spPr>
      </p:pic>
      <p:pic>
        <p:nvPicPr>
          <p:cNvPr id="7" name="Picture 6">
            <a:extLst>
              <a:ext uri="{FF2B5EF4-FFF2-40B4-BE49-F238E27FC236}">
                <a16:creationId xmlns:a16="http://schemas.microsoft.com/office/drawing/2014/main" id="{AF643C3D-46DC-14DF-22CF-F45F403146D9}"/>
              </a:ext>
            </a:extLst>
          </p:cNvPr>
          <p:cNvPicPr>
            <a:picLocks noChangeAspect="1"/>
          </p:cNvPicPr>
          <p:nvPr/>
        </p:nvPicPr>
        <p:blipFill>
          <a:blip r:embed="rId4"/>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3618164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716" y="202531"/>
            <a:ext cx="10972801" cy="88367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t">
            <a:normAutofit/>
          </a:bodyPr>
          <a:lstStyle/>
          <a:p>
            <a:pPr defTabSz="609600">
              <a:spcBef>
                <a:spcPts val="0"/>
              </a:spcBef>
              <a:spcAft>
                <a:spcPts val="600"/>
              </a:spcAft>
            </a:pPr>
            <a:r>
              <a:rPr lang="en-US" sz="4000">
                <a:solidFill>
                  <a:schemeClr val="bg2"/>
                </a:solidFill>
                <a:latin typeface="Intel Clear Light"/>
                <a:sym typeface="Helvetica"/>
              </a:rPr>
              <a:t>WCL SOC Straps</a:t>
            </a:r>
            <a:r>
              <a:rPr lang="en-US" sz="2400">
                <a:solidFill>
                  <a:schemeClr val="bg2"/>
                </a:solidFill>
                <a:latin typeface="Intel Clear Light" panose="020B0404020203020204" pitchFamily="34" charset="0"/>
                <a:sym typeface="Helvetica"/>
              </a:rPr>
              <a:t>(</a:t>
            </a:r>
            <a:r>
              <a:rPr lang="en-US" sz="2400" err="1">
                <a:solidFill>
                  <a:schemeClr val="bg2"/>
                </a:solidFill>
                <a:latin typeface="Intel Clear Light" panose="020B0404020203020204" pitchFamily="34" charset="0"/>
                <a:sym typeface="Helvetica"/>
              </a:rPr>
              <a:t>contd</a:t>
            </a:r>
            <a:r>
              <a:rPr lang="en-US" sz="2400">
                <a:solidFill>
                  <a:schemeClr val="bg2"/>
                </a:solidFill>
                <a:latin typeface="Intel Clear Light" panose="020B0404020203020204" pitchFamily="34" charset="0"/>
                <a:sym typeface="Helvetica"/>
              </a:rPr>
              <a:t>)</a:t>
            </a:r>
            <a:endParaRPr lang="en-US">
              <a:solidFill>
                <a:schemeClr val="bg2"/>
              </a:solidFill>
              <a:latin typeface="Intel Clear Light"/>
            </a:endParaRPr>
          </a:p>
        </p:txBody>
      </p:sp>
      <p:graphicFrame>
        <p:nvGraphicFramePr>
          <p:cNvPr id="3" name="Table 2">
            <a:extLst>
              <a:ext uri="{FF2B5EF4-FFF2-40B4-BE49-F238E27FC236}">
                <a16:creationId xmlns:a16="http://schemas.microsoft.com/office/drawing/2014/main" id="{E5395B8A-3E73-B0B4-9023-1D0FCC5F8066}"/>
              </a:ext>
            </a:extLst>
          </p:cNvPr>
          <p:cNvGraphicFramePr>
            <a:graphicFrameLocks noGrp="1"/>
          </p:cNvGraphicFramePr>
          <p:nvPr>
            <p:extLst>
              <p:ext uri="{D42A27DB-BD31-4B8C-83A1-F6EECF244321}">
                <p14:modId xmlns:p14="http://schemas.microsoft.com/office/powerpoint/2010/main" val="887234756"/>
              </p:ext>
            </p:extLst>
          </p:nvPr>
        </p:nvGraphicFramePr>
        <p:xfrm>
          <a:off x="277771" y="1018441"/>
          <a:ext cx="11391899" cy="4689454"/>
        </p:xfrm>
        <a:graphic>
          <a:graphicData uri="http://schemas.openxmlformats.org/drawingml/2006/table">
            <a:tbl>
              <a:tblPr firstRow="1" bandRow="1">
                <a:tableStyleId>{00A15C55-8517-42AA-B614-E9B94910E393}</a:tableStyleId>
              </a:tblPr>
              <a:tblGrid>
                <a:gridCol w="1072175">
                  <a:extLst>
                    <a:ext uri="{9D8B030D-6E8A-4147-A177-3AD203B41FA5}">
                      <a16:colId xmlns:a16="http://schemas.microsoft.com/office/drawing/2014/main" val="2781455939"/>
                    </a:ext>
                  </a:extLst>
                </a:gridCol>
                <a:gridCol w="812503">
                  <a:extLst>
                    <a:ext uri="{9D8B030D-6E8A-4147-A177-3AD203B41FA5}">
                      <a16:colId xmlns:a16="http://schemas.microsoft.com/office/drawing/2014/main" val="1216636381"/>
                    </a:ext>
                  </a:extLst>
                </a:gridCol>
                <a:gridCol w="896908">
                  <a:extLst>
                    <a:ext uri="{9D8B030D-6E8A-4147-A177-3AD203B41FA5}">
                      <a16:colId xmlns:a16="http://schemas.microsoft.com/office/drawing/2014/main" val="2120003457"/>
                    </a:ext>
                  </a:extLst>
                </a:gridCol>
                <a:gridCol w="749065">
                  <a:extLst>
                    <a:ext uri="{9D8B030D-6E8A-4147-A177-3AD203B41FA5}">
                      <a16:colId xmlns:a16="http://schemas.microsoft.com/office/drawing/2014/main" val="1733880886"/>
                    </a:ext>
                  </a:extLst>
                </a:gridCol>
                <a:gridCol w="3240571">
                  <a:extLst>
                    <a:ext uri="{9D8B030D-6E8A-4147-A177-3AD203B41FA5}">
                      <a16:colId xmlns:a16="http://schemas.microsoft.com/office/drawing/2014/main" val="1453402896"/>
                    </a:ext>
                  </a:extLst>
                </a:gridCol>
                <a:gridCol w="3718221">
                  <a:extLst>
                    <a:ext uri="{9D8B030D-6E8A-4147-A177-3AD203B41FA5}">
                      <a16:colId xmlns:a16="http://schemas.microsoft.com/office/drawing/2014/main" val="1938962329"/>
                    </a:ext>
                  </a:extLst>
                </a:gridCol>
                <a:gridCol w="902456">
                  <a:extLst>
                    <a:ext uri="{9D8B030D-6E8A-4147-A177-3AD203B41FA5}">
                      <a16:colId xmlns:a16="http://schemas.microsoft.com/office/drawing/2014/main" val="1041632698"/>
                    </a:ext>
                  </a:extLst>
                </a:gridCol>
              </a:tblGrid>
              <a:tr h="350600">
                <a:tc>
                  <a:txBody>
                    <a:bodyPr/>
                    <a:lstStyle/>
                    <a:p>
                      <a:pPr algn="ctr"/>
                      <a:r>
                        <a:rPr lang="en-US" sz="1200" b="1" u="none" strike="noStrike" cap="none" spc="0" baseline="0">
                          <a:solidFill>
                            <a:schemeClr val="lt1"/>
                          </a:solidFill>
                          <a:effectLst/>
                          <a:uFillTx/>
                          <a:sym typeface="Intel Clear"/>
                        </a:rPr>
                        <a:t>GPIO #​</a:t>
                      </a:r>
                      <a:endParaRPr lang="en-US" sz="1200" b="1" i="0" u="none" strike="noStrike" cap="none" spc="0" baseline="0">
                        <a:solidFill>
                          <a:schemeClr val="lt1"/>
                        </a:solidFill>
                        <a:effectLst/>
                        <a:uFillTx/>
                        <a:latin typeface="+mn-lt"/>
                        <a:ea typeface="+mn-ea"/>
                        <a:cs typeface="+mn-cs"/>
                        <a:sym typeface="Intel Clear"/>
                      </a:endParaRPr>
                    </a:p>
                  </a:txBody>
                  <a:tcPr marL="0" marR="0" marT="0" marB="0" anchor="ctr"/>
                </a:tc>
                <a:tc>
                  <a:txBody>
                    <a:bodyPr/>
                    <a:lstStyle/>
                    <a:p>
                      <a:pPr algn="ctr" fontAlgn="auto"/>
                      <a:endParaRPr lang="en-US" sz="1200" b="1" u="none" strike="noStrike" cap="none" spc="0" baseline="0">
                        <a:solidFill>
                          <a:schemeClr val="lt1"/>
                        </a:solidFill>
                        <a:effectLst/>
                        <a:uFillTx/>
                        <a:sym typeface="Intel Clear"/>
                      </a:endParaRPr>
                    </a:p>
                    <a:p>
                      <a:pPr algn="ctr"/>
                      <a:r>
                        <a:rPr lang="en-US" sz="1200" b="1" u="none" strike="noStrike" cap="none" spc="0" baseline="0">
                          <a:solidFill>
                            <a:schemeClr val="lt1"/>
                          </a:solidFill>
                          <a:effectLst/>
                          <a:uFillTx/>
                          <a:sym typeface="Intel Clear"/>
                        </a:rPr>
                        <a:t>When Sampled​</a:t>
                      </a:r>
                      <a:endParaRPr lang="en-US" sz="1200" b="1" i="0" u="none" strike="noStrike" cap="none" spc="0" baseline="0">
                        <a:solidFill>
                          <a:schemeClr val="lt1"/>
                        </a:solidFill>
                        <a:effectLst/>
                        <a:uFillTx/>
                        <a:latin typeface="+mn-lt"/>
                        <a:ea typeface="+mn-ea"/>
                        <a:cs typeface="+mn-cs"/>
                        <a:sym typeface="Intel Clear"/>
                      </a:endParaRPr>
                    </a:p>
                  </a:txBody>
                  <a:tcPr marL="0" marR="0" marT="0" marB="0" anchor="ctr"/>
                </a:tc>
                <a:tc>
                  <a:txBody>
                    <a:bodyPr/>
                    <a:lstStyle/>
                    <a:p>
                      <a:pPr algn="ctr" fontAlgn="auto"/>
                      <a:endParaRPr lang="en-US" sz="1200" b="1" u="none" strike="noStrike" cap="none" spc="0" baseline="0">
                        <a:solidFill>
                          <a:schemeClr val="lt1"/>
                        </a:solidFill>
                        <a:effectLst/>
                        <a:uFillTx/>
                        <a:sym typeface="Intel Clear"/>
                      </a:endParaRPr>
                    </a:p>
                    <a:p>
                      <a:pPr algn="ctr"/>
                      <a:r>
                        <a:rPr lang="en-US" sz="1200" b="1" u="none" strike="noStrike" cap="none" spc="0" baseline="0">
                          <a:solidFill>
                            <a:schemeClr val="lt1"/>
                          </a:solidFill>
                          <a:effectLst/>
                          <a:uFillTx/>
                          <a:sym typeface="Intel Clear"/>
                        </a:rPr>
                        <a:t>Termination​</a:t>
                      </a:r>
                      <a:endParaRPr lang="en-US" sz="1200" b="1" i="0" u="none" strike="noStrike" cap="none" spc="0" baseline="0">
                        <a:solidFill>
                          <a:schemeClr val="lt1"/>
                        </a:solidFill>
                        <a:effectLst/>
                        <a:uFillTx/>
                        <a:latin typeface="+mn-lt"/>
                        <a:ea typeface="+mn-ea"/>
                        <a:cs typeface="+mn-cs"/>
                        <a:sym typeface="Intel Clear"/>
                      </a:endParaRPr>
                    </a:p>
                  </a:txBody>
                  <a:tcPr marL="0" marR="0" marT="0" marB="0" anchor="ctr"/>
                </a:tc>
                <a:tc>
                  <a:txBody>
                    <a:bodyPr/>
                    <a:lstStyle/>
                    <a:p>
                      <a:pPr algn="ctr" fontAlgn="auto"/>
                      <a:endParaRPr lang="en-US" sz="1200" b="1" u="none" strike="noStrike" cap="none" spc="0" baseline="0">
                        <a:solidFill>
                          <a:schemeClr val="lt1"/>
                        </a:solidFill>
                        <a:effectLst/>
                        <a:uFillTx/>
                        <a:sym typeface="Intel Clear"/>
                      </a:endParaRPr>
                    </a:p>
                    <a:p>
                      <a:pPr algn="ctr"/>
                      <a:r>
                        <a:rPr lang="en-US" sz="1200" b="1" u="none" strike="noStrike" cap="none" spc="0" baseline="0">
                          <a:solidFill>
                            <a:schemeClr val="lt1"/>
                          </a:solidFill>
                          <a:effectLst/>
                          <a:uFillTx/>
                          <a:sym typeface="Intel Clear"/>
                        </a:rPr>
                        <a:t>HVM Strap​</a:t>
                      </a:r>
                      <a:endParaRPr lang="en-US" sz="1200" b="1" i="0" u="none" strike="noStrike" cap="none" spc="0" baseline="0">
                        <a:solidFill>
                          <a:schemeClr val="lt1"/>
                        </a:solidFill>
                        <a:effectLst/>
                        <a:uFillTx/>
                        <a:latin typeface="+mn-lt"/>
                        <a:ea typeface="+mn-ea"/>
                        <a:cs typeface="+mn-cs"/>
                        <a:sym typeface="Intel Clear"/>
                      </a:endParaRPr>
                    </a:p>
                  </a:txBody>
                  <a:tcPr marL="0" marR="0" marT="0" marB="0" anchor="ctr"/>
                </a:tc>
                <a:tc>
                  <a:txBody>
                    <a:bodyPr/>
                    <a:lstStyle/>
                    <a:p>
                      <a:pPr algn="ctr" fontAlgn="auto"/>
                      <a:endParaRPr lang="en-US" sz="1200" b="1" u="none" strike="noStrike" cap="none" spc="0" baseline="0">
                        <a:solidFill>
                          <a:schemeClr val="lt1"/>
                        </a:solidFill>
                        <a:effectLst/>
                        <a:uFillTx/>
                        <a:sym typeface="Intel Clear"/>
                      </a:endParaRPr>
                    </a:p>
                    <a:p>
                      <a:pPr algn="ctr"/>
                      <a:r>
                        <a:rPr lang="en-US" sz="1200" b="1" u="none" strike="noStrike" cap="none" spc="0" baseline="0">
                          <a:solidFill>
                            <a:schemeClr val="lt1"/>
                          </a:solidFill>
                          <a:effectLst/>
                          <a:uFillTx/>
                          <a:sym typeface="Intel Clear"/>
                        </a:rPr>
                        <a:t>Pin Strap Usage​</a:t>
                      </a:r>
                      <a:endParaRPr lang="en-US" sz="1200" b="1" i="0" u="none" strike="noStrike" cap="none" spc="0" baseline="0">
                        <a:solidFill>
                          <a:schemeClr val="lt1"/>
                        </a:solidFill>
                        <a:effectLst/>
                        <a:uFillTx/>
                        <a:latin typeface="+mn-lt"/>
                        <a:ea typeface="+mn-ea"/>
                        <a:cs typeface="+mn-cs"/>
                        <a:sym typeface="Intel Clear"/>
                      </a:endParaRPr>
                    </a:p>
                  </a:txBody>
                  <a:tcPr marL="0" marR="0" marT="0" marB="0" anchor="ctr"/>
                </a:tc>
                <a:tc>
                  <a:txBody>
                    <a:bodyPr/>
                    <a:lstStyle/>
                    <a:p>
                      <a:pPr algn="ctr" fontAlgn="auto"/>
                      <a:endParaRPr lang="en-US" sz="1200" b="1" u="none" strike="noStrike" cap="none" spc="0" baseline="0">
                        <a:solidFill>
                          <a:schemeClr val="lt1"/>
                        </a:solidFill>
                        <a:effectLst/>
                        <a:uFillTx/>
                        <a:sym typeface="Intel Clear"/>
                      </a:endParaRPr>
                    </a:p>
                    <a:p>
                      <a:pPr algn="ctr"/>
                      <a:r>
                        <a:rPr lang="en-US" sz="1200" b="1" u="none" strike="noStrike" cap="none" spc="0" baseline="0">
                          <a:solidFill>
                            <a:schemeClr val="lt1"/>
                          </a:solidFill>
                          <a:effectLst/>
                          <a:uFillTx/>
                          <a:sym typeface="Intel Clear"/>
                        </a:rPr>
                        <a:t>Polarity​</a:t>
                      </a:r>
                      <a:endParaRPr lang="en-US" sz="1200" b="1" i="0" u="none" strike="noStrike" cap="none" spc="0" baseline="0">
                        <a:solidFill>
                          <a:schemeClr val="lt1"/>
                        </a:solidFill>
                        <a:effectLst/>
                        <a:uFillTx/>
                        <a:latin typeface="+mn-lt"/>
                        <a:ea typeface="+mn-ea"/>
                        <a:cs typeface="+mn-cs"/>
                        <a:sym typeface="Intel Clear"/>
                      </a:endParaRPr>
                    </a:p>
                  </a:txBody>
                  <a:tcPr marL="0" marR="0" marT="0" marB="0" anchor="ctr"/>
                </a:tc>
                <a:tc>
                  <a:txBody>
                    <a:bodyPr/>
                    <a:lstStyle/>
                    <a:p>
                      <a:pPr algn="ctr" fontAlgn="auto"/>
                      <a:endParaRPr lang="en-US" sz="1200" b="1" u="none" strike="noStrike" cap="none" spc="0" baseline="0">
                        <a:solidFill>
                          <a:schemeClr val="lt1"/>
                        </a:solidFill>
                        <a:effectLst/>
                        <a:uFillTx/>
                        <a:sym typeface="Intel Clear"/>
                      </a:endParaRPr>
                    </a:p>
                    <a:p>
                      <a:pPr algn="ctr"/>
                      <a:r>
                        <a:rPr lang="en-US" sz="1200" b="1" u="none" strike="noStrike" cap="none" spc="0" baseline="0">
                          <a:solidFill>
                            <a:schemeClr val="lt1"/>
                          </a:solidFill>
                          <a:effectLst/>
                          <a:uFillTx/>
                          <a:sym typeface="Intel Clear"/>
                        </a:rPr>
                        <a:t>RVP Default​ </a:t>
                      </a:r>
                      <a:endParaRPr lang="en-US" sz="1200" b="1" i="0" u="none" strike="noStrike" cap="none" spc="0" baseline="0">
                        <a:solidFill>
                          <a:schemeClr val="lt1"/>
                        </a:solidFill>
                        <a:effectLst/>
                        <a:uFillTx/>
                        <a:latin typeface="+mn-lt"/>
                        <a:ea typeface="+mn-ea"/>
                        <a:cs typeface="+mn-cs"/>
                        <a:sym typeface="Intel Clear"/>
                      </a:endParaRPr>
                    </a:p>
                  </a:txBody>
                  <a:tcPr marL="0" marR="0" marT="0" marB="0" anchor="ctr"/>
                </a:tc>
                <a:extLst>
                  <a:ext uri="{0D108BD9-81ED-4DB2-BD59-A6C34878D82A}">
                    <a16:rowId xmlns:a16="http://schemas.microsoft.com/office/drawing/2014/main" val="462619005"/>
                  </a:ext>
                </a:extLst>
              </a:tr>
              <a:tr h="598050">
                <a:tc>
                  <a:txBody>
                    <a:bodyPr/>
                    <a:lstStyle/>
                    <a:p>
                      <a:pPr algn="l" fontAlgn="ctr"/>
                      <a:r>
                        <a:rPr lang="en-US" sz="1200" b="0" u="none" strike="noStrike" cap="none" spc="0" baseline="0">
                          <a:solidFill>
                            <a:schemeClr val="bg2"/>
                          </a:solidFill>
                          <a:effectLst/>
                          <a:uFillTx/>
                          <a:sym typeface="Intel Clear"/>
                        </a:rPr>
                        <a:t>xxgpp_f_2</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ctr" fontAlgn="ctr"/>
                      <a:r>
                        <a:rPr lang="en-US" sz="1200" b="0" u="none" strike="noStrike" cap="none" spc="0" baseline="0">
                          <a:solidFill>
                            <a:schemeClr val="bg2"/>
                          </a:solidFill>
                          <a:effectLst/>
                          <a:uFillTx/>
                          <a:sym typeface="Intel Clear"/>
                        </a:rPr>
                        <a:t>RSMRSTB</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ctr" fontAlgn="ctr"/>
                      <a:r>
                        <a:rPr lang="en-US" sz="1200" b="0" u="none" strike="noStrike" cap="none" spc="0" baseline="0">
                          <a:solidFill>
                            <a:schemeClr val="bg2"/>
                          </a:solidFill>
                          <a:effectLst/>
                          <a:uFillTx/>
                          <a:sym typeface="Intel Clear"/>
                        </a:rPr>
                        <a:t>20K PU</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ctr" fontAlgn="ctr"/>
                      <a:r>
                        <a:rPr lang="en-US" sz="1200" b="0" u="none" strike="noStrike" cap="none" spc="0" baseline="0">
                          <a:solidFill>
                            <a:schemeClr val="bg2"/>
                          </a:solidFill>
                          <a:effectLst/>
                          <a:uFillTx/>
                          <a:sym typeface="Intel Clear"/>
                        </a:rPr>
                        <a:t>No</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l" fontAlgn="ctr"/>
                      <a:r>
                        <a:rPr lang="en-US" sz="1200" b="0" u="none" strike="noStrike" cap="none" spc="0" baseline="0">
                          <a:solidFill>
                            <a:schemeClr val="bg2"/>
                          </a:solidFill>
                          <a:effectLst/>
                          <a:uFillTx/>
                          <a:sym typeface="Intel Clear"/>
                        </a:rPr>
                        <a:t>M.2 CNV modes /</a:t>
                      </a:r>
                      <a:br>
                        <a:rPr lang="en-US" sz="1200" b="0" u="none" strike="noStrike" cap="none" spc="0" baseline="0">
                          <a:solidFill>
                            <a:schemeClr val="bg2"/>
                          </a:solidFill>
                          <a:effectLst/>
                          <a:uFillTx/>
                          <a:sym typeface="Intel Clear"/>
                        </a:rPr>
                      </a:br>
                      <a:r>
                        <a:rPr lang="en-US" sz="1200" b="0" u="none" strike="noStrike" cap="none" spc="0" baseline="0">
                          <a:solidFill>
                            <a:schemeClr val="bg2"/>
                          </a:solidFill>
                          <a:effectLst/>
                          <a:uFillTx/>
                          <a:sym typeface="Intel Clear"/>
                        </a:rPr>
                        <a:t>Integrated CNV Enable/Disable</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l" fontAlgn="b"/>
                      <a:r>
                        <a:rPr lang="en-US" sz="1200" b="0" u="none" strike="noStrike" cap="none" spc="0" baseline="0">
                          <a:solidFill>
                            <a:schemeClr val="bg2"/>
                          </a:solidFill>
                          <a:effectLst/>
                          <a:uFillTx/>
                          <a:sym typeface="Intel Clear"/>
                        </a:rPr>
                        <a:t>M.2 CNV modes</a:t>
                      </a:r>
                      <a:br>
                        <a:rPr lang="en-US" sz="1200" b="0" u="none" strike="noStrike" cap="none" spc="0" baseline="0">
                          <a:solidFill>
                            <a:schemeClr val="bg2"/>
                          </a:solidFill>
                          <a:effectLst/>
                          <a:uFillTx/>
                          <a:sym typeface="Intel Clear"/>
                        </a:rPr>
                      </a:br>
                      <a:r>
                        <a:rPr lang="en-US" sz="1200" b="0" u="none" strike="noStrike" cap="none" spc="0" baseline="0">
                          <a:solidFill>
                            <a:schemeClr val="bg2"/>
                          </a:solidFill>
                          <a:effectLst/>
                          <a:uFillTx/>
                          <a:sym typeface="Intel Clear"/>
                        </a:rPr>
                        <a:t>0 = Integrated CNV enable </a:t>
                      </a:r>
                      <a:br>
                        <a:rPr lang="en-US" sz="1200" b="0" u="none" strike="noStrike" cap="none" spc="0" baseline="0">
                          <a:solidFill>
                            <a:schemeClr val="bg2"/>
                          </a:solidFill>
                          <a:effectLst/>
                          <a:uFillTx/>
                          <a:sym typeface="Intel Clear"/>
                        </a:rPr>
                      </a:br>
                      <a:r>
                        <a:rPr lang="en-US" sz="1200" b="0" u="none" strike="noStrike" cap="none" spc="0" baseline="0">
                          <a:solidFill>
                            <a:schemeClr val="bg2"/>
                          </a:solidFill>
                          <a:effectLst/>
                          <a:uFillTx/>
                          <a:sym typeface="Intel Clear"/>
                        </a:rPr>
                        <a:t>1 = Integrated CNV disable</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b"/>
                </a:tc>
                <a:tc>
                  <a:txBody>
                    <a:bodyPr/>
                    <a:lstStyle/>
                    <a:p>
                      <a:pPr marL="0" marR="0" indent="0" algn="ctr" defTabSz="609600" latinLnBrk="0">
                        <a:lnSpc>
                          <a:spcPct val="100000"/>
                        </a:lnSpc>
                        <a:spcBef>
                          <a:spcPts val="0"/>
                        </a:spcBef>
                        <a:spcAft>
                          <a:spcPts val="0"/>
                        </a:spcAft>
                        <a:buClrTx/>
                        <a:buSzTx/>
                        <a:buFontTx/>
                        <a:buNone/>
                        <a:tabLst/>
                      </a:pPr>
                      <a:r>
                        <a:rPr lang="en-GB" sz="1200" b="0" u="none" strike="noStrike" cap="none" spc="0" baseline="0">
                          <a:solidFill>
                            <a:schemeClr val="bg2"/>
                          </a:solidFill>
                          <a:effectLst/>
                          <a:uFillTx/>
                          <a:sym typeface="Intel Clear"/>
                        </a:rPr>
                        <a:t>1</a:t>
                      </a:r>
                      <a:endParaRPr lang="en-GB" sz="1200" b="0" i="0" u="none" strike="noStrike" cap="none" spc="0" baseline="0">
                        <a:solidFill>
                          <a:schemeClr val="bg2"/>
                        </a:solidFill>
                        <a:effectLst/>
                        <a:uFillTx/>
                        <a:latin typeface="+mn-lt"/>
                        <a:ea typeface="+mn-ea"/>
                        <a:cs typeface="+mn-cs"/>
                        <a:sym typeface="Intel Clear"/>
                      </a:endParaRPr>
                    </a:p>
                  </a:txBody>
                  <a:tcPr marL="0" marR="0" marT="0" marB="0" anchor="ctr"/>
                </a:tc>
                <a:extLst>
                  <a:ext uri="{0D108BD9-81ED-4DB2-BD59-A6C34878D82A}">
                    <a16:rowId xmlns:a16="http://schemas.microsoft.com/office/drawing/2014/main" val="3667596310"/>
                  </a:ext>
                </a:extLst>
              </a:tr>
              <a:tr h="547285">
                <a:tc>
                  <a:txBody>
                    <a:bodyPr/>
                    <a:lstStyle/>
                    <a:p>
                      <a:pPr algn="l" fontAlgn="ctr"/>
                      <a:r>
                        <a:rPr lang="en-US" sz="1200" b="0" u="none" strike="noStrike" cap="none" spc="0" baseline="0">
                          <a:solidFill>
                            <a:schemeClr val="bg2"/>
                          </a:solidFill>
                          <a:effectLst/>
                          <a:uFillTx/>
                          <a:sym typeface="Intel Clear"/>
                        </a:rPr>
                        <a:t>xxgpp_f_19</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ctr" fontAlgn="ctr"/>
                      <a:r>
                        <a:rPr lang="en-US" sz="1200" b="0" u="none" strike="noStrike" cap="none" spc="0" baseline="0">
                          <a:solidFill>
                            <a:schemeClr val="bg2"/>
                          </a:solidFill>
                          <a:effectLst/>
                          <a:uFillTx/>
                          <a:sym typeface="Intel Clear"/>
                        </a:rPr>
                        <a:t>RSMRSTB</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ctr" fontAlgn="ctr"/>
                      <a:r>
                        <a:rPr lang="en-US" sz="1200" b="0" u="none" strike="noStrike" cap="none" spc="0" baseline="0">
                          <a:solidFill>
                            <a:schemeClr val="bg2"/>
                          </a:solidFill>
                          <a:effectLst/>
                          <a:uFillTx/>
                          <a:sym typeface="Intel Clear"/>
                        </a:rPr>
                        <a:t>20K PD</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ctr" fontAlgn="ctr"/>
                      <a:r>
                        <a:rPr lang="en-US" sz="1200" b="0" u="none" strike="noStrike" cap="none" spc="0" baseline="0">
                          <a:solidFill>
                            <a:schemeClr val="bg2"/>
                          </a:solidFill>
                          <a:effectLst/>
                          <a:uFillTx/>
                          <a:sym typeface="Intel Clear"/>
                        </a:rPr>
                        <a:t>No</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l" fontAlgn="ctr"/>
                      <a:r>
                        <a:rPr lang="en-US" sz="1200" b="0" u="none" strike="noStrike" cap="none" spc="0" baseline="0">
                          <a:solidFill>
                            <a:schemeClr val="bg2"/>
                          </a:solidFill>
                          <a:effectLst/>
                          <a:uFillTx/>
                          <a:sym typeface="Intel Clear"/>
                        </a:rPr>
                        <a:t>Skip RTC Clock Stabilization Delay (IOTG Boot Time Reduction)</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l" fontAlgn="ctr"/>
                      <a:r>
                        <a:rPr lang="en-US" sz="1200" b="0" u="none" strike="noStrike" cap="none" spc="0" baseline="0">
                          <a:solidFill>
                            <a:schemeClr val="bg2"/>
                          </a:solidFill>
                          <a:effectLst/>
                          <a:uFillTx/>
                          <a:sym typeface="Intel Clear"/>
                        </a:rPr>
                        <a:t>Skip RTC Clock Stabilization Delay (IOTG Boot Time Reduction)</a:t>
                      </a:r>
                      <a:br>
                        <a:rPr lang="en-US" sz="1200" b="0" u="none" strike="noStrike" cap="none" spc="0" baseline="0">
                          <a:solidFill>
                            <a:schemeClr val="bg2"/>
                          </a:solidFill>
                          <a:effectLst/>
                          <a:uFillTx/>
                          <a:sym typeface="Intel Clear"/>
                        </a:rPr>
                      </a:br>
                      <a:r>
                        <a:rPr lang="en-US" sz="1200" b="0" u="none" strike="noStrike" cap="none" spc="0" baseline="0">
                          <a:solidFill>
                            <a:schemeClr val="bg2"/>
                          </a:solidFill>
                          <a:effectLst/>
                          <a:uFillTx/>
                          <a:sym typeface="Intel Clear"/>
                        </a:rPr>
                        <a:t>0 = No bypass (default)</a:t>
                      </a:r>
                      <a:br>
                        <a:rPr lang="en-US" sz="1200" b="0" u="none" strike="noStrike" cap="none" spc="0" baseline="0">
                          <a:solidFill>
                            <a:schemeClr val="bg2"/>
                          </a:solidFill>
                          <a:effectLst/>
                          <a:uFillTx/>
                          <a:sym typeface="Intel Clear"/>
                        </a:rPr>
                      </a:br>
                      <a:r>
                        <a:rPr lang="en-US" sz="1200" b="0" u="none" strike="noStrike" cap="none" spc="0" baseline="0">
                          <a:solidFill>
                            <a:schemeClr val="bg2"/>
                          </a:solidFill>
                          <a:effectLst/>
                          <a:uFillTx/>
                          <a:sym typeface="Intel Clear"/>
                        </a:rPr>
                        <a:t>1= Bypass/Skip 95ms RTC clock stabilization delay</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marL="0" marR="0" indent="0" algn="ctr" defTabSz="609600" latinLnBrk="0">
                        <a:lnSpc>
                          <a:spcPct val="100000"/>
                        </a:lnSpc>
                        <a:spcBef>
                          <a:spcPts val="0"/>
                        </a:spcBef>
                        <a:spcAft>
                          <a:spcPts val="0"/>
                        </a:spcAft>
                        <a:buClrTx/>
                        <a:buSzTx/>
                        <a:buFontTx/>
                        <a:buNone/>
                        <a:tabLst/>
                      </a:pPr>
                      <a:r>
                        <a:rPr lang="en-GB" sz="1200" b="0" u="none" strike="noStrike" cap="none" spc="0" baseline="0">
                          <a:solidFill>
                            <a:schemeClr val="bg2"/>
                          </a:solidFill>
                          <a:effectLst/>
                          <a:uFillTx/>
                          <a:sym typeface="Intel Clear"/>
                        </a:rPr>
                        <a:t>0</a:t>
                      </a:r>
                      <a:endParaRPr lang="en-GB" sz="1200" b="0" i="0" u="none" strike="noStrike" cap="none" spc="0" baseline="0">
                        <a:solidFill>
                          <a:schemeClr val="bg2"/>
                        </a:solidFill>
                        <a:effectLst/>
                        <a:uFillTx/>
                        <a:latin typeface="+mn-lt"/>
                        <a:ea typeface="+mn-ea"/>
                        <a:cs typeface="+mn-cs"/>
                        <a:sym typeface="Intel Clear"/>
                      </a:endParaRPr>
                    </a:p>
                  </a:txBody>
                  <a:tcPr marL="0" marR="0" marT="0" marB="0" anchor="ctr"/>
                </a:tc>
                <a:extLst>
                  <a:ext uri="{0D108BD9-81ED-4DB2-BD59-A6C34878D82A}">
                    <a16:rowId xmlns:a16="http://schemas.microsoft.com/office/drawing/2014/main" val="4003046396"/>
                  </a:ext>
                </a:extLst>
              </a:tr>
              <a:tr h="567633">
                <a:tc>
                  <a:txBody>
                    <a:bodyPr/>
                    <a:lstStyle/>
                    <a:p>
                      <a:pPr algn="l" fontAlgn="ctr"/>
                      <a:r>
                        <a:rPr lang="en-US" sz="1200" b="0" u="none" strike="noStrike" cap="none" spc="0" baseline="0">
                          <a:solidFill>
                            <a:schemeClr val="bg2"/>
                          </a:solidFill>
                          <a:effectLst/>
                          <a:uFillTx/>
                          <a:sym typeface="Intel Clear"/>
                        </a:rPr>
                        <a:t>xxgpp_h_0</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ctr" fontAlgn="ctr"/>
                      <a:r>
                        <a:rPr lang="en-US" sz="1200" b="0" u="none" strike="noStrike" cap="none" spc="0" baseline="0">
                          <a:solidFill>
                            <a:schemeClr val="bg2"/>
                          </a:solidFill>
                          <a:effectLst/>
                          <a:uFillTx/>
                          <a:sym typeface="Intel Clear"/>
                        </a:rPr>
                        <a:t>RSMRSTB</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ctr" fontAlgn="ctr"/>
                      <a:r>
                        <a:rPr lang="en-US" sz="1200" b="0" u="none" strike="noStrike" cap="none" spc="0" baseline="0">
                          <a:solidFill>
                            <a:schemeClr val="bg2"/>
                          </a:solidFill>
                          <a:effectLst/>
                          <a:uFillTx/>
                          <a:sym typeface="Intel Clear"/>
                        </a:rPr>
                        <a:t>20K PD</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ctr" fontAlgn="ctr"/>
                      <a:r>
                        <a:rPr lang="en-US" sz="1200" b="0" u="none" strike="noStrike" cap="none" spc="0" baseline="0">
                          <a:solidFill>
                            <a:schemeClr val="bg2"/>
                          </a:solidFill>
                          <a:effectLst/>
                          <a:uFillTx/>
                          <a:sym typeface="Intel Clear"/>
                        </a:rPr>
                        <a:t>No</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l" fontAlgn="ctr"/>
                      <a:r>
                        <a:rPr lang="en-US" sz="1200" b="0" u="none" strike="noStrike" cap="none" spc="0" baseline="0">
                          <a:solidFill>
                            <a:schemeClr val="bg2"/>
                          </a:solidFill>
                          <a:effectLst/>
                          <a:uFillTx/>
                          <a:sym typeface="Intel Clear"/>
                        </a:rPr>
                        <a:t>eSPI Flash Sharing Mode</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l" fontAlgn="ctr"/>
                      <a:r>
                        <a:rPr lang="en-US" sz="1200" b="0" u="none" strike="noStrike" cap="none" spc="0" baseline="0">
                          <a:solidFill>
                            <a:schemeClr val="bg2"/>
                          </a:solidFill>
                          <a:effectLst/>
                          <a:uFillTx/>
                          <a:sym typeface="Intel Clear"/>
                        </a:rPr>
                        <a:t>Master attached flash sharing (MAFS) if sampled low, else slave attached flash sharing (SAFS)</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marL="0" marR="0" indent="0" algn="ctr" defTabSz="609600" latinLnBrk="0">
                        <a:lnSpc>
                          <a:spcPct val="100000"/>
                        </a:lnSpc>
                        <a:spcBef>
                          <a:spcPts val="0"/>
                        </a:spcBef>
                        <a:spcAft>
                          <a:spcPts val="0"/>
                        </a:spcAft>
                        <a:buClrTx/>
                        <a:buSzTx/>
                        <a:buFontTx/>
                        <a:buNone/>
                        <a:tabLst/>
                      </a:pPr>
                      <a:r>
                        <a:rPr lang="en-GB" sz="1200" b="0" u="none" strike="noStrike" cap="none" spc="0" baseline="0">
                          <a:solidFill>
                            <a:schemeClr val="bg2"/>
                          </a:solidFill>
                          <a:effectLst/>
                          <a:uFillTx/>
                          <a:sym typeface="Intel Clear"/>
                        </a:rPr>
                        <a:t>0</a:t>
                      </a:r>
                      <a:endParaRPr lang="en-GB" sz="1200" b="0" i="0" u="none" strike="noStrike" cap="none" spc="0" baseline="0">
                        <a:solidFill>
                          <a:schemeClr val="bg2"/>
                        </a:solidFill>
                        <a:effectLst/>
                        <a:uFillTx/>
                        <a:latin typeface="+mn-lt"/>
                        <a:ea typeface="+mn-ea"/>
                        <a:cs typeface="+mn-cs"/>
                        <a:sym typeface="Intel Clear"/>
                      </a:endParaRPr>
                    </a:p>
                  </a:txBody>
                  <a:tcPr marL="0" marR="0" marT="0" marB="0" anchor="ctr"/>
                </a:tc>
                <a:extLst>
                  <a:ext uri="{0D108BD9-81ED-4DB2-BD59-A6C34878D82A}">
                    <a16:rowId xmlns:a16="http://schemas.microsoft.com/office/drawing/2014/main" val="837138761"/>
                  </a:ext>
                </a:extLst>
              </a:tr>
              <a:tr h="364856">
                <a:tc>
                  <a:txBody>
                    <a:bodyPr/>
                    <a:lstStyle/>
                    <a:p>
                      <a:pPr algn="l" fontAlgn="ctr"/>
                      <a:r>
                        <a:rPr lang="en-US" sz="1200" b="0" u="none" strike="noStrike" cap="none" spc="0" baseline="0">
                          <a:solidFill>
                            <a:schemeClr val="bg2"/>
                          </a:solidFill>
                          <a:effectLst/>
                          <a:uFillTx/>
                          <a:sym typeface="Intel Clear"/>
                        </a:rPr>
                        <a:t>xxgpp_h_1</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ctr" fontAlgn="ctr"/>
                      <a:r>
                        <a:rPr lang="en-US" sz="1200" b="0" u="none" strike="noStrike" cap="none" spc="0" baseline="0">
                          <a:solidFill>
                            <a:schemeClr val="bg2"/>
                          </a:solidFill>
                          <a:effectLst/>
                          <a:uFillTx/>
                          <a:sym typeface="Intel Clear"/>
                        </a:rPr>
                        <a:t>RSMRSTB</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ctr" fontAlgn="ctr"/>
                      <a:r>
                        <a:rPr lang="en-US" sz="1200" b="0" u="none" strike="noStrike" cap="none" spc="0" baseline="0">
                          <a:solidFill>
                            <a:schemeClr val="bg2"/>
                          </a:solidFill>
                          <a:effectLst/>
                          <a:uFillTx/>
                          <a:sym typeface="Intel Clear"/>
                        </a:rPr>
                        <a:t>20K PD</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ctr" fontAlgn="ctr"/>
                      <a:r>
                        <a:rPr lang="en-US" sz="1200" b="0" u="none" strike="noStrike" cap="none" spc="0" baseline="0">
                          <a:solidFill>
                            <a:schemeClr val="bg2"/>
                          </a:solidFill>
                          <a:effectLst/>
                          <a:uFillTx/>
                          <a:sym typeface="Intel Clear"/>
                        </a:rPr>
                        <a:t>No</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l" fontAlgn="ctr"/>
                      <a:r>
                        <a:rPr lang="en-US" sz="1200" b="0" u="none" strike="noStrike" cap="none" spc="0" baseline="0">
                          <a:solidFill>
                            <a:schemeClr val="bg2"/>
                          </a:solidFill>
                          <a:effectLst/>
                          <a:uFillTx/>
                          <a:sym typeface="Intel Clear"/>
                        </a:rPr>
                        <a:t>Enable/Disable SPI Flash Descriptor Recovery</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l" fontAlgn="ctr"/>
                      <a:r>
                        <a:rPr lang="en-US" sz="1200" b="0" u="none" strike="noStrike" cap="none" spc="0" baseline="0">
                          <a:solidFill>
                            <a:schemeClr val="bg2"/>
                          </a:solidFill>
                          <a:effectLst/>
                          <a:uFillTx/>
                          <a:sym typeface="Intel Clear"/>
                        </a:rPr>
                        <a:t>Flash Descriptor Recovery for NIST SP800-193</a:t>
                      </a:r>
                      <a:br>
                        <a:rPr lang="en-US" sz="1200" b="0" u="none" strike="noStrike" cap="none" spc="0" baseline="0">
                          <a:solidFill>
                            <a:schemeClr val="bg2"/>
                          </a:solidFill>
                          <a:effectLst/>
                          <a:uFillTx/>
                          <a:sym typeface="Intel Clear"/>
                        </a:rPr>
                      </a:br>
                      <a:r>
                        <a:rPr lang="en-US" sz="1200" b="0" u="none" strike="noStrike" cap="none" spc="0" baseline="0">
                          <a:solidFill>
                            <a:schemeClr val="bg2"/>
                          </a:solidFill>
                          <a:effectLst/>
                          <a:uFillTx/>
                          <a:sym typeface="Intel Clear"/>
                        </a:rPr>
                        <a:t>0 - Flash descriptor recovery disable - default</a:t>
                      </a:r>
                      <a:br>
                        <a:rPr lang="en-US" sz="1200" b="0" u="none" strike="noStrike" cap="none" spc="0" baseline="0">
                          <a:solidFill>
                            <a:schemeClr val="bg2"/>
                          </a:solidFill>
                          <a:effectLst/>
                          <a:uFillTx/>
                          <a:sym typeface="Intel Clear"/>
                        </a:rPr>
                      </a:br>
                      <a:r>
                        <a:rPr lang="en-US" sz="1200" b="0" u="none" strike="noStrike" cap="none" spc="0" baseline="0">
                          <a:solidFill>
                            <a:schemeClr val="bg2"/>
                          </a:solidFill>
                          <a:effectLst/>
                          <a:uFillTx/>
                          <a:sym typeface="Intel Clear"/>
                        </a:rPr>
                        <a:t>1 - Flash descriptor recovery enable</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marL="0" marR="0" indent="0" algn="ctr" defTabSz="609600" latinLnBrk="0">
                        <a:lnSpc>
                          <a:spcPct val="100000"/>
                        </a:lnSpc>
                        <a:spcBef>
                          <a:spcPts val="0"/>
                        </a:spcBef>
                        <a:spcAft>
                          <a:spcPts val="0"/>
                        </a:spcAft>
                        <a:buClrTx/>
                        <a:buSzTx/>
                        <a:buFontTx/>
                        <a:buNone/>
                        <a:tabLst/>
                      </a:pPr>
                      <a:r>
                        <a:rPr lang="en-GB" sz="1200" b="0" u="none" strike="noStrike" cap="none" spc="0" baseline="0">
                          <a:solidFill>
                            <a:schemeClr val="bg2"/>
                          </a:solidFill>
                          <a:effectLst/>
                          <a:uFillTx/>
                          <a:sym typeface="Intel Clear"/>
                        </a:rPr>
                        <a:t>0</a:t>
                      </a:r>
                      <a:endParaRPr lang="en-GB" sz="1200" b="0" i="0" u="none" strike="noStrike" cap="none" spc="0" baseline="0">
                        <a:solidFill>
                          <a:schemeClr val="bg2"/>
                        </a:solidFill>
                        <a:effectLst/>
                        <a:uFillTx/>
                        <a:latin typeface="+mn-lt"/>
                        <a:ea typeface="+mn-ea"/>
                        <a:cs typeface="+mn-cs"/>
                        <a:sym typeface="Intel Clear"/>
                      </a:endParaRPr>
                    </a:p>
                  </a:txBody>
                  <a:tcPr marL="0" marR="0" marT="0" marB="0" anchor="ctr"/>
                </a:tc>
                <a:extLst>
                  <a:ext uri="{0D108BD9-81ED-4DB2-BD59-A6C34878D82A}">
                    <a16:rowId xmlns:a16="http://schemas.microsoft.com/office/drawing/2014/main" val="2380881482"/>
                  </a:ext>
                </a:extLst>
              </a:tr>
              <a:tr h="547285">
                <a:tc>
                  <a:txBody>
                    <a:bodyPr/>
                    <a:lstStyle/>
                    <a:p>
                      <a:pPr algn="l" fontAlgn="ctr"/>
                      <a:r>
                        <a:rPr lang="en-US" sz="1200" b="0" u="none" strike="noStrike" cap="none" spc="0" baseline="0">
                          <a:solidFill>
                            <a:schemeClr val="bg2"/>
                          </a:solidFill>
                          <a:effectLst/>
                          <a:uFillTx/>
                          <a:sym typeface="Intel Clear"/>
                        </a:rPr>
                        <a:t>xxgpp_h_2</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ctr" fontAlgn="ctr"/>
                      <a:r>
                        <a:rPr lang="en-US" sz="1200" b="0" u="none" strike="noStrike" cap="none" spc="0" baseline="0">
                          <a:solidFill>
                            <a:schemeClr val="bg2"/>
                          </a:solidFill>
                          <a:effectLst/>
                          <a:uFillTx/>
                          <a:sym typeface="Intel Clear"/>
                        </a:rPr>
                        <a:t>RSMRSTB</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ctr" fontAlgn="ctr"/>
                      <a:r>
                        <a:rPr lang="en-US" sz="1200" b="0" u="none" strike="noStrike" cap="none" spc="0" baseline="0">
                          <a:solidFill>
                            <a:schemeClr val="bg2"/>
                          </a:solidFill>
                          <a:effectLst/>
                          <a:uFillTx/>
                          <a:sym typeface="Intel Clear"/>
                        </a:rPr>
                        <a:t>20K PD</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ctr" fontAlgn="ctr"/>
                      <a:r>
                        <a:rPr lang="en-US" sz="1200" b="0" u="none" strike="noStrike" cap="none" spc="0" baseline="0">
                          <a:solidFill>
                            <a:schemeClr val="bg2"/>
                          </a:solidFill>
                          <a:effectLst/>
                          <a:uFillTx/>
                          <a:sym typeface="Intel Clear"/>
                        </a:rPr>
                        <a:t>No</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l" fontAlgn="ctr"/>
                      <a:r>
                        <a:rPr lang="en-US" sz="1200" b="0" u="none" strike="noStrike" cap="none" spc="0" baseline="0">
                          <a:solidFill>
                            <a:schemeClr val="bg2"/>
                          </a:solidFill>
                          <a:effectLst/>
                          <a:uFillTx/>
                          <a:sym typeface="Intel Clear"/>
                        </a:rPr>
                        <a:t>SPI Flash Descriptor Recovery Source - Internal/External</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l" fontAlgn="ctr"/>
                      <a:r>
                        <a:rPr lang="en-US" sz="1200" b="0" u="none" strike="noStrike" cap="none" spc="0" baseline="0">
                          <a:solidFill>
                            <a:schemeClr val="bg2"/>
                          </a:solidFill>
                          <a:effectLst/>
                          <a:uFillTx/>
                          <a:sym typeface="Intel Clear"/>
                        </a:rPr>
                        <a:t>Flash Descriptor Recovery Source for NIST SP800-193</a:t>
                      </a:r>
                      <a:br>
                        <a:rPr lang="en-US" sz="1200" b="0" u="none" strike="noStrike" cap="none" spc="0" baseline="0">
                          <a:solidFill>
                            <a:schemeClr val="bg2"/>
                          </a:solidFill>
                          <a:effectLst/>
                          <a:uFillTx/>
                          <a:sym typeface="Intel Clear"/>
                        </a:rPr>
                      </a:br>
                      <a:r>
                        <a:rPr lang="en-US" sz="1200" b="0" u="none" strike="noStrike" cap="none" spc="0" baseline="0">
                          <a:solidFill>
                            <a:schemeClr val="bg2"/>
                          </a:solidFill>
                          <a:effectLst/>
                          <a:uFillTx/>
                          <a:sym typeface="Intel Clear"/>
                        </a:rPr>
                        <a:t>0 - Flash descriptor recovery internal source - default</a:t>
                      </a:r>
                      <a:br>
                        <a:rPr lang="en-US" sz="1200" b="0" u="none" strike="noStrike" cap="none" spc="0" baseline="0">
                          <a:solidFill>
                            <a:schemeClr val="bg2"/>
                          </a:solidFill>
                          <a:effectLst/>
                          <a:uFillTx/>
                          <a:sym typeface="Intel Clear"/>
                        </a:rPr>
                      </a:br>
                      <a:r>
                        <a:rPr lang="en-US" sz="1200" b="0" u="none" strike="noStrike" cap="none" spc="0" baseline="0">
                          <a:solidFill>
                            <a:schemeClr val="bg2"/>
                          </a:solidFill>
                          <a:effectLst/>
                          <a:uFillTx/>
                          <a:sym typeface="Intel Clear"/>
                        </a:rPr>
                        <a:t>1 - Flash descriptor recovery external source</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marL="0" marR="0" indent="0" algn="ctr" defTabSz="609600" latinLnBrk="0">
                        <a:lnSpc>
                          <a:spcPct val="100000"/>
                        </a:lnSpc>
                        <a:spcBef>
                          <a:spcPts val="0"/>
                        </a:spcBef>
                        <a:spcAft>
                          <a:spcPts val="0"/>
                        </a:spcAft>
                        <a:buClrTx/>
                        <a:buSzTx/>
                        <a:buFontTx/>
                        <a:buNone/>
                        <a:tabLst/>
                      </a:pPr>
                      <a:r>
                        <a:rPr lang="en-GB" sz="1200" b="0" u="none" strike="noStrike" cap="none" spc="0" baseline="0">
                          <a:solidFill>
                            <a:schemeClr val="bg2"/>
                          </a:solidFill>
                          <a:effectLst/>
                          <a:uFillTx/>
                          <a:sym typeface="Intel Clear"/>
                        </a:rPr>
                        <a:t>0</a:t>
                      </a:r>
                      <a:endParaRPr lang="en-GB" sz="1200" b="0" i="0" u="none" strike="noStrike" cap="none" spc="0" baseline="0">
                        <a:solidFill>
                          <a:schemeClr val="bg2"/>
                        </a:solidFill>
                        <a:effectLst/>
                        <a:uFillTx/>
                        <a:latin typeface="+mn-lt"/>
                        <a:ea typeface="+mn-ea"/>
                        <a:cs typeface="+mn-cs"/>
                        <a:sym typeface="Intel Clear"/>
                      </a:endParaRPr>
                    </a:p>
                  </a:txBody>
                  <a:tcPr marL="0" marR="0" marT="0" marB="0" anchor="ctr"/>
                </a:tc>
                <a:extLst>
                  <a:ext uri="{0D108BD9-81ED-4DB2-BD59-A6C34878D82A}">
                    <a16:rowId xmlns:a16="http://schemas.microsoft.com/office/drawing/2014/main" val="2676448625"/>
                  </a:ext>
                </a:extLst>
              </a:tr>
              <a:tr h="380474">
                <a:tc>
                  <a:txBody>
                    <a:bodyPr/>
                    <a:lstStyle/>
                    <a:p>
                      <a:pPr algn="l" fontAlgn="ctr"/>
                      <a:r>
                        <a:rPr lang="en-US" sz="1200" b="0" u="none" strike="noStrike" cap="none" spc="0" baseline="0">
                          <a:solidFill>
                            <a:schemeClr val="bg2"/>
                          </a:solidFill>
                          <a:effectLst/>
                          <a:uFillTx/>
                          <a:sym typeface="Intel Clear"/>
                        </a:rPr>
                        <a:t>xxspi0_io_2</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ctr" fontAlgn="ctr"/>
                      <a:r>
                        <a:rPr lang="en-US" sz="1200" b="0" u="none" strike="noStrike" cap="none" spc="0" baseline="0">
                          <a:solidFill>
                            <a:schemeClr val="bg2"/>
                          </a:solidFill>
                          <a:effectLst/>
                          <a:uFillTx/>
                          <a:sym typeface="Intel Clear"/>
                        </a:rPr>
                        <a:t>RSMRSTB</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ctr" fontAlgn="ctr"/>
                      <a:r>
                        <a:rPr lang="en-US" sz="1200" b="0" u="none" strike="noStrike" cap="none" spc="0" baseline="0">
                          <a:solidFill>
                            <a:schemeClr val="bg2"/>
                          </a:solidFill>
                          <a:effectLst/>
                          <a:uFillTx/>
                          <a:sym typeface="Intel Clear"/>
                        </a:rPr>
                        <a:t>20K PU</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ctr" fontAlgn="ctr"/>
                      <a:r>
                        <a:rPr lang="en-US" sz="1200" b="0" u="none" strike="noStrike" cap="none" spc="0" baseline="0">
                          <a:solidFill>
                            <a:schemeClr val="bg2"/>
                          </a:solidFill>
                          <a:effectLst/>
                          <a:uFillTx/>
                          <a:sym typeface="Intel Clear"/>
                        </a:rPr>
                        <a:t>No</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l" fontAlgn="ctr"/>
                      <a:r>
                        <a:rPr lang="en-US" sz="1200" b="0" u="none" strike="noStrike" cap="none" spc="0" baseline="0">
                          <a:solidFill>
                            <a:schemeClr val="bg2"/>
                          </a:solidFill>
                          <a:effectLst/>
                          <a:uFillTx/>
                          <a:sym typeface="Intel Clear"/>
                        </a:rPr>
                        <a:t>Consent Strap</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l" fontAlgn="ctr"/>
                      <a:r>
                        <a:rPr lang="en-US" sz="1200" b="0" u="none" strike="noStrike" cap="none" spc="0" baseline="0">
                          <a:solidFill>
                            <a:schemeClr val="bg2"/>
                          </a:solidFill>
                          <a:effectLst/>
                          <a:uFillTx/>
                          <a:sym typeface="Intel Clear"/>
                        </a:rPr>
                        <a:t>Consent strap is enabled if sampled low</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marL="0" marR="0" indent="0" algn="ctr" defTabSz="609600" latinLnBrk="0">
                        <a:lnSpc>
                          <a:spcPct val="100000"/>
                        </a:lnSpc>
                        <a:spcBef>
                          <a:spcPts val="0"/>
                        </a:spcBef>
                        <a:spcAft>
                          <a:spcPts val="0"/>
                        </a:spcAft>
                        <a:buClrTx/>
                        <a:buSzTx/>
                        <a:buFontTx/>
                        <a:buNone/>
                        <a:tabLst/>
                      </a:pPr>
                      <a:r>
                        <a:rPr lang="en-GB" sz="1200" b="0" u="none" strike="noStrike" cap="none" spc="0" baseline="0">
                          <a:solidFill>
                            <a:schemeClr val="bg2"/>
                          </a:solidFill>
                          <a:effectLst/>
                          <a:uFillTx/>
                          <a:sym typeface="Intel Clear"/>
                        </a:rPr>
                        <a:t>1</a:t>
                      </a:r>
                      <a:endParaRPr lang="en-GB" sz="1200" b="0" i="0" u="none" strike="noStrike" cap="none" spc="0" baseline="0">
                        <a:solidFill>
                          <a:schemeClr val="bg2"/>
                        </a:solidFill>
                        <a:effectLst/>
                        <a:uFillTx/>
                        <a:latin typeface="+mn-lt"/>
                        <a:ea typeface="+mn-ea"/>
                        <a:cs typeface="+mn-cs"/>
                        <a:sym typeface="Intel Clear"/>
                      </a:endParaRPr>
                    </a:p>
                  </a:txBody>
                  <a:tcPr marL="0" marR="0" marT="0" marB="0" anchor="ctr"/>
                </a:tc>
                <a:extLst>
                  <a:ext uri="{0D108BD9-81ED-4DB2-BD59-A6C34878D82A}">
                    <a16:rowId xmlns:a16="http://schemas.microsoft.com/office/drawing/2014/main" val="823492174"/>
                  </a:ext>
                </a:extLst>
              </a:tr>
              <a:tr h="187506">
                <a:tc>
                  <a:txBody>
                    <a:bodyPr/>
                    <a:lstStyle/>
                    <a:p>
                      <a:pPr algn="l" fontAlgn="ctr"/>
                      <a:r>
                        <a:rPr lang="en-US" sz="1200" b="0" u="none" strike="noStrike" cap="none" spc="0" baseline="0">
                          <a:solidFill>
                            <a:schemeClr val="bg2"/>
                          </a:solidFill>
                          <a:effectLst/>
                          <a:uFillTx/>
                          <a:sym typeface="Intel Clear"/>
                        </a:rPr>
                        <a:t>xxspi0_io_3</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ctr" fontAlgn="ctr"/>
                      <a:r>
                        <a:rPr lang="en-US" sz="1200" b="0" u="none" strike="noStrike" cap="none" spc="0" baseline="0">
                          <a:solidFill>
                            <a:schemeClr val="bg2"/>
                          </a:solidFill>
                          <a:effectLst/>
                          <a:uFillTx/>
                          <a:sym typeface="Intel Clear"/>
                        </a:rPr>
                        <a:t>RSMRSTB</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ctr" fontAlgn="ctr"/>
                      <a:r>
                        <a:rPr lang="en-US" sz="1200" b="0" u="none" strike="noStrike" cap="none" spc="0" baseline="0">
                          <a:solidFill>
                            <a:schemeClr val="bg2"/>
                          </a:solidFill>
                          <a:effectLst/>
                          <a:uFillTx/>
                          <a:sym typeface="Intel Clear"/>
                        </a:rPr>
                        <a:t>20K PU</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ctr" fontAlgn="ctr"/>
                      <a:r>
                        <a:rPr lang="en-US" sz="1200" b="0" u="none" strike="noStrike" cap="none" spc="0" baseline="0">
                          <a:solidFill>
                            <a:schemeClr val="bg2"/>
                          </a:solidFill>
                          <a:effectLst/>
                          <a:uFillTx/>
                          <a:sym typeface="Intel Clear"/>
                        </a:rPr>
                        <a:t>No</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l" fontAlgn="ctr"/>
                      <a:r>
                        <a:rPr lang="en-US" sz="1200" b="0" u="none" strike="noStrike" cap="none" spc="0" baseline="0">
                          <a:solidFill>
                            <a:schemeClr val="bg2"/>
                          </a:solidFill>
                          <a:effectLst/>
                          <a:uFillTx/>
                          <a:sym typeface="Intel Clear"/>
                        </a:rPr>
                        <a:t>Personality Strap (A0 only, disabled by RevID)</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l" fontAlgn="ctr"/>
                      <a:r>
                        <a:rPr lang="en-US" sz="1200" b="0" u="none" strike="noStrike" cap="none" spc="0" baseline="0">
                          <a:solidFill>
                            <a:schemeClr val="bg2"/>
                          </a:solidFill>
                          <a:effectLst/>
                          <a:uFillTx/>
                          <a:sym typeface="Intel Clear"/>
                        </a:rPr>
                        <a:t>Personality strap is enabled if sampled low</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marL="0" marR="0" indent="0" algn="ctr" defTabSz="609600" latinLnBrk="0">
                        <a:lnSpc>
                          <a:spcPct val="100000"/>
                        </a:lnSpc>
                        <a:spcBef>
                          <a:spcPts val="0"/>
                        </a:spcBef>
                        <a:spcAft>
                          <a:spcPts val="0"/>
                        </a:spcAft>
                        <a:buClrTx/>
                        <a:buSzTx/>
                        <a:buFontTx/>
                        <a:buNone/>
                        <a:tabLst/>
                      </a:pPr>
                      <a:r>
                        <a:rPr lang="en-GB" sz="1200" b="0" u="none" strike="noStrike" cap="none" spc="0" baseline="0">
                          <a:solidFill>
                            <a:schemeClr val="bg2"/>
                          </a:solidFill>
                          <a:effectLst/>
                          <a:uFillTx/>
                          <a:sym typeface="Intel Clear"/>
                        </a:rPr>
                        <a:t>1</a:t>
                      </a:r>
                      <a:endParaRPr lang="en-GB" sz="1200" b="0" i="0" u="none" strike="noStrike" cap="none" spc="0" baseline="0">
                        <a:solidFill>
                          <a:schemeClr val="bg2"/>
                        </a:solidFill>
                        <a:effectLst/>
                        <a:uFillTx/>
                        <a:latin typeface="+mn-lt"/>
                        <a:ea typeface="+mn-ea"/>
                        <a:cs typeface="+mn-cs"/>
                        <a:sym typeface="Intel Clear"/>
                      </a:endParaRPr>
                    </a:p>
                  </a:txBody>
                  <a:tcPr marL="0" marR="0" marT="0" marB="0" anchor="ctr"/>
                </a:tc>
                <a:extLst>
                  <a:ext uri="{0D108BD9-81ED-4DB2-BD59-A6C34878D82A}">
                    <a16:rowId xmlns:a16="http://schemas.microsoft.com/office/drawing/2014/main" val="3710253407"/>
                  </a:ext>
                </a:extLst>
              </a:tr>
              <a:tr h="395471">
                <a:tc>
                  <a:txBody>
                    <a:bodyPr/>
                    <a:lstStyle/>
                    <a:p>
                      <a:pPr algn="l" fontAlgn="ctr"/>
                      <a:r>
                        <a:rPr lang="en-US" sz="1200" b="0" u="none" strike="noStrike" cap="none" spc="0" baseline="0">
                          <a:solidFill>
                            <a:schemeClr val="bg2"/>
                          </a:solidFill>
                          <a:effectLst/>
                          <a:uFillTx/>
                          <a:sym typeface="Intel Clear"/>
                        </a:rPr>
                        <a:t>xxdbg_pmode</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ctr" fontAlgn="ctr"/>
                      <a:r>
                        <a:rPr lang="en-US" sz="1200" b="0" u="none" strike="noStrike" cap="none" spc="0" baseline="0">
                          <a:solidFill>
                            <a:schemeClr val="bg2"/>
                          </a:solidFill>
                          <a:effectLst/>
                          <a:uFillTx/>
                          <a:sym typeface="Intel Clear"/>
                        </a:rPr>
                        <a:t>RSMRSTB</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ctr" fontAlgn="ctr"/>
                      <a:r>
                        <a:rPr lang="en-US" sz="1200" b="0" u="none" strike="noStrike" cap="none" spc="0" baseline="0">
                          <a:solidFill>
                            <a:schemeClr val="bg2"/>
                          </a:solidFill>
                          <a:effectLst/>
                          <a:uFillTx/>
                          <a:sym typeface="Intel Clear"/>
                        </a:rPr>
                        <a:t>20K PU</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ctr" fontAlgn="ctr"/>
                      <a:r>
                        <a:rPr lang="en-US" sz="1200" b="0" u="none" strike="noStrike" cap="none" spc="0" baseline="0">
                          <a:solidFill>
                            <a:schemeClr val="bg2"/>
                          </a:solidFill>
                          <a:effectLst/>
                          <a:uFillTx/>
                          <a:sym typeface="Intel Clear"/>
                        </a:rPr>
                        <a:t>No</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l" fontAlgn="ctr"/>
                      <a:r>
                        <a:rPr lang="en-US" sz="1200" b="0" u="none" strike="noStrike" cap="none" spc="0" baseline="0">
                          <a:solidFill>
                            <a:schemeClr val="bg2"/>
                          </a:solidFill>
                          <a:effectLst/>
                          <a:uFillTx/>
                          <a:sym typeface="Intel Clear"/>
                        </a:rPr>
                        <a:t>DFXTESTMODE active</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algn="l" fontAlgn="ctr"/>
                      <a:r>
                        <a:rPr lang="en-US" sz="1200" b="0" u="none" strike="noStrike" cap="none" spc="0" baseline="0">
                          <a:solidFill>
                            <a:schemeClr val="bg2"/>
                          </a:solidFill>
                          <a:effectLst/>
                          <a:uFillTx/>
                          <a:sym typeface="Intel Clear"/>
                        </a:rPr>
                        <a:t>Assert DFXTESTMODE to enable other straps to take effect if sampled low</a:t>
                      </a:r>
                      <a:endParaRPr lang="en-US" sz="12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marL="0" marR="0" indent="0" algn="ctr" defTabSz="609600" latinLnBrk="0">
                        <a:lnSpc>
                          <a:spcPct val="100000"/>
                        </a:lnSpc>
                        <a:spcBef>
                          <a:spcPts val="0"/>
                        </a:spcBef>
                        <a:spcAft>
                          <a:spcPts val="0"/>
                        </a:spcAft>
                        <a:buClrTx/>
                        <a:buSzTx/>
                        <a:buFontTx/>
                        <a:buNone/>
                        <a:tabLst/>
                      </a:pPr>
                      <a:r>
                        <a:rPr lang="en-GB" sz="1200" b="0" u="none" strike="noStrike" cap="none" spc="0" baseline="0">
                          <a:solidFill>
                            <a:schemeClr val="bg2"/>
                          </a:solidFill>
                          <a:effectLst/>
                          <a:uFillTx/>
                          <a:sym typeface="Intel Clear"/>
                        </a:rPr>
                        <a:t>1</a:t>
                      </a:r>
                      <a:endParaRPr lang="en-GB" sz="1200" b="0" i="0" u="none" strike="noStrike" cap="none" spc="0" baseline="0">
                        <a:solidFill>
                          <a:schemeClr val="bg2"/>
                        </a:solidFill>
                        <a:effectLst/>
                        <a:uFillTx/>
                        <a:latin typeface="+mn-lt"/>
                        <a:ea typeface="+mn-ea"/>
                        <a:cs typeface="+mn-cs"/>
                        <a:sym typeface="Intel Clear"/>
                      </a:endParaRPr>
                    </a:p>
                  </a:txBody>
                  <a:tcPr marL="0" marR="0" marT="0" marB="0" anchor="ctr"/>
                </a:tc>
                <a:extLst>
                  <a:ext uri="{0D108BD9-81ED-4DB2-BD59-A6C34878D82A}">
                    <a16:rowId xmlns:a16="http://schemas.microsoft.com/office/drawing/2014/main" val="2698020658"/>
                  </a:ext>
                </a:extLst>
              </a:tr>
            </a:tbl>
          </a:graphicData>
        </a:graphic>
      </p:graphicFrame>
      <p:pic>
        <p:nvPicPr>
          <p:cNvPr id="2" name="Picture 1">
            <a:extLst>
              <a:ext uri="{FF2B5EF4-FFF2-40B4-BE49-F238E27FC236}">
                <a16:creationId xmlns:a16="http://schemas.microsoft.com/office/drawing/2014/main" id="{9B77E9D7-B002-4426-7A19-9C5C2CC1F270}"/>
              </a:ext>
            </a:extLst>
          </p:cNvPr>
          <p:cNvPicPr>
            <a:picLocks noChangeAspect="1"/>
          </p:cNvPicPr>
          <p:nvPr/>
        </p:nvPicPr>
        <p:blipFill>
          <a:blip r:embed="rId3"/>
          <a:stretch>
            <a:fillRect/>
          </a:stretch>
        </p:blipFill>
        <p:spPr>
          <a:xfrm>
            <a:off x="3235003" y="6409189"/>
            <a:ext cx="930867" cy="448811"/>
          </a:xfrm>
          <a:prstGeom prst="rect">
            <a:avLst/>
          </a:prstGeom>
        </p:spPr>
      </p:pic>
      <p:sp>
        <p:nvSpPr>
          <p:cNvPr id="5" name="TextBox 4">
            <a:extLst>
              <a:ext uri="{FF2B5EF4-FFF2-40B4-BE49-F238E27FC236}">
                <a16:creationId xmlns:a16="http://schemas.microsoft.com/office/drawing/2014/main" id="{0FBA5B43-D311-9B6D-6A04-FCA1BAF5C05E}"/>
              </a:ext>
            </a:extLst>
          </p:cNvPr>
          <p:cNvSpPr txBox="1"/>
          <p:nvPr/>
        </p:nvSpPr>
        <p:spPr>
          <a:xfrm>
            <a:off x="9717405" y="6019668"/>
            <a:ext cx="1998945"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chemeClr val="tx2"/>
                </a:solidFill>
                <a:effectLst/>
                <a:uFillTx/>
                <a:latin typeface="+mn-lt"/>
                <a:ea typeface="+mn-ea"/>
                <a:cs typeface="+mn-cs"/>
                <a:sym typeface="Helvetica Neue"/>
              </a:rPr>
              <a:t>Ryan: updated</a:t>
            </a:r>
          </a:p>
        </p:txBody>
      </p:sp>
    </p:spTree>
    <p:extLst>
      <p:ext uri="{BB962C8B-B14F-4D97-AF65-F5344CB8AC3E}">
        <p14:creationId xmlns:p14="http://schemas.microsoft.com/office/powerpoint/2010/main" val="491051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F9083-5809-C708-A24E-59D127AE53C4}"/>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01CFD78D-874E-ACEF-BB98-2D7630C34097}"/>
              </a:ext>
            </a:extLst>
          </p:cNvPr>
          <p:cNvSpPr>
            <a:spLocks noGrp="1"/>
          </p:cNvSpPr>
          <p:nvPr>
            <p:ph type="title"/>
          </p:nvPr>
        </p:nvSpPr>
        <p:spPr/>
        <p:txBody>
          <a:bodyPr/>
          <a:lstStyle/>
          <a:p>
            <a:r>
              <a:rPr lang="en-US">
                <a:solidFill>
                  <a:schemeClr val="bg2"/>
                </a:solidFill>
                <a:latin typeface="Intel Clear Light" panose="020B0404020203020204" pitchFamily="34" charset="0"/>
                <a:cs typeface="Intel Clear Light" panose="020B0404020203020204" pitchFamily="34" charset="0"/>
              </a:rPr>
              <a:t>SOC POR Retention HW </a:t>
            </a:r>
            <a:r>
              <a:rPr lang="en-US">
                <a:solidFill>
                  <a:schemeClr val="bg2"/>
                </a:solidFill>
              </a:rPr>
              <a:t>A</a:t>
            </a:r>
            <a:r>
              <a:rPr lang="en-US">
                <a:solidFill>
                  <a:schemeClr val="bg2"/>
                </a:solidFill>
                <a:latin typeface="Intel Clear Light" panose="020B0404020203020204" pitchFamily="34" charset="0"/>
                <a:cs typeface="Intel Clear Light" panose="020B0404020203020204" pitchFamily="34" charset="0"/>
              </a:rPr>
              <a:t>ssembly Guide</a:t>
            </a:r>
          </a:p>
        </p:txBody>
      </p:sp>
      <p:sp>
        <p:nvSpPr>
          <p:cNvPr id="2" name="Content Placeholder 1">
            <a:extLst>
              <a:ext uri="{FF2B5EF4-FFF2-40B4-BE49-F238E27FC236}">
                <a16:creationId xmlns:a16="http://schemas.microsoft.com/office/drawing/2014/main" id="{BDAAB512-8CBA-F708-9675-AEB51AC9B701}"/>
              </a:ext>
            </a:extLst>
          </p:cNvPr>
          <p:cNvSpPr>
            <a:spLocks noGrp="1"/>
          </p:cNvSpPr>
          <p:nvPr>
            <p:ph sz="quarter" idx="28"/>
          </p:nvPr>
        </p:nvSpPr>
        <p:spPr/>
        <p:txBody>
          <a:bodyPr/>
          <a:lstStyle/>
          <a:p>
            <a:pPr marL="380990" indent="-380990">
              <a:buFont typeface="Arial" panose="020B0604020202020204" pitchFamily="34" charset="0"/>
              <a:buChar char="•"/>
            </a:pPr>
            <a:r>
              <a:rPr lang="en-US" sz="28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sym typeface="Helvetica"/>
              </a:rPr>
              <a:t>Assembly Instructions for WCL, Retention Hardware </a:t>
            </a:r>
            <a:r>
              <a:rPr lang="en-US">
                <a:cs typeface="Intel Clear" panose="020B0604020203020204" pitchFamily="34" charset="0"/>
              </a:rPr>
              <a:t>N53026-001</a:t>
            </a:r>
            <a:r>
              <a:rPr lang="en-US" sz="28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sym typeface="Helvetica"/>
              </a:rPr>
              <a:t> is available at following mention Wiki link:</a:t>
            </a:r>
            <a:endParaRPr lang="es-MX" sz="28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sym typeface="Helvetica"/>
            </a:endParaRPr>
          </a:p>
          <a:p>
            <a:pPr>
              <a:spcBef>
                <a:spcPts val="600"/>
              </a:spcBef>
            </a:pPr>
            <a:r>
              <a:rPr lang="en-US" sz="2800" u="sng">
                <a:solidFill>
                  <a:schemeClr val="accent1"/>
                </a:solidFill>
                <a:latin typeface="Intel Clear Light" panose="020B0404020203020204" pitchFamily="34" charset="0"/>
                <a:ea typeface="Intel Clear Light" panose="020B0404020203020204" pitchFamily="34" charset="0"/>
                <a:cs typeface="Intel Clear Light" panose="020B0404020203020204" pitchFamily="34" charset="0"/>
                <a:hlinkClick r:id="rId2"/>
              </a:rPr>
              <a:t>https://wiki.ith.intel.com/display/PEVH/Wildcat+Lake+%28WCL%29+Validation+Heatsink</a:t>
            </a:r>
            <a:endParaRPr lang="en-US"/>
          </a:p>
        </p:txBody>
      </p:sp>
      <p:pic>
        <p:nvPicPr>
          <p:cNvPr id="3" name="Picture 2">
            <a:extLst>
              <a:ext uri="{FF2B5EF4-FFF2-40B4-BE49-F238E27FC236}">
                <a16:creationId xmlns:a16="http://schemas.microsoft.com/office/drawing/2014/main" id="{A86D5F0D-3B72-7AC0-F38E-31881F151F31}"/>
              </a:ext>
            </a:extLst>
          </p:cNvPr>
          <p:cNvPicPr>
            <a:picLocks noChangeAspect="1"/>
          </p:cNvPicPr>
          <p:nvPr/>
        </p:nvPicPr>
        <p:blipFill>
          <a:blip r:embed="rId3"/>
          <a:stretch>
            <a:fillRect/>
          </a:stretch>
        </p:blipFill>
        <p:spPr>
          <a:xfrm>
            <a:off x="3235003" y="6409189"/>
            <a:ext cx="930867" cy="448811"/>
          </a:xfrm>
          <a:prstGeom prst="rect">
            <a:avLst/>
          </a:prstGeom>
        </p:spPr>
      </p:pic>
      <p:pic>
        <p:nvPicPr>
          <p:cNvPr id="7" name="Picture 6">
            <a:extLst>
              <a:ext uri="{FF2B5EF4-FFF2-40B4-BE49-F238E27FC236}">
                <a16:creationId xmlns:a16="http://schemas.microsoft.com/office/drawing/2014/main" id="{6318047D-8270-7A86-8009-C25BFA3363C8}"/>
              </a:ext>
            </a:extLst>
          </p:cNvPr>
          <p:cNvPicPr>
            <a:picLocks noChangeAspect="1"/>
          </p:cNvPicPr>
          <p:nvPr/>
        </p:nvPicPr>
        <p:blipFill>
          <a:blip r:embed="rId4"/>
          <a:stretch>
            <a:fillRect/>
          </a:stretch>
        </p:blipFill>
        <p:spPr>
          <a:xfrm>
            <a:off x="3423750" y="3505014"/>
            <a:ext cx="6982799" cy="2667372"/>
          </a:xfrm>
          <a:prstGeom prst="rect">
            <a:avLst/>
          </a:prstGeom>
        </p:spPr>
      </p:pic>
      <p:sp>
        <p:nvSpPr>
          <p:cNvPr id="6" name="Right Arrow 12">
            <a:hlinkClick r:id="rId5" action="ppaction://hlinksldjump"/>
            <a:extLst>
              <a:ext uri="{FF2B5EF4-FFF2-40B4-BE49-F238E27FC236}">
                <a16:creationId xmlns:a16="http://schemas.microsoft.com/office/drawing/2014/main" id="{CA24E3DF-E2E1-29E3-A9A7-0605CA7A2B76}"/>
              </a:ext>
            </a:extLst>
          </p:cNvPr>
          <p:cNvSpPr/>
          <p:nvPr/>
        </p:nvSpPr>
        <p:spPr bwMode="auto">
          <a:xfrm rot="10800000">
            <a:off x="11432995" y="6241046"/>
            <a:ext cx="309912" cy="145107"/>
          </a:xfrm>
          <a:prstGeom prst="rightArrow">
            <a:avLst/>
          </a:prstGeom>
          <a:solidFill>
            <a:srgbClr val="A6CAE1"/>
          </a:solidFill>
          <a:ln w="50800" cap="flat" cmpd="sng" algn="ctr">
            <a:solidFill>
              <a:srgbClr val="0860A8"/>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p>
            <a:pPr algn="ctr" defTabSz="1219170" eaLnBrk="0" fontAlgn="base">
              <a:lnSpc>
                <a:spcPct val="100000"/>
              </a:lnSpc>
              <a:spcBef>
                <a:spcPct val="0"/>
              </a:spcBef>
              <a:spcAft>
                <a:spcPct val="0"/>
              </a:spcAft>
              <a:defRPr/>
            </a:pPr>
            <a:endParaRPr lang="en-US" sz="1067">
              <a:solidFill>
                <a:srgbClr val="0860A8"/>
              </a:solidFill>
              <a:latin typeface="Verdana" pitchFamily="34" charset="0"/>
            </a:endParaRPr>
          </a:p>
        </p:txBody>
      </p:sp>
    </p:spTree>
    <p:extLst>
      <p:ext uri="{BB962C8B-B14F-4D97-AF65-F5344CB8AC3E}">
        <p14:creationId xmlns:p14="http://schemas.microsoft.com/office/powerpoint/2010/main" val="3461693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B6670-1F09-C272-F94A-117B66581EDF}"/>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98F923D4-216D-3369-69B2-FAAAAEECF292}"/>
              </a:ext>
            </a:extLst>
          </p:cNvPr>
          <p:cNvSpPr>
            <a:spLocks noGrp="1"/>
          </p:cNvSpPr>
          <p:nvPr>
            <p:ph type="title"/>
          </p:nvPr>
        </p:nvSpPr>
        <p:spPr/>
        <p:txBody>
          <a:bodyPr/>
          <a:lstStyle/>
          <a:p>
            <a:r>
              <a:rPr lang="en-US">
                <a:solidFill>
                  <a:schemeClr val="bg2"/>
                </a:solidFill>
                <a:latin typeface="Intel Clear Light" panose="020B0404020203020204" pitchFamily="34" charset="0"/>
                <a:cs typeface="Intel Clear Light" panose="020B0404020203020204" pitchFamily="34" charset="0"/>
              </a:rPr>
              <a:t>LP5 </a:t>
            </a:r>
            <a:r>
              <a:rPr lang="en-US">
                <a:solidFill>
                  <a:schemeClr val="bg2"/>
                </a:solidFill>
              </a:rPr>
              <a:t>S</a:t>
            </a:r>
            <a:r>
              <a:rPr lang="en-US">
                <a:solidFill>
                  <a:schemeClr val="bg2"/>
                </a:solidFill>
                <a:latin typeface="Intel Clear Light" panose="020B0404020203020204" pitchFamily="34" charset="0"/>
                <a:cs typeface="Intel Clear Light" panose="020B0404020203020204" pitchFamily="34" charset="0"/>
              </a:rPr>
              <a:t>ocket Assembly Guide</a:t>
            </a:r>
          </a:p>
        </p:txBody>
      </p:sp>
      <p:sp>
        <p:nvSpPr>
          <p:cNvPr id="2" name="Content Placeholder 1">
            <a:extLst>
              <a:ext uri="{FF2B5EF4-FFF2-40B4-BE49-F238E27FC236}">
                <a16:creationId xmlns:a16="http://schemas.microsoft.com/office/drawing/2014/main" id="{8C221504-C85B-F685-C26B-1C8B29C9A912}"/>
              </a:ext>
            </a:extLst>
          </p:cNvPr>
          <p:cNvSpPr>
            <a:spLocks noGrp="1"/>
          </p:cNvSpPr>
          <p:nvPr>
            <p:ph sz="quarter" idx="28"/>
          </p:nvPr>
        </p:nvSpPr>
        <p:spPr/>
        <p:txBody>
          <a:bodyPr/>
          <a:lstStyle/>
          <a:p>
            <a:pPr marL="380990" indent="-380990">
              <a:buFont typeface="Arial" panose="020B0604020202020204" pitchFamily="34" charset="0"/>
              <a:buChar char="•"/>
            </a:pPr>
            <a:r>
              <a:rPr lang="en-US" sz="28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sym typeface="Helvetica"/>
              </a:rPr>
              <a:t>315B LP5 memory hardware user manual is available at following mention Wiki link:</a:t>
            </a:r>
            <a:endParaRPr lang="es-MX" sz="28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sym typeface="Helvetica"/>
            </a:endParaRPr>
          </a:p>
          <a:p>
            <a:pPr>
              <a:spcBef>
                <a:spcPts val="600"/>
              </a:spcBef>
            </a:pPr>
            <a:r>
              <a:rPr lang="en-US" sz="2800" u="sng">
                <a:solidFill>
                  <a:schemeClr val="accent1"/>
                </a:solidFill>
                <a:latin typeface="Intel Clear Light" panose="020B0404020203020204" pitchFamily="34" charset="0"/>
                <a:ea typeface="Intel Clear Light" panose="020B0404020203020204" pitchFamily="34" charset="0"/>
                <a:cs typeface="Intel Clear Light" panose="020B0404020203020204" pitchFamily="34" charset="0"/>
                <a:hlinkClick r:id="rId2"/>
              </a:rPr>
              <a:t>https://wiki.ith.intel.com/display/PEVH/Wildcat+Lake+%28WCL%29+Validation+Heatsink</a:t>
            </a:r>
            <a:endParaRPr lang="en-US" sz="4000" u="sng">
              <a:solidFill>
                <a:schemeClr val="accent1"/>
              </a:solidFill>
            </a:endParaRPr>
          </a:p>
          <a:p>
            <a:endParaRPr lang="en-US"/>
          </a:p>
        </p:txBody>
      </p:sp>
      <p:pic>
        <p:nvPicPr>
          <p:cNvPr id="3" name="Picture 2">
            <a:extLst>
              <a:ext uri="{FF2B5EF4-FFF2-40B4-BE49-F238E27FC236}">
                <a16:creationId xmlns:a16="http://schemas.microsoft.com/office/drawing/2014/main" id="{7506F1E7-51F9-090F-AEFF-74BFCE8E9C17}"/>
              </a:ext>
            </a:extLst>
          </p:cNvPr>
          <p:cNvPicPr>
            <a:picLocks noChangeAspect="1"/>
          </p:cNvPicPr>
          <p:nvPr/>
        </p:nvPicPr>
        <p:blipFill>
          <a:blip r:embed="rId3"/>
          <a:stretch>
            <a:fillRect/>
          </a:stretch>
        </p:blipFill>
        <p:spPr>
          <a:xfrm>
            <a:off x="3235003" y="6409189"/>
            <a:ext cx="930867" cy="448811"/>
          </a:xfrm>
          <a:prstGeom prst="rect">
            <a:avLst/>
          </a:prstGeom>
        </p:spPr>
      </p:pic>
      <p:pic>
        <p:nvPicPr>
          <p:cNvPr id="7" name="Picture 6">
            <a:extLst>
              <a:ext uri="{FF2B5EF4-FFF2-40B4-BE49-F238E27FC236}">
                <a16:creationId xmlns:a16="http://schemas.microsoft.com/office/drawing/2014/main" id="{625A81A6-966E-E409-FC48-4120C2A77A3A}"/>
              </a:ext>
            </a:extLst>
          </p:cNvPr>
          <p:cNvPicPr>
            <a:picLocks noChangeAspect="1"/>
          </p:cNvPicPr>
          <p:nvPr/>
        </p:nvPicPr>
        <p:blipFill>
          <a:blip r:embed="rId4"/>
          <a:stretch>
            <a:fillRect/>
          </a:stretch>
        </p:blipFill>
        <p:spPr>
          <a:xfrm>
            <a:off x="2666521" y="3608311"/>
            <a:ext cx="6858957" cy="2000529"/>
          </a:xfrm>
          <a:prstGeom prst="rect">
            <a:avLst/>
          </a:prstGeom>
        </p:spPr>
      </p:pic>
    </p:spTree>
    <p:extLst>
      <p:ext uri="{BB962C8B-B14F-4D97-AF65-F5344CB8AC3E}">
        <p14:creationId xmlns:p14="http://schemas.microsoft.com/office/powerpoint/2010/main" val="3913977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B6D1726-EE87-72DE-9ABD-3CFE8F24B5E2}"/>
              </a:ext>
            </a:extLst>
          </p:cNvPr>
          <p:cNvSpPr txBox="1"/>
          <p:nvPr/>
        </p:nvSpPr>
        <p:spPr>
          <a:xfrm>
            <a:off x="1001659" y="959701"/>
            <a:ext cx="1552575" cy="426079"/>
          </a:xfrm>
          <a:prstGeom prst="rect">
            <a:avLst/>
          </a:prstGeom>
          <a:noFill/>
        </p:spPr>
        <p:txBody>
          <a:bodyPr wrap="square" rtlCol="0">
            <a:spAutoFit/>
          </a:bodyPr>
          <a:lstStyle/>
          <a:p>
            <a:r>
              <a:rPr lang="en-US"/>
              <a:t>PCIe card</a:t>
            </a:r>
          </a:p>
        </p:txBody>
      </p:sp>
      <p:sp>
        <p:nvSpPr>
          <p:cNvPr id="2" name="TextBox 1">
            <a:extLst>
              <a:ext uri="{FF2B5EF4-FFF2-40B4-BE49-F238E27FC236}">
                <a16:creationId xmlns:a16="http://schemas.microsoft.com/office/drawing/2014/main" id="{4E325E40-74CF-6FBD-E83E-E08F26672F5D}"/>
              </a:ext>
            </a:extLst>
          </p:cNvPr>
          <p:cNvSpPr txBox="1"/>
          <p:nvPr/>
        </p:nvSpPr>
        <p:spPr>
          <a:xfrm>
            <a:off x="3580702" y="397998"/>
            <a:ext cx="4253219" cy="369332"/>
          </a:xfrm>
          <a:prstGeom prst="rect">
            <a:avLst/>
          </a:prstGeom>
          <a:noFill/>
        </p:spPr>
        <p:txBody>
          <a:bodyPr wrap="square" rtlCol="0">
            <a:spAutoFit/>
          </a:bodyPr>
          <a:lstStyle/>
          <a:p>
            <a:pPr algn="ctr"/>
            <a:r>
              <a:rPr lang="en-US" b="1"/>
              <a:t>WCL Review- RVP 1</a:t>
            </a:r>
          </a:p>
        </p:txBody>
      </p:sp>
      <p:pic>
        <p:nvPicPr>
          <p:cNvPr id="7" name="Picture 6">
            <a:extLst>
              <a:ext uri="{FF2B5EF4-FFF2-40B4-BE49-F238E27FC236}">
                <a16:creationId xmlns:a16="http://schemas.microsoft.com/office/drawing/2014/main" id="{CC4C3236-25A2-BCF8-35DA-737F1A2DBFDB}"/>
              </a:ext>
            </a:extLst>
          </p:cNvPr>
          <p:cNvPicPr>
            <a:picLocks noChangeAspect="1"/>
          </p:cNvPicPr>
          <p:nvPr/>
        </p:nvPicPr>
        <p:blipFill>
          <a:blip r:embed="rId2">
            <a:clrChange>
              <a:clrFrom>
                <a:srgbClr val="E8EAED"/>
              </a:clrFrom>
              <a:clrTo>
                <a:srgbClr val="E8EAED">
                  <a:alpha val="0"/>
                </a:srgbClr>
              </a:clrTo>
            </a:clrChange>
          </a:blip>
          <a:stretch>
            <a:fillRect/>
          </a:stretch>
        </p:blipFill>
        <p:spPr>
          <a:xfrm>
            <a:off x="347786" y="1587215"/>
            <a:ext cx="4412897" cy="4024562"/>
          </a:xfrm>
          <a:prstGeom prst="rect">
            <a:avLst/>
          </a:prstGeom>
        </p:spPr>
      </p:pic>
      <p:pic>
        <p:nvPicPr>
          <p:cNvPr id="10" name="Picture 9">
            <a:extLst>
              <a:ext uri="{FF2B5EF4-FFF2-40B4-BE49-F238E27FC236}">
                <a16:creationId xmlns:a16="http://schemas.microsoft.com/office/drawing/2014/main" id="{E8700250-D3D1-1C48-899E-46FF33C2AB44}"/>
              </a:ext>
            </a:extLst>
          </p:cNvPr>
          <p:cNvPicPr>
            <a:picLocks noChangeAspect="1"/>
          </p:cNvPicPr>
          <p:nvPr/>
        </p:nvPicPr>
        <p:blipFill>
          <a:blip r:embed="rId3">
            <a:clrChange>
              <a:clrFrom>
                <a:srgbClr val="E8EAED"/>
              </a:clrFrom>
              <a:clrTo>
                <a:srgbClr val="E8EAED">
                  <a:alpha val="0"/>
                </a:srgbClr>
              </a:clrTo>
            </a:clrChange>
          </a:blip>
          <a:stretch>
            <a:fillRect/>
          </a:stretch>
        </p:blipFill>
        <p:spPr>
          <a:xfrm>
            <a:off x="4580866" y="944478"/>
            <a:ext cx="3321748" cy="2655017"/>
          </a:xfrm>
          <a:prstGeom prst="rect">
            <a:avLst/>
          </a:prstGeom>
        </p:spPr>
      </p:pic>
      <p:pic>
        <p:nvPicPr>
          <p:cNvPr id="13" name="Picture 12">
            <a:extLst>
              <a:ext uri="{FF2B5EF4-FFF2-40B4-BE49-F238E27FC236}">
                <a16:creationId xmlns:a16="http://schemas.microsoft.com/office/drawing/2014/main" id="{FAF6DEFD-4D5D-C8F6-20AA-A21869C505A9}"/>
              </a:ext>
            </a:extLst>
          </p:cNvPr>
          <p:cNvPicPr>
            <a:picLocks noChangeAspect="1"/>
          </p:cNvPicPr>
          <p:nvPr/>
        </p:nvPicPr>
        <p:blipFill>
          <a:blip r:embed="rId4">
            <a:clrChange>
              <a:clrFrom>
                <a:srgbClr val="E8EAED"/>
              </a:clrFrom>
              <a:clrTo>
                <a:srgbClr val="E8EAED">
                  <a:alpha val="0"/>
                </a:srgbClr>
              </a:clrTo>
            </a:clrChange>
          </a:blip>
          <a:stretch>
            <a:fillRect/>
          </a:stretch>
        </p:blipFill>
        <p:spPr>
          <a:xfrm>
            <a:off x="8323710" y="782054"/>
            <a:ext cx="2991193" cy="4289258"/>
          </a:xfrm>
          <a:prstGeom prst="rect">
            <a:avLst/>
          </a:prstGeom>
        </p:spPr>
      </p:pic>
      <p:sp>
        <p:nvSpPr>
          <p:cNvPr id="14" name="TextBox 13">
            <a:extLst>
              <a:ext uri="{FF2B5EF4-FFF2-40B4-BE49-F238E27FC236}">
                <a16:creationId xmlns:a16="http://schemas.microsoft.com/office/drawing/2014/main" id="{A420BCAA-0695-F372-160E-D047F0E2E421}"/>
              </a:ext>
            </a:extLst>
          </p:cNvPr>
          <p:cNvSpPr txBox="1"/>
          <p:nvPr/>
        </p:nvSpPr>
        <p:spPr>
          <a:xfrm>
            <a:off x="776037" y="5781174"/>
            <a:ext cx="9629835" cy="426079"/>
          </a:xfrm>
          <a:prstGeom prst="rect">
            <a:avLst/>
          </a:prstGeom>
          <a:noFill/>
        </p:spPr>
        <p:txBody>
          <a:bodyPr wrap="square" rtlCol="0">
            <a:spAutoFit/>
          </a:bodyPr>
          <a:lstStyle/>
          <a:p>
            <a:r>
              <a:rPr lang="en-US"/>
              <a:t>Limitation : We cannot access PCIE Card and </a:t>
            </a:r>
            <a:r>
              <a:rPr lang="en-US" err="1"/>
              <a:t>MLink</a:t>
            </a:r>
            <a:r>
              <a:rPr lang="en-US"/>
              <a:t> Card together</a:t>
            </a:r>
          </a:p>
        </p:txBody>
      </p:sp>
      <p:pic>
        <p:nvPicPr>
          <p:cNvPr id="3" name="Picture 2">
            <a:extLst>
              <a:ext uri="{FF2B5EF4-FFF2-40B4-BE49-F238E27FC236}">
                <a16:creationId xmlns:a16="http://schemas.microsoft.com/office/drawing/2014/main" id="{80996331-C40E-BE18-386D-60013F5531D0}"/>
              </a:ext>
            </a:extLst>
          </p:cNvPr>
          <p:cNvPicPr>
            <a:picLocks noChangeAspect="1"/>
          </p:cNvPicPr>
          <p:nvPr/>
        </p:nvPicPr>
        <p:blipFill>
          <a:blip r:embed="rId5"/>
          <a:stretch>
            <a:fillRect/>
          </a:stretch>
        </p:blipFill>
        <p:spPr>
          <a:xfrm>
            <a:off x="3235003" y="6409189"/>
            <a:ext cx="930867" cy="448811"/>
          </a:xfrm>
          <a:prstGeom prst="rect">
            <a:avLst/>
          </a:prstGeom>
        </p:spPr>
      </p:pic>
      <p:sp>
        <p:nvSpPr>
          <p:cNvPr id="4" name="TextBox 3">
            <a:extLst>
              <a:ext uri="{FF2B5EF4-FFF2-40B4-BE49-F238E27FC236}">
                <a16:creationId xmlns:a16="http://schemas.microsoft.com/office/drawing/2014/main" id="{C6C2266B-DD8E-71A9-8C75-8C118A0B8398}"/>
              </a:ext>
            </a:extLst>
          </p:cNvPr>
          <p:cNvSpPr txBox="1"/>
          <p:nvPr/>
        </p:nvSpPr>
        <p:spPr>
          <a:xfrm>
            <a:off x="245408" y="184959"/>
            <a:ext cx="3545542" cy="426079"/>
          </a:xfrm>
          <a:prstGeom prst="rect">
            <a:avLst/>
          </a:prstGeom>
          <a:noFill/>
        </p:spPr>
        <p:txBody>
          <a:bodyPr wrap="square" rtlCol="0">
            <a:spAutoFit/>
          </a:bodyPr>
          <a:lstStyle/>
          <a:p>
            <a:r>
              <a:rPr lang="en-US" b="1"/>
              <a:t>Mechanical Limitation </a:t>
            </a:r>
          </a:p>
        </p:txBody>
      </p:sp>
    </p:spTree>
    <p:extLst>
      <p:ext uri="{BB962C8B-B14F-4D97-AF65-F5344CB8AC3E}">
        <p14:creationId xmlns:p14="http://schemas.microsoft.com/office/powerpoint/2010/main" val="360768013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D85C9E-EB1F-5A1D-1AE7-AD00246A017B}"/>
              </a:ext>
            </a:extLst>
          </p:cNvPr>
          <p:cNvPicPr>
            <a:picLocks noChangeAspect="1"/>
          </p:cNvPicPr>
          <p:nvPr/>
        </p:nvPicPr>
        <p:blipFill>
          <a:blip r:embed="rId2">
            <a:clrChange>
              <a:clrFrom>
                <a:srgbClr val="E8EAED"/>
              </a:clrFrom>
              <a:clrTo>
                <a:srgbClr val="E8EAED">
                  <a:alpha val="0"/>
                </a:srgbClr>
              </a:clrTo>
            </a:clrChange>
          </a:blip>
          <a:stretch>
            <a:fillRect/>
          </a:stretch>
        </p:blipFill>
        <p:spPr>
          <a:xfrm>
            <a:off x="1579407" y="1354078"/>
            <a:ext cx="4253219" cy="4029652"/>
          </a:xfrm>
          <a:prstGeom prst="rect">
            <a:avLst/>
          </a:prstGeom>
        </p:spPr>
      </p:pic>
      <p:sp>
        <p:nvSpPr>
          <p:cNvPr id="7" name="TextBox 6">
            <a:extLst>
              <a:ext uri="{FF2B5EF4-FFF2-40B4-BE49-F238E27FC236}">
                <a16:creationId xmlns:a16="http://schemas.microsoft.com/office/drawing/2014/main" id="{CCB38175-C7D9-A0EB-B441-45AD01501699}"/>
              </a:ext>
            </a:extLst>
          </p:cNvPr>
          <p:cNvSpPr txBox="1"/>
          <p:nvPr/>
        </p:nvSpPr>
        <p:spPr>
          <a:xfrm>
            <a:off x="1485328" y="934586"/>
            <a:ext cx="1552575" cy="381000"/>
          </a:xfrm>
          <a:prstGeom prst="rect">
            <a:avLst/>
          </a:prstGeom>
          <a:noFill/>
        </p:spPr>
        <p:txBody>
          <a:bodyPr wrap="square" rtlCol="0">
            <a:spAutoFit/>
          </a:bodyPr>
          <a:lstStyle/>
          <a:p>
            <a:r>
              <a:rPr lang="en-US"/>
              <a:t>H1 AIC</a:t>
            </a:r>
          </a:p>
        </p:txBody>
      </p:sp>
      <p:pic>
        <p:nvPicPr>
          <p:cNvPr id="9" name="Picture 8">
            <a:extLst>
              <a:ext uri="{FF2B5EF4-FFF2-40B4-BE49-F238E27FC236}">
                <a16:creationId xmlns:a16="http://schemas.microsoft.com/office/drawing/2014/main" id="{6BE75C4D-7B45-F707-24ED-CCE12BE46E3B}"/>
              </a:ext>
            </a:extLst>
          </p:cNvPr>
          <p:cNvPicPr>
            <a:picLocks noChangeAspect="1"/>
          </p:cNvPicPr>
          <p:nvPr/>
        </p:nvPicPr>
        <p:blipFill rotWithShape="1">
          <a:blip r:embed="rId3"/>
          <a:srcRect b="12907"/>
          <a:stretch/>
        </p:blipFill>
        <p:spPr>
          <a:xfrm>
            <a:off x="7151329" y="2372497"/>
            <a:ext cx="3611185" cy="3572121"/>
          </a:xfrm>
          <a:prstGeom prst="rect">
            <a:avLst/>
          </a:prstGeom>
        </p:spPr>
      </p:pic>
      <p:pic>
        <p:nvPicPr>
          <p:cNvPr id="11" name="Picture 10">
            <a:extLst>
              <a:ext uri="{FF2B5EF4-FFF2-40B4-BE49-F238E27FC236}">
                <a16:creationId xmlns:a16="http://schemas.microsoft.com/office/drawing/2014/main" id="{4EDB2DCE-8083-FA24-300F-73512835F210}"/>
              </a:ext>
            </a:extLst>
          </p:cNvPr>
          <p:cNvPicPr>
            <a:picLocks noChangeAspect="1"/>
          </p:cNvPicPr>
          <p:nvPr/>
        </p:nvPicPr>
        <p:blipFill>
          <a:blip r:embed="rId4"/>
          <a:stretch>
            <a:fillRect/>
          </a:stretch>
        </p:blipFill>
        <p:spPr>
          <a:xfrm>
            <a:off x="7643433" y="163779"/>
            <a:ext cx="2286951" cy="1985527"/>
          </a:xfrm>
          <a:prstGeom prst="rect">
            <a:avLst/>
          </a:prstGeom>
        </p:spPr>
      </p:pic>
      <p:sp>
        <p:nvSpPr>
          <p:cNvPr id="12" name="TextBox 11">
            <a:extLst>
              <a:ext uri="{FF2B5EF4-FFF2-40B4-BE49-F238E27FC236}">
                <a16:creationId xmlns:a16="http://schemas.microsoft.com/office/drawing/2014/main" id="{71AF954A-F32A-E3ED-E328-CF730783A479}"/>
              </a:ext>
            </a:extLst>
          </p:cNvPr>
          <p:cNvSpPr txBox="1"/>
          <p:nvPr/>
        </p:nvSpPr>
        <p:spPr>
          <a:xfrm>
            <a:off x="497866" y="5944618"/>
            <a:ext cx="8496844" cy="426079"/>
          </a:xfrm>
          <a:prstGeom prst="rect">
            <a:avLst/>
          </a:prstGeom>
          <a:noFill/>
        </p:spPr>
        <p:txBody>
          <a:bodyPr wrap="square" rtlCol="0">
            <a:spAutoFit/>
          </a:bodyPr>
          <a:lstStyle/>
          <a:p>
            <a:r>
              <a:rPr lang="en-US"/>
              <a:t>Limitation: DDR5 SODIMM has to be removed after H1 AIC</a:t>
            </a:r>
          </a:p>
        </p:txBody>
      </p:sp>
      <p:pic>
        <p:nvPicPr>
          <p:cNvPr id="2" name="Picture 1">
            <a:extLst>
              <a:ext uri="{FF2B5EF4-FFF2-40B4-BE49-F238E27FC236}">
                <a16:creationId xmlns:a16="http://schemas.microsoft.com/office/drawing/2014/main" id="{3FFAEEF2-8FD7-3D11-5179-93825CE63BB3}"/>
              </a:ext>
            </a:extLst>
          </p:cNvPr>
          <p:cNvPicPr>
            <a:picLocks noChangeAspect="1"/>
          </p:cNvPicPr>
          <p:nvPr/>
        </p:nvPicPr>
        <p:blipFill>
          <a:blip r:embed="rId5"/>
          <a:stretch>
            <a:fillRect/>
          </a:stretch>
        </p:blipFill>
        <p:spPr>
          <a:xfrm>
            <a:off x="3235003" y="6409189"/>
            <a:ext cx="930867" cy="448811"/>
          </a:xfrm>
          <a:prstGeom prst="rect">
            <a:avLst/>
          </a:prstGeom>
        </p:spPr>
      </p:pic>
      <p:sp>
        <p:nvSpPr>
          <p:cNvPr id="3" name="TextBox 2">
            <a:extLst>
              <a:ext uri="{FF2B5EF4-FFF2-40B4-BE49-F238E27FC236}">
                <a16:creationId xmlns:a16="http://schemas.microsoft.com/office/drawing/2014/main" id="{71A5A610-14C2-4E7D-F137-C8785A9EA0A9}"/>
              </a:ext>
            </a:extLst>
          </p:cNvPr>
          <p:cNvSpPr txBox="1"/>
          <p:nvPr/>
        </p:nvSpPr>
        <p:spPr>
          <a:xfrm>
            <a:off x="245408" y="184959"/>
            <a:ext cx="3545542" cy="426079"/>
          </a:xfrm>
          <a:prstGeom prst="rect">
            <a:avLst/>
          </a:prstGeom>
          <a:noFill/>
        </p:spPr>
        <p:txBody>
          <a:bodyPr wrap="square" rtlCol="0">
            <a:spAutoFit/>
          </a:bodyPr>
          <a:lstStyle/>
          <a:p>
            <a:r>
              <a:rPr lang="en-US" b="1"/>
              <a:t>Mechanical Limitation </a:t>
            </a:r>
          </a:p>
        </p:txBody>
      </p:sp>
      <p:sp>
        <p:nvSpPr>
          <p:cNvPr id="4" name="TextBox 3">
            <a:extLst>
              <a:ext uri="{FF2B5EF4-FFF2-40B4-BE49-F238E27FC236}">
                <a16:creationId xmlns:a16="http://schemas.microsoft.com/office/drawing/2014/main" id="{25D6BEFE-2A12-30BC-C58A-FB7A072CD34F}"/>
              </a:ext>
            </a:extLst>
          </p:cNvPr>
          <p:cNvSpPr txBox="1"/>
          <p:nvPr/>
        </p:nvSpPr>
        <p:spPr>
          <a:xfrm>
            <a:off x="3580702" y="397998"/>
            <a:ext cx="4253219" cy="369332"/>
          </a:xfrm>
          <a:prstGeom prst="rect">
            <a:avLst/>
          </a:prstGeom>
          <a:noFill/>
        </p:spPr>
        <p:txBody>
          <a:bodyPr wrap="square" rtlCol="0">
            <a:spAutoFit/>
          </a:bodyPr>
          <a:lstStyle/>
          <a:p>
            <a:pPr algn="ctr"/>
            <a:r>
              <a:rPr lang="en-US" b="1"/>
              <a:t>WCL Review- RVP 1</a:t>
            </a:r>
          </a:p>
        </p:txBody>
      </p:sp>
    </p:spTree>
    <p:extLst>
      <p:ext uri="{BB962C8B-B14F-4D97-AF65-F5344CB8AC3E}">
        <p14:creationId xmlns:p14="http://schemas.microsoft.com/office/powerpoint/2010/main" val="167795284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97A4E7-D397-DE5D-DE17-14CAC7F2A209}"/>
              </a:ext>
            </a:extLst>
          </p:cNvPr>
          <p:cNvPicPr>
            <a:picLocks noChangeAspect="1"/>
          </p:cNvPicPr>
          <p:nvPr/>
        </p:nvPicPr>
        <p:blipFill>
          <a:blip r:embed="rId2"/>
          <a:stretch>
            <a:fillRect/>
          </a:stretch>
        </p:blipFill>
        <p:spPr>
          <a:xfrm>
            <a:off x="2337003" y="851425"/>
            <a:ext cx="3657734" cy="4726395"/>
          </a:xfrm>
          <a:prstGeom prst="rect">
            <a:avLst/>
          </a:prstGeom>
        </p:spPr>
      </p:pic>
      <p:sp>
        <p:nvSpPr>
          <p:cNvPr id="8" name="TextBox 7">
            <a:extLst>
              <a:ext uri="{FF2B5EF4-FFF2-40B4-BE49-F238E27FC236}">
                <a16:creationId xmlns:a16="http://schemas.microsoft.com/office/drawing/2014/main" id="{8D5F4D0F-AC91-579D-2858-F4947E1A07F4}"/>
              </a:ext>
            </a:extLst>
          </p:cNvPr>
          <p:cNvSpPr txBox="1"/>
          <p:nvPr/>
        </p:nvSpPr>
        <p:spPr>
          <a:xfrm>
            <a:off x="2862071" y="5778655"/>
            <a:ext cx="6796279" cy="426079"/>
          </a:xfrm>
          <a:prstGeom prst="rect">
            <a:avLst/>
          </a:prstGeom>
          <a:noFill/>
        </p:spPr>
        <p:txBody>
          <a:bodyPr wrap="square" rtlCol="0">
            <a:spAutoFit/>
          </a:bodyPr>
          <a:lstStyle/>
          <a:p>
            <a:r>
              <a:rPr lang="en-US"/>
              <a:t>Limited access for highlighted header</a:t>
            </a:r>
          </a:p>
        </p:txBody>
      </p:sp>
      <p:pic>
        <p:nvPicPr>
          <p:cNvPr id="6" name="Picture 5">
            <a:extLst>
              <a:ext uri="{FF2B5EF4-FFF2-40B4-BE49-F238E27FC236}">
                <a16:creationId xmlns:a16="http://schemas.microsoft.com/office/drawing/2014/main" id="{006E3F16-1D10-A380-CDC7-94A1209E44F9}"/>
              </a:ext>
            </a:extLst>
          </p:cNvPr>
          <p:cNvPicPr>
            <a:picLocks noChangeAspect="1"/>
          </p:cNvPicPr>
          <p:nvPr/>
        </p:nvPicPr>
        <p:blipFill>
          <a:blip r:embed="rId3">
            <a:clrChange>
              <a:clrFrom>
                <a:srgbClr val="E8EAED"/>
              </a:clrFrom>
              <a:clrTo>
                <a:srgbClr val="E8EAED">
                  <a:alpha val="0"/>
                </a:srgbClr>
              </a:clrTo>
            </a:clrChange>
          </a:blip>
          <a:stretch>
            <a:fillRect/>
          </a:stretch>
        </p:blipFill>
        <p:spPr>
          <a:xfrm>
            <a:off x="6675173" y="1172491"/>
            <a:ext cx="4026555" cy="1938980"/>
          </a:xfrm>
          <a:prstGeom prst="rect">
            <a:avLst/>
          </a:prstGeom>
        </p:spPr>
      </p:pic>
      <p:pic>
        <p:nvPicPr>
          <p:cNvPr id="12" name="Picture 11">
            <a:extLst>
              <a:ext uri="{FF2B5EF4-FFF2-40B4-BE49-F238E27FC236}">
                <a16:creationId xmlns:a16="http://schemas.microsoft.com/office/drawing/2014/main" id="{33560593-87E3-F8D7-6A99-AC5BBCD6A45A}"/>
              </a:ext>
            </a:extLst>
          </p:cNvPr>
          <p:cNvPicPr>
            <a:picLocks noChangeAspect="1"/>
          </p:cNvPicPr>
          <p:nvPr/>
        </p:nvPicPr>
        <p:blipFill>
          <a:blip r:embed="rId4"/>
          <a:stretch>
            <a:fillRect/>
          </a:stretch>
        </p:blipFill>
        <p:spPr>
          <a:xfrm>
            <a:off x="6675173" y="3259846"/>
            <a:ext cx="3793305" cy="2108865"/>
          </a:xfrm>
          <a:prstGeom prst="rect">
            <a:avLst/>
          </a:prstGeom>
        </p:spPr>
      </p:pic>
      <p:pic>
        <p:nvPicPr>
          <p:cNvPr id="9" name="Picture 8">
            <a:extLst>
              <a:ext uri="{FF2B5EF4-FFF2-40B4-BE49-F238E27FC236}">
                <a16:creationId xmlns:a16="http://schemas.microsoft.com/office/drawing/2014/main" id="{C092029D-6932-CA93-E5EF-5A60E3EB8291}"/>
              </a:ext>
            </a:extLst>
          </p:cNvPr>
          <p:cNvPicPr>
            <a:picLocks noChangeAspect="1"/>
          </p:cNvPicPr>
          <p:nvPr/>
        </p:nvPicPr>
        <p:blipFill>
          <a:blip r:embed="rId5"/>
          <a:stretch>
            <a:fillRect/>
          </a:stretch>
        </p:blipFill>
        <p:spPr>
          <a:xfrm>
            <a:off x="3235003" y="6409189"/>
            <a:ext cx="930867" cy="448811"/>
          </a:xfrm>
          <a:prstGeom prst="rect">
            <a:avLst/>
          </a:prstGeom>
        </p:spPr>
      </p:pic>
      <p:sp>
        <p:nvSpPr>
          <p:cNvPr id="10" name="TextBox 9">
            <a:extLst>
              <a:ext uri="{FF2B5EF4-FFF2-40B4-BE49-F238E27FC236}">
                <a16:creationId xmlns:a16="http://schemas.microsoft.com/office/drawing/2014/main" id="{91CED179-9410-C578-7330-139196E872B8}"/>
              </a:ext>
            </a:extLst>
          </p:cNvPr>
          <p:cNvSpPr txBox="1"/>
          <p:nvPr/>
        </p:nvSpPr>
        <p:spPr>
          <a:xfrm>
            <a:off x="245408" y="184959"/>
            <a:ext cx="3545542" cy="426079"/>
          </a:xfrm>
          <a:prstGeom prst="rect">
            <a:avLst/>
          </a:prstGeom>
          <a:noFill/>
        </p:spPr>
        <p:txBody>
          <a:bodyPr wrap="square" rtlCol="0">
            <a:spAutoFit/>
          </a:bodyPr>
          <a:lstStyle/>
          <a:p>
            <a:r>
              <a:rPr lang="en-US" b="1"/>
              <a:t>Mechanical Limitation </a:t>
            </a:r>
          </a:p>
        </p:txBody>
      </p:sp>
      <p:sp>
        <p:nvSpPr>
          <p:cNvPr id="13" name="TextBox 12">
            <a:extLst>
              <a:ext uri="{FF2B5EF4-FFF2-40B4-BE49-F238E27FC236}">
                <a16:creationId xmlns:a16="http://schemas.microsoft.com/office/drawing/2014/main" id="{37ABD78B-6487-13FD-2F6F-73507CF6753C}"/>
              </a:ext>
            </a:extLst>
          </p:cNvPr>
          <p:cNvSpPr txBox="1"/>
          <p:nvPr/>
        </p:nvSpPr>
        <p:spPr>
          <a:xfrm>
            <a:off x="3580702" y="397998"/>
            <a:ext cx="4253219" cy="426079"/>
          </a:xfrm>
          <a:prstGeom prst="rect">
            <a:avLst/>
          </a:prstGeom>
          <a:noFill/>
        </p:spPr>
        <p:txBody>
          <a:bodyPr wrap="square" rtlCol="0">
            <a:spAutoFit/>
          </a:bodyPr>
          <a:lstStyle/>
          <a:p>
            <a:pPr algn="ctr"/>
            <a:r>
              <a:rPr lang="en-US" b="1"/>
              <a:t>WCL Review- RVP2</a:t>
            </a:r>
          </a:p>
        </p:txBody>
      </p:sp>
    </p:spTree>
    <p:extLst>
      <p:ext uri="{BB962C8B-B14F-4D97-AF65-F5344CB8AC3E}">
        <p14:creationId xmlns:p14="http://schemas.microsoft.com/office/powerpoint/2010/main" val="87012905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60D1C-295D-43F5-B1D6-0F1A8DFBDEA0}"/>
              </a:ext>
            </a:extLst>
          </p:cNvPr>
          <p:cNvSpPr>
            <a:spLocks noGrp="1"/>
          </p:cNvSpPr>
          <p:nvPr>
            <p:ph type="ctrTitle"/>
          </p:nvPr>
        </p:nvSpPr>
        <p:spPr>
          <a:xfrm>
            <a:off x="573702" y="3304210"/>
            <a:ext cx="10870153" cy="1470025"/>
          </a:xfrm>
        </p:spPr>
        <p:txBody>
          <a:bodyPr/>
          <a:lstStyle/>
          <a:p>
            <a:r>
              <a:rPr lang="en-US" sz="8000">
                <a:solidFill>
                  <a:schemeClr val="accent4">
                    <a:alpha val="90000"/>
                  </a:schemeClr>
                </a:solidFill>
                <a:effectLst>
                  <a:outerShdw blurRad="38100" dist="38100" dir="2700000" algn="tl">
                    <a:srgbClr val="000000">
                      <a:alpha val="43137"/>
                    </a:srgbClr>
                  </a:outerShdw>
                </a:effectLst>
              </a:rPr>
              <a:t>RVP NEST Overview</a:t>
            </a:r>
            <a:br>
              <a:rPr lang="en-US" sz="8000">
                <a:solidFill>
                  <a:schemeClr val="accent4">
                    <a:alpha val="90000"/>
                  </a:schemeClr>
                </a:solidFill>
                <a:effectLst>
                  <a:outerShdw blurRad="38100" dist="38100" dir="2700000" algn="tl">
                    <a:srgbClr val="000000">
                      <a:alpha val="43137"/>
                    </a:srgbClr>
                  </a:outerShdw>
                </a:effectLst>
              </a:rPr>
            </a:br>
            <a:endParaRPr lang="en-IN" sz="3200">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3109157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A52712F-7FA5-409B-BFF8-6B07EADB2DF0}"/>
              </a:ext>
            </a:extLst>
          </p:cNvPr>
          <p:cNvSpPr>
            <a:spLocks noGrp="1"/>
          </p:cNvSpPr>
          <p:nvPr>
            <p:ph type="ftr" sz="quarter" idx="11"/>
          </p:nvPr>
        </p:nvSpPr>
        <p:spPr/>
        <p:txBody>
          <a:bodyPr/>
          <a:lstStyle/>
          <a:p>
            <a:pPr defTabSz="914377" hangingPunct="1">
              <a:lnSpc>
                <a:spcPct val="100000"/>
              </a:lnSpc>
              <a:spcBef>
                <a:spcPts val="0"/>
              </a:spcBef>
            </a:pPr>
            <a:r>
              <a:rPr lang="en-IN" kern="1200">
                <a:solidFill>
                  <a:prstClr val="black">
                    <a:tint val="75000"/>
                  </a:prstClr>
                </a:solidFill>
                <a:latin typeface="Calibri" panose="020F0502020204030204"/>
              </a:rPr>
              <a:t>Intel Confidential</a:t>
            </a:r>
          </a:p>
        </p:txBody>
      </p:sp>
      <p:cxnSp>
        <p:nvCxnSpPr>
          <p:cNvPr id="5" name="Straight Connector 4">
            <a:extLst>
              <a:ext uri="{FF2B5EF4-FFF2-40B4-BE49-F238E27FC236}">
                <a16:creationId xmlns:a16="http://schemas.microsoft.com/office/drawing/2014/main" id="{FFA46808-ECE5-4B6C-834D-91152EED9B7F}"/>
              </a:ext>
            </a:extLst>
          </p:cNvPr>
          <p:cNvCxnSpPr>
            <a:cxnSpLocks/>
          </p:cNvCxnSpPr>
          <p:nvPr/>
        </p:nvCxnSpPr>
        <p:spPr>
          <a:xfrm>
            <a:off x="239698" y="5743852"/>
            <a:ext cx="11499543" cy="0"/>
          </a:xfrm>
          <a:prstGeom prst="line">
            <a:avLst/>
          </a:prstGeom>
          <a:ln w="19050">
            <a:headEnd type="ova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C78A85F-8B9E-403D-A724-4E6D587F8E19}"/>
              </a:ext>
            </a:extLst>
          </p:cNvPr>
          <p:cNvSpPr txBox="1"/>
          <p:nvPr/>
        </p:nvSpPr>
        <p:spPr>
          <a:xfrm>
            <a:off x="11547873" y="5727444"/>
            <a:ext cx="1190939" cy="307777"/>
          </a:xfrm>
          <a:prstGeom prst="rect">
            <a:avLst/>
          </a:prstGeom>
          <a:noFill/>
        </p:spPr>
        <p:txBody>
          <a:bodyPr wrap="square" rtlCol="0">
            <a:spAutoFit/>
          </a:bodyPr>
          <a:lstStyle/>
          <a:p>
            <a:pPr defTabSz="914377" hangingPunct="1">
              <a:lnSpc>
                <a:spcPct val="100000"/>
              </a:lnSpc>
              <a:spcBef>
                <a:spcPts val="0"/>
              </a:spcBef>
            </a:pPr>
            <a:r>
              <a:rPr lang="en-US" sz="1400" i="1" kern="1200">
                <a:solidFill>
                  <a:srgbClr val="668CCF"/>
                </a:solidFill>
                <a:latin typeface="Times New Roman" panose="02020603050405020304" pitchFamily="18" charset="0"/>
                <a:cs typeface="Times New Roman" panose="02020603050405020304" pitchFamily="18" charset="0"/>
              </a:rPr>
              <a:t>time</a:t>
            </a:r>
            <a:endParaRPr lang="en-IN" sz="1400" i="1" kern="1200">
              <a:solidFill>
                <a:srgbClr val="668CCF"/>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6D2DB3B1-0811-494A-B310-E08D8AB013E5}"/>
              </a:ext>
            </a:extLst>
          </p:cNvPr>
          <p:cNvSpPr txBox="1"/>
          <p:nvPr/>
        </p:nvSpPr>
        <p:spPr>
          <a:xfrm>
            <a:off x="2930955" y="17102"/>
            <a:ext cx="6611221" cy="502766"/>
          </a:xfrm>
          <a:prstGeom prst="rect">
            <a:avLst/>
          </a:prstGeom>
          <a:noFill/>
        </p:spPr>
        <p:txBody>
          <a:bodyPr wrap="square" rtlCol="0">
            <a:spAutoFit/>
          </a:bodyPr>
          <a:lstStyle/>
          <a:p>
            <a:pPr defTabSz="914377" hangingPunct="1">
              <a:lnSpc>
                <a:spcPct val="100000"/>
              </a:lnSpc>
              <a:spcBef>
                <a:spcPts val="0"/>
              </a:spcBef>
            </a:pPr>
            <a:r>
              <a:rPr lang="en-US" sz="2667" b="1" kern="1200">
                <a:solidFill>
                  <a:prstClr val="black"/>
                </a:solidFill>
                <a:latin typeface="Calibri" panose="020F0502020204030204"/>
              </a:rPr>
              <a:t>Enhancing RVP Usage during PO &amp; beyond</a:t>
            </a:r>
            <a:endParaRPr lang="en-IN" sz="2667" b="1" kern="1200">
              <a:solidFill>
                <a:prstClr val="black"/>
              </a:solidFill>
              <a:latin typeface="Calibri" panose="020F0502020204030204"/>
            </a:endParaRPr>
          </a:p>
        </p:txBody>
      </p:sp>
      <p:sp>
        <p:nvSpPr>
          <p:cNvPr id="10" name="TextBox 9">
            <a:extLst>
              <a:ext uri="{FF2B5EF4-FFF2-40B4-BE49-F238E27FC236}">
                <a16:creationId xmlns:a16="http://schemas.microsoft.com/office/drawing/2014/main" id="{A44F95A3-0403-4A72-9291-BD96E70CE2AB}"/>
              </a:ext>
            </a:extLst>
          </p:cNvPr>
          <p:cNvSpPr txBox="1"/>
          <p:nvPr/>
        </p:nvSpPr>
        <p:spPr>
          <a:xfrm>
            <a:off x="248239" y="619808"/>
            <a:ext cx="1509204" cy="338554"/>
          </a:xfrm>
          <a:prstGeom prst="rect">
            <a:avLst/>
          </a:prstGeom>
          <a:noFill/>
        </p:spPr>
        <p:txBody>
          <a:bodyPr wrap="square" rtlCol="0">
            <a:spAutoFit/>
          </a:bodyPr>
          <a:lstStyle/>
          <a:p>
            <a:pPr defTabSz="914377" hangingPunct="1">
              <a:lnSpc>
                <a:spcPct val="100000"/>
              </a:lnSpc>
              <a:spcBef>
                <a:spcPts val="0"/>
              </a:spcBef>
            </a:pPr>
            <a:r>
              <a:rPr lang="en-US" sz="1600" b="1" u="sng" kern="1200">
                <a:solidFill>
                  <a:prstClr val="black"/>
                </a:solidFill>
                <a:latin typeface="Calibri" panose="020F0502020204030204"/>
              </a:rPr>
              <a:t>With Nest</a:t>
            </a:r>
            <a:endParaRPr lang="en-IN" sz="1600" b="1" u="sng" kern="1200">
              <a:solidFill>
                <a:prstClr val="black"/>
              </a:solidFill>
              <a:latin typeface="Calibri" panose="020F0502020204030204"/>
            </a:endParaRPr>
          </a:p>
        </p:txBody>
      </p:sp>
      <p:sp>
        <p:nvSpPr>
          <p:cNvPr id="11" name="TextBox 10">
            <a:extLst>
              <a:ext uri="{FF2B5EF4-FFF2-40B4-BE49-F238E27FC236}">
                <a16:creationId xmlns:a16="http://schemas.microsoft.com/office/drawing/2014/main" id="{593A0597-E97F-4BE2-9B82-F5A1F4F67651}"/>
              </a:ext>
            </a:extLst>
          </p:cNvPr>
          <p:cNvSpPr txBox="1"/>
          <p:nvPr/>
        </p:nvSpPr>
        <p:spPr>
          <a:xfrm>
            <a:off x="239698" y="3053886"/>
            <a:ext cx="1509204" cy="338554"/>
          </a:xfrm>
          <a:prstGeom prst="rect">
            <a:avLst/>
          </a:prstGeom>
          <a:noFill/>
        </p:spPr>
        <p:txBody>
          <a:bodyPr wrap="square" rtlCol="0">
            <a:spAutoFit/>
          </a:bodyPr>
          <a:lstStyle/>
          <a:p>
            <a:pPr defTabSz="914377" hangingPunct="1">
              <a:lnSpc>
                <a:spcPct val="100000"/>
              </a:lnSpc>
              <a:spcBef>
                <a:spcPts val="0"/>
              </a:spcBef>
            </a:pPr>
            <a:r>
              <a:rPr lang="en-US" sz="1600" b="1" u="sng" kern="1200">
                <a:solidFill>
                  <a:prstClr val="black"/>
                </a:solidFill>
                <a:latin typeface="Calibri" panose="020F0502020204030204"/>
              </a:rPr>
              <a:t>Today</a:t>
            </a:r>
            <a:endParaRPr lang="en-IN" sz="1600" b="1" u="sng" kern="1200">
              <a:solidFill>
                <a:prstClr val="black"/>
              </a:solidFill>
              <a:latin typeface="Calibri" panose="020F0502020204030204"/>
            </a:endParaRPr>
          </a:p>
        </p:txBody>
      </p:sp>
      <p:sp>
        <p:nvSpPr>
          <p:cNvPr id="13" name="Rectangle 12">
            <a:extLst>
              <a:ext uri="{FF2B5EF4-FFF2-40B4-BE49-F238E27FC236}">
                <a16:creationId xmlns:a16="http://schemas.microsoft.com/office/drawing/2014/main" id="{66C3FEF5-5E0B-4FF3-943C-D31912C46242}"/>
              </a:ext>
            </a:extLst>
          </p:cNvPr>
          <p:cNvSpPr/>
          <p:nvPr/>
        </p:nvSpPr>
        <p:spPr>
          <a:xfrm>
            <a:off x="248239" y="5217569"/>
            <a:ext cx="2286717" cy="369311"/>
          </a:xfrm>
          <a:prstGeom prst="rect">
            <a:avLst/>
          </a:prstGeom>
          <a:gradFill>
            <a:gsLst>
              <a:gs pos="0">
                <a:schemeClr val="bg1"/>
              </a:gs>
              <a:gs pos="19000">
                <a:schemeClr val="accent1">
                  <a:lumMod val="60000"/>
                  <a:lumOff val="40000"/>
                </a:schemeClr>
              </a:gs>
              <a:gs pos="100000">
                <a:schemeClr val="accent1"/>
              </a:gs>
            </a:gsLst>
            <a:lin ang="108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hangingPunct="1">
              <a:lnSpc>
                <a:spcPct val="100000"/>
              </a:lnSpc>
              <a:spcBef>
                <a:spcPts val="0"/>
              </a:spcBef>
            </a:pPr>
            <a:r>
              <a:rPr lang="en-US" sz="1400" kern="1200">
                <a:solidFill>
                  <a:prstClr val="white"/>
                </a:solidFill>
                <a:latin typeface="Calibri Light" panose="020F0302020204030204"/>
              </a:rPr>
              <a:t>ERB with N-1</a:t>
            </a:r>
            <a:endParaRPr lang="en-IN" sz="1400" kern="1200">
              <a:solidFill>
                <a:prstClr val="white"/>
              </a:solidFill>
              <a:latin typeface="Calibri Light" panose="020F0302020204030204"/>
            </a:endParaRPr>
          </a:p>
        </p:txBody>
      </p:sp>
      <p:sp>
        <p:nvSpPr>
          <p:cNvPr id="14" name="TextBox 13">
            <a:extLst>
              <a:ext uri="{FF2B5EF4-FFF2-40B4-BE49-F238E27FC236}">
                <a16:creationId xmlns:a16="http://schemas.microsoft.com/office/drawing/2014/main" id="{29338B99-3194-4A00-AB62-1809D0A61413}"/>
              </a:ext>
            </a:extLst>
          </p:cNvPr>
          <p:cNvSpPr txBox="1"/>
          <p:nvPr/>
        </p:nvSpPr>
        <p:spPr>
          <a:xfrm>
            <a:off x="-52731" y="5849281"/>
            <a:ext cx="723528" cy="600164"/>
          </a:xfrm>
          <a:prstGeom prst="rect">
            <a:avLst/>
          </a:prstGeom>
          <a:noFill/>
        </p:spPr>
        <p:txBody>
          <a:bodyPr wrap="square" rtlCol="0">
            <a:spAutoFit/>
          </a:bodyPr>
          <a:lstStyle/>
          <a:p>
            <a:pPr algn="ctr" defTabSz="914377" hangingPunct="1">
              <a:lnSpc>
                <a:spcPct val="100000"/>
              </a:lnSpc>
              <a:spcBef>
                <a:spcPts val="0"/>
              </a:spcBef>
            </a:pPr>
            <a:r>
              <a:rPr lang="en-US" sz="1100" kern="1200">
                <a:solidFill>
                  <a:srgbClr val="4472C4"/>
                </a:solidFill>
                <a:latin typeface="Calibri Light" panose="020F0302020204030204"/>
              </a:rPr>
              <a:t>PO-8</a:t>
            </a:r>
          </a:p>
          <a:p>
            <a:pPr algn="ctr" defTabSz="914377" hangingPunct="1">
              <a:lnSpc>
                <a:spcPct val="100000"/>
              </a:lnSpc>
              <a:spcBef>
                <a:spcPts val="0"/>
              </a:spcBef>
            </a:pPr>
            <a:r>
              <a:rPr lang="en-US" sz="1100" kern="1200">
                <a:solidFill>
                  <a:srgbClr val="4472C4"/>
                </a:solidFill>
                <a:latin typeface="Calibri Light" panose="020F0302020204030204"/>
              </a:rPr>
              <a:t>weeks</a:t>
            </a:r>
            <a:endParaRPr lang="en-IN" sz="1100" kern="1200">
              <a:solidFill>
                <a:srgbClr val="4472C4"/>
              </a:solidFill>
              <a:latin typeface="Calibri Light" panose="020F0302020204030204"/>
            </a:endParaRPr>
          </a:p>
          <a:p>
            <a:pPr defTabSz="914377" hangingPunct="1">
              <a:lnSpc>
                <a:spcPct val="100000"/>
              </a:lnSpc>
              <a:spcBef>
                <a:spcPts val="0"/>
              </a:spcBef>
            </a:pPr>
            <a:endParaRPr lang="en-IN" sz="1100" kern="1200">
              <a:solidFill>
                <a:srgbClr val="4472C4"/>
              </a:solidFill>
              <a:latin typeface="Calibri Light" panose="020F0302020204030204"/>
            </a:endParaRPr>
          </a:p>
        </p:txBody>
      </p:sp>
      <p:sp>
        <p:nvSpPr>
          <p:cNvPr id="16" name="Rectangle 15">
            <a:extLst>
              <a:ext uri="{FF2B5EF4-FFF2-40B4-BE49-F238E27FC236}">
                <a16:creationId xmlns:a16="http://schemas.microsoft.com/office/drawing/2014/main" id="{AA00A307-EFF0-433A-9722-2BCE033A3589}"/>
              </a:ext>
            </a:extLst>
          </p:cNvPr>
          <p:cNvSpPr/>
          <p:nvPr/>
        </p:nvSpPr>
        <p:spPr>
          <a:xfrm>
            <a:off x="2605597" y="4946482"/>
            <a:ext cx="5290924" cy="305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hangingPunct="1">
              <a:lnSpc>
                <a:spcPct val="100000"/>
              </a:lnSpc>
              <a:spcBef>
                <a:spcPts val="0"/>
              </a:spcBef>
            </a:pPr>
            <a:r>
              <a:rPr lang="en-US" sz="1400" kern="1200">
                <a:solidFill>
                  <a:prstClr val="white"/>
                </a:solidFill>
                <a:latin typeface="Calibri Light" panose="020F0302020204030204"/>
              </a:rPr>
              <a:t>Silicon</a:t>
            </a:r>
            <a:r>
              <a:rPr lang="en-US" sz="1400" kern="1200">
                <a:solidFill>
                  <a:srgbClr val="00B050"/>
                </a:solidFill>
                <a:latin typeface="Calibri Light" panose="020F0302020204030204"/>
              </a:rPr>
              <a:t> </a:t>
            </a:r>
            <a:r>
              <a:rPr lang="en-US" sz="1400" kern="1200">
                <a:solidFill>
                  <a:prstClr val="white"/>
                </a:solidFill>
                <a:latin typeface="Calibri Light" panose="020F0302020204030204"/>
              </a:rPr>
              <a:t>PO on RVP</a:t>
            </a:r>
            <a:endParaRPr lang="en-IN" sz="1400" kern="1200">
              <a:solidFill>
                <a:prstClr val="white"/>
              </a:solidFill>
              <a:latin typeface="Calibri Light" panose="020F0302020204030204"/>
            </a:endParaRPr>
          </a:p>
        </p:txBody>
      </p:sp>
      <p:cxnSp>
        <p:nvCxnSpPr>
          <p:cNvPr id="19" name="Straight Connector 18">
            <a:extLst>
              <a:ext uri="{FF2B5EF4-FFF2-40B4-BE49-F238E27FC236}">
                <a16:creationId xmlns:a16="http://schemas.microsoft.com/office/drawing/2014/main" id="{5E9B1749-C172-4007-9F82-C02860940894}"/>
              </a:ext>
            </a:extLst>
          </p:cNvPr>
          <p:cNvCxnSpPr>
            <a:cxnSpLocks/>
          </p:cNvCxnSpPr>
          <p:nvPr/>
        </p:nvCxnSpPr>
        <p:spPr>
          <a:xfrm>
            <a:off x="2611519" y="5653221"/>
            <a:ext cx="0" cy="219944"/>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A16583D-F908-4381-AC8C-F024EF34A874}"/>
              </a:ext>
            </a:extLst>
          </p:cNvPr>
          <p:cNvSpPr/>
          <p:nvPr/>
        </p:nvSpPr>
        <p:spPr>
          <a:xfrm>
            <a:off x="2605598" y="5241002"/>
            <a:ext cx="1815484" cy="36931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hangingPunct="1">
              <a:lnSpc>
                <a:spcPct val="100000"/>
              </a:lnSpc>
              <a:spcBef>
                <a:spcPts val="0"/>
              </a:spcBef>
            </a:pPr>
            <a:r>
              <a:rPr lang="en-US" sz="1400" kern="1200">
                <a:solidFill>
                  <a:prstClr val="white"/>
                </a:solidFill>
                <a:latin typeface="Calibri Light" panose="020F0302020204030204"/>
              </a:rPr>
              <a:t>Phase 1</a:t>
            </a:r>
            <a:endParaRPr lang="en-IN" sz="1400" kern="1200">
              <a:solidFill>
                <a:prstClr val="white"/>
              </a:solidFill>
              <a:latin typeface="Calibri Light" panose="020F0302020204030204"/>
            </a:endParaRPr>
          </a:p>
        </p:txBody>
      </p:sp>
      <p:sp>
        <p:nvSpPr>
          <p:cNvPr id="23" name="Rectangle 22">
            <a:extLst>
              <a:ext uri="{FF2B5EF4-FFF2-40B4-BE49-F238E27FC236}">
                <a16:creationId xmlns:a16="http://schemas.microsoft.com/office/drawing/2014/main" id="{80A32DA8-E5C0-444E-A917-E893AB695FED}"/>
              </a:ext>
            </a:extLst>
          </p:cNvPr>
          <p:cNvSpPr/>
          <p:nvPr/>
        </p:nvSpPr>
        <p:spPr>
          <a:xfrm>
            <a:off x="4421082" y="5241002"/>
            <a:ext cx="1815484" cy="36931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hangingPunct="1">
              <a:lnSpc>
                <a:spcPct val="100000"/>
              </a:lnSpc>
              <a:spcBef>
                <a:spcPts val="0"/>
              </a:spcBef>
            </a:pPr>
            <a:r>
              <a:rPr lang="en-US" sz="1400" kern="1200">
                <a:solidFill>
                  <a:prstClr val="white"/>
                </a:solidFill>
                <a:latin typeface="Calibri Light" panose="020F0302020204030204"/>
              </a:rPr>
              <a:t>Phase 2</a:t>
            </a:r>
            <a:endParaRPr lang="en-IN" sz="1400" kern="1200">
              <a:solidFill>
                <a:prstClr val="white"/>
              </a:solidFill>
              <a:latin typeface="Calibri Light" panose="020F0302020204030204"/>
            </a:endParaRPr>
          </a:p>
        </p:txBody>
      </p:sp>
      <p:sp>
        <p:nvSpPr>
          <p:cNvPr id="24" name="Rectangle 23">
            <a:extLst>
              <a:ext uri="{FF2B5EF4-FFF2-40B4-BE49-F238E27FC236}">
                <a16:creationId xmlns:a16="http://schemas.microsoft.com/office/drawing/2014/main" id="{9ACE4687-B3FE-48CD-B9B6-9888BC2784DF}"/>
              </a:ext>
            </a:extLst>
          </p:cNvPr>
          <p:cNvSpPr/>
          <p:nvPr/>
        </p:nvSpPr>
        <p:spPr>
          <a:xfrm>
            <a:off x="6236566" y="5241002"/>
            <a:ext cx="1652193" cy="36931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hangingPunct="1">
              <a:lnSpc>
                <a:spcPct val="100000"/>
              </a:lnSpc>
              <a:spcBef>
                <a:spcPts val="0"/>
              </a:spcBef>
            </a:pPr>
            <a:r>
              <a:rPr lang="en-US" sz="1400" kern="1200">
                <a:solidFill>
                  <a:prstClr val="white"/>
                </a:solidFill>
                <a:latin typeface="Calibri Light" panose="020F0302020204030204"/>
              </a:rPr>
              <a:t>Phase 3</a:t>
            </a:r>
            <a:endParaRPr lang="en-IN" sz="1400" kern="1200">
              <a:solidFill>
                <a:prstClr val="white"/>
              </a:solidFill>
              <a:latin typeface="Calibri Light" panose="020F0302020204030204"/>
            </a:endParaRPr>
          </a:p>
        </p:txBody>
      </p:sp>
      <p:cxnSp>
        <p:nvCxnSpPr>
          <p:cNvPr id="25" name="Straight Connector 24">
            <a:extLst>
              <a:ext uri="{FF2B5EF4-FFF2-40B4-BE49-F238E27FC236}">
                <a16:creationId xmlns:a16="http://schemas.microsoft.com/office/drawing/2014/main" id="{9EC782CE-FB88-4904-9ABD-3D5E07A0705B}"/>
              </a:ext>
            </a:extLst>
          </p:cNvPr>
          <p:cNvCxnSpPr>
            <a:cxnSpLocks/>
          </p:cNvCxnSpPr>
          <p:nvPr/>
        </p:nvCxnSpPr>
        <p:spPr>
          <a:xfrm>
            <a:off x="4432925" y="5610312"/>
            <a:ext cx="0" cy="219944"/>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A36C5B7-1959-4E98-BE73-49B9F56EC47D}"/>
              </a:ext>
            </a:extLst>
          </p:cNvPr>
          <p:cNvSpPr txBox="1"/>
          <p:nvPr/>
        </p:nvSpPr>
        <p:spPr>
          <a:xfrm>
            <a:off x="4028991" y="5849282"/>
            <a:ext cx="807868" cy="430887"/>
          </a:xfrm>
          <a:prstGeom prst="rect">
            <a:avLst/>
          </a:prstGeom>
          <a:noFill/>
        </p:spPr>
        <p:txBody>
          <a:bodyPr wrap="square" rtlCol="0">
            <a:spAutoFit/>
          </a:bodyPr>
          <a:lstStyle/>
          <a:p>
            <a:pPr algn="ctr" defTabSz="914377" hangingPunct="1">
              <a:lnSpc>
                <a:spcPct val="100000"/>
              </a:lnSpc>
              <a:spcBef>
                <a:spcPts val="0"/>
              </a:spcBef>
            </a:pPr>
            <a:r>
              <a:rPr lang="en-US" sz="1100" kern="1200">
                <a:solidFill>
                  <a:srgbClr val="4472C4"/>
                </a:solidFill>
                <a:latin typeface="Calibri Light" panose="020F0302020204030204"/>
              </a:rPr>
              <a:t>PO+1</a:t>
            </a:r>
          </a:p>
          <a:p>
            <a:pPr algn="ctr" defTabSz="914377" hangingPunct="1">
              <a:lnSpc>
                <a:spcPct val="100000"/>
              </a:lnSpc>
              <a:spcBef>
                <a:spcPts val="0"/>
              </a:spcBef>
            </a:pPr>
            <a:r>
              <a:rPr lang="en-US" sz="1100" kern="1200">
                <a:solidFill>
                  <a:srgbClr val="4472C4"/>
                </a:solidFill>
                <a:latin typeface="Calibri Light" panose="020F0302020204030204"/>
              </a:rPr>
              <a:t>weeks</a:t>
            </a:r>
            <a:endParaRPr lang="en-IN" sz="1100" kern="1200">
              <a:solidFill>
                <a:srgbClr val="4472C4"/>
              </a:solidFill>
              <a:latin typeface="Calibri Light" panose="020F0302020204030204"/>
            </a:endParaRPr>
          </a:p>
        </p:txBody>
      </p:sp>
      <p:cxnSp>
        <p:nvCxnSpPr>
          <p:cNvPr id="27" name="Straight Connector 26">
            <a:extLst>
              <a:ext uri="{FF2B5EF4-FFF2-40B4-BE49-F238E27FC236}">
                <a16:creationId xmlns:a16="http://schemas.microsoft.com/office/drawing/2014/main" id="{8F809CE5-6D55-46A7-BF3C-0CD1636D20AB}"/>
              </a:ext>
            </a:extLst>
          </p:cNvPr>
          <p:cNvCxnSpPr>
            <a:cxnSpLocks/>
          </p:cNvCxnSpPr>
          <p:nvPr/>
        </p:nvCxnSpPr>
        <p:spPr>
          <a:xfrm>
            <a:off x="6245451" y="5638424"/>
            <a:ext cx="0" cy="219944"/>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F53EFC9-2574-46F7-B018-CCE31A826F08}"/>
              </a:ext>
            </a:extLst>
          </p:cNvPr>
          <p:cNvSpPr txBox="1"/>
          <p:nvPr/>
        </p:nvSpPr>
        <p:spPr>
          <a:xfrm>
            <a:off x="5845958" y="5849282"/>
            <a:ext cx="807868" cy="430887"/>
          </a:xfrm>
          <a:prstGeom prst="rect">
            <a:avLst/>
          </a:prstGeom>
          <a:noFill/>
        </p:spPr>
        <p:txBody>
          <a:bodyPr wrap="square" rtlCol="0">
            <a:spAutoFit/>
          </a:bodyPr>
          <a:lstStyle/>
          <a:p>
            <a:pPr algn="ctr" defTabSz="914377" hangingPunct="1">
              <a:lnSpc>
                <a:spcPct val="100000"/>
              </a:lnSpc>
              <a:spcBef>
                <a:spcPts val="0"/>
              </a:spcBef>
            </a:pPr>
            <a:r>
              <a:rPr lang="en-US" sz="1100" kern="1200">
                <a:solidFill>
                  <a:srgbClr val="4472C4"/>
                </a:solidFill>
                <a:latin typeface="Calibri Light" panose="020F0302020204030204"/>
              </a:rPr>
              <a:t>PO+2</a:t>
            </a:r>
          </a:p>
          <a:p>
            <a:pPr algn="ctr" defTabSz="914377" hangingPunct="1">
              <a:lnSpc>
                <a:spcPct val="100000"/>
              </a:lnSpc>
              <a:spcBef>
                <a:spcPts val="0"/>
              </a:spcBef>
            </a:pPr>
            <a:r>
              <a:rPr lang="en-US" sz="1100" kern="1200">
                <a:solidFill>
                  <a:srgbClr val="4472C4"/>
                </a:solidFill>
                <a:latin typeface="Calibri Light" panose="020F0302020204030204"/>
              </a:rPr>
              <a:t>weeks</a:t>
            </a:r>
            <a:endParaRPr lang="en-IN" sz="1100" kern="1200">
              <a:solidFill>
                <a:srgbClr val="4472C4"/>
              </a:solidFill>
              <a:latin typeface="Calibri Light" panose="020F0302020204030204"/>
            </a:endParaRPr>
          </a:p>
        </p:txBody>
      </p:sp>
      <p:cxnSp>
        <p:nvCxnSpPr>
          <p:cNvPr id="29" name="Straight Connector 28">
            <a:extLst>
              <a:ext uri="{FF2B5EF4-FFF2-40B4-BE49-F238E27FC236}">
                <a16:creationId xmlns:a16="http://schemas.microsoft.com/office/drawing/2014/main" id="{00D1301C-DEBE-4237-8188-149BC51BF5C4}"/>
              </a:ext>
            </a:extLst>
          </p:cNvPr>
          <p:cNvCxnSpPr>
            <a:cxnSpLocks/>
          </p:cNvCxnSpPr>
          <p:nvPr/>
        </p:nvCxnSpPr>
        <p:spPr>
          <a:xfrm>
            <a:off x="7898176" y="5631024"/>
            <a:ext cx="0" cy="219944"/>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D6B36B5-30CF-4781-9646-A77B474DBB53}"/>
              </a:ext>
            </a:extLst>
          </p:cNvPr>
          <p:cNvSpPr txBox="1"/>
          <p:nvPr/>
        </p:nvSpPr>
        <p:spPr>
          <a:xfrm>
            <a:off x="7494251" y="5849282"/>
            <a:ext cx="800480" cy="600164"/>
          </a:xfrm>
          <a:prstGeom prst="rect">
            <a:avLst/>
          </a:prstGeom>
          <a:noFill/>
        </p:spPr>
        <p:txBody>
          <a:bodyPr wrap="square" rtlCol="0">
            <a:spAutoFit/>
          </a:bodyPr>
          <a:lstStyle/>
          <a:p>
            <a:pPr algn="ctr" defTabSz="914377" hangingPunct="1">
              <a:lnSpc>
                <a:spcPct val="100000"/>
              </a:lnSpc>
              <a:spcBef>
                <a:spcPts val="0"/>
              </a:spcBef>
            </a:pPr>
            <a:r>
              <a:rPr lang="en-US" sz="1100" kern="1200">
                <a:solidFill>
                  <a:srgbClr val="4472C4"/>
                </a:solidFill>
                <a:latin typeface="Calibri Light" panose="020F0302020204030204"/>
              </a:rPr>
              <a:t>PO Exit</a:t>
            </a:r>
          </a:p>
          <a:p>
            <a:pPr algn="ctr" defTabSz="914377" hangingPunct="1">
              <a:lnSpc>
                <a:spcPct val="100000"/>
              </a:lnSpc>
              <a:spcBef>
                <a:spcPts val="0"/>
              </a:spcBef>
            </a:pPr>
            <a:r>
              <a:rPr lang="en-US" sz="1100" kern="1200">
                <a:solidFill>
                  <a:srgbClr val="4472C4"/>
                </a:solidFill>
                <a:latin typeface="Calibri Light" panose="020F0302020204030204"/>
              </a:rPr>
              <a:t>PO+3 to 4</a:t>
            </a:r>
          </a:p>
          <a:p>
            <a:pPr algn="ctr" defTabSz="914377" hangingPunct="1">
              <a:lnSpc>
                <a:spcPct val="100000"/>
              </a:lnSpc>
              <a:spcBef>
                <a:spcPts val="0"/>
              </a:spcBef>
            </a:pPr>
            <a:r>
              <a:rPr lang="en-US" sz="1100" kern="1200">
                <a:solidFill>
                  <a:srgbClr val="4472C4"/>
                </a:solidFill>
                <a:latin typeface="Calibri Light" panose="020F0302020204030204"/>
              </a:rPr>
              <a:t>weeks</a:t>
            </a:r>
            <a:endParaRPr lang="en-IN" sz="1100" kern="1200">
              <a:solidFill>
                <a:srgbClr val="4472C4"/>
              </a:solidFill>
              <a:latin typeface="Calibri Light" panose="020F0302020204030204"/>
            </a:endParaRPr>
          </a:p>
        </p:txBody>
      </p:sp>
      <p:sp>
        <p:nvSpPr>
          <p:cNvPr id="33" name="TextBox 32">
            <a:extLst>
              <a:ext uri="{FF2B5EF4-FFF2-40B4-BE49-F238E27FC236}">
                <a16:creationId xmlns:a16="http://schemas.microsoft.com/office/drawing/2014/main" id="{B7B4A3A1-9A56-44A4-B069-79DE90EABB75}"/>
              </a:ext>
            </a:extLst>
          </p:cNvPr>
          <p:cNvSpPr txBox="1"/>
          <p:nvPr/>
        </p:nvSpPr>
        <p:spPr>
          <a:xfrm>
            <a:off x="459900" y="4464457"/>
            <a:ext cx="2038885" cy="430887"/>
          </a:xfrm>
          <a:prstGeom prst="rect">
            <a:avLst/>
          </a:prstGeom>
          <a:noFill/>
        </p:spPr>
        <p:txBody>
          <a:bodyPr wrap="square" rtlCol="0">
            <a:spAutoFit/>
          </a:bodyPr>
          <a:lstStyle/>
          <a:p>
            <a:pPr algn="ctr" defTabSz="914377" hangingPunct="1">
              <a:lnSpc>
                <a:spcPct val="100000"/>
              </a:lnSpc>
              <a:spcBef>
                <a:spcPts val="0"/>
              </a:spcBef>
            </a:pPr>
            <a:r>
              <a:rPr lang="en-US" sz="1100" kern="1200">
                <a:solidFill>
                  <a:srgbClr val="1D499A"/>
                </a:solidFill>
                <a:latin typeface="Calibri Light" panose="020F0302020204030204"/>
              </a:rPr>
              <a:t>@ Factory </a:t>
            </a:r>
            <a:r>
              <a:rPr lang="en-US" sz="1100" kern="1200">
                <a:solidFill>
                  <a:srgbClr val="1D499A"/>
                </a:solidFill>
                <a:latin typeface="Calibri Light" panose="020F0302020204030204"/>
                <a:sym typeface="Wingdings" panose="05000000000000000000" pitchFamily="2" charset="2"/>
              </a:rPr>
              <a:t> </a:t>
            </a:r>
            <a:r>
              <a:rPr lang="en-US" sz="1100" kern="1200">
                <a:solidFill>
                  <a:srgbClr val="1D499A"/>
                </a:solidFill>
                <a:latin typeface="Calibri Light" panose="020F0302020204030204"/>
              </a:rPr>
              <a:t>SRR (BA)</a:t>
            </a:r>
          </a:p>
          <a:p>
            <a:pPr algn="ctr" defTabSz="914377" hangingPunct="1">
              <a:lnSpc>
                <a:spcPct val="100000"/>
              </a:lnSpc>
              <a:spcBef>
                <a:spcPts val="0"/>
              </a:spcBef>
            </a:pPr>
            <a:r>
              <a:rPr lang="en-US" sz="1100" kern="1200">
                <a:solidFill>
                  <a:srgbClr val="1D499A"/>
                </a:solidFill>
                <a:latin typeface="Calibri Light" panose="020F0302020204030204"/>
              </a:rPr>
              <a:t>with 5-10 boards</a:t>
            </a:r>
            <a:endParaRPr lang="en-IN" sz="1100" kern="1200">
              <a:solidFill>
                <a:srgbClr val="1D499A"/>
              </a:solidFill>
              <a:latin typeface="Calibri Light" panose="020F0302020204030204"/>
            </a:endParaRPr>
          </a:p>
        </p:txBody>
      </p:sp>
      <p:pic>
        <p:nvPicPr>
          <p:cNvPr id="1030" name="Picture 6" descr="clan, family, group, peer, people icon">
            <a:extLst>
              <a:ext uri="{FF2B5EF4-FFF2-40B4-BE49-F238E27FC236}">
                <a16:creationId xmlns:a16="http://schemas.microsoft.com/office/drawing/2014/main" id="{EE50E18A-3ADA-4C4A-B017-B6D939C6F7E5}"/>
              </a:ext>
            </a:extLst>
          </p:cNvPr>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9317" y="4264412"/>
            <a:ext cx="723529" cy="72352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clan, family, group, peer, people icon">
            <a:extLst>
              <a:ext uri="{FF2B5EF4-FFF2-40B4-BE49-F238E27FC236}">
                <a16:creationId xmlns:a16="http://schemas.microsoft.com/office/drawing/2014/main" id="{AC33A97C-9425-41EB-8107-1CC9310D6B32}"/>
              </a:ext>
            </a:extLst>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93825" y="4043230"/>
            <a:ext cx="723529" cy="723529"/>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72D7E76C-6A6D-4F2B-8B47-8410AAAAC35A}"/>
              </a:ext>
            </a:extLst>
          </p:cNvPr>
          <p:cNvSpPr/>
          <p:nvPr/>
        </p:nvSpPr>
        <p:spPr>
          <a:xfrm>
            <a:off x="10406104" y="5098820"/>
            <a:ext cx="1595021" cy="539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hangingPunct="1">
              <a:lnSpc>
                <a:spcPct val="100000"/>
              </a:lnSpc>
              <a:spcBef>
                <a:spcPts val="0"/>
              </a:spcBef>
            </a:pPr>
            <a:r>
              <a:rPr lang="en-US" sz="1333" kern="1200">
                <a:solidFill>
                  <a:prstClr val="white"/>
                </a:solidFill>
                <a:latin typeface="Calibri Light" panose="020F0302020204030204"/>
              </a:rPr>
              <a:t>Broader availability</a:t>
            </a:r>
          </a:p>
          <a:p>
            <a:pPr algn="ctr" defTabSz="914377" hangingPunct="1">
              <a:lnSpc>
                <a:spcPct val="100000"/>
              </a:lnSpc>
              <a:spcBef>
                <a:spcPts val="0"/>
              </a:spcBef>
            </a:pPr>
            <a:r>
              <a:rPr lang="en-US" sz="1333" kern="1200">
                <a:solidFill>
                  <a:prstClr val="white"/>
                </a:solidFill>
                <a:latin typeface="Calibri Light" panose="020F0302020204030204"/>
              </a:rPr>
              <a:t>(500+ boards)</a:t>
            </a:r>
            <a:endParaRPr lang="en-IN" sz="1333" kern="1200">
              <a:solidFill>
                <a:prstClr val="white"/>
              </a:solidFill>
              <a:latin typeface="Calibri Light" panose="020F0302020204030204"/>
            </a:endParaRPr>
          </a:p>
        </p:txBody>
      </p:sp>
      <p:cxnSp>
        <p:nvCxnSpPr>
          <p:cNvPr id="40" name="Straight Arrow Connector 39">
            <a:extLst>
              <a:ext uri="{FF2B5EF4-FFF2-40B4-BE49-F238E27FC236}">
                <a16:creationId xmlns:a16="http://schemas.microsoft.com/office/drawing/2014/main" id="{5B872ADB-E794-4C16-8951-0A57A0A0E663}"/>
              </a:ext>
            </a:extLst>
          </p:cNvPr>
          <p:cNvCxnSpPr>
            <a:cxnSpLocks/>
          </p:cNvCxnSpPr>
          <p:nvPr/>
        </p:nvCxnSpPr>
        <p:spPr>
          <a:xfrm>
            <a:off x="9066868" y="5459237"/>
            <a:ext cx="97322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BC524287-8BE9-41B6-99A9-A9AEE36E4B9D}"/>
              </a:ext>
            </a:extLst>
          </p:cNvPr>
          <p:cNvSpPr txBox="1"/>
          <p:nvPr/>
        </p:nvSpPr>
        <p:spPr>
          <a:xfrm>
            <a:off x="8771499" y="5098820"/>
            <a:ext cx="1563964" cy="276999"/>
          </a:xfrm>
          <a:prstGeom prst="rect">
            <a:avLst/>
          </a:prstGeom>
          <a:noFill/>
        </p:spPr>
        <p:txBody>
          <a:bodyPr wrap="square" rtlCol="0">
            <a:spAutoFit/>
          </a:bodyPr>
          <a:lstStyle/>
          <a:p>
            <a:pPr defTabSz="914377" hangingPunct="1">
              <a:lnSpc>
                <a:spcPct val="100000"/>
              </a:lnSpc>
              <a:spcBef>
                <a:spcPts val="0"/>
              </a:spcBef>
            </a:pPr>
            <a:r>
              <a:rPr lang="en-US" sz="1200" kern="1200">
                <a:solidFill>
                  <a:prstClr val="black"/>
                </a:solidFill>
                <a:latin typeface="Calibri Light" panose="020F0302020204030204"/>
                <a:cs typeface="Times New Roman" panose="02020603050405020304" pitchFamily="18" charset="0"/>
              </a:rPr>
              <a:t>Prepare volume build</a:t>
            </a:r>
            <a:endParaRPr lang="en-IN" sz="1200" kern="1200">
              <a:solidFill>
                <a:prstClr val="black"/>
              </a:solidFill>
              <a:latin typeface="Calibri Light" panose="020F0302020204030204"/>
              <a:cs typeface="Times New Roman" panose="02020603050405020304" pitchFamily="18" charset="0"/>
            </a:endParaRPr>
          </a:p>
        </p:txBody>
      </p:sp>
      <p:sp>
        <p:nvSpPr>
          <p:cNvPr id="51" name="TextBox 50">
            <a:extLst>
              <a:ext uri="{FF2B5EF4-FFF2-40B4-BE49-F238E27FC236}">
                <a16:creationId xmlns:a16="http://schemas.microsoft.com/office/drawing/2014/main" id="{C9FDDFB0-A37C-443A-91B5-2148DEC4C805}"/>
              </a:ext>
            </a:extLst>
          </p:cNvPr>
          <p:cNvSpPr txBox="1"/>
          <p:nvPr/>
        </p:nvSpPr>
        <p:spPr>
          <a:xfrm>
            <a:off x="9907465" y="5849281"/>
            <a:ext cx="997279" cy="430887"/>
          </a:xfrm>
          <a:prstGeom prst="rect">
            <a:avLst/>
          </a:prstGeom>
          <a:noFill/>
        </p:spPr>
        <p:txBody>
          <a:bodyPr wrap="square" rtlCol="0">
            <a:spAutoFit/>
          </a:bodyPr>
          <a:lstStyle/>
          <a:p>
            <a:pPr algn="ctr" defTabSz="914377" hangingPunct="1">
              <a:lnSpc>
                <a:spcPct val="100000"/>
              </a:lnSpc>
              <a:spcBef>
                <a:spcPts val="0"/>
              </a:spcBef>
            </a:pPr>
            <a:r>
              <a:rPr lang="en-US" sz="1100" kern="1200">
                <a:solidFill>
                  <a:srgbClr val="4472C4"/>
                </a:solidFill>
                <a:latin typeface="Calibri Light" panose="020F0302020204030204"/>
              </a:rPr>
              <a:t>PO+10 to 12</a:t>
            </a:r>
          </a:p>
          <a:p>
            <a:pPr algn="ctr" defTabSz="914377" hangingPunct="1">
              <a:lnSpc>
                <a:spcPct val="100000"/>
              </a:lnSpc>
              <a:spcBef>
                <a:spcPts val="0"/>
              </a:spcBef>
            </a:pPr>
            <a:r>
              <a:rPr lang="en-US" sz="1100" kern="1200">
                <a:solidFill>
                  <a:srgbClr val="4472C4"/>
                </a:solidFill>
                <a:latin typeface="Calibri Light" panose="020F0302020204030204"/>
              </a:rPr>
              <a:t>weeks</a:t>
            </a:r>
            <a:endParaRPr lang="en-IN" sz="1100" kern="1200">
              <a:solidFill>
                <a:srgbClr val="4472C4"/>
              </a:solidFill>
              <a:latin typeface="Calibri Light" panose="020F0302020204030204"/>
            </a:endParaRPr>
          </a:p>
        </p:txBody>
      </p:sp>
      <p:cxnSp>
        <p:nvCxnSpPr>
          <p:cNvPr id="52" name="Straight Connector 51">
            <a:extLst>
              <a:ext uri="{FF2B5EF4-FFF2-40B4-BE49-F238E27FC236}">
                <a16:creationId xmlns:a16="http://schemas.microsoft.com/office/drawing/2014/main" id="{31D0CC32-A7A5-44D8-BEC4-716E04E0179B}"/>
              </a:ext>
            </a:extLst>
          </p:cNvPr>
          <p:cNvCxnSpPr>
            <a:cxnSpLocks/>
          </p:cNvCxnSpPr>
          <p:nvPr/>
        </p:nvCxnSpPr>
        <p:spPr>
          <a:xfrm>
            <a:off x="10403164" y="5659136"/>
            <a:ext cx="0" cy="219944"/>
          </a:xfrm>
          <a:prstGeom prst="line">
            <a:avLst/>
          </a:prstGeom>
        </p:spPr>
        <p:style>
          <a:lnRef idx="1">
            <a:schemeClr val="accent1"/>
          </a:lnRef>
          <a:fillRef idx="0">
            <a:schemeClr val="accent1"/>
          </a:fillRef>
          <a:effectRef idx="0">
            <a:schemeClr val="accent1"/>
          </a:effectRef>
          <a:fontRef idx="minor">
            <a:schemeClr val="tx1"/>
          </a:fontRef>
        </p:style>
      </p:cxnSp>
      <p:pic>
        <p:nvPicPr>
          <p:cNvPr id="53" name="Picture 6" descr="clan, family, group, peer, people icon">
            <a:extLst>
              <a:ext uri="{FF2B5EF4-FFF2-40B4-BE49-F238E27FC236}">
                <a16:creationId xmlns:a16="http://schemas.microsoft.com/office/drawing/2014/main" id="{51FDEDCD-5ADF-4E9A-9E2B-92F721B9DC99}"/>
              </a:ext>
            </a:extLst>
          </p:cNvPr>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75096" y="2966377"/>
            <a:ext cx="723529" cy="723529"/>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C654A9A8-DC37-4F19-AA02-978BAC6AB748}"/>
              </a:ext>
            </a:extLst>
          </p:cNvPr>
          <p:cNvSpPr/>
          <p:nvPr/>
        </p:nvSpPr>
        <p:spPr>
          <a:xfrm>
            <a:off x="4421081" y="3783331"/>
            <a:ext cx="4323424" cy="369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hangingPunct="1">
              <a:lnSpc>
                <a:spcPct val="100000"/>
              </a:lnSpc>
              <a:spcBef>
                <a:spcPts val="0"/>
              </a:spcBef>
            </a:pPr>
            <a:r>
              <a:rPr lang="en-US" sz="1400" kern="1200">
                <a:solidFill>
                  <a:prstClr val="white"/>
                </a:solidFill>
                <a:latin typeface="Calibri Light" panose="020F0302020204030204"/>
              </a:rPr>
              <a:t>Platform Power On</a:t>
            </a:r>
            <a:endParaRPr lang="en-IN" sz="1400" kern="1200">
              <a:solidFill>
                <a:prstClr val="white"/>
              </a:solidFill>
              <a:latin typeface="Calibri Light" panose="020F0302020204030204"/>
            </a:endParaRPr>
          </a:p>
        </p:txBody>
      </p:sp>
      <p:sp>
        <p:nvSpPr>
          <p:cNvPr id="57" name="Rectangle 56">
            <a:extLst>
              <a:ext uri="{FF2B5EF4-FFF2-40B4-BE49-F238E27FC236}">
                <a16:creationId xmlns:a16="http://schemas.microsoft.com/office/drawing/2014/main" id="{2DC4D012-7FD9-4AA8-AF4C-B6BB8CB0A37F}"/>
              </a:ext>
            </a:extLst>
          </p:cNvPr>
          <p:cNvSpPr/>
          <p:nvPr/>
        </p:nvSpPr>
        <p:spPr>
          <a:xfrm>
            <a:off x="4430238" y="1937811"/>
            <a:ext cx="7746237" cy="369311"/>
          </a:xfrm>
          <a:prstGeom prst="rect">
            <a:avLst/>
          </a:prstGeom>
          <a:gradFill>
            <a:gsLst>
              <a:gs pos="0">
                <a:schemeClr val="bg1"/>
              </a:gs>
              <a:gs pos="16000">
                <a:schemeClr val="accent1">
                  <a:lumMod val="60000"/>
                  <a:lumOff val="40000"/>
                </a:schemeClr>
              </a:gs>
              <a:gs pos="100000">
                <a:schemeClr val="accent1"/>
              </a:gs>
            </a:gsLst>
            <a:lin ang="108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hangingPunct="1">
              <a:lnSpc>
                <a:spcPct val="100000"/>
              </a:lnSpc>
              <a:spcBef>
                <a:spcPts val="0"/>
              </a:spcBef>
            </a:pPr>
            <a:r>
              <a:rPr lang="en-US" sz="1400" kern="1200">
                <a:solidFill>
                  <a:prstClr val="white"/>
                </a:solidFill>
                <a:latin typeface="Calibri Light" panose="020F0302020204030204"/>
              </a:rPr>
              <a:t>RVP Nest (remote)</a:t>
            </a:r>
            <a:endParaRPr lang="en-IN" sz="1400" kern="1200">
              <a:solidFill>
                <a:prstClr val="white"/>
              </a:solidFill>
              <a:latin typeface="Calibri Light" panose="020F0302020204030204"/>
            </a:endParaRPr>
          </a:p>
        </p:txBody>
      </p:sp>
      <p:pic>
        <p:nvPicPr>
          <p:cNvPr id="65" name="Picture 6" descr="clan, family, group, peer, people icon">
            <a:extLst>
              <a:ext uri="{FF2B5EF4-FFF2-40B4-BE49-F238E27FC236}">
                <a16:creationId xmlns:a16="http://schemas.microsoft.com/office/drawing/2014/main" id="{C4980215-647B-4C5B-A5B8-36381816E1D5}"/>
              </a:ext>
            </a:extLst>
          </p:cNvPr>
          <p:cNvPicPr>
            <a:picLocks noChangeAspect="1" noChangeArrowheads="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03053" y="1594997"/>
            <a:ext cx="723529" cy="723529"/>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 descr="clan, family, group, peer, people icon">
            <a:extLst>
              <a:ext uri="{FF2B5EF4-FFF2-40B4-BE49-F238E27FC236}">
                <a16:creationId xmlns:a16="http://schemas.microsoft.com/office/drawing/2014/main" id="{B377AF36-F4D0-4BD3-901B-419C76893506}"/>
              </a:ext>
            </a:extLst>
          </p:cNvPr>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855742" y="1037076"/>
            <a:ext cx="723529" cy="723529"/>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6" descr="clan, family, group, peer, people icon">
            <a:extLst>
              <a:ext uri="{FF2B5EF4-FFF2-40B4-BE49-F238E27FC236}">
                <a16:creationId xmlns:a16="http://schemas.microsoft.com/office/drawing/2014/main" id="{DD750AD6-0E73-4FB5-AE15-1F9634933A4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51576" y="1038973"/>
            <a:ext cx="723529" cy="723529"/>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Connector 45">
            <a:extLst>
              <a:ext uri="{FF2B5EF4-FFF2-40B4-BE49-F238E27FC236}">
                <a16:creationId xmlns:a16="http://schemas.microsoft.com/office/drawing/2014/main" id="{3083F3F5-ACBD-40A7-977A-8BBE2BCD1D28}"/>
              </a:ext>
            </a:extLst>
          </p:cNvPr>
          <p:cNvCxnSpPr>
            <a:cxnSpLocks/>
          </p:cNvCxnSpPr>
          <p:nvPr/>
        </p:nvCxnSpPr>
        <p:spPr>
          <a:xfrm>
            <a:off x="8736729" y="4218837"/>
            <a:ext cx="7763" cy="1706059"/>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63C7218-3D12-47FF-91F3-4807056C581F}"/>
              </a:ext>
            </a:extLst>
          </p:cNvPr>
          <p:cNvSpPr txBox="1"/>
          <p:nvPr/>
        </p:nvSpPr>
        <p:spPr>
          <a:xfrm>
            <a:off x="8402079" y="5849282"/>
            <a:ext cx="800480" cy="600164"/>
          </a:xfrm>
          <a:prstGeom prst="rect">
            <a:avLst/>
          </a:prstGeom>
          <a:noFill/>
        </p:spPr>
        <p:txBody>
          <a:bodyPr wrap="square" rtlCol="0">
            <a:spAutoFit/>
          </a:bodyPr>
          <a:lstStyle/>
          <a:p>
            <a:pPr algn="ctr" defTabSz="914377" hangingPunct="1">
              <a:lnSpc>
                <a:spcPct val="100000"/>
              </a:lnSpc>
              <a:spcBef>
                <a:spcPts val="0"/>
              </a:spcBef>
            </a:pPr>
            <a:r>
              <a:rPr lang="en-US" sz="1100" kern="1200">
                <a:solidFill>
                  <a:srgbClr val="4472C4"/>
                </a:solidFill>
                <a:latin typeface="Calibri Light" panose="020F0302020204030204"/>
              </a:rPr>
              <a:t>PPO Exit PO+4 to 6</a:t>
            </a:r>
          </a:p>
          <a:p>
            <a:pPr algn="ctr" defTabSz="914377" hangingPunct="1">
              <a:lnSpc>
                <a:spcPct val="100000"/>
              </a:lnSpc>
              <a:spcBef>
                <a:spcPts val="0"/>
              </a:spcBef>
            </a:pPr>
            <a:r>
              <a:rPr lang="en-US" sz="1100" kern="1200">
                <a:solidFill>
                  <a:srgbClr val="4472C4"/>
                </a:solidFill>
                <a:latin typeface="Calibri Light" panose="020F0302020204030204"/>
              </a:rPr>
              <a:t>weeks</a:t>
            </a:r>
            <a:endParaRPr lang="en-IN" sz="1100" kern="1200">
              <a:solidFill>
                <a:srgbClr val="4472C4"/>
              </a:solidFill>
              <a:latin typeface="Calibri Light" panose="020F0302020204030204"/>
            </a:endParaRPr>
          </a:p>
        </p:txBody>
      </p:sp>
      <p:sp>
        <p:nvSpPr>
          <p:cNvPr id="50" name="TextBox 49">
            <a:extLst>
              <a:ext uri="{FF2B5EF4-FFF2-40B4-BE49-F238E27FC236}">
                <a16:creationId xmlns:a16="http://schemas.microsoft.com/office/drawing/2014/main" id="{DAD1A577-0662-4534-85FB-A7DB6B063613}"/>
              </a:ext>
            </a:extLst>
          </p:cNvPr>
          <p:cNvSpPr txBox="1"/>
          <p:nvPr/>
        </p:nvSpPr>
        <p:spPr>
          <a:xfrm>
            <a:off x="1317639" y="5849281"/>
            <a:ext cx="807868" cy="430887"/>
          </a:xfrm>
          <a:prstGeom prst="rect">
            <a:avLst/>
          </a:prstGeom>
          <a:noFill/>
        </p:spPr>
        <p:txBody>
          <a:bodyPr wrap="square" rtlCol="0">
            <a:spAutoFit/>
          </a:bodyPr>
          <a:lstStyle/>
          <a:p>
            <a:pPr algn="ctr" defTabSz="914377" hangingPunct="1">
              <a:lnSpc>
                <a:spcPct val="100000"/>
              </a:lnSpc>
              <a:spcBef>
                <a:spcPts val="0"/>
              </a:spcBef>
            </a:pPr>
            <a:r>
              <a:rPr lang="en-US" sz="1100" kern="1200">
                <a:solidFill>
                  <a:srgbClr val="4472C4"/>
                </a:solidFill>
                <a:latin typeface="Calibri Light" panose="020F0302020204030204"/>
              </a:rPr>
              <a:t>ERB POE</a:t>
            </a:r>
          </a:p>
          <a:p>
            <a:pPr algn="ctr" defTabSz="914377" hangingPunct="1">
              <a:lnSpc>
                <a:spcPct val="100000"/>
              </a:lnSpc>
              <a:spcBef>
                <a:spcPts val="0"/>
              </a:spcBef>
            </a:pPr>
            <a:r>
              <a:rPr lang="en-US" sz="1100" kern="1200">
                <a:solidFill>
                  <a:srgbClr val="4472C4"/>
                </a:solidFill>
                <a:latin typeface="Calibri Light" panose="020F0302020204030204"/>
              </a:rPr>
              <a:t>PO - 5</a:t>
            </a:r>
            <a:endParaRPr lang="en-IN" sz="1100" kern="1200">
              <a:solidFill>
                <a:srgbClr val="4472C4"/>
              </a:solidFill>
              <a:latin typeface="Calibri Light" panose="020F0302020204030204"/>
            </a:endParaRPr>
          </a:p>
        </p:txBody>
      </p:sp>
      <p:cxnSp>
        <p:nvCxnSpPr>
          <p:cNvPr id="59" name="Straight Connector 58">
            <a:extLst>
              <a:ext uri="{FF2B5EF4-FFF2-40B4-BE49-F238E27FC236}">
                <a16:creationId xmlns:a16="http://schemas.microsoft.com/office/drawing/2014/main" id="{64228784-D40D-40AA-B4CF-DFF18260F72D}"/>
              </a:ext>
            </a:extLst>
          </p:cNvPr>
          <p:cNvCxnSpPr>
            <a:cxnSpLocks/>
          </p:cNvCxnSpPr>
          <p:nvPr/>
        </p:nvCxnSpPr>
        <p:spPr>
          <a:xfrm>
            <a:off x="1748901" y="5638424"/>
            <a:ext cx="0" cy="219944"/>
          </a:xfrm>
          <a:prstGeom prst="line">
            <a:avLst/>
          </a:prstGeom>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607E4436-AD53-4F6F-BB95-F1CDA740F794}"/>
              </a:ext>
            </a:extLst>
          </p:cNvPr>
          <p:cNvSpPr/>
          <p:nvPr/>
        </p:nvSpPr>
        <p:spPr>
          <a:xfrm>
            <a:off x="1748900" y="2436821"/>
            <a:ext cx="6049043" cy="369311"/>
          </a:xfrm>
          <a:prstGeom prst="rect">
            <a:avLst/>
          </a:prstGeom>
          <a:gradFill flip="none" rotWithShape="1">
            <a:gsLst>
              <a:gs pos="0">
                <a:schemeClr val="bg1"/>
              </a:gs>
              <a:gs pos="73000">
                <a:schemeClr val="accent1">
                  <a:lumMod val="60000"/>
                  <a:lumOff val="40000"/>
                </a:schemeClr>
              </a:gs>
              <a:gs pos="100000">
                <a:schemeClr val="accent1"/>
              </a:gs>
            </a:gsLst>
            <a:lin ang="108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hangingPunct="1">
              <a:lnSpc>
                <a:spcPct val="100000"/>
              </a:lnSpc>
              <a:spcBef>
                <a:spcPts val="0"/>
              </a:spcBef>
            </a:pPr>
            <a:r>
              <a:rPr lang="en-US" sz="1400" kern="1200">
                <a:solidFill>
                  <a:prstClr val="white"/>
                </a:solidFill>
                <a:latin typeface="Calibri Light" panose="020F0302020204030204"/>
              </a:rPr>
              <a:t>ERB Nest (remote)</a:t>
            </a:r>
            <a:endParaRPr lang="en-IN" sz="1400" kern="1200">
              <a:solidFill>
                <a:prstClr val="white"/>
              </a:solidFill>
              <a:latin typeface="Calibri Light" panose="020F0302020204030204"/>
            </a:endParaRPr>
          </a:p>
        </p:txBody>
      </p:sp>
      <p:sp>
        <p:nvSpPr>
          <p:cNvPr id="2" name="Arrow: Right 1">
            <a:extLst>
              <a:ext uri="{FF2B5EF4-FFF2-40B4-BE49-F238E27FC236}">
                <a16:creationId xmlns:a16="http://schemas.microsoft.com/office/drawing/2014/main" id="{6001DD22-2F1F-4A2D-A38B-33FF6DFAF0BA}"/>
              </a:ext>
            </a:extLst>
          </p:cNvPr>
          <p:cNvSpPr/>
          <p:nvPr/>
        </p:nvSpPr>
        <p:spPr>
          <a:xfrm rot="16200000">
            <a:off x="2394952" y="6249997"/>
            <a:ext cx="441309" cy="501651"/>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hangingPunct="1">
              <a:lnSpc>
                <a:spcPct val="100000"/>
              </a:lnSpc>
              <a:spcBef>
                <a:spcPts val="0"/>
              </a:spcBef>
            </a:pPr>
            <a:endParaRPr lang="en-IN" sz="1800" kern="1200">
              <a:solidFill>
                <a:prstClr val="white"/>
              </a:solidFill>
              <a:latin typeface="Calibri" panose="020F0502020204030204"/>
            </a:endParaRPr>
          </a:p>
        </p:txBody>
      </p:sp>
      <p:sp>
        <p:nvSpPr>
          <p:cNvPr id="3" name="TextBox 2">
            <a:extLst>
              <a:ext uri="{FF2B5EF4-FFF2-40B4-BE49-F238E27FC236}">
                <a16:creationId xmlns:a16="http://schemas.microsoft.com/office/drawing/2014/main" id="{0F4FEA99-648A-4D55-A8DC-A278530C3F2D}"/>
              </a:ext>
            </a:extLst>
          </p:cNvPr>
          <p:cNvSpPr txBox="1"/>
          <p:nvPr/>
        </p:nvSpPr>
        <p:spPr>
          <a:xfrm>
            <a:off x="2107076" y="5849281"/>
            <a:ext cx="1055096" cy="361766"/>
          </a:xfrm>
          <a:prstGeom prst="rect">
            <a:avLst/>
          </a:prstGeom>
          <a:solidFill>
            <a:srgbClr val="FFC000"/>
          </a:solidFill>
          <a:ln>
            <a:noFill/>
          </a:ln>
        </p:spPr>
        <p:txBody>
          <a:bodyPr wrap="none" rtlCol="0">
            <a:spAutoFit/>
          </a:bodyPr>
          <a:lstStyle/>
          <a:p>
            <a:pPr algn="ctr" defTabSz="914377" hangingPunct="1">
              <a:lnSpc>
                <a:spcPct val="100000"/>
              </a:lnSpc>
              <a:spcBef>
                <a:spcPts val="0"/>
              </a:spcBef>
            </a:pPr>
            <a:r>
              <a:rPr lang="en-US" sz="1051" kern="1200">
                <a:solidFill>
                  <a:prstClr val="black"/>
                </a:solidFill>
                <a:latin typeface="Calibri Light" panose="020F0302020204030204"/>
              </a:rPr>
              <a:t>PO </a:t>
            </a:r>
          </a:p>
          <a:p>
            <a:pPr algn="ctr" defTabSz="914377" hangingPunct="1">
              <a:lnSpc>
                <a:spcPct val="100000"/>
              </a:lnSpc>
              <a:spcBef>
                <a:spcPts val="0"/>
              </a:spcBef>
            </a:pPr>
            <a:r>
              <a:rPr lang="en-US" sz="700" kern="1200">
                <a:solidFill>
                  <a:prstClr val="black"/>
                </a:solidFill>
                <a:latin typeface="Calibri Light" panose="020F0302020204030204"/>
              </a:rPr>
              <a:t>(Silicon Power On Entry)</a:t>
            </a:r>
            <a:endParaRPr lang="en-IN" sz="700" kern="1200">
              <a:solidFill>
                <a:prstClr val="black"/>
              </a:solidFill>
              <a:latin typeface="Calibri Light" panose="020F0302020204030204"/>
            </a:endParaRPr>
          </a:p>
        </p:txBody>
      </p:sp>
      <p:sp>
        <p:nvSpPr>
          <p:cNvPr id="15" name="TextBox 14">
            <a:extLst>
              <a:ext uri="{FF2B5EF4-FFF2-40B4-BE49-F238E27FC236}">
                <a16:creationId xmlns:a16="http://schemas.microsoft.com/office/drawing/2014/main" id="{ED640E1E-83CF-4AD6-88C5-2C3873298005}"/>
              </a:ext>
            </a:extLst>
          </p:cNvPr>
          <p:cNvSpPr txBox="1"/>
          <p:nvPr/>
        </p:nvSpPr>
        <p:spPr>
          <a:xfrm>
            <a:off x="87310" y="4857135"/>
            <a:ext cx="758541" cy="261610"/>
          </a:xfrm>
          <a:prstGeom prst="rect">
            <a:avLst/>
          </a:prstGeom>
          <a:noFill/>
        </p:spPr>
        <p:txBody>
          <a:bodyPr wrap="none" rtlCol="0">
            <a:spAutoFit/>
          </a:bodyPr>
          <a:lstStyle/>
          <a:p>
            <a:pPr defTabSz="914377" hangingPunct="1">
              <a:lnSpc>
                <a:spcPct val="100000"/>
              </a:lnSpc>
              <a:spcBef>
                <a:spcPts val="0"/>
              </a:spcBef>
            </a:pPr>
            <a:r>
              <a:rPr lang="en-US" sz="1100" kern="1200">
                <a:solidFill>
                  <a:srgbClr val="1D499A"/>
                </a:solidFill>
                <a:latin typeface="Calibri Light" panose="020F0302020204030204"/>
              </a:rPr>
              <a:t>RVP Team</a:t>
            </a:r>
            <a:endParaRPr lang="en-IN" sz="1100" kern="1200">
              <a:solidFill>
                <a:srgbClr val="1D499A"/>
              </a:solidFill>
              <a:latin typeface="Calibri Light" panose="020F0302020204030204"/>
            </a:endParaRPr>
          </a:p>
        </p:txBody>
      </p:sp>
      <p:sp>
        <p:nvSpPr>
          <p:cNvPr id="61" name="TextBox 60">
            <a:extLst>
              <a:ext uri="{FF2B5EF4-FFF2-40B4-BE49-F238E27FC236}">
                <a16:creationId xmlns:a16="http://schemas.microsoft.com/office/drawing/2014/main" id="{F6CD7819-554D-43C2-9856-2E69672A1DB9}"/>
              </a:ext>
            </a:extLst>
          </p:cNvPr>
          <p:cNvSpPr txBox="1"/>
          <p:nvPr/>
        </p:nvSpPr>
        <p:spPr>
          <a:xfrm>
            <a:off x="3831826" y="4188500"/>
            <a:ext cx="1429476" cy="430887"/>
          </a:xfrm>
          <a:prstGeom prst="rect">
            <a:avLst/>
          </a:prstGeom>
          <a:noFill/>
        </p:spPr>
        <p:txBody>
          <a:bodyPr wrap="square" rtlCol="0">
            <a:spAutoFit/>
          </a:bodyPr>
          <a:lstStyle/>
          <a:p>
            <a:pPr defTabSz="914377" hangingPunct="1">
              <a:lnSpc>
                <a:spcPct val="100000"/>
              </a:lnSpc>
              <a:spcBef>
                <a:spcPts val="0"/>
              </a:spcBef>
            </a:pPr>
            <a:r>
              <a:rPr lang="en-US" sz="1100" kern="1200">
                <a:solidFill>
                  <a:srgbClr val="BE5108"/>
                </a:solidFill>
                <a:latin typeface="Calibri Light" panose="020F0302020204030204"/>
              </a:rPr>
              <a:t>@ PO Lab</a:t>
            </a:r>
          </a:p>
          <a:p>
            <a:pPr defTabSz="914377" hangingPunct="1">
              <a:lnSpc>
                <a:spcPct val="100000"/>
              </a:lnSpc>
              <a:spcBef>
                <a:spcPts val="0"/>
              </a:spcBef>
            </a:pPr>
            <a:r>
              <a:rPr lang="en-US" sz="1100" kern="1200">
                <a:solidFill>
                  <a:srgbClr val="BE5108"/>
                </a:solidFill>
                <a:latin typeface="Calibri Light" panose="020F0302020204030204"/>
              </a:rPr>
              <a:t>with 100-200 boards</a:t>
            </a:r>
            <a:endParaRPr lang="en-IN" sz="1100" kern="1200">
              <a:solidFill>
                <a:srgbClr val="BE5108"/>
              </a:solidFill>
              <a:latin typeface="Calibri Light" panose="020F0302020204030204"/>
            </a:endParaRPr>
          </a:p>
        </p:txBody>
      </p:sp>
      <p:sp>
        <p:nvSpPr>
          <p:cNvPr id="64" name="TextBox 63">
            <a:extLst>
              <a:ext uri="{FF2B5EF4-FFF2-40B4-BE49-F238E27FC236}">
                <a16:creationId xmlns:a16="http://schemas.microsoft.com/office/drawing/2014/main" id="{F6CE1971-B357-4559-85E3-E38008A53EDE}"/>
              </a:ext>
            </a:extLst>
          </p:cNvPr>
          <p:cNvSpPr txBox="1"/>
          <p:nvPr/>
        </p:nvSpPr>
        <p:spPr>
          <a:xfrm>
            <a:off x="3178128" y="4677207"/>
            <a:ext cx="1091966" cy="261610"/>
          </a:xfrm>
          <a:prstGeom prst="rect">
            <a:avLst/>
          </a:prstGeom>
          <a:noFill/>
        </p:spPr>
        <p:txBody>
          <a:bodyPr wrap="none" rtlCol="0">
            <a:spAutoFit/>
          </a:bodyPr>
          <a:lstStyle/>
          <a:p>
            <a:pPr defTabSz="914377" hangingPunct="1">
              <a:lnSpc>
                <a:spcPct val="100000"/>
              </a:lnSpc>
              <a:spcBef>
                <a:spcPts val="0"/>
              </a:spcBef>
            </a:pPr>
            <a:r>
              <a:rPr lang="en-US" sz="1100" kern="1200">
                <a:solidFill>
                  <a:srgbClr val="BE5108"/>
                </a:solidFill>
                <a:latin typeface="Calibri Light" panose="020F0302020204030204"/>
              </a:rPr>
              <a:t>Silicon PO Team</a:t>
            </a:r>
            <a:endParaRPr lang="en-IN" sz="1100" kern="1200">
              <a:solidFill>
                <a:srgbClr val="BE5108"/>
              </a:solidFill>
              <a:latin typeface="Calibri Light" panose="020F0302020204030204"/>
            </a:endParaRPr>
          </a:p>
        </p:txBody>
      </p:sp>
      <p:sp>
        <p:nvSpPr>
          <p:cNvPr id="67" name="TextBox 66">
            <a:extLst>
              <a:ext uri="{FF2B5EF4-FFF2-40B4-BE49-F238E27FC236}">
                <a16:creationId xmlns:a16="http://schemas.microsoft.com/office/drawing/2014/main" id="{B02021DC-D5C7-45DA-9D93-1ED7A5065C34}"/>
              </a:ext>
            </a:extLst>
          </p:cNvPr>
          <p:cNvSpPr txBox="1"/>
          <p:nvPr/>
        </p:nvSpPr>
        <p:spPr>
          <a:xfrm>
            <a:off x="4421082" y="3545134"/>
            <a:ext cx="1774188" cy="261610"/>
          </a:xfrm>
          <a:prstGeom prst="rect">
            <a:avLst/>
          </a:prstGeom>
          <a:noFill/>
        </p:spPr>
        <p:txBody>
          <a:bodyPr wrap="square" rtlCol="0">
            <a:spAutoFit/>
          </a:bodyPr>
          <a:lstStyle/>
          <a:p>
            <a:pPr defTabSz="914377" hangingPunct="1">
              <a:lnSpc>
                <a:spcPct val="100000"/>
              </a:lnSpc>
              <a:spcBef>
                <a:spcPts val="0"/>
              </a:spcBef>
            </a:pPr>
            <a:r>
              <a:rPr lang="en-US" sz="1100" kern="1200">
                <a:solidFill>
                  <a:srgbClr val="4A8522"/>
                </a:solidFill>
                <a:latin typeface="Calibri Light" panose="020F0302020204030204"/>
              </a:rPr>
              <a:t>Ingredient/Platform Teams</a:t>
            </a:r>
            <a:endParaRPr lang="en-IN" sz="1100" kern="1200">
              <a:solidFill>
                <a:srgbClr val="4A8522"/>
              </a:solidFill>
              <a:latin typeface="Calibri Light" panose="020F0302020204030204"/>
            </a:endParaRPr>
          </a:p>
        </p:txBody>
      </p:sp>
      <p:sp>
        <p:nvSpPr>
          <p:cNvPr id="68" name="TextBox 67">
            <a:extLst>
              <a:ext uri="{FF2B5EF4-FFF2-40B4-BE49-F238E27FC236}">
                <a16:creationId xmlns:a16="http://schemas.microsoft.com/office/drawing/2014/main" id="{08855659-50E5-4387-B2C1-B05FDA6B58E4}"/>
              </a:ext>
            </a:extLst>
          </p:cNvPr>
          <p:cNvSpPr txBox="1"/>
          <p:nvPr/>
        </p:nvSpPr>
        <p:spPr>
          <a:xfrm>
            <a:off x="5177161" y="3090681"/>
            <a:ext cx="3117571" cy="430887"/>
          </a:xfrm>
          <a:prstGeom prst="rect">
            <a:avLst/>
          </a:prstGeom>
          <a:noFill/>
        </p:spPr>
        <p:txBody>
          <a:bodyPr wrap="square" rtlCol="0">
            <a:spAutoFit/>
          </a:bodyPr>
          <a:lstStyle/>
          <a:p>
            <a:pPr defTabSz="914377" hangingPunct="1">
              <a:lnSpc>
                <a:spcPct val="100000"/>
              </a:lnSpc>
              <a:spcBef>
                <a:spcPts val="0"/>
              </a:spcBef>
            </a:pPr>
            <a:r>
              <a:rPr lang="en-US" sz="1100" kern="1200">
                <a:solidFill>
                  <a:srgbClr val="4A8522"/>
                </a:solidFill>
                <a:latin typeface="Calibri Light" panose="020F0302020204030204"/>
              </a:rPr>
              <a:t>@ PO Lab &amp; remote </a:t>
            </a:r>
          </a:p>
          <a:p>
            <a:pPr defTabSz="914377" hangingPunct="1">
              <a:lnSpc>
                <a:spcPct val="100000"/>
              </a:lnSpc>
              <a:spcBef>
                <a:spcPts val="0"/>
              </a:spcBef>
            </a:pPr>
            <a:r>
              <a:rPr lang="en-US" sz="1100" kern="1200">
                <a:solidFill>
                  <a:srgbClr val="4A8522"/>
                </a:solidFill>
                <a:latin typeface="Calibri Light" panose="020F0302020204030204"/>
              </a:rPr>
              <a:t>@ Remote (self arranged, remote JTAG access)</a:t>
            </a:r>
            <a:endParaRPr lang="en-IN" sz="1100" kern="1200">
              <a:solidFill>
                <a:srgbClr val="4A8522"/>
              </a:solidFill>
              <a:latin typeface="Calibri Light" panose="020F0302020204030204"/>
            </a:endParaRPr>
          </a:p>
        </p:txBody>
      </p:sp>
      <p:sp>
        <p:nvSpPr>
          <p:cNvPr id="18" name="Arc 17">
            <a:extLst>
              <a:ext uri="{FF2B5EF4-FFF2-40B4-BE49-F238E27FC236}">
                <a16:creationId xmlns:a16="http://schemas.microsoft.com/office/drawing/2014/main" id="{D3D91B0E-A203-46EA-B05B-D673443497D5}"/>
              </a:ext>
            </a:extLst>
          </p:cNvPr>
          <p:cNvSpPr/>
          <p:nvPr/>
        </p:nvSpPr>
        <p:spPr>
          <a:xfrm rot="4519052">
            <a:off x="4531191" y="3575543"/>
            <a:ext cx="914400" cy="914400"/>
          </a:xfrm>
          <a:prstGeom prst="arc">
            <a:avLst/>
          </a:prstGeom>
          <a:noFill/>
          <a:ln w="57150">
            <a:solidFill>
              <a:srgbClr val="FFC000"/>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defTabSz="914377" hangingPunct="1">
              <a:lnSpc>
                <a:spcPct val="100000"/>
              </a:lnSpc>
              <a:spcBef>
                <a:spcPts val="0"/>
              </a:spcBef>
            </a:pPr>
            <a:endParaRPr lang="en-IN" sz="1800" kern="1200">
              <a:solidFill>
                <a:prstClr val="black"/>
              </a:solidFill>
              <a:latin typeface="Calibri" panose="020F0502020204030204"/>
            </a:endParaRPr>
          </a:p>
        </p:txBody>
      </p:sp>
      <p:sp>
        <p:nvSpPr>
          <p:cNvPr id="20" name="TextBox 19">
            <a:extLst>
              <a:ext uri="{FF2B5EF4-FFF2-40B4-BE49-F238E27FC236}">
                <a16:creationId xmlns:a16="http://schemas.microsoft.com/office/drawing/2014/main" id="{D182BC9D-E73C-4955-B815-4DE29E845AAA}"/>
              </a:ext>
            </a:extLst>
          </p:cNvPr>
          <p:cNvSpPr txBox="1"/>
          <p:nvPr/>
        </p:nvSpPr>
        <p:spPr>
          <a:xfrm>
            <a:off x="5345801" y="4217782"/>
            <a:ext cx="837089" cy="254044"/>
          </a:xfrm>
          <a:prstGeom prst="rect">
            <a:avLst/>
          </a:prstGeom>
          <a:noFill/>
        </p:spPr>
        <p:txBody>
          <a:bodyPr wrap="none" rtlCol="0">
            <a:spAutoFit/>
          </a:bodyPr>
          <a:lstStyle/>
          <a:p>
            <a:pPr defTabSz="914377" hangingPunct="1">
              <a:lnSpc>
                <a:spcPct val="100000"/>
              </a:lnSpc>
              <a:spcBef>
                <a:spcPts val="0"/>
              </a:spcBef>
            </a:pPr>
            <a:r>
              <a:rPr lang="en-US" sz="1051" kern="1200">
                <a:solidFill>
                  <a:prstClr val="black"/>
                </a:solidFill>
                <a:latin typeface="Calibri Light" panose="020F0302020204030204"/>
              </a:rPr>
              <a:t>time shared</a:t>
            </a:r>
            <a:endParaRPr lang="en-IN" sz="1051" kern="1200">
              <a:solidFill>
                <a:prstClr val="black"/>
              </a:solidFill>
              <a:latin typeface="Calibri Light" panose="020F0302020204030204"/>
            </a:endParaRPr>
          </a:p>
        </p:txBody>
      </p:sp>
      <p:cxnSp>
        <p:nvCxnSpPr>
          <p:cNvPr id="69" name="Straight Connector 68">
            <a:extLst>
              <a:ext uri="{FF2B5EF4-FFF2-40B4-BE49-F238E27FC236}">
                <a16:creationId xmlns:a16="http://schemas.microsoft.com/office/drawing/2014/main" id="{8FEB54F5-7A42-4062-8B7E-2147ACB42B13}"/>
              </a:ext>
            </a:extLst>
          </p:cNvPr>
          <p:cNvCxnSpPr>
            <a:cxnSpLocks/>
          </p:cNvCxnSpPr>
          <p:nvPr/>
        </p:nvCxnSpPr>
        <p:spPr>
          <a:xfrm>
            <a:off x="1753561" y="2750192"/>
            <a:ext cx="7763" cy="1706059"/>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3C77953-EA5A-40B0-A5BB-0F289CA65027}"/>
              </a:ext>
            </a:extLst>
          </p:cNvPr>
          <p:cNvSpPr txBox="1"/>
          <p:nvPr/>
        </p:nvSpPr>
        <p:spPr>
          <a:xfrm>
            <a:off x="3325789" y="1772183"/>
            <a:ext cx="1059906" cy="261610"/>
          </a:xfrm>
          <a:prstGeom prst="rect">
            <a:avLst/>
          </a:prstGeom>
          <a:noFill/>
        </p:spPr>
        <p:txBody>
          <a:bodyPr wrap="none" rtlCol="0">
            <a:spAutoFit/>
          </a:bodyPr>
          <a:lstStyle/>
          <a:p>
            <a:pPr defTabSz="914377" hangingPunct="1">
              <a:lnSpc>
                <a:spcPct val="100000"/>
              </a:lnSpc>
              <a:spcBef>
                <a:spcPts val="0"/>
              </a:spcBef>
            </a:pPr>
            <a:r>
              <a:rPr lang="en-US" sz="1100" kern="1200">
                <a:solidFill>
                  <a:srgbClr val="1D499A"/>
                </a:solidFill>
                <a:latin typeface="Calibri Light" panose="020F0302020204030204"/>
              </a:rPr>
              <a:t>Multiple Teams</a:t>
            </a:r>
            <a:endParaRPr lang="en-IN" sz="1100" kern="1200">
              <a:solidFill>
                <a:srgbClr val="1D499A"/>
              </a:solidFill>
              <a:latin typeface="Calibri Light" panose="020F0302020204030204"/>
            </a:endParaRPr>
          </a:p>
        </p:txBody>
      </p:sp>
      <p:sp>
        <p:nvSpPr>
          <p:cNvPr id="71" name="TextBox 70">
            <a:extLst>
              <a:ext uri="{FF2B5EF4-FFF2-40B4-BE49-F238E27FC236}">
                <a16:creationId xmlns:a16="http://schemas.microsoft.com/office/drawing/2014/main" id="{1139B664-C3CF-4522-A125-F1E15491FBE6}"/>
              </a:ext>
            </a:extLst>
          </p:cNvPr>
          <p:cNvSpPr txBox="1"/>
          <p:nvPr/>
        </p:nvSpPr>
        <p:spPr>
          <a:xfrm>
            <a:off x="4525633" y="1057327"/>
            <a:ext cx="5867311" cy="769441"/>
          </a:xfrm>
          <a:prstGeom prst="rect">
            <a:avLst/>
          </a:prstGeom>
          <a:noFill/>
        </p:spPr>
        <p:txBody>
          <a:bodyPr wrap="square" rtlCol="0">
            <a:spAutoFit/>
          </a:bodyPr>
          <a:lstStyle/>
          <a:p>
            <a:pPr marL="171446" indent="-171446" defTabSz="914377" hangingPunct="1">
              <a:lnSpc>
                <a:spcPct val="100000"/>
              </a:lnSpc>
              <a:spcBef>
                <a:spcPts val="0"/>
              </a:spcBef>
              <a:buFont typeface="Arial" panose="020B0604020202020204" pitchFamily="34" charset="0"/>
              <a:buChar char="•"/>
            </a:pPr>
            <a:r>
              <a:rPr lang="en-US" sz="1100" kern="1200">
                <a:solidFill>
                  <a:srgbClr val="0071C5"/>
                </a:solidFill>
                <a:latin typeface="Calibri Light" panose="020F0302020204030204"/>
              </a:rPr>
              <a:t>@ Anywhere</a:t>
            </a:r>
          </a:p>
          <a:p>
            <a:pPr marL="171446" indent="-171446" defTabSz="914377" hangingPunct="1">
              <a:lnSpc>
                <a:spcPct val="100000"/>
              </a:lnSpc>
              <a:spcBef>
                <a:spcPts val="0"/>
              </a:spcBef>
              <a:buFont typeface="Arial" panose="020B0604020202020204" pitchFamily="34" charset="0"/>
              <a:buChar char="•"/>
            </a:pPr>
            <a:r>
              <a:rPr lang="en-US" sz="1100" u="sng" kern="1200">
                <a:solidFill>
                  <a:srgbClr val="0071C5"/>
                </a:solidFill>
                <a:latin typeface="Calibri Light" panose="020F0302020204030204"/>
              </a:rPr>
              <a:t>Institutionalize cloud managed early access to latest stable silicon &amp; reworked boards</a:t>
            </a:r>
          </a:p>
          <a:p>
            <a:pPr marL="171446" indent="-171446" defTabSz="914377" hangingPunct="1">
              <a:lnSpc>
                <a:spcPct val="100000"/>
              </a:lnSpc>
              <a:spcBef>
                <a:spcPts val="0"/>
              </a:spcBef>
              <a:buFont typeface="Arial" panose="020B0604020202020204" pitchFamily="34" charset="0"/>
              <a:buChar char="•"/>
            </a:pPr>
            <a:r>
              <a:rPr lang="en-US" sz="1100" kern="1200">
                <a:solidFill>
                  <a:srgbClr val="0071C5"/>
                </a:solidFill>
                <a:latin typeface="Calibri Light" panose="020F0302020204030204"/>
              </a:rPr>
              <a:t>Pool of 10-30 boards with centrally managed rework &amp; handling for stable deployment</a:t>
            </a:r>
          </a:p>
          <a:p>
            <a:pPr marL="171446" indent="-171446" defTabSz="914377" hangingPunct="1">
              <a:lnSpc>
                <a:spcPct val="100000"/>
              </a:lnSpc>
              <a:spcBef>
                <a:spcPts val="0"/>
              </a:spcBef>
              <a:buFont typeface="Arial" panose="020B0604020202020204" pitchFamily="34" charset="0"/>
              <a:buChar char="•"/>
            </a:pPr>
            <a:r>
              <a:rPr lang="en-US" sz="1100" kern="1200">
                <a:solidFill>
                  <a:srgbClr val="0071C5"/>
                </a:solidFill>
                <a:latin typeface="Calibri Light" panose="020F0302020204030204"/>
              </a:rPr>
              <a:t>24x7 availability, full system, JTAG, pre-install OS, cloud managed reservation for target config.</a:t>
            </a:r>
            <a:endParaRPr lang="en-IN" sz="1100" kern="1200">
              <a:solidFill>
                <a:srgbClr val="0071C5"/>
              </a:solidFill>
              <a:latin typeface="Calibri Light" panose="020F0302020204030204"/>
            </a:endParaRPr>
          </a:p>
        </p:txBody>
      </p:sp>
    </p:spTree>
    <p:extLst>
      <p:ext uri="{BB962C8B-B14F-4D97-AF65-F5344CB8AC3E}">
        <p14:creationId xmlns:p14="http://schemas.microsoft.com/office/powerpoint/2010/main" val="1445874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0"/>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66"/>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5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7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7"/>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P spid="14" grpId="0"/>
      <p:bldP spid="16" grpId="0" animBg="1"/>
      <p:bldP spid="22" grpId="0" animBg="1"/>
      <p:bldP spid="23" grpId="0" animBg="1"/>
      <p:bldP spid="24" grpId="0" animBg="1"/>
      <p:bldP spid="26" grpId="0"/>
      <p:bldP spid="28" grpId="0"/>
      <p:bldP spid="30" grpId="0"/>
      <p:bldP spid="33" grpId="0"/>
      <p:bldP spid="43" grpId="0" animBg="1"/>
      <p:bldP spid="41" grpId="0"/>
      <p:bldP spid="51" grpId="0"/>
      <p:bldP spid="54" grpId="0" animBg="1"/>
      <p:bldP spid="57" grpId="0" animBg="1"/>
      <p:bldP spid="49" grpId="0"/>
      <p:bldP spid="50" grpId="0"/>
      <p:bldP spid="60" grpId="0" animBg="1"/>
      <p:bldP spid="15" grpId="0"/>
      <p:bldP spid="61" grpId="0"/>
      <p:bldP spid="64" grpId="0"/>
      <p:bldP spid="67" grpId="0"/>
      <p:bldP spid="68" grpId="0"/>
      <p:bldP spid="18" grpId="0" animBg="1"/>
      <p:bldP spid="20" grpId="0"/>
      <p:bldP spid="70" grpId="0"/>
      <p:bldP spid="71"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Rounded Corners 56">
            <a:extLst>
              <a:ext uri="{FF2B5EF4-FFF2-40B4-BE49-F238E27FC236}">
                <a16:creationId xmlns:a16="http://schemas.microsoft.com/office/drawing/2014/main" id="{9F27FE68-0707-4663-A0B5-6FFA3C25AE38}"/>
              </a:ext>
            </a:extLst>
          </p:cNvPr>
          <p:cNvSpPr/>
          <p:nvPr/>
        </p:nvSpPr>
        <p:spPr>
          <a:xfrm>
            <a:off x="8056160" y="2271595"/>
            <a:ext cx="1622673" cy="466092"/>
          </a:xfrm>
          <a:prstGeom prst="roundRect">
            <a:avLst/>
          </a:prstGeom>
          <a:solidFill>
            <a:srgbClr val="0086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58" name="Rectangle: Rounded Corners 57">
            <a:extLst>
              <a:ext uri="{FF2B5EF4-FFF2-40B4-BE49-F238E27FC236}">
                <a16:creationId xmlns:a16="http://schemas.microsoft.com/office/drawing/2014/main" id="{E118F821-322C-456B-BCE9-5AB8330A2641}"/>
              </a:ext>
            </a:extLst>
          </p:cNvPr>
          <p:cNvSpPr/>
          <p:nvPr/>
        </p:nvSpPr>
        <p:spPr>
          <a:xfrm>
            <a:off x="7183079" y="1522298"/>
            <a:ext cx="957853" cy="1215388"/>
          </a:xfrm>
          <a:prstGeom prst="roundRect">
            <a:avLst>
              <a:gd name="adj" fmla="val 7104"/>
            </a:avLst>
          </a:prstGeom>
          <a:solidFill>
            <a:srgbClr val="0086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59" name="Rectangle 58">
            <a:extLst>
              <a:ext uri="{FF2B5EF4-FFF2-40B4-BE49-F238E27FC236}">
                <a16:creationId xmlns:a16="http://schemas.microsoft.com/office/drawing/2014/main" id="{5F7B94D2-DAA1-4F1D-8BAB-3A95291A8CB0}"/>
              </a:ext>
            </a:extLst>
          </p:cNvPr>
          <p:cNvSpPr/>
          <p:nvPr/>
        </p:nvSpPr>
        <p:spPr>
          <a:xfrm>
            <a:off x="6370320" y="1540301"/>
            <a:ext cx="4524136" cy="17395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60" name="Title 3">
            <a:extLst>
              <a:ext uri="{FF2B5EF4-FFF2-40B4-BE49-F238E27FC236}">
                <a16:creationId xmlns:a16="http://schemas.microsoft.com/office/drawing/2014/main" id="{1C20BFE0-7C2A-4CA0-B39A-85584BA25754}"/>
              </a:ext>
            </a:extLst>
          </p:cNvPr>
          <p:cNvSpPr>
            <a:spLocks noGrp="1"/>
          </p:cNvSpPr>
          <p:nvPr>
            <p:ph type="title"/>
          </p:nvPr>
        </p:nvSpPr>
        <p:spPr>
          <a:xfrm>
            <a:off x="607484" y="411797"/>
            <a:ext cx="10972800" cy="539243"/>
          </a:xfrm>
        </p:spPr>
        <p:txBody>
          <a:bodyPr/>
          <a:lstStyle/>
          <a:p>
            <a:r>
              <a:rPr lang="en-US"/>
              <a:t>Setups </a:t>
            </a:r>
            <a:endParaRPr lang="en-IN"/>
          </a:p>
        </p:txBody>
      </p:sp>
      <p:sp>
        <p:nvSpPr>
          <p:cNvPr id="61" name="TextBox 60">
            <a:extLst>
              <a:ext uri="{FF2B5EF4-FFF2-40B4-BE49-F238E27FC236}">
                <a16:creationId xmlns:a16="http://schemas.microsoft.com/office/drawing/2014/main" id="{AB04FAAA-B298-4470-955A-FC21EDBC58A1}"/>
              </a:ext>
            </a:extLst>
          </p:cNvPr>
          <p:cNvSpPr txBox="1"/>
          <p:nvPr/>
        </p:nvSpPr>
        <p:spPr>
          <a:xfrm>
            <a:off x="2844157" y="1065957"/>
            <a:ext cx="341440" cy="287323"/>
          </a:xfrm>
          <a:prstGeom prst="rect">
            <a:avLst/>
          </a:prstGeom>
          <a:noFill/>
        </p:spPr>
        <p:txBody>
          <a:bodyPr vert="horz" wrap="none" lIns="0" tIns="0" rIns="0" bIns="0" rtlCol="0">
            <a:spAutoFit/>
          </a:bodyPr>
          <a:lstStyle/>
          <a:p>
            <a:pPr algn="ctr" defTabSz="609585" hangingPunct="1">
              <a:lnSpc>
                <a:spcPct val="100000"/>
              </a:lnSpc>
              <a:spcBef>
                <a:spcPts val="0"/>
              </a:spcBef>
            </a:pPr>
            <a:r>
              <a:rPr lang="en-US" sz="1867" kern="1200">
                <a:solidFill>
                  <a:prstClr val="black"/>
                </a:solidFill>
                <a:latin typeface="Calibri" panose="020F0502020204030204"/>
              </a:rPr>
              <a:t>Lab</a:t>
            </a:r>
          </a:p>
        </p:txBody>
      </p:sp>
      <p:sp>
        <p:nvSpPr>
          <p:cNvPr id="62" name="Rectangle 61">
            <a:extLst>
              <a:ext uri="{FF2B5EF4-FFF2-40B4-BE49-F238E27FC236}">
                <a16:creationId xmlns:a16="http://schemas.microsoft.com/office/drawing/2014/main" id="{277D1970-6E78-4753-892D-FDBF646AC55A}"/>
              </a:ext>
            </a:extLst>
          </p:cNvPr>
          <p:cNvSpPr/>
          <p:nvPr/>
        </p:nvSpPr>
        <p:spPr>
          <a:xfrm>
            <a:off x="4070874" y="1581633"/>
            <a:ext cx="884229" cy="35036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r>
              <a:rPr lang="en-US" sz="667" kern="1200">
                <a:solidFill>
                  <a:prstClr val="black"/>
                </a:solidFill>
                <a:latin typeface="Calibri" panose="020F0502020204030204"/>
              </a:rPr>
              <a:t>Debug/Flash</a:t>
            </a:r>
          </a:p>
          <a:p>
            <a:pPr algn="ctr" defTabSz="609585" hangingPunct="1">
              <a:lnSpc>
                <a:spcPct val="100000"/>
              </a:lnSpc>
              <a:spcBef>
                <a:spcPts val="0"/>
              </a:spcBef>
            </a:pPr>
            <a:r>
              <a:rPr lang="en-US" sz="667" kern="1200">
                <a:solidFill>
                  <a:prstClr val="black"/>
                </a:solidFill>
                <a:latin typeface="Calibri" panose="020F0502020204030204"/>
              </a:rPr>
              <a:t>Module</a:t>
            </a:r>
            <a:endParaRPr lang="en-IN" sz="667" kern="1200">
              <a:solidFill>
                <a:prstClr val="black"/>
              </a:solidFill>
              <a:latin typeface="Calibri" panose="020F0502020204030204"/>
            </a:endParaRPr>
          </a:p>
        </p:txBody>
      </p:sp>
      <p:pic>
        <p:nvPicPr>
          <p:cNvPr id="63" name="Picture 2" descr="Computer, mouse icon">
            <a:extLst>
              <a:ext uri="{FF2B5EF4-FFF2-40B4-BE49-F238E27FC236}">
                <a16:creationId xmlns:a16="http://schemas.microsoft.com/office/drawing/2014/main" id="{37A3C3CC-6128-4D0A-BBEC-5FDBB5ED51AC}"/>
              </a:ext>
            </a:extLst>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96705" y="2193980"/>
            <a:ext cx="509337" cy="50933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64" name="Picture 4" descr="Computer, hardware, keyboard icon">
            <a:extLst>
              <a:ext uri="{FF2B5EF4-FFF2-40B4-BE49-F238E27FC236}">
                <a16:creationId xmlns:a16="http://schemas.microsoft.com/office/drawing/2014/main" id="{DFEAA69E-9815-4EAA-8DD9-A6E49952D1A7}"/>
              </a:ext>
            </a:extLst>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028655" y="2159607"/>
            <a:ext cx="619980" cy="61998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65" name="Picture 6" descr="Computer, display, mac, monitor, pc icon">
            <a:extLst>
              <a:ext uri="{FF2B5EF4-FFF2-40B4-BE49-F238E27FC236}">
                <a16:creationId xmlns:a16="http://schemas.microsoft.com/office/drawing/2014/main" id="{97350F23-2962-4A75-B4F1-3650A16C5861}"/>
              </a:ext>
            </a:extLst>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80546" y="1523660"/>
            <a:ext cx="806001" cy="806001"/>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66" name="Picture 8" descr="Computer, desktop, device, display, laptop, screen icon">
            <a:extLst>
              <a:ext uri="{FF2B5EF4-FFF2-40B4-BE49-F238E27FC236}">
                <a16:creationId xmlns:a16="http://schemas.microsoft.com/office/drawing/2014/main" id="{A503BC1C-50FF-411F-ACAD-A70DE245E164}"/>
              </a:ext>
            </a:extLst>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4084828" y="2144904"/>
            <a:ext cx="884229" cy="884229"/>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67" name="Picture 10" descr="Button, electric, lightning, off, on, power, supply, switch, turn icon">
            <a:extLst>
              <a:ext uri="{FF2B5EF4-FFF2-40B4-BE49-F238E27FC236}">
                <a16:creationId xmlns:a16="http://schemas.microsoft.com/office/drawing/2014/main" id="{93000C38-7B31-4FDA-8964-C3BAD9267686}"/>
              </a:ext>
            </a:extLst>
          </p:cNvP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93959" y="2252617"/>
            <a:ext cx="422175" cy="422175"/>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68" name="Straight Connector 67">
            <a:extLst>
              <a:ext uri="{FF2B5EF4-FFF2-40B4-BE49-F238E27FC236}">
                <a16:creationId xmlns:a16="http://schemas.microsoft.com/office/drawing/2014/main" id="{4E845208-C88B-4846-ACEA-DA538EFEB56E}"/>
              </a:ext>
            </a:extLst>
          </p:cNvPr>
          <p:cNvCxnSpPr>
            <a:cxnSpLocks/>
          </p:cNvCxnSpPr>
          <p:nvPr/>
        </p:nvCxnSpPr>
        <p:spPr>
          <a:xfrm>
            <a:off x="3938904" y="1747845"/>
            <a:ext cx="263717" cy="0"/>
          </a:xfrm>
          <a:prstGeom prst="line">
            <a:avLst/>
          </a:prstGeom>
          <a:ln w="317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6BB495AC-4CB7-49E7-AA4F-A96481E46177}"/>
              </a:ext>
            </a:extLst>
          </p:cNvPr>
          <p:cNvCxnSpPr>
            <a:cxnSpLocks/>
            <a:stCxn id="62" idx="2"/>
          </p:cNvCxnSpPr>
          <p:nvPr/>
        </p:nvCxnSpPr>
        <p:spPr>
          <a:xfrm>
            <a:off x="4512988" y="1931994"/>
            <a:ext cx="0" cy="363575"/>
          </a:xfrm>
          <a:prstGeom prst="line">
            <a:avLst/>
          </a:prstGeom>
          <a:ln w="317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5ACAF175-2609-4CE8-9A71-CAAA920A04AA}"/>
              </a:ext>
            </a:extLst>
          </p:cNvPr>
          <p:cNvCxnSpPr>
            <a:stCxn id="65" idx="3"/>
            <a:endCxn id="82" idx="1"/>
          </p:cNvCxnSpPr>
          <p:nvPr/>
        </p:nvCxnSpPr>
        <p:spPr>
          <a:xfrm>
            <a:off x="2186547" y="1926661"/>
            <a:ext cx="216564" cy="1"/>
          </a:xfrm>
          <a:prstGeom prst="line">
            <a:avLst/>
          </a:prstGeom>
          <a:ln w="317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1" name="Connector: Elbow 70">
            <a:extLst>
              <a:ext uri="{FF2B5EF4-FFF2-40B4-BE49-F238E27FC236}">
                <a16:creationId xmlns:a16="http://schemas.microsoft.com/office/drawing/2014/main" id="{194D3C5A-8B3C-4259-8EA2-D9D196F71908}"/>
              </a:ext>
            </a:extLst>
          </p:cNvPr>
          <p:cNvCxnSpPr>
            <a:stCxn id="65" idx="2"/>
            <a:endCxn id="80" idx="1"/>
          </p:cNvCxnSpPr>
          <p:nvPr/>
        </p:nvCxnSpPr>
        <p:spPr>
          <a:xfrm rot="16200000" flipH="1">
            <a:off x="1594230" y="2518977"/>
            <a:ext cx="1034828" cy="656193"/>
          </a:xfrm>
          <a:prstGeom prst="bentConnector2">
            <a:avLst/>
          </a:prstGeom>
          <a:ln w="3175">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2" name="Connector: Elbow 71">
            <a:extLst>
              <a:ext uri="{FF2B5EF4-FFF2-40B4-BE49-F238E27FC236}">
                <a16:creationId xmlns:a16="http://schemas.microsoft.com/office/drawing/2014/main" id="{5F343392-B808-420D-9542-73D508AE239F}"/>
              </a:ext>
            </a:extLst>
          </p:cNvPr>
          <p:cNvCxnSpPr>
            <a:cxnSpLocks/>
            <a:stCxn id="66" idx="2"/>
            <a:endCxn id="80" idx="3"/>
          </p:cNvCxnSpPr>
          <p:nvPr/>
        </p:nvCxnSpPr>
        <p:spPr>
          <a:xfrm rot="5400000">
            <a:off x="3720592" y="2558137"/>
            <a:ext cx="335355" cy="1277347"/>
          </a:xfrm>
          <a:prstGeom prst="bentConnector2">
            <a:avLst/>
          </a:prstGeom>
          <a:ln w="3175">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3" name="Connector: Elbow 72">
            <a:extLst>
              <a:ext uri="{FF2B5EF4-FFF2-40B4-BE49-F238E27FC236}">
                <a16:creationId xmlns:a16="http://schemas.microsoft.com/office/drawing/2014/main" id="{D1E999FC-6885-44D6-87D7-1BA4F8643FC2}"/>
              </a:ext>
            </a:extLst>
          </p:cNvPr>
          <p:cNvCxnSpPr>
            <a:cxnSpLocks/>
            <a:stCxn id="64" idx="2"/>
          </p:cNvCxnSpPr>
          <p:nvPr/>
        </p:nvCxnSpPr>
        <p:spPr>
          <a:xfrm rot="5400000">
            <a:off x="2902552" y="2942033"/>
            <a:ext cx="598539" cy="273649"/>
          </a:xfrm>
          <a:prstGeom prst="bentConnector3">
            <a:avLst>
              <a:gd name="adj1" fmla="val 50000"/>
            </a:avLst>
          </a:prstGeom>
          <a:ln w="3175">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4" name="Connector: Elbow 73">
            <a:extLst>
              <a:ext uri="{FF2B5EF4-FFF2-40B4-BE49-F238E27FC236}">
                <a16:creationId xmlns:a16="http://schemas.microsoft.com/office/drawing/2014/main" id="{4CF9137A-4D5A-4B9C-8AF3-C0652CC02284}"/>
              </a:ext>
            </a:extLst>
          </p:cNvPr>
          <p:cNvCxnSpPr>
            <a:cxnSpLocks/>
          </p:cNvCxnSpPr>
          <p:nvPr/>
        </p:nvCxnSpPr>
        <p:spPr>
          <a:xfrm rot="16200000" flipH="1">
            <a:off x="2176519" y="3003320"/>
            <a:ext cx="774605" cy="117549"/>
          </a:xfrm>
          <a:prstGeom prst="bentConnector3">
            <a:avLst>
              <a:gd name="adj1" fmla="val 50000"/>
            </a:avLst>
          </a:prstGeom>
          <a:ln w="3175">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EA2E0542-C8DA-4D68-835E-E7495B94C02E}"/>
              </a:ext>
            </a:extLst>
          </p:cNvPr>
          <p:cNvCxnSpPr>
            <a:cxnSpLocks/>
            <a:stCxn id="63" idx="2"/>
          </p:cNvCxnSpPr>
          <p:nvPr/>
        </p:nvCxnSpPr>
        <p:spPr>
          <a:xfrm flipH="1">
            <a:off x="2839170" y="2703316"/>
            <a:ext cx="12204" cy="444472"/>
          </a:xfrm>
          <a:prstGeom prst="line">
            <a:avLst/>
          </a:prstGeom>
          <a:ln w="3175">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76" name="TextBox 75">
            <a:extLst>
              <a:ext uri="{FF2B5EF4-FFF2-40B4-BE49-F238E27FC236}">
                <a16:creationId xmlns:a16="http://schemas.microsoft.com/office/drawing/2014/main" id="{DD6A642C-CDAD-4C70-9941-C0396CE6D7EB}"/>
              </a:ext>
            </a:extLst>
          </p:cNvPr>
          <p:cNvSpPr txBox="1"/>
          <p:nvPr/>
        </p:nvSpPr>
        <p:spPr>
          <a:xfrm>
            <a:off x="8365230" y="1065957"/>
            <a:ext cx="1255280" cy="287323"/>
          </a:xfrm>
          <a:prstGeom prst="rect">
            <a:avLst/>
          </a:prstGeom>
          <a:noFill/>
        </p:spPr>
        <p:txBody>
          <a:bodyPr vert="horz" wrap="none" lIns="0" tIns="0" rIns="0" bIns="0" rtlCol="0">
            <a:spAutoFit/>
          </a:bodyPr>
          <a:lstStyle/>
          <a:p>
            <a:pPr algn="ctr" defTabSz="609585" hangingPunct="1">
              <a:lnSpc>
                <a:spcPct val="100000"/>
              </a:lnSpc>
              <a:spcBef>
                <a:spcPts val="0"/>
              </a:spcBef>
            </a:pPr>
            <a:r>
              <a:rPr lang="en-US" sz="1867" kern="1200">
                <a:solidFill>
                  <a:prstClr val="black"/>
                </a:solidFill>
                <a:latin typeface="Calibri" panose="020F0502020204030204"/>
              </a:rPr>
              <a:t>Nest Remote</a:t>
            </a:r>
          </a:p>
        </p:txBody>
      </p:sp>
      <p:pic>
        <p:nvPicPr>
          <p:cNvPr id="77" name="Picture 18">
            <a:extLst>
              <a:ext uri="{FF2B5EF4-FFF2-40B4-BE49-F238E27FC236}">
                <a16:creationId xmlns:a16="http://schemas.microsoft.com/office/drawing/2014/main" id="{31A51A09-A46E-466D-B8BB-7076C2796C69}"/>
              </a:ext>
            </a:extLst>
          </p:cNvPr>
          <p:cNvPicPr>
            <a:picLocks noChangeAspect="1" noChangeArrowheads="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13983" y="3029133"/>
            <a:ext cx="809856" cy="809856"/>
          </a:xfrm>
          <a:prstGeom prst="rect">
            <a:avLst/>
          </a:prstGeom>
          <a:noFill/>
          <a:extLst>
            <a:ext uri="{909E8E84-426E-40DD-AFC4-6F175D3DCCD1}">
              <a14:hiddenFill xmlns:a14="http://schemas.microsoft.com/office/drawing/2010/main">
                <a:solidFill>
                  <a:srgbClr val="FFFFFF"/>
                </a:solidFill>
              </a14:hiddenFill>
            </a:ext>
          </a:extLst>
        </p:spPr>
      </p:pic>
      <p:cxnSp>
        <p:nvCxnSpPr>
          <p:cNvPr id="78" name="Straight Connector 77">
            <a:extLst>
              <a:ext uri="{FF2B5EF4-FFF2-40B4-BE49-F238E27FC236}">
                <a16:creationId xmlns:a16="http://schemas.microsoft.com/office/drawing/2014/main" id="{6F922C93-A7F6-4867-A5D4-9C179A3EB014}"/>
              </a:ext>
            </a:extLst>
          </p:cNvPr>
          <p:cNvCxnSpPr/>
          <p:nvPr/>
        </p:nvCxnSpPr>
        <p:spPr>
          <a:xfrm>
            <a:off x="6096000" y="1144385"/>
            <a:ext cx="0" cy="4752000"/>
          </a:xfrm>
          <a:prstGeom prst="line">
            <a:avLst/>
          </a:prstGeom>
          <a:ln w="3175">
            <a:solidFill>
              <a:srgbClr val="0086C5"/>
            </a:solidFill>
            <a:prstDash val="dash"/>
          </a:ln>
          <a:effectLst/>
        </p:spPr>
        <p:style>
          <a:lnRef idx="2">
            <a:schemeClr val="accent1"/>
          </a:lnRef>
          <a:fillRef idx="0">
            <a:schemeClr val="accent1"/>
          </a:fillRef>
          <a:effectRef idx="1">
            <a:schemeClr val="accent1"/>
          </a:effectRef>
          <a:fontRef idx="minor">
            <a:schemeClr val="tx1"/>
          </a:fontRef>
        </p:style>
      </p:cxnSp>
      <p:sp>
        <p:nvSpPr>
          <p:cNvPr id="79" name="TextBox 78">
            <a:extLst>
              <a:ext uri="{FF2B5EF4-FFF2-40B4-BE49-F238E27FC236}">
                <a16:creationId xmlns:a16="http://schemas.microsoft.com/office/drawing/2014/main" id="{82B5D543-642C-4CD9-94E2-67EC1A86ECE5}"/>
              </a:ext>
            </a:extLst>
          </p:cNvPr>
          <p:cNvSpPr txBox="1"/>
          <p:nvPr/>
        </p:nvSpPr>
        <p:spPr>
          <a:xfrm>
            <a:off x="3398171" y="2318665"/>
            <a:ext cx="89768" cy="102657"/>
          </a:xfrm>
          <a:prstGeom prst="rect">
            <a:avLst/>
          </a:prstGeom>
          <a:noFill/>
        </p:spPr>
        <p:txBody>
          <a:bodyPr vert="horz" wrap="none" lIns="0" tIns="0" rIns="0" bIns="0" rtlCol="0">
            <a:spAutoFit/>
          </a:bodyPr>
          <a:lstStyle/>
          <a:p>
            <a:pPr defTabSz="609585" hangingPunct="1">
              <a:lnSpc>
                <a:spcPct val="100000"/>
              </a:lnSpc>
              <a:spcBef>
                <a:spcPts val="0"/>
              </a:spcBef>
            </a:pPr>
            <a:r>
              <a:rPr lang="en-US" sz="667" kern="1200">
                <a:solidFill>
                  <a:prstClr val="white"/>
                </a:solidFill>
                <a:latin typeface="Calibri" panose="020F0502020204030204"/>
              </a:rPr>
              <a:t>KP</a:t>
            </a:r>
            <a:endParaRPr lang="en-IN" sz="667" kern="1200" err="1">
              <a:solidFill>
                <a:prstClr val="white"/>
              </a:solidFill>
              <a:latin typeface="Calibri" panose="020F0502020204030204"/>
            </a:endParaRPr>
          </a:p>
        </p:txBody>
      </p:sp>
      <p:pic>
        <p:nvPicPr>
          <p:cNvPr id="80" name="Picture 18">
            <a:extLst>
              <a:ext uri="{FF2B5EF4-FFF2-40B4-BE49-F238E27FC236}">
                <a16:creationId xmlns:a16="http://schemas.microsoft.com/office/drawing/2014/main" id="{513FDD5A-6F76-454E-995A-B6169B887FA8}"/>
              </a:ext>
            </a:extLst>
          </p:cNvPr>
          <p:cNvPicPr>
            <a:picLocks noChangeAspect="1" noChangeArrowheads="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39740" y="2959560"/>
            <a:ext cx="809856" cy="809856"/>
          </a:xfrm>
          <a:prstGeom prst="rect">
            <a:avLst/>
          </a:prstGeom>
          <a:noFill/>
          <a:extLst>
            <a:ext uri="{909E8E84-426E-40DD-AFC4-6F175D3DCCD1}">
              <a14:hiddenFill xmlns:a14="http://schemas.microsoft.com/office/drawing/2010/main">
                <a:solidFill>
                  <a:srgbClr val="FFFFFF"/>
                </a:solidFill>
              </a14:hiddenFill>
            </a:ext>
          </a:extLst>
        </p:spPr>
      </p:pic>
      <p:grpSp>
        <p:nvGrpSpPr>
          <p:cNvPr id="81" name="Group 80">
            <a:extLst>
              <a:ext uri="{FF2B5EF4-FFF2-40B4-BE49-F238E27FC236}">
                <a16:creationId xmlns:a16="http://schemas.microsoft.com/office/drawing/2014/main" id="{799CCCC5-9A5D-4638-925B-38D7CCCB263A}"/>
              </a:ext>
            </a:extLst>
          </p:cNvPr>
          <p:cNvGrpSpPr/>
          <p:nvPr/>
        </p:nvGrpSpPr>
        <p:grpSpPr>
          <a:xfrm>
            <a:off x="2401163" y="1635239"/>
            <a:ext cx="1537742" cy="589910"/>
            <a:chOff x="781713" y="2022665"/>
            <a:chExt cx="1153306" cy="442433"/>
          </a:xfrm>
        </p:grpSpPr>
        <p:sp>
          <p:nvSpPr>
            <p:cNvPr id="82" name="Rectangle 81">
              <a:extLst>
                <a:ext uri="{FF2B5EF4-FFF2-40B4-BE49-F238E27FC236}">
                  <a16:creationId xmlns:a16="http://schemas.microsoft.com/office/drawing/2014/main" id="{0392B56F-ADC7-4D09-97D6-294D06504550}"/>
                </a:ext>
              </a:extLst>
            </p:cNvPr>
            <p:cNvSpPr/>
            <p:nvPr/>
          </p:nvSpPr>
          <p:spPr>
            <a:xfrm>
              <a:off x="783174" y="2022665"/>
              <a:ext cx="1151845" cy="437131"/>
            </a:xfrm>
            <a:prstGeom prst="rect">
              <a:avLst/>
            </a:prstGeom>
            <a:solidFill>
              <a:srgbClr val="00B05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r>
                <a:rPr lang="en-US" sz="933" kern="1200">
                  <a:solidFill>
                    <a:prstClr val="white"/>
                  </a:solidFill>
                  <a:effectLst>
                    <a:outerShdw blurRad="38100" dist="38100" dir="2700000" algn="tl">
                      <a:srgbClr val="000000">
                        <a:alpha val="43137"/>
                      </a:srgbClr>
                    </a:outerShdw>
                  </a:effectLst>
                  <a:latin typeface="Calibri" panose="020F0502020204030204"/>
                </a:rPr>
                <a:t>System Under Test</a:t>
              </a:r>
              <a:endParaRPr lang="en-IN" sz="933" kern="1200">
                <a:solidFill>
                  <a:prstClr val="white"/>
                </a:solidFill>
                <a:effectLst>
                  <a:outerShdw blurRad="38100" dist="38100" dir="2700000" algn="tl">
                    <a:srgbClr val="000000">
                      <a:alpha val="43137"/>
                    </a:srgbClr>
                  </a:outerShdw>
                </a:effectLst>
                <a:latin typeface="Calibri" panose="020F0502020204030204"/>
              </a:endParaRPr>
            </a:p>
          </p:txBody>
        </p:sp>
        <p:sp>
          <p:nvSpPr>
            <p:cNvPr id="83" name="Rectangle 82">
              <a:extLst>
                <a:ext uri="{FF2B5EF4-FFF2-40B4-BE49-F238E27FC236}">
                  <a16:creationId xmlns:a16="http://schemas.microsoft.com/office/drawing/2014/main" id="{90419FD2-42D6-411F-BA04-D92B271472DB}"/>
                </a:ext>
              </a:extLst>
            </p:cNvPr>
            <p:cNvSpPr/>
            <p:nvPr/>
          </p:nvSpPr>
          <p:spPr>
            <a:xfrm>
              <a:off x="1097821" y="2387681"/>
              <a:ext cx="120308" cy="720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84" name="Rectangle 83">
              <a:extLst>
                <a:ext uri="{FF2B5EF4-FFF2-40B4-BE49-F238E27FC236}">
                  <a16:creationId xmlns:a16="http://schemas.microsoft.com/office/drawing/2014/main" id="{2D1FBF95-099F-4DBC-9135-CE19F1FA0A58}"/>
                </a:ext>
              </a:extLst>
            </p:cNvPr>
            <p:cNvSpPr/>
            <p:nvPr/>
          </p:nvSpPr>
          <p:spPr>
            <a:xfrm>
              <a:off x="1351998" y="2385881"/>
              <a:ext cx="120308" cy="720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85" name="Rectangle 84">
              <a:extLst>
                <a:ext uri="{FF2B5EF4-FFF2-40B4-BE49-F238E27FC236}">
                  <a16:creationId xmlns:a16="http://schemas.microsoft.com/office/drawing/2014/main" id="{525C5801-E5C6-4FB9-9193-A63CAC285CA2}"/>
                </a:ext>
              </a:extLst>
            </p:cNvPr>
            <p:cNvSpPr/>
            <p:nvPr/>
          </p:nvSpPr>
          <p:spPr>
            <a:xfrm>
              <a:off x="781713" y="2199981"/>
              <a:ext cx="120308" cy="720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86" name="TextBox 85">
              <a:extLst>
                <a:ext uri="{FF2B5EF4-FFF2-40B4-BE49-F238E27FC236}">
                  <a16:creationId xmlns:a16="http://schemas.microsoft.com/office/drawing/2014/main" id="{7F50B048-814A-4639-BD44-9DF97D13B069}"/>
                </a:ext>
              </a:extLst>
            </p:cNvPr>
            <p:cNvSpPr txBox="1"/>
            <p:nvPr/>
          </p:nvSpPr>
          <p:spPr>
            <a:xfrm>
              <a:off x="802504" y="2199980"/>
              <a:ext cx="39675" cy="76993"/>
            </a:xfrm>
            <a:prstGeom prst="rect">
              <a:avLst/>
            </a:prstGeom>
            <a:noFill/>
          </p:spPr>
          <p:txBody>
            <a:bodyPr vert="horz" wrap="none" lIns="0" tIns="0" rIns="0" bIns="0" rtlCol="0">
              <a:spAutoFit/>
            </a:bodyPr>
            <a:lstStyle/>
            <a:p>
              <a:pPr defTabSz="609585" hangingPunct="1">
                <a:lnSpc>
                  <a:spcPct val="100000"/>
                </a:lnSpc>
                <a:spcBef>
                  <a:spcPts val="0"/>
                </a:spcBef>
              </a:pPr>
              <a:r>
                <a:rPr lang="en-US" sz="667" kern="1200">
                  <a:solidFill>
                    <a:prstClr val="white"/>
                  </a:solidFill>
                  <a:latin typeface="Calibri" panose="020F0502020204030204"/>
                </a:rPr>
                <a:t>D</a:t>
              </a:r>
              <a:endParaRPr lang="en-IN" sz="667" kern="1200" err="1">
                <a:solidFill>
                  <a:prstClr val="white"/>
                </a:solidFill>
                <a:latin typeface="Calibri" panose="020F0502020204030204"/>
              </a:endParaRPr>
            </a:p>
          </p:txBody>
        </p:sp>
        <p:sp>
          <p:nvSpPr>
            <p:cNvPr id="87" name="TextBox 86">
              <a:extLst>
                <a:ext uri="{FF2B5EF4-FFF2-40B4-BE49-F238E27FC236}">
                  <a16:creationId xmlns:a16="http://schemas.microsoft.com/office/drawing/2014/main" id="{8AA87E2F-C0E3-43B6-850F-C1680964349A}"/>
                </a:ext>
              </a:extLst>
            </p:cNvPr>
            <p:cNvSpPr txBox="1"/>
            <p:nvPr/>
          </p:nvSpPr>
          <p:spPr>
            <a:xfrm>
              <a:off x="1111488" y="2388105"/>
              <a:ext cx="55303" cy="76993"/>
            </a:xfrm>
            <a:prstGeom prst="rect">
              <a:avLst/>
            </a:prstGeom>
            <a:noFill/>
          </p:spPr>
          <p:txBody>
            <a:bodyPr vert="horz" wrap="none" lIns="0" tIns="0" rIns="0" bIns="0" rtlCol="0">
              <a:spAutoFit/>
            </a:bodyPr>
            <a:lstStyle/>
            <a:p>
              <a:pPr defTabSz="609585" hangingPunct="1">
                <a:lnSpc>
                  <a:spcPct val="100000"/>
                </a:lnSpc>
                <a:spcBef>
                  <a:spcPts val="0"/>
                </a:spcBef>
              </a:pPr>
              <a:r>
                <a:rPr lang="en-US" sz="667" kern="1200">
                  <a:solidFill>
                    <a:prstClr val="white"/>
                  </a:solidFill>
                  <a:latin typeface="Calibri" panose="020F0502020204030204"/>
                </a:rPr>
                <a:t>M</a:t>
              </a:r>
              <a:endParaRPr lang="en-IN" sz="667" kern="1200" err="1">
                <a:solidFill>
                  <a:prstClr val="white"/>
                </a:solidFill>
                <a:latin typeface="Calibri" panose="020F0502020204030204"/>
              </a:endParaRPr>
            </a:p>
          </p:txBody>
        </p:sp>
        <p:sp>
          <p:nvSpPr>
            <p:cNvPr id="88" name="TextBox 87">
              <a:extLst>
                <a:ext uri="{FF2B5EF4-FFF2-40B4-BE49-F238E27FC236}">
                  <a16:creationId xmlns:a16="http://schemas.microsoft.com/office/drawing/2014/main" id="{C020C7D9-0F28-452F-A9A8-2DDBC9A3ABF4}"/>
                </a:ext>
              </a:extLst>
            </p:cNvPr>
            <p:cNvSpPr txBox="1"/>
            <p:nvPr/>
          </p:nvSpPr>
          <p:spPr>
            <a:xfrm>
              <a:off x="1377069" y="2382833"/>
              <a:ext cx="33663" cy="76993"/>
            </a:xfrm>
            <a:prstGeom prst="rect">
              <a:avLst/>
            </a:prstGeom>
            <a:noFill/>
          </p:spPr>
          <p:txBody>
            <a:bodyPr vert="horz" wrap="none" lIns="0" tIns="0" rIns="0" bIns="0" rtlCol="0">
              <a:spAutoFit/>
            </a:bodyPr>
            <a:lstStyle/>
            <a:p>
              <a:pPr defTabSz="609585" hangingPunct="1">
                <a:lnSpc>
                  <a:spcPct val="100000"/>
                </a:lnSpc>
                <a:spcBef>
                  <a:spcPts val="0"/>
                </a:spcBef>
              </a:pPr>
              <a:r>
                <a:rPr lang="en-US" sz="667" kern="1200">
                  <a:solidFill>
                    <a:prstClr val="white"/>
                  </a:solidFill>
                  <a:latin typeface="Calibri" panose="020F0502020204030204"/>
                </a:rPr>
                <a:t>K</a:t>
              </a:r>
              <a:endParaRPr lang="en-IN" sz="667" kern="1200" err="1">
                <a:solidFill>
                  <a:prstClr val="white"/>
                </a:solidFill>
                <a:latin typeface="Calibri" panose="020F0502020204030204"/>
              </a:endParaRPr>
            </a:p>
          </p:txBody>
        </p:sp>
        <p:sp>
          <p:nvSpPr>
            <p:cNvPr id="89" name="Rectangle 88">
              <a:extLst>
                <a:ext uri="{FF2B5EF4-FFF2-40B4-BE49-F238E27FC236}">
                  <a16:creationId xmlns:a16="http://schemas.microsoft.com/office/drawing/2014/main" id="{EB7CAD2C-EF9C-426C-9A87-99930BA8929D}"/>
                </a:ext>
              </a:extLst>
            </p:cNvPr>
            <p:cNvSpPr/>
            <p:nvPr/>
          </p:nvSpPr>
          <p:spPr>
            <a:xfrm>
              <a:off x="1809198" y="2245673"/>
              <a:ext cx="120308" cy="720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90" name="TextBox 89">
              <a:extLst>
                <a:ext uri="{FF2B5EF4-FFF2-40B4-BE49-F238E27FC236}">
                  <a16:creationId xmlns:a16="http://schemas.microsoft.com/office/drawing/2014/main" id="{B12FF921-E7E7-4984-B557-59C6BF55DFCC}"/>
                </a:ext>
              </a:extLst>
            </p:cNvPr>
            <p:cNvSpPr txBox="1"/>
            <p:nvPr/>
          </p:nvSpPr>
          <p:spPr>
            <a:xfrm>
              <a:off x="1834269" y="2242625"/>
              <a:ext cx="31258" cy="76993"/>
            </a:xfrm>
            <a:prstGeom prst="rect">
              <a:avLst/>
            </a:prstGeom>
            <a:noFill/>
          </p:spPr>
          <p:txBody>
            <a:bodyPr vert="horz" wrap="none" lIns="0" tIns="0" rIns="0" bIns="0" rtlCol="0">
              <a:spAutoFit/>
            </a:bodyPr>
            <a:lstStyle/>
            <a:p>
              <a:pPr defTabSz="609585" hangingPunct="1">
                <a:lnSpc>
                  <a:spcPct val="100000"/>
                </a:lnSpc>
                <a:spcBef>
                  <a:spcPts val="0"/>
                </a:spcBef>
              </a:pPr>
              <a:r>
                <a:rPr lang="en-US" sz="667" kern="1200">
                  <a:solidFill>
                    <a:prstClr val="white"/>
                  </a:solidFill>
                  <a:latin typeface="Calibri" panose="020F0502020204030204"/>
                </a:rPr>
                <a:t>E</a:t>
              </a:r>
              <a:endParaRPr lang="en-IN" sz="667" kern="1200" err="1">
                <a:solidFill>
                  <a:prstClr val="white"/>
                </a:solidFill>
                <a:latin typeface="Calibri" panose="020F0502020204030204"/>
              </a:endParaRPr>
            </a:p>
          </p:txBody>
        </p:sp>
        <p:sp>
          <p:nvSpPr>
            <p:cNvPr id="91" name="Rectangle 90">
              <a:extLst>
                <a:ext uri="{FF2B5EF4-FFF2-40B4-BE49-F238E27FC236}">
                  <a16:creationId xmlns:a16="http://schemas.microsoft.com/office/drawing/2014/main" id="{E745E640-FD5B-4DB5-8C9E-7BC3AB767D02}"/>
                </a:ext>
              </a:extLst>
            </p:cNvPr>
            <p:cNvSpPr/>
            <p:nvPr/>
          </p:nvSpPr>
          <p:spPr>
            <a:xfrm>
              <a:off x="1809198" y="2385881"/>
              <a:ext cx="120308" cy="720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92" name="TextBox 91">
              <a:extLst>
                <a:ext uri="{FF2B5EF4-FFF2-40B4-BE49-F238E27FC236}">
                  <a16:creationId xmlns:a16="http://schemas.microsoft.com/office/drawing/2014/main" id="{0EA1CA3D-E677-44F6-B816-5440480F0E02}"/>
                </a:ext>
              </a:extLst>
            </p:cNvPr>
            <p:cNvSpPr txBox="1"/>
            <p:nvPr/>
          </p:nvSpPr>
          <p:spPr>
            <a:xfrm>
              <a:off x="1829515" y="2392993"/>
              <a:ext cx="84157" cy="61508"/>
            </a:xfrm>
            <a:prstGeom prst="rect">
              <a:avLst/>
            </a:prstGeom>
            <a:noFill/>
          </p:spPr>
          <p:txBody>
            <a:bodyPr vert="horz" wrap="none" lIns="0" tIns="0" rIns="0" bIns="0" rtlCol="0">
              <a:spAutoFit/>
            </a:bodyPr>
            <a:lstStyle/>
            <a:p>
              <a:pPr defTabSz="609585" hangingPunct="1">
                <a:lnSpc>
                  <a:spcPct val="100000"/>
                </a:lnSpc>
                <a:spcBef>
                  <a:spcPts val="0"/>
                </a:spcBef>
              </a:pPr>
              <a:r>
                <a:rPr lang="en-US" sz="533" kern="1200">
                  <a:solidFill>
                    <a:prstClr val="white"/>
                  </a:solidFill>
                  <a:latin typeface="Calibri" panose="020F0502020204030204"/>
                </a:rPr>
                <a:t>USB</a:t>
              </a:r>
              <a:endParaRPr lang="en-IN" sz="533" kern="1200" err="1">
                <a:solidFill>
                  <a:prstClr val="white"/>
                </a:solidFill>
                <a:latin typeface="Calibri" panose="020F0502020204030204"/>
              </a:endParaRPr>
            </a:p>
          </p:txBody>
        </p:sp>
      </p:grpSp>
      <p:sp>
        <p:nvSpPr>
          <p:cNvPr id="93" name="TextBox 92">
            <a:extLst>
              <a:ext uri="{FF2B5EF4-FFF2-40B4-BE49-F238E27FC236}">
                <a16:creationId xmlns:a16="http://schemas.microsoft.com/office/drawing/2014/main" id="{D359087C-4BE6-4DC0-A03C-172218E79F05}"/>
              </a:ext>
            </a:extLst>
          </p:cNvPr>
          <p:cNvSpPr txBox="1"/>
          <p:nvPr/>
        </p:nvSpPr>
        <p:spPr>
          <a:xfrm>
            <a:off x="2942925" y="1645021"/>
            <a:ext cx="363882" cy="82010"/>
          </a:xfrm>
          <a:prstGeom prst="rect">
            <a:avLst/>
          </a:prstGeom>
          <a:solidFill>
            <a:srgbClr val="C00000"/>
          </a:solidFill>
        </p:spPr>
        <p:txBody>
          <a:bodyPr vert="horz" wrap="none" lIns="0" tIns="0" rIns="0" bIns="0" rtlCol="0">
            <a:spAutoFit/>
          </a:bodyPr>
          <a:lstStyle/>
          <a:p>
            <a:pPr defTabSz="609585" hangingPunct="1">
              <a:lnSpc>
                <a:spcPct val="100000"/>
              </a:lnSpc>
              <a:spcBef>
                <a:spcPts val="0"/>
              </a:spcBef>
            </a:pPr>
            <a:r>
              <a:rPr lang="en-US" sz="533" kern="1200">
                <a:solidFill>
                  <a:prstClr val="white"/>
                </a:solidFill>
                <a:latin typeface="Calibri" panose="020F0502020204030204"/>
              </a:rPr>
              <a:t>Any BIOS, OS</a:t>
            </a:r>
            <a:endParaRPr lang="en-IN" sz="533" kern="1200" err="1">
              <a:solidFill>
                <a:prstClr val="white"/>
              </a:solidFill>
              <a:latin typeface="Calibri" panose="020F0502020204030204"/>
            </a:endParaRPr>
          </a:p>
        </p:txBody>
      </p:sp>
      <p:sp>
        <p:nvSpPr>
          <p:cNvPr id="94" name="TextBox 93">
            <a:extLst>
              <a:ext uri="{FF2B5EF4-FFF2-40B4-BE49-F238E27FC236}">
                <a16:creationId xmlns:a16="http://schemas.microsoft.com/office/drawing/2014/main" id="{8AA64F7A-3922-4590-B4AA-EBCC99D10F47}"/>
              </a:ext>
            </a:extLst>
          </p:cNvPr>
          <p:cNvSpPr txBox="1"/>
          <p:nvPr/>
        </p:nvSpPr>
        <p:spPr>
          <a:xfrm>
            <a:off x="3656565" y="3256022"/>
            <a:ext cx="442429" cy="123111"/>
          </a:xfrm>
          <a:prstGeom prst="rect">
            <a:avLst/>
          </a:prstGeom>
          <a:noFill/>
        </p:spPr>
        <p:txBody>
          <a:bodyPr vert="horz" wrap="none" lIns="0" tIns="0" rIns="0" bIns="0" rtlCol="0">
            <a:spAutoFit/>
          </a:bodyPr>
          <a:lstStyle/>
          <a:p>
            <a:pPr defTabSz="609585" hangingPunct="1">
              <a:lnSpc>
                <a:spcPct val="100000"/>
              </a:lnSpc>
              <a:spcBef>
                <a:spcPts val="0"/>
              </a:spcBef>
            </a:pPr>
            <a:r>
              <a:rPr lang="en-US" sz="800" kern="1200">
                <a:solidFill>
                  <a:prstClr val="black"/>
                </a:solidFill>
                <a:latin typeface="Calibri" panose="020F0502020204030204"/>
              </a:rPr>
              <a:t>Local login</a:t>
            </a:r>
            <a:endParaRPr lang="en-IN" sz="800" kern="1200" err="1">
              <a:solidFill>
                <a:prstClr val="black"/>
              </a:solidFill>
              <a:latin typeface="Calibri" panose="020F0502020204030204"/>
            </a:endParaRPr>
          </a:p>
        </p:txBody>
      </p:sp>
      <p:sp>
        <p:nvSpPr>
          <p:cNvPr id="95" name="TextBox 94">
            <a:extLst>
              <a:ext uri="{FF2B5EF4-FFF2-40B4-BE49-F238E27FC236}">
                <a16:creationId xmlns:a16="http://schemas.microsoft.com/office/drawing/2014/main" id="{FF84C9D6-86F5-4CBB-9243-279113EEE7BC}"/>
              </a:ext>
            </a:extLst>
          </p:cNvPr>
          <p:cNvSpPr txBox="1"/>
          <p:nvPr/>
        </p:nvSpPr>
        <p:spPr>
          <a:xfrm>
            <a:off x="4423740" y="2493819"/>
            <a:ext cx="160300" cy="102657"/>
          </a:xfrm>
          <a:prstGeom prst="rect">
            <a:avLst/>
          </a:prstGeom>
          <a:noFill/>
        </p:spPr>
        <p:txBody>
          <a:bodyPr vert="horz" wrap="none" lIns="0" tIns="0" rIns="0" bIns="0" rtlCol="0">
            <a:spAutoFit/>
          </a:bodyPr>
          <a:lstStyle/>
          <a:p>
            <a:pPr defTabSz="609585" hangingPunct="1">
              <a:lnSpc>
                <a:spcPct val="100000"/>
              </a:lnSpc>
              <a:spcBef>
                <a:spcPts val="0"/>
              </a:spcBef>
            </a:pPr>
            <a:r>
              <a:rPr lang="en-US" sz="667" kern="1200">
                <a:solidFill>
                  <a:prstClr val="black"/>
                </a:solidFill>
                <a:latin typeface="Calibri" panose="020F0502020204030204"/>
              </a:rPr>
              <a:t>Host</a:t>
            </a:r>
            <a:endParaRPr lang="en-IN" sz="667" kern="1200" err="1">
              <a:solidFill>
                <a:prstClr val="black"/>
              </a:solidFill>
              <a:latin typeface="Calibri" panose="020F0502020204030204"/>
            </a:endParaRPr>
          </a:p>
        </p:txBody>
      </p:sp>
      <p:sp>
        <p:nvSpPr>
          <p:cNvPr id="96" name="Rectangle 95">
            <a:extLst>
              <a:ext uri="{FF2B5EF4-FFF2-40B4-BE49-F238E27FC236}">
                <a16:creationId xmlns:a16="http://schemas.microsoft.com/office/drawing/2014/main" id="{1920D18A-19B0-4586-8A69-27DAFF008B95}"/>
              </a:ext>
            </a:extLst>
          </p:cNvPr>
          <p:cNvSpPr/>
          <p:nvPr/>
        </p:nvSpPr>
        <p:spPr>
          <a:xfrm>
            <a:off x="9978102" y="1757404"/>
            <a:ext cx="884229" cy="35036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r>
              <a:rPr lang="en-US" sz="667" kern="1200">
                <a:solidFill>
                  <a:prstClr val="black"/>
                </a:solidFill>
                <a:latin typeface="Calibri" panose="020F0502020204030204"/>
              </a:rPr>
              <a:t>Debug/Flash</a:t>
            </a:r>
          </a:p>
          <a:p>
            <a:pPr algn="ctr" defTabSz="609585" hangingPunct="1">
              <a:lnSpc>
                <a:spcPct val="100000"/>
              </a:lnSpc>
              <a:spcBef>
                <a:spcPts val="0"/>
              </a:spcBef>
            </a:pPr>
            <a:r>
              <a:rPr lang="en-US" sz="667" kern="1200">
                <a:solidFill>
                  <a:prstClr val="black"/>
                </a:solidFill>
                <a:latin typeface="Calibri" panose="020F0502020204030204"/>
              </a:rPr>
              <a:t>Module</a:t>
            </a:r>
            <a:endParaRPr lang="en-IN" sz="667" kern="1200">
              <a:solidFill>
                <a:prstClr val="black"/>
              </a:solidFill>
              <a:latin typeface="Calibri" panose="020F0502020204030204"/>
            </a:endParaRPr>
          </a:p>
        </p:txBody>
      </p:sp>
      <p:pic>
        <p:nvPicPr>
          <p:cNvPr id="97" name="Picture 2" descr="Computer, mouse icon">
            <a:extLst>
              <a:ext uri="{FF2B5EF4-FFF2-40B4-BE49-F238E27FC236}">
                <a16:creationId xmlns:a16="http://schemas.microsoft.com/office/drawing/2014/main" id="{B4382B65-3411-4BF7-A409-73830660959B}"/>
              </a:ext>
            </a:extLst>
          </p:cNvPr>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auto">
          <a:xfrm>
            <a:off x="8485214" y="2193980"/>
            <a:ext cx="509337" cy="509337"/>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4" descr="Computer, hardware, keyboard icon">
            <a:extLst>
              <a:ext uri="{FF2B5EF4-FFF2-40B4-BE49-F238E27FC236}">
                <a16:creationId xmlns:a16="http://schemas.microsoft.com/office/drawing/2014/main" id="{B4C55DA3-3FFE-492F-A6C7-BA0C74BFCFA7}"/>
              </a:ext>
            </a:extLst>
          </p:cNvPr>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a:off x="8917165" y="2159607"/>
            <a:ext cx="619980" cy="619980"/>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6" descr="Computer, display, mac, monitor, pc icon">
            <a:extLst>
              <a:ext uri="{FF2B5EF4-FFF2-40B4-BE49-F238E27FC236}">
                <a16:creationId xmlns:a16="http://schemas.microsoft.com/office/drawing/2014/main" id="{B0C01947-1BE8-4F07-937C-67CFEDE54DBC}"/>
              </a:ext>
            </a:extLst>
          </p:cNvPr>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7269056" y="1523660"/>
            <a:ext cx="806001" cy="806001"/>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8" descr="Computer, desktop, device, display, laptop, screen icon">
            <a:extLst>
              <a:ext uri="{FF2B5EF4-FFF2-40B4-BE49-F238E27FC236}">
                <a16:creationId xmlns:a16="http://schemas.microsoft.com/office/drawing/2014/main" id="{0086630F-5C42-4681-BEC3-8DABAD8355CF}"/>
              </a:ext>
            </a:extLst>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9973338" y="2144904"/>
            <a:ext cx="884229" cy="884229"/>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10" descr="Button, electric, lightning, off, on, power, supply, switch, turn icon">
            <a:extLst>
              <a:ext uri="{FF2B5EF4-FFF2-40B4-BE49-F238E27FC236}">
                <a16:creationId xmlns:a16="http://schemas.microsoft.com/office/drawing/2014/main" id="{6E2EEB0D-E645-4D10-BD70-F68F776BA0CA}"/>
              </a:ext>
            </a:extLst>
          </p:cNvPr>
          <p:cNvPicPr>
            <a:picLocks noChangeAspect="1" noChangeArrowheads="1"/>
          </p:cNvPicPr>
          <p:nvPr/>
        </p:nvPicPr>
        <p:blipFill>
          <a:blip r:embed="rId6" cstate="print">
            <a:lum bright="70000" contrast="-70000"/>
            <a:extLst>
              <a:ext uri="{28A0092B-C50C-407E-A947-70E740481C1C}">
                <a14:useLocalDpi xmlns:a14="http://schemas.microsoft.com/office/drawing/2010/main" val="0"/>
              </a:ext>
            </a:extLst>
          </a:blip>
          <a:srcRect/>
          <a:stretch>
            <a:fillRect/>
          </a:stretch>
        </p:blipFill>
        <p:spPr bwMode="auto">
          <a:xfrm>
            <a:off x="8182469" y="2252617"/>
            <a:ext cx="422175" cy="422175"/>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Straight Connector 101">
            <a:extLst>
              <a:ext uri="{FF2B5EF4-FFF2-40B4-BE49-F238E27FC236}">
                <a16:creationId xmlns:a16="http://schemas.microsoft.com/office/drawing/2014/main" id="{1EB6BE6E-474C-4477-9397-C105E5415F61}"/>
              </a:ext>
            </a:extLst>
          </p:cNvPr>
          <p:cNvCxnSpPr>
            <a:cxnSpLocks/>
          </p:cNvCxnSpPr>
          <p:nvPr/>
        </p:nvCxnSpPr>
        <p:spPr>
          <a:xfrm>
            <a:off x="9827414" y="1871040"/>
            <a:ext cx="263717" cy="0"/>
          </a:xfrm>
          <a:prstGeom prst="line">
            <a:avLst/>
          </a:prstGeom>
          <a:ln w="317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646F6D33-E86B-4F00-9D2E-455D15B040EE}"/>
              </a:ext>
            </a:extLst>
          </p:cNvPr>
          <p:cNvCxnSpPr>
            <a:cxnSpLocks/>
            <a:stCxn id="96" idx="2"/>
          </p:cNvCxnSpPr>
          <p:nvPr/>
        </p:nvCxnSpPr>
        <p:spPr>
          <a:xfrm flipH="1">
            <a:off x="10401499" y="2107764"/>
            <a:ext cx="0" cy="223544"/>
          </a:xfrm>
          <a:prstGeom prst="line">
            <a:avLst/>
          </a:prstGeom>
          <a:ln w="317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2DD88A10-BFA0-48B9-A624-AA2835D2CC72}"/>
              </a:ext>
            </a:extLst>
          </p:cNvPr>
          <p:cNvCxnSpPr>
            <a:stCxn id="99" idx="3"/>
            <a:endCxn id="106" idx="1"/>
          </p:cNvCxnSpPr>
          <p:nvPr/>
        </p:nvCxnSpPr>
        <p:spPr>
          <a:xfrm>
            <a:off x="8075057" y="1926661"/>
            <a:ext cx="216564" cy="1"/>
          </a:xfrm>
          <a:prstGeom prst="line">
            <a:avLst/>
          </a:prstGeom>
          <a:ln w="3175">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105" name="Group 104">
            <a:extLst>
              <a:ext uri="{FF2B5EF4-FFF2-40B4-BE49-F238E27FC236}">
                <a16:creationId xmlns:a16="http://schemas.microsoft.com/office/drawing/2014/main" id="{9ED48321-0A19-4076-A91E-7A1154A9BB61}"/>
              </a:ext>
            </a:extLst>
          </p:cNvPr>
          <p:cNvGrpSpPr/>
          <p:nvPr/>
        </p:nvGrpSpPr>
        <p:grpSpPr>
          <a:xfrm>
            <a:off x="8289672" y="1635239"/>
            <a:ext cx="1537741" cy="589910"/>
            <a:chOff x="781713" y="2022665"/>
            <a:chExt cx="1153306" cy="442433"/>
          </a:xfrm>
        </p:grpSpPr>
        <p:sp>
          <p:nvSpPr>
            <p:cNvPr id="106" name="Rectangle 105">
              <a:extLst>
                <a:ext uri="{FF2B5EF4-FFF2-40B4-BE49-F238E27FC236}">
                  <a16:creationId xmlns:a16="http://schemas.microsoft.com/office/drawing/2014/main" id="{A144CFC7-AB10-43BD-8448-773C125C9E21}"/>
                </a:ext>
              </a:extLst>
            </p:cNvPr>
            <p:cNvSpPr/>
            <p:nvPr/>
          </p:nvSpPr>
          <p:spPr>
            <a:xfrm>
              <a:off x="783174" y="2022665"/>
              <a:ext cx="1151845" cy="437131"/>
            </a:xfrm>
            <a:prstGeom prst="rect">
              <a:avLst/>
            </a:prstGeom>
            <a:solidFill>
              <a:srgbClr val="00B05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r>
                <a:rPr lang="en-US" sz="933" kern="1200">
                  <a:solidFill>
                    <a:prstClr val="white"/>
                  </a:solidFill>
                  <a:effectLst>
                    <a:outerShdw blurRad="38100" dist="38100" dir="2700000" algn="tl">
                      <a:srgbClr val="000000">
                        <a:alpha val="43137"/>
                      </a:srgbClr>
                    </a:outerShdw>
                  </a:effectLst>
                  <a:latin typeface="Calibri" panose="020F0502020204030204"/>
                </a:rPr>
                <a:t>System Under Test</a:t>
              </a:r>
              <a:endParaRPr lang="en-IN" sz="933" kern="1200">
                <a:solidFill>
                  <a:prstClr val="white"/>
                </a:solidFill>
                <a:effectLst>
                  <a:outerShdw blurRad="38100" dist="38100" dir="2700000" algn="tl">
                    <a:srgbClr val="000000">
                      <a:alpha val="43137"/>
                    </a:srgbClr>
                  </a:outerShdw>
                </a:effectLst>
                <a:latin typeface="Calibri" panose="020F0502020204030204"/>
              </a:endParaRPr>
            </a:p>
          </p:txBody>
        </p:sp>
        <p:sp>
          <p:nvSpPr>
            <p:cNvPr id="107" name="Rectangle 106">
              <a:extLst>
                <a:ext uri="{FF2B5EF4-FFF2-40B4-BE49-F238E27FC236}">
                  <a16:creationId xmlns:a16="http://schemas.microsoft.com/office/drawing/2014/main" id="{78ECD968-C756-44FC-B345-51AD88F9CDB8}"/>
                </a:ext>
              </a:extLst>
            </p:cNvPr>
            <p:cNvSpPr/>
            <p:nvPr/>
          </p:nvSpPr>
          <p:spPr>
            <a:xfrm>
              <a:off x="1097821" y="2387681"/>
              <a:ext cx="120308" cy="720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108" name="Rectangle 107">
              <a:extLst>
                <a:ext uri="{FF2B5EF4-FFF2-40B4-BE49-F238E27FC236}">
                  <a16:creationId xmlns:a16="http://schemas.microsoft.com/office/drawing/2014/main" id="{6FE95988-D87C-4FFF-B62A-464AB8284249}"/>
                </a:ext>
              </a:extLst>
            </p:cNvPr>
            <p:cNvSpPr/>
            <p:nvPr/>
          </p:nvSpPr>
          <p:spPr>
            <a:xfrm>
              <a:off x="1351998" y="2385881"/>
              <a:ext cx="120308" cy="720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109" name="Rectangle 108">
              <a:extLst>
                <a:ext uri="{FF2B5EF4-FFF2-40B4-BE49-F238E27FC236}">
                  <a16:creationId xmlns:a16="http://schemas.microsoft.com/office/drawing/2014/main" id="{C2164D4A-B0EA-4088-8EE7-817CDEE2CB14}"/>
                </a:ext>
              </a:extLst>
            </p:cNvPr>
            <p:cNvSpPr/>
            <p:nvPr/>
          </p:nvSpPr>
          <p:spPr>
            <a:xfrm>
              <a:off x="781713" y="2199981"/>
              <a:ext cx="120308" cy="720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110" name="TextBox 109">
              <a:extLst>
                <a:ext uri="{FF2B5EF4-FFF2-40B4-BE49-F238E27FC236}">
                  <a16:creationId xmlns:a16="http://schemas.microsoft.com/office/drawing/2014/main" id="{21EBB3ED-300C-4DEE-828C-822265809DA7}"/>
                </a:ext>
              </a:extLst>
            </p:cNvPr>
            <p:cNvSpPr txBox="1"/>
            <p:nvPr/>
          </p:nvSpPr>
          <p:spPr>
            <a:xfrm>
              <a:off x="802504" y="2199980"/>
              <a:ext cx="39675" cy="76993"/>
            </a:xfrm>
            <a:prstGeom prst="rect">
              <a:avLst/>
            </a:prstGeom>
            <a:noFill/>
          </p:spPr>
          <p:txBody>
            <a:bodyPr vert="horz" wrap="none" lIns="0" tIns="0" rIns="0" bIns="0" rtlCol="0">
              <a:spAutoFit/>
            </a:bodyPr>
            <a:lstStyle/>
            <a:p>
              <a:pPr defTabSz="609585" hangingPunct="1">
                <a:lnSpc>
                  <a:spcPct val="100000"/>
                </a:lnSpc>
                <a:spcBef>
                  <a:spcPts val="0"/>
                </a:spcBef>
              </a:pPr>
              <a:r>
                <a:rPr lang="en-US" sz="667" kern="1200">
                  <a:solidFill>
                    <a:prstClr val="white"/>
                  </a:solidFill>
                  <a:latin typeface="Calibri" panose="020F0502020204030204"/>
                </a:rPr>
                <a:t>D</a:t>
              </a:r>
              <a:endParaRPr lang="en-IN" sz="667" kern="1200" err="1">
                <a:solidFill>
                  <a:prstClr val="white"/>
                </a:solidFill>
                <a:latin typeface="Calibri" panose="020F0502020204030204"/>
              </a:endParaRPr>
            </a:p>
          </p:txBody>
        </p:sp>
        <p:sp>
          <p:nvSpPr>
            <p:cNvPr id="111" name="TextBox 110">
              <a:extLst>
                <a:ext uri="{FF2B5EF4-FFF2-40B4-BE49-F238E27FC236}">
                  <a16:creationId xmlns:a16="http://schemas.microsoft.com/office/drawing/2014/main" id="{F5B4AB69-5004-41DA-8431-190FE55636EF}"/>
                </a:ext>
              </a:extLst>
            </p:cNvPr>
            <p:cNvSpPr txBox="1"/>
            <p:nvPr/>
          </p:nvSpPr>
          <p:spPr>
            <a:xfrm>
              <a:off x="1111488" y="2388105"/>
              <a:ext cx="55304" cy="76993"/>
            </a:xfrm>
            <a:prstGeom prst="rect">
              <a:avLst/>
            </a:prstGeom>
            <a:noFill/>
          </p:spPr>
          <p:txBody>
            <a:bodyPr vert="horz" wrap="none" lIns="0" tIns="0" rIns="0" bIns="0" rtlCol="0">
              <a:spAutoFit/>
            </a:bodyPr>
            <a:lstStyle/>
            <a:p>
              <a:pPr defTabSz="609585" hangingPunct="1">
                <a:lnSpc>
                  <a:spcPct val="100000"/>
                </a:lnSpc>
                <a:spcBef>
                  <a:spcPts val="0"/>
                </a:spcBef>
              </a:pPr>
              <a:r>
                <a:rPr lang="en-US" sz="667" kern="1200">
                  <a:solidFill>
                    <a:prstClr val="white"/>
                  </a:solidFill>
                  <a:latin typeface="Calibri" panose="020F0502020204030204"/>
                </a:rPr>
                <a:t>M</a:t>
              </a:r>
              <a:endParaRPr lang="en-IN" sz="667" kern="1200" err="1">
                <a:solidFill>
                  <a:prstClr val="white"/>
                </a:solidFill>
                <a:latin typeface="Calibri" panose="020F0502020204030204"/>
              </a:endParaRPr>
            </a:p>
          </p:txBody>
        </p:sp>
        <p:sp>
          <p:nvSpPr>
            <p:cNvPr id="112" name="TextBox 111">
              <a:extLst>
                <a:ext uri="{FF2B5EF4-FFF2-40B4-BE49-F238E27FC236}">
                  <a16:creationId xmlns:a16="http://schemas.microsoft.com/office/drawing/2014/main" id="{9DBA2BB5-8070-40F5-AE17-D6A4D5461195}"/>
                </a:ext>
              </a:extLst>
            </p:cNvPr>
            <p:cNvSpPr txBox="1"/>
            <p:nvPr/>
          </p:nvSpPr>
          <p:spPr>
            <a:xfrm>
              <a:off x="1392309" y="2382833"/>
              <a:ext cx="33663" cy="76993"/>
            </a:xfrm>
            <a:prstGeom prst="rect">
              <a:avLst/>
            </a:prstGeom>
            <a:noFill/>
          </p:spPr>
          <p:txBody>
            <a:bodyPr vert="horz" wrap="none" lIns="0" tIns="0" rIns="0" bIns="0" rtlCol="0">
              <a:spAutoFit/>
            </a:bodyPr>
            <a:lstStyle/>
            <a:p>
              <a:pPr defTabSz="609585" hangingPunct="1">
                <a:lnSpc>
                  <a:spcPct val="100000"/>
                </a:lnSpc>
                <a:spcBef>
                  <a:spcPts val="0"/>
                </a:spcBef>
              </a:pPr>
              <a:r>
                <a:rPr lang="en-US" sz="667" kern="1200">
                  <a:solidFill>
                    <a:prstClr val="white"/>
                  </a:solidFill>
                  <a:latin typeface="Calibri" panose="020F0502020204030204"/>
                </a:rPr>
                <a:t>K</a:t>
              </a:r>
              <a:endParaRPr lang="en-IN" sz="667" kern="1200" err="1">
                <a:solidFill>
                  <a:prstClr val="white"/>
                </a:solidFill>
                <a:latin typeface="Calibri" panose="020F0502020204030204"/>
              </a:endParaRPr>
            </a:p>
          </p:txBody>
        </p:sp>
        <p:sp>
          <p:nvSpPr>
            <p:cNvPr id="113" name="Rectangle 112">
              <a:extLst>
                <a:ext uri="{FF2B5EF4-FFF2-40B4-BE49-F238E27FC236}">
                  <a16:creationId xmlns:a16="http://schemas.microsoft.com/office/drawing/2014/main" id="{AAF4724E-B551-4A29-B277-5B66463AAC05}"/>
                </a:ext>
              </a:extLst>
            </p:cNvPr>
            <p:cNvSpPr/>
            <p:nvPr/>
          </p:nvSpPr>
          <p:spPr>
            <a:xfrm>
              <a:off x="1809198" y="2245673"/>
              <a:ext cx="120308" cy="720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114" name="TextBox 113">
              <a:extLst>
                <a:ext uri="{FF2B5EF4-FFF2-40B4-BE49-F238E27FC236}">
                  <a16:creationId xmlns:a16="http://schemas.microsoft.com/office/drawing/2014/main" id="{D0886B1A-742C-4135-984C-124D27AA89FD}"/>
                </a:ext>
              </a:extLst>
            </p:cNvPr>
            <p:cNvSpPr txBox="1"/>
            <p:nvPr/>
          </p:nvSpPr>
          <p:spPr>
            <a:xfrm>
              <a:off x="1834269" y="2242625"/>
              <a:ext cx="31259" cy="76993"/>
            </a:xfrm>
            <a:prstGeom prst="rect">
              <a:avLst/>
            </a:prstGeom>
            <a:noFill/>
          </p:spPr>
          <p:txBody>
            <a:bodyPr vert="horz" wrap="none" lIns="0" tIns="0" rIns="0" bIns="0" rtlCol="0">
              <a:spAutoFit/>
            </a:bodyPr>
            <a:lstStyle/>
            <a:p>
              <a:pPr defTabSz="609585" hangingPunct="1">
                <a:lnSpc>
                  <a:spcPct val="100000"/>
                </a:lnSpc>
                <a:spcBef>
                  <a:spcPts val="0"/>
                </a:spcBef>
              </a:pPr>
              <a:r>
                <a:rPr lang="en-US" sz="667" kern="1200">
                  <a:solidFill>
                    <a:prstClr val="white"/>
                  </a:solidFill>
                  <a:latin typeface="Calibri" panose="020F0502020204030204"/>
                </a:rPr>
                <a:t>E</a:t>
              </a:r>
              <a:endParaRPr lang="en-IN" sz="667" kern="1200" err="1">
                <a:solidFill>
                  <a:prstClr val="white"/>
                </a:solidFill>
                <a:latin typeface="Calibri" panose="020F0502020204030204"/>
              </a:endParaRPr>
            </a:p>
          </p:txBody>
        </p:sp>
        <p:sp>
          <p:nvSpPr>
            <p:cNvPr id="115" name="Rectangle 114">
              <a:extLst>
                <a:ext uri="{FF2B5EF4-FFF2-40B4-BE49-F238E27FC236}">
                  <a16:creationId xmlns:a16="http://schemas.microsoft.com/office/drawing/2014/main" id="{B3EA3D4F-88CE-4D0C-9957-A49984F98B84}"/>
                </a:ext>
              </a:extLst>
            </p:cNvPr>
            <p:cNvSpPr/>
            <p:nvPr/>
          </p:nvSpPr>
          <p:spPr>
            <a:xfrm>
              <a:off x="1809198" y="2385881"/>
              <a:ext cx="120308" cy="720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116" name="TextBox 115">
              <a:extLst>
                <a:ext uri="{FF2B5EF4-FFF2-40B4-BE49-F238E27FC236}">
                  <a16:creationId xmlns:a16="http://schemas.microsoft.com/office/drawing/2014/main" id="{CA3260CF-1EFC-4840-A231-41DF2A7485EC}"/>
                </a:ext>
              </a:extLst>
            </p:cNvPr>
            <p:cNvSpPr txBox="1"/>
            <p:nvPr/>
          </p:nvSpPr>
          <p:spPr>
            <a:xfrm>
              <a:off x="1816608" y="2392993"/>
              <a:ext cx="84158" cy="61508"/>
            </a:xfrm>
            <a:prstGeom prst="rect">
              <a:avLst/>
            </a:prstGeom>
            <a:noFill/>
          </p:spPr>
          <p:txBody>
            <a:bodyPr vert="horz" wrap="none" lIns="0" tIns="0" rIns="0" bIns="0" rtlCol="0">
              <a:spAutoFit/>
            </a:bodyPr>
            <a:lstStyle/>
            <a:p>
              <a:pPr defTabSz="609585" hangingPunct="1">
                <a:lnSpc>
                  <a:spcPct val="100000"/>
                </a:lnSpc>
                <a:spcBef>
                  <a:spcPts val="0"/>
                </a:spcBef>
              </a:pPr>
              <a:r>
                <a:rPr lang="en-US" sz="533" kern="1200">
                  <a:solidFill>
                    <a:prstClr val="white"/>
                  </a:solidFill>
                  <a:latin typeface="Calibri" panose="020F0502020204030204"/>
                </a:rPr>
                <a:t>USB</a:t>
              </a:r>
              <a:endParaRPr lang="en-IN" sz="533" kern="1200" err="1">
                <a:solidFill>
                  <a:prstClr val="white"/>
                </a:solidFill>
                <a:latin typeface="Calibri" panose="020F0502020204030204"/>
              </a:endParaRPr>
            </a:p>
          </p:txBody>
        </p:sp>
      </p:grpSp>
      <p:sp>
        <p:nvSpPr>
          <p:cNvPr id="117" name="TextBox 116">
            <a:extLst>
              <a:ext uri="{FF2B5EF4-FFF2-40B4-BE49-F238E27FC236}">
                <a16:creationId xmlns:a16="http://schemas.microsoft.com/office/drawing/2014/main" id="{817FB828-72E6-46E2-B270-6E73F894EF0D}"/>
              </a:ext>
            </a:extLst>
          </p:cNvPr>
          <p:cNvSpPr txBox="1"/>
          <p:nvPr/>
        </p:nvSpPr>
        <p:spPr>
          <a:xfrm>
            <a:off x="8831435" y="1645021"/>
            <a:ext cx="363882" cy="82010"/>
          </a:xfrm>
          <a:prstGeom prst="rect">
            <a:avLst/>
          </a:prstGeom>
          <a:solidFill>
            <a:srgbClr val="C00000"/>
          </a:solidFill>
        </p:spPr>
        <p:txBody>
          <a:bodyPr vert="horz" wrap="none" lIns="0" tIns="0" rIns="0" bIns="0" rtlCol="0">
            <a:spAutoFit/>
          </a:bodyPr>
          <a:lstStyle/>
          <a:p>
            <a:pPr defTabSz="609585" hangingPunct="1">
              <a:lnSpc>
                <a:spcPct val="100000"/>
              </a:lnSpc>
              <a:spcBef>
                <a:spcPts val="0"/>
              </a:spcBef>
            </a:pPr>
            <a:r>
              <a:rPr lang="en-US" sz="533" kern="1200">
                <a:solidFill>
                  <a:prstClr val="white"/>
                </a:solidFill>
                <a:latin typeface="Calibri" panose="020F0502020204030204"/>
              </a:rPr>
              <a:t>Any BIOS, OS</a:t>
            </a:r>
            <a:endParaRPr lang="en-IN" sz="533" kern="1200" err="1">
              <a:solidFill>
                <a:prstClr val="white"/>
              </a:solidFill>
              <a:latin typeface="Calibri" panose="020F0502020204030204"/>
            </a:endParaRPr>
          </a:p>
        </p:txBody>
      </p:sp>
      <p:sp>
        <p:nvSpPr>
          <p:cNvPr id="118" name="TextBox 117">
            <a:extLst>
              <a:ext uri="{FF2B5EF4-FFF2-40B4-BE49-F238E27FC236}">
                <a16:creationId xmlns:a16="http://schemas.microsoft.com/office/drawing/2014/main" id="{D570A44A-A128-4E79-91FD-1FEE9525F4D0}"/>
              </a:ext>
            </a:extLst>
          </p:cNvPr>
          <p:cNvSpPr txBox="1"/>
          <p:nvPr/>
        </p:nvSpPr>
        <p:spPr>
          <a:xfrm>
            <a:off x="10312250" y="2493819"/>
            <a:ext cx="160300" cy="102657"/>
          </a:xfrm>
          <a:prstGeom prst="rect">
            <a:avLst/>
          </a:prstGeom>
          <a:noFill/>
        </p:spPr>
        <p:txBody>
          <a:bodyPr vert="horz" wrap="none" lIns="0" tIns="0" rIns="0" bIns="0" rtlCol="0">
            <a:spAutoFit/>
          </a:bodyPr>
          <a:lstStyle/>
          <a:p>
            <a:pPr defTabSz="609585" hangingPunct="1">
              <a:lnSpc>
                <a:spcPct val="100000"/>
              </a:lnSpc>
              <a:spcBef>
                <a:spcPts val="0"/>
              </a:spcBef>
            </a:pPr>
            <a:r>
              <a:rPr lang="en-US" sz="667" kern="1200">
                <a:solidFill>
                  <a:prstClr val="black"/>
                </a:solidFill>
                <a:latin typeface="Calibri" panose="020F0502020204030204"/>
              </a:rPr>
              <a:t>Host</a:t>
            </a:r>
            <a:endParaRPr lang="en-IN" sz="667" kern="1200" err="1">
              <a:solidFill>
                <a:prstClr val="black"/>
              </a:solidFill>
              <a:latin typeface="Calibri" panose="020F0502020204030204"/>
            </a:endParaRPr>
          </a:p>
        </p:txBody>
      </p:sp>
      <p:sp>
        <p:nvSpPr>
          <p:cNvPr id="119" name="TextBox 118">
            <a:extLst>
              <a:ext uri="{FF2B5EF4-FFF2-40B4-BE49-F238E27FC236}">
                <a16:creationId xmlns:a16="http://schemas.microsoft.com/office/drawing/2014/main" id="{76681892-1248-46AD-BD52-F650751141D5}"/>
              </a:ext>
            </a:extLst>
          </p:cNvPr>
          <p:cNvSpPr txBox="1"/>
          <p:nvPr/>
        </p:nvSpPr>
        <p:spPr>
          <a:xfrm>
            <a:off x="7290221" y="2496000"/>
            <a:ext cx="571503" cy="184666"/>
          </a:xfrm>
          <a:prstGeom prst="rect">
            <a:avLst/>
          </a:prstGeom>
          <a:noFill/>
        </p:spPr>
        <p:txBody>
          <a:bodyPr vert="horz" wrap="none" lIns="0" tIns="0" rIns="0" bIns="0" rtlCol="0">
            <a:spAutoFit/>
          </a:bodyPr>
          <a:lstStyle/>
          <a:p>
            <a:pPr defTabSz="609585" hangingPunct="1">
              <a:lnSpc>
                <a:spcPct val="100000"/>
              </a:lnSpc>
              <a:spcBef>
                <a:spcPts val="0"/>
              </a:spcBef>
            </a:pPr>
            <a:r>
              <a:rPr lang="en-US" sz="1200" kern="1200">
                <a:solidFill>
                  <a:prstClr val="white">
                    <a:lumMod val="95000"/>
                  </a:prstClr>
                </a:solidFill>
                <a:effectLst>
                  <a:outerShdw blurRad="38100" dist="38100" dir="2700000" algn="tl">
                    <a:srgbClr val="000000">
                      <a:alpha val="43137"/>
                    </a:srgbClr>
                  </a:outerShdw>
                </a:effectLst>
                <a:latin typeface="Calibri" panose="020F0502020204030204"/>
              </a:rPr>
              <a:t>IP Device</a:t>
            </a:r>
            <a:endParaRPr lang="en-IN" sz="1200" kern="1200" err="1">
              <a:solidFill>
                <a:prstClr val="white">
                  <a:lumMod val="95000"/>
                </a:prstClr>
              </a:solidFill>
              <a:effectLst>
                <a:outerShdw blurRad="38100" dist="38100" dir="2700000" algn="tl">
                  <a:srgbClr val="000000">
                    <a:alpha val="43137"/>
                  </a:srgbClr>
                </a:outerShdw>
              </a:effectLst>
              <a:latin typeface="Calibri" panose="020F0502020204030204"/>
            </a:endParaRPr>
          </a:p>
        </p:txBody>
      </p:sp>
      <p:cxnSp>
        <p:nvCxnSpPr>
          <p:cNvPr id="120" name="Straight Connector 119">
            <a:extLst>
              <a:ext uri="{FF2B5EF4-FFF2-40B4-BE49-F238E27FC236}">
                <a16:creationId xmlns:a16="http://schemas.microsoft.com/office/drawing/2014/main" id="{B4E89930-5919-444B-95A1-B6B9770D5ABD}"/>
              </a:ext>
            </a:extLst>
          </p:cNvPr>
          <p:cNvCxnSpPr>
            <a:cxnSpLocks/>
          </p:cNvCxnSpPr>
          <p:nvPr/>
        </p:nvCxnSpPr>
        <p:spPr>
          <a:xfrm flipV="1">
            <a:off x="8315692" y="2726943"/>
            <a:ext cx="0" cy="144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1" name="Cloud 120">
            <a:extLst>
              <a:ext uri="{FF2B5EF4-FFF2-40B4-BE49-F238E27FC236}">
                <a16:creationId xmlns:a16="http://schemas.microsoft.com/office/drawing/2014/main" id="{57BC2F13-595C-4353-8B9C-8186207F3676}"/>
              </a:ext>
            </a:extLst>
          </p:cNvPr>
          <p:cNvSpPr/>
          <p:nvPr/>
        </p:nvSpPr>
        <p:spPr>
          <a:xfrm>
            <a:off x="7381118" y="2837472"/>
            <a:ext cx="1869148" cy="326547"/>
          </a:xfrm>
          <a:prstGeom prst="cloud">
            <a:avLst/>
          </a:prstGeom>
          <a:solidFill>
            <a:srgbClr val="0086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sz="667" kern="1200">
              <a:solidFill>
                <a:prstClr val="white"/>
              </a:solidFill>
              <a:effectLst>
                <a:outerShdw blurRad="38100" dist="38100" dir="2700000" algn="tl">
                  <a:srgbClr val="000000">
                    <a:alpha val="43137"/>
                  </a:srgbClr>
                </a:outerShdw>
              </a:effectLst>
              <a:latin typeface="Calibri" panose="020F0502020204030204"/>
            </a:endParaRPr>
          </a:p>
        </p:txBody>
      </p:sp>
      <p:sp>
        <p:nvSpPr>
          <p:cNvPr id="122" name="Rectangle 121">
            <a:extLst>
              <a:ext uri="{FF2B5EF4-FFF2-40B4-BE49-F238E27FC236}">
                <a16:creationId xmlns:a16="http://schemas.microsoft.com/office/drawing/2014/main" id="{729D6844-4075-4905-84DA-EAC7E1016A05}"/>
              </a:ext>
            </a:extLst>
          </p:cNvPr>
          <p:cNvSpPr/>
          <p:nvPr/>
        </p:nvSpPr>
        <p:spPr>
          <a:xfrm>
            <a:off x="867955" y="6362527"/>
            <a:ext cx="560101" cy="19920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r>
              <a:rPr lang="en-US" sz="1200" kern="1200">
                <a:solidFill>
                  <a:prstClr val="white"/>
                </a:solidFill>
                <a:latin typeface="Calibri" panose="020F0502020204030204"/>
              </a:rPr>
              <a:t>Port</a:t>
            </a:r>
            <a:endParaRPr lang="en-IN" sz="1200" kern="1200">
              <a:solidFill>
                <a:prstClr val="white"/>
              </a:solidFill>
              <a:latin typeface="Calibri" panose="020F0502020204030204"/>
            </a:endParaRPr>
          </a:p>
        </p:txBody>
      </p:sp>
      <p:sp>
        <p:nvSpPr>
          <p:cNvPr id="123" name="Rectangle: Rounded Corners 122">
            <a:extLst>
              <a:ext uri="{FF2B5EF4-FFF2-40B4-BE49-F238E27FC236}">
                <a16:creationId xmlns:a16="http://schemas.microsoft.com/office/drawing/2014/main" id="{E27968D3-B550-4A04-AF91-49AF940992F1}"/>
              </a:ext>
            </a:extLst>
          </p:cNvPr>
          <p:cNvSpPr/>
          <p:nvPr/>
        </p:nvSpPr>
        <p:spPr>
          <a:xfrm>
            <a:off x="149874" y="6426557"/>
            <a:ext cx="2414761" cy="412140"/>
          </a:xfrm>
          <a:prstGeom prst="roundRect">
            <a:avLst/>
          </a:prstGeom>
          <a:noFill/>
          <a:ln w="3175">
            <a:solidFill>
              <a:srgbClr val="0071C5"/>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124" name="TextBox 123">
            <a:extLst>
              <a:ext uri="{FF2B5EF4-FFF2-40B4-BE49-F238E27FC236}">
                <a16:creationId xmlns:a16="http://schemas.microsoft.com/office/drawing/2014/main" id="{99988357-06DA-4E36-A62E-964571647892}"/>
              </a:ext>
            </a:extLst>
          </p:cNvPr>
          <p:cNvSpPr txBox="1"/>
          <p:nvPr/>
        </p:nvSpPr>
        <p:spPr>
          <a:xfrm>
            <a:off x="241425" y="6365055"/>
            <a:ext cx="449162" cy="184666"/>
          </a:xfrm>
          <a:prstGeom prst="rect">
            <a:avLst/>
          </a:prstGeom>
          <a:solidFill>
            <a:srgbClr val="003C71"/>
          </a:solidFill>
        </p:spPr>
        <p:txBody>
          <a:bodyPr vert="horz" wrap="none" lIns="0" tIns="0" rIns="0" bIns="0" rtlCol="0">
            <a:spAutoFit/>
          </a:bodyPr>
          <a:lstStyle/>
          <a:p>
            <a:pPr defTabSz="609585" hangingPunct="1">
              <a:lnSpc>
                <a:spcPct val="100000"/>
              </a:lnSpc>
              <a:spcBef>
                <a:spcPts val="0"/>
              </a:spcBef>
            </a:pPr>
            <a:r>
              <a:rPr lang="en-US" sz="1200" kern="1200">
                <a:solidFill>
                  <a:prstClr val="white"/>
                </a:solidFill>
                <a:latin typeface="Calibri" panose="020F0502020204030204"/>
              </a:rPr>
              <a:t>Legend</a:t>
            </a:r>
            <a:endParaRPr lang="en-IN" sz="1200" kern="1200" err="1">
              <a:solidFill>
                <a:prstClr val="white"/>
              </a:solidFill>
              <a:latin typeface="Calibri" panose="020F0502020204030204"/>
            </a:endParaRPr>
          </a:p>
        </p:txBody>
      </p:sp>
      <p:sp>
        <p:nvSpPr>
          <p:cNvPr id="125" name="Rectangle 124">
            <a:extLst>
              <a:ext uri="{FF2B5EF4-FFF2-40B4-BE49-F238E27FC236}">
                <a16:creationId xmlns:a16="http://schemas.microsoft.com/office/drawing/2014/main" id="{6AAB9015-8CA4-4C03-B40F-D5A5E8C84C24}"/>
              </a:ext>
            </a:extLst>
          </p:cNvPr>
          <p:cNvSpPr/>
          <p:nvPr/>
        </p:nvSpPr>
        <p:spPr>
          <a:xfrm>
            <a:off x="1526094" y="6359146"/>
            <a:ext cx="560101" cy="199207"/>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r>
              <a:rPr lang="en-US" sz="1200" kern="1200">
                <a:solidFill>
                  <a:prstClr val="white"/>
                </a:solidFill>
                <a:latin typeface="Calibri" panose="020F0502020204030204"/>
              </a:rPr>
              <a:t>SW</a:t>
            </a:r>
            <a:endParaRPr lang="en-IN" sz="1200" kern="1200">
              <a:solidFill>
                <a:prstClr val="white"/>
              </a:solidFill>
              <a:latin typeface="Calibri" panose="020F0502020204030204"/>
            </a:endParaRPr>
          </a:p>
        </p:txBody>
      </p:sp>
      <p:sp>
        <p:nvSpPr>
          <p:cNvPr id="126" name="Rectangle 125">
            <a:extLst>
              <a:ext uri="{FF2B5EF4-FFF2-40B4-BE49-F238E27FC236}">
                <a16:creationId xmlns:a16="http://schemas.microsoft.com/office/drawing/2014/main" id="{E693DBE2-0FD0-41EC-8988-BB55769C19B1}"/>
              </a:ext>
            </a:extLst>
          </p:cNvPr>
          <p:cNvSpPr/>
          <p:nvPr/>
        </p:nvSpPr>
        <p:spPr>
          <a:xfrm>
            <a:off x="2153586" y="6356718"/>
            <a:ext cx="827212" cy="199207"/>
          </a:xfrm>
          <a:prstGeom prst="rect">
            <a:avLst/>
          </a:prstGeom>
          <a:solidFill>
            <a:srgbClr val="ED13B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r>
              <a:rPr lang="en-US" sz="1200" kern="1200">
                <a:solidFill>
                  <a:prstClr val="black"/>
                </a:solidFill>
                <a:latin typeface="Calibri" panose="020F0502020204030204"/>
              </a:rPr>
              <a:t>Adapter</a:t>
            </a:r>
            <a:endParaRPr lang="en-IN" sz="1200" kern="1200">
              <a:solidFill>
                <a:prstClr val="black"/>
              </a:solidFill>
              <a:latin typeface="Calibri" panose="020F0502020204030204"/>
            </a:endParaRPr>
          </a:p>
        </p:txBody>
      </p:sp>
      <p:cxnSp>
        <p:nvCxnSpPr>
          <p:cNvPr id="127" name="Connector: Elbow 126">
            <a:extLst>
              <a:ext uri="{FF2B5EF4-FFF2-40B4-BE49-F238E27FC236}">
                <a16:creationId xmlns:a16="http://schemas.microsoft.com/office/drawing/2014/main" id="{86432616-DD1B-4A4F-BA1A-D701A8F60084}"/>
              </a:ext>
            </a:extLst>
          </p:cNvPr>
          <p:cNvCxnSpPr>
            <a:cxnSpLocks/>
            <a:stCxn id="129" idx="1"/>
          </p:cNvCxnSpPr>
          <p:nvPr/>
        </p:nvCxnSpPr>
        <p:spPr>
          <a:xfrm rot="10800000" flipV="1">
            <a:off x="9587683" y="2800159"/>
            <a:ext cx="335458" cy="488809"/>
          </a:xfrm>
          <a:prstGeom prst="bentConnector2">
            <a:avLst/>
          </a:prstGeom>
          <a:ln w="3175">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FD0D673F-1158-4AEA-9F05-5012BA46740F}"/>
              </a:ext>
            </a:extLst>
          </p:cNvPr>
          <p:cNvSpPr txBox="1"/>
          <p:nvPr/>
        </p:nvSpPr>
        <p:spPr>
          <a:xfrm>
            <a:off x="9592749" y="2902425"/>
            <a:ext cx="597921" cy="123111"/>
          </a:xfrm>
          <a:prstGeom prst="rect">
            <a:avLst/>
          </a:prstGeom>
          <a:noFill/>
        </p:spPr>
        <p:txBody>
          <a:bodyPr vert="horz" wrap="none" lIns="0" tIns="0" rIns="0" bIns="0" rtlCol="0">
            <a:spAutoFit/>
          </a:bodyPr>
          <a:lstStyle/>
          <a:p>
            <a:pPr defTabSz="609585" hangingPunct="1">
              <a:lnSpc>
                <a:spcPct val="100000"/>
              </a:lnSpc>
              <a:spcBef>
                <a:spcPts val="0"/>
              </a:spcBef>
            </a:pPr>
            <a:r>
              <a:rPr lang="en-US" sz="800" kern="1200">
                <a:solidFill>
                  <a:prstClr val="black"/>
                </a:solidFill>
                <a:latin typeface="Calibri" panose="020F0502020204030204"/>
              </a:rPr>
              <a:t>Remote Login </a:t>
            </a:r>
          </a:p>
        </p:txBody>
      </p:sp>
      <p:sp>
        <p:nvSpPr>
          <p:cNvPr id="129" name="TextBox 128">
            <a:extLst>
              <a:ext uri="{FF2B5EF4-FFF2-40B4-BE49-F238E27FC236}">
                <a16:creationId xmlns:a16="http://schemas.microsoft.com/office/drawing/2014/main" id="{E744ACF7-81F4-472A-A895-9EBAA18E6A5F}"/>
              </a:ext>
            </a:extLst>
          </p:cNvPr>
          <p:cNvSpPr txBox="1"/>
          <p:nvPr/>
        </p:nvSpPr>
        <p:spPr>
          <a:xfrm>
            <a:off x="9923141" y="2748831"/>
            <a:ext cx="80150" cy="102657"/>
          </a:xfrm>
          <a:prstGeom prst="rect">
            <a:avLst/>
          </a:prstGeom>
          <a:solidFill>
            <a:schemeClr val="tx1"/>
          </a:solidFill>
        </p:spPr>
        <p:txBody>
          <a:bodyPr vert="horz" wrap="none" lIns="0" tIns="0" rIns="0" bIns="0" rtlCol="0">
            <a:spAutoFit/>
          </a:bodyPr>
          <a:lstStyle/>
          <a:p>
            <a:pPr defTabSz="609585" hangingPunct="1">
              <a:lnSpc>
                <a:spcPct val="100000"/>
              </a:lnSpc>
              <a:spcBef>
                <a:spcPts val="0"/>
              </a:spcBef>
            </a:pPr>
            <a:r>
              <a:rPr lang="en-US" sz="667" kern="1200">
                <a:solidFill>
                  <a:prstClr val="white"/>
                </a:solidFill>
                <a:latin typeface="Calibri" panose="020F0502020204030204"/>
              </a:rPr>
              <a:t> E </a:t>
            </a:r>
            <a:endParaRPr lang="en-IN" sz="667" kern="1200" err="1">
              <a:solidFill>
                <a:prstClr val="white"/>
              </a:solidFill>
              <a:latin typeface="Calibri" panose="020F0502020204030204"/>
            </a:endParaRPr>
          </a:p>
        </p:txBody>
      </p:sp>
      <p:sp>
        <p:nvSpPr>
          <p:cNvPr id="130" name="Cloud 129">
            <a:extLst>
              <a:ext uri="{FF2B5EF4-FFF2-40B4-BE49-F238E27FC236}">
                <a16:creationId xmlns:a16="http://schemas.microsoft.com/office/drawing/2014/main" id="{B1070FE3-A8D1-47B0-8829-AAA6FB4497ED}"/>
              </a:ext>
            </a:extLst>
          </p:cNvPr>
          <p:cNvSpPr/>
          <p:nvPr/>
        </p:nvSpPr>
        <p:spPr>
          <a:xfrm>
            <a:off x="8401309" y="3127833"/>
            <a:ext cx="1601388" cy="593985"/>
          </a:xfrm>
          <a:prstGeom prst="cloud">
            <a:avLst/>
          </a:prstGeom>
          <a:solidFill>
            <a:srgbClr val="0086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r>
              <a:rPr lang="en-US" sz="1200" kern="1200">
                <a:solidFill>
                  <a:prstClr val="white"/>
                </a:solidFill>
                <a:effectLst>
                  <a:outerShdw blurRad="38100" dist="38100" dir="2700000" algn="tl">
                    <a:srgbClr val="000000">
                      <a:alpha val="43137"/>
                    </a:srgbClr>
                  </a:outerShdw>
                </a:effectLst>
                <a:latin typeface="Calibri" panose="020F0502020204030204"/>
              </a:rPr>
              <a:t>Internet</a:t>
            </a:r>
            <a:endParaRPr lang="en-IN" sz="1200" kern="1200">
              <a:solidFill>
                <a:prstClr val="white"/>
              </a:solidFill>
              <a:effectLst>
                <a:outerShdw blurRad="38100" dist="38100" dir="2700000" algn="tl">
                  <a:srgbClr val="000000">
                    <a:alpha val="43137"/>
                  </a:srgbClr>
                </a:outerShdw>
              </a:effectLst>
              <a:latin typeface="Calibri" panose="020F0502020204030204"/>
            </a:endParaRPr>
          </a:p>
        </p:txBody>
      </p:sp>
      <p:sp>
        <p:nvSpPr>
          <p:cNvPr id="131" name="TextBox 130">
            <a:extLst>
              <a:ext uri="{FF2B5EF4-FFF2-40B4-BE49-F238E27FC236}">
                <a16:creationId xmlns:a16="http://schemas.microsoft.com/office/drawing/2014/main" id="{32456AA0-19CB-402C-8AF6-8FB18F38591B}"/>
              </a:ext>
            </a:extLst>
          </p:cNvPr>
          <p:cNvSpPr txBox="1"/>
          <p:nvPr/>
        </p:nvSpPr>
        <p:spPr>
          <a:xfrm>
            <a:off x="7915531" y="2879064"/>
            <a:ext cx="822341" cy="266676"/>
          </a:xfrm>
          <a:prstGeom prst="rect">
            <a:avLst/>
          </a:prstGeom>
          <a:noFill/>
        </p:spPr>
        <p:txBody>
          <a:bodyPr vert="horz" wrap="none" lIns="0" tIns="0" rIns="0" bIns="0" rtlCol="0">
            <a:spAutoFit/>
          </a:bodyPr>
          <a:lstStyle/>
          <a:p>
            <a:pPr algn="ctr" defTabSz="609585" hangingPunct="1">
              <a:lnSpc>
                <a:spcPct val="100000"/>
              </a:lnSpc>
              <a:spcBef>
                <a:spcPts val="0"/>
              </a:spcBef>
            </a:pPr>
            <a:r>
              <a:rPr lang="en-US" sz="1200" kern="1200">
                <a:solidFill>
                  <a:prstClr val="white"/>
                </a:solidFill>
                <a:effectLst>
                  <a:outerShdw blurRad="38100" dist="38100" dir="2700000" algn="tl">
                    <a:srgbClr val="000000">
                      <a:alpha val="43137"/>
                    </a:srgbClr>
                  </a:outerShdw>
                </a:effectLst>
                <a:latin typeface="Calibri" panose="020F0502020204030204"/>
              </a:rPr>
              <a:t>One Cloud</a:t>
            </a:r>
          </a:p>
          <a:p>
            <a:pPr algn="ctr" defTabSz="609585" hangingPunct="1">
              <a:lnSpc>
                <a:spcPct val="100000"/>
              </a:lnSpc>
              <a:spcBef>
                <a:spcPts val="0"/>
              </a:spcBef>
            </a:pPr>
            <a:r>
              <a:rPr lang="en-US" sz="533" kern="1200">
                <a:solidFill>
                  <a:prstClr val="white"/>
                </a:solidFill>
                <a:effectLst>
                  <a:outerShdw blurRad="38100" dist="38100" dir="2700000" algn="tl">
                    <a:srgbClr val="000000">
                      <a:alpha val="43137"/>
                    </a:srgbClr>
                  </a:outerShdw>
                </a:effectLst>
                <a:latin typeface="Calibri" panose="020F0502020204030204"/>
              </a:rPr>
              <a:t>(access control &amp; abstraction)</a:t>
            </a:r>
            <a:endParaRPr lang="en-IN" sz="533" kern="1200">
              <a:solidFill>
                <a:prstClr val="white"/>
              </a:solidFill>
              <a:effectLst>
                <a:outerShdw blurRad="38100" dist="38100" dir="2700000" algn="tl">
                  <a:srgbClr val="000000">
                    <a:alpha val="43137"/>
                  </a:srgbClr>
                </a:outerShdw>
              </a:effectLst>
              <a:latin typeface="Calibri" panose="020F0502020204030204"/>
            </a:endParaRPr>
          </a:p>
        </p:txBody>
      </p:sp>
      <p:sp>
        <p:nvSpPr>
          <p:cNvPr id="132" name="TextBox 131">
            <a:extLst>
              <a:ext uri="{FF2B5EF4-FFF2-40B4-BE49-F238E27FC236}">
                <a16:creationId xmlns:a16="http://schemas.microsoft.com/office/drawing/2014/main" id="{CC7A9FB1-E416-4A2B-8FA0-FCC1F499EB21}"/>
              </a:ext>
            </a:extLst>
          </p:cNvPr>
          <p:cNvSpPr txBox="1"/>
          <p:nvPr/>
        </p:nvSpPr>
        <p:spPr>
          <a:xfrm>
            <a:off x="1220239" y="4109865"/>
            <a:ext cx="4431541" cy="923330"/>
          </a:xfrm>
          <a:prstGeom prst="rect">
            <a:avLst/>
          </a:prstGeom>
          <a:noFill/>
        </p:spPr>
        <p:txBody>
          <a:bodyPr vert="horz" wrap="square" lIns="0" tIns="0" rIns="0" bIns="0" rtlCol="0">
            <a:spAutoFit/>
          </a:bodyPr>
          <a:lstStyle/>
          <a:p>
            <a:pPr defTabSz="609585" hangingPunct="1">
              <a:lnSpc>
                <a:spcPct val="100000"/>
              </a:lnSpc>
              <a:spcBef>
                <a:spcPts val="0"/>
              </a:spcBef>
            </a:pPr>
            <a:r>
              <a:rPr lang="en-US" sz="1200" b="1" u="sng" kern="1200">
                <a:solidFill>
                  <a:srgbClr val="0071C5"/>
                </a:solidFill>
                <a:latin typeface="Calibri" panose="020F0502020204030204"/>
              </a:rPr>
              <a:t>Features</a:t>
            </a:r>
          </a:p>
          <a:p>
            <a:pPr marL="228594" indent="-228594" defTabSz="609585" hangingPunct="1">
              <a:lnSpc>
                <a:spcPct val="100000"/>
              </a:lnSpc>
              <a:spcBef>
                <a:spcPts val="0"/>
              </a:spcBef>
              <a:buFont typeface="Arial" panose="020B0604020202020204" pitchFamily="34" charset="0"/>
              <a:buChar char="•"/>
            </a:pPr>
            <a:r>
              <a:rPr lang="en-US" sz="1200" kern="1200">
                <a:solidFill>
                  <a:srgbClr val="0071C5"/>
                </a:solidFill>
                <a:latin typeface="Calibri" panose="020F0502020204030204"/>
              </a:rPr>
              <a:t>Direct visual access to target’s display in all states</a:t>
            </a:r>
          </a:p>
          <a:p>
            <a:pPr marL="228594" indent="-228594" defTabSz="609585" hangingPunct="1">
              <a:lnSpc>
                <a:spcPct val="100000"/>
              </a:lnSpc>
              <a:spcBef>
                <a:spcPts val="0"/>
              </a:spcBef>
              <a:buFont typeface="Arial" panose="020B0604020202020204" pitchFamily="34" charset="0"/>
              <a:buChar char="•"/>
            </a:pPr>
            <a:r>
              <a:rPr lang="en-US" sz="1200" kern="1200">
                <a:solidFill>
                  <a:srgbClr val="0071C5"/>
                </a:solidFill>
                <a:latin typeface="Calibri" panose="020F0502020204030204"/>
              </a:rPr>
              <a:t>Keyboard mouse interaction in all states</a:t>
            </a:r>
          </a:p>
          <a:p>
            <a:pPr marL="228594" indent="-228594" defTabSz="609585" hangingPunct="1">
              <a:lnSpc>
                <a:spcPct val="100000"/>
              </a:lnSpc>
              <a:spcBef>
                <a:spcPts val="0"/>
              </a:spcBef>
              <a:buFont typeface="Arial" panose="020B0604020202020204" pitchFamily="34" charset="0"/>
              <a:buChar char="•"/>
            </a:pPr>
            <a:r>
              <a:rPr lang="en-US" sz="1200" kern="1200">
                <a:solidFill>
                  <a:srgbClr val="0071C5"/>
                </a:solidFill>
                <a:latin typeface="Calibri" panose="020F0502020204030204"/>
              </a:rPr>
              <a:t>Same setup reused for all OS/platforms with no additional effort</a:t>
            </a:r>
          </a:p>
          <a:p>
            <a:pPr marL="228594" indent="-228594" defTabSz="609585" hangingPunct="1">
              <a:lnSpc>
                <a:spcPct val="100000"/>
              </a:lnSpc>
              <a:spcBef>
                <a:spcPts val="0"/>
              </a:spcBef>
              <a:buFont typeface="Arial" panose="020B0604020202020204" pitchFamily="34" charset="0"/>
              <a:buChar char="•"/>
            </a:pPr>
            <a:r>
              <a:rPr lang="en-US" sz="1200" kern="1200">
                <a:solidFill>
                  <a:srgbClr val="0071C5"/>
                </a:solidFill>
                <a:latin typeface="Calibri" panose="020F0502020204030204"/>
              </a:rPr>
              <a:t>Ability to probe with scope/LA/DMM</a:t>
            </a:r>
            <a:endParaRPr lang="en-IN" sz="1200" kern="1200" err="1">
              <a:solidFill>
                <a:srgbClr val="0071C5"/>
              </a:solidFill>
              <a:latin typeface="Calibri" panose="020F0502020204030204"/>
            </a:endParaRPr>
          </a:p>
        </p:txBody>
      </p:sp>
      <p:sp>
        <p:nvSpPr>
          <p:cNvPr id="133" name="TextBox 132">
            <a:extLst>
              <a:ext uri="{FF2B5EF4-FFF2-40B4-BE49-F238E27FC236}">
                <a16:creationId xmlns:a16="http://schemas.microsoft.com/office/drawing/2014/main" id="{58782343-824A-4F58-8973-D5F4ECA26CC8}"/>
              </a:ext>
            </a:extLst>
          </p:cNvPr>
          <p:cNvSpPr txBox="1"/>
          <p:nvPr/>
        </p:nvSpPr>
        <p:spPr>
          <a:xfrm>
            <a:off x="7116023" y="4110732"/>
            <a:ext cx="4319880" cy="923330"/>
          </a:xfrm>
          <a:prstGeom prst="rect">
            <a:avLst/>
          </a:prstGeom>
          <a:noFill/>
        </p:spPr>
        <p:txBody>
          <a:bodyPr vert="horz" wrap="square" lIns="0" tIns="0" rIns="0" bIns="0" rtlCol="0">
            <a:spAutoFit/>
          </a:bodyPr>
          <a:lstStyle/>
          <a:p>
            <a:pPr defTabSz="609585" hangingPunct="1">
              <a:lnSpc>
                <a:spcPct val="100000"/>
              </a:lnSpc>
              <a:spcBef>
                <a:spcPts val="0"/>
              </a:spcBef>
            </a:pPr>
            <a:r>
              <a:rPr lang="en-US" sz="1200" b="1" u="sng" kern="1200">
                <a:solidFill>
                  <a:srgbClr val="0071C5"/>
                </a:solidFill>
                <a:latin typeface="Calibri" panose="020F0502020204030204"/>
              </a:rPr>
              <a:t>Features</a:t>
            </a:r>
          </a:p>
          <a:p>
            <a:pPr marL="228594" indent="-228594" defTabSz="609585" hangingPunct="1">
              <a:lnSpc>
                <a:spcPct val="100000"/>
              </a:lnSpc>
              <a:spcBef>
                <a:spcPts val="0"/>
              </a:spcBef>
              <a:buFont typeface="Arial" panose="020B0604020202020204" pitchFamily="34" charset="0"/>
              <a:buChar char="•"/>
            </a:pPr>
            <a:r>
              <a:rPr lang="en-US" sz="1200" kern="1200">
                <a:solidFill>
                  <a:srgbClr val="0071C5"/>
                </a:solidFill>
                <a:latin typeface="Calibri" panose="020F0502020204030204"/>
              </a:rPr>
              <a:t>Direct visual access to target’s display in all states</a:t>
            </a:r>
          </a:p>
          <a:p>
            <a:pPr marL="228594" indent="-228594" defTabSz="609585" hangingPunct="1">
              <a:lnSpc>
                <a:spcPct val="100000"/>
              </a:lnSpc>
              <a:spcBef>
                <a:spcPts val="0"/>
              </a:spcBef>
              <a:buFont typeface="Arial" panose="020B0604020202020204" pitchFamily="34" charset="0"/>
              <a:buChar char="•"/>
            </a:pPr>
            <a:r>
              <a:rPr lang="en-US" sz="1200" kern="1200">
                <a:solidFill>
                  <a:srgbClr val="0071C5"/>
                </a:solidFill>
                <a:latin typeface="Calibri" panose="020F0502020204030204"/>
              </a:rPr>
              <a:t>Keyboard mouse interaction in all states</a:t>
            </a:r>
          </a:p>
          <a:p>
            <a:pPr marL="228594" indent="-228594" defTabSz="609585" hangingPunct="1">
              <a:lnSpc>
                <a:spcPct val="100000"/>
              </a:lnSpc>
              <a:spcBef>
                <a:spcPts val="0"/>
              </a:spcBef>
              <a:buFont typeface="Arial" panose="020B0604020202020204" pitchFamily="34" charset="0"/>
              <a:buChar char="•"/>
            </a:pPr>
            <a:r>
              <a:rPr lang="en-US" sz="1200" kern="1200">
                <a:solidFill>
                  <a:srgbClr val="0071C5"/>
                </a:solidFill>
                <a:latin typeface="Calibri" panose="020F0502020204030204"/>
              </a:rPr>
              <a:t>Same setup reused for all OS/platforms with no additional effort</a:t>
            </a:r>
          </a:p>
          <a:p>
            <a:pPr marL="228594" indent="-228594" defTabSz="609585" hangingPunct="1">
              <a:lnSpc>
                <a:spcPct val="100000"/>
              </a:lnSpc>
              <a:spcBef>
                <a:spcPts val="0"/>
              </a:spcBef>
              <a:buFont typeface="Arial" panose="020B0604020202020204" pitchFamily="34" charset="0"/>
              <a:buChar char="•"/>
            </a:pPr>
            <a:r>
              <a:rPr lang="en-US" sz="1200" kern="1200">
                <a:solidFill>
                  <a:srgbClr val="0071C5"/>
                </a:solidFill>
                <a:latin typeface="Calibri" panose="020F0502020204030204"/>
              </a:rPr>
              <a:t>Ability to probe with scope/LA/DMM*</a:t>
            </a:r>
            <a:endParaRPr lang="en-IN" sz="1200" kern="1200" err="1">
              <a:solidFill>
                <a:srgbClr val="0071C5"/>
              </a:solidFill>
              <a:latin typeface="Calibri" panose="020F0502020204030204"/>
            </a:endParaRPr>
          </a:p>
        </p:txBody>
      </p:sp>
      <p:sp>
        <p:nvSpPr>
          <p:cNvPr id="134" name="TextBox 133">
            <a:extLst>
              <a:ext uri="{FF2B5EF4-FFF2-40B4-BE49-F238E27FC236}">
                <a16:creationId xmlns:a16="http://schemas.microsoft.com/office/drawing/2014/main" id="{8BCEFB52-A0F7-4FD4-909F-A0FCA9C3A494}"/>
              </a:ext>
            </a:extLst>
          </p:cNvPr>
          <p:cNvSpPr txBox="1"/>
          <p:nvPr/>
        </p:nvSpPr>
        <p:spPr>
          <a:xfrm>
            <a:off x="7116023" y="5494089"/>
            <a:ext cx="3553392" cy="574260"/>
          </a:xfrm>
          <a:prstGeom prst="rect">
            <a:avLst/>
          </a:prstGeom>
          <a:solidFill>
            <a:schemeClr val="accent4"/>
          </a:solidFill>
          <a:effectLst>
            <a:outerShdw blurRad="50800" dist="38100" dir="2700000" algn="tl" rotWithShape="0">
              <a:prstClr val="black">
                <a:alpha val="40000"/>
              </a:prstClr>
            </a:outerShdw>
          </a:effectLst>
        </p:spPr>
        <p:txBody>
          <a:bodyPr vert="horz" wrap="square" lIns="0" tIns="0" rIns="0" bIns="0" rtlCol="0">
            <a:spAutoFit/>
          </a:bodyPr>
          <a:lstStyle/>
          <a:p>
            <a:pPr marL="228594" indent="-228594" defTabSz="609585" hangingPunct="1">
              <a:lnSpc>
                <a:spcPct val="100000"/>
              </a:lnSpc>
              <a:spcBef>
                <a:spcPts val="0"/>
              </a:spcBef>
              <a:buFont typeface="Wingdings" panose="05000000000000000000" pitchFamily="2" charset="2"/>
              <a:buChar char="ü"/>
            </a:pPr>
            <a:r>
              <a:rPr lang="en-US" sz="933" kern="1200">
                <a:solidFill>
                  <a:prstClr val="black"/>
                </a:solidFill>
                <a:latin typeface="Calibri" panose="020F0502020204030204"/>
              </a:rPr>
              <a:t>Generic solution for all users who do not need probing</a:t>
            </a:r>
          </a:p>
          <a:p>
            <a:pPr marL="228594" indent="-228594" defTabSz="609585" hangingPunct="1">
              <a:lnSpc>
                <a:spcPct val="100000"/>
              </a:lnSpc>
              <a:spcBef>
                <a:spcPts val="0"/>
              </a:spcBef>
              <a:buFont typeface="Arial" panose="020B0604020202020204" pitchFamily="34" charset="0"/>
              <a:buChar char="•"/>
            </a:pPr>
            <a:r>
              <a:rPr lang="en-US" sz="933" kern="1200">
                <a:solidFill>
                  <a:prstClr val="black"/>
                </a:solidFill>
                <a:latin typeface="Calibri" panose="020F0502020204030204"/>
              </a:rPr>
              <a:t>Higher HW BOM with zero recurring expense across generations</a:t>
            </a:r>
          </a:p>
          <a:p>
            <a:pPr marL="228594" indent="-228594" defTabSz="609585" hangingPunct="1">
              <a:lnSpc>
                <a:spcPct val="100000"/>
              </a:lnSpc>
              <a:spcBef>
                <a:spcPts val="0"/>
              </a:spcBef>
              <a:buFont typeface="Wingdings" panose="05000000000000000000" pitchFamily="2" charset="2"/>
              <a:buChar char="ü"/>
            </a:pPr>
            <a:r>
              <a:rPr lang="en-US" sz="933" kern="1200">
                <a:solidFill>
                  <a:prstClr val="black"/>
                </a:solidFill>
                <a:latin typeface="Calibri" panose="020F0502020204030204"/>
              </a:rPr>
              <a:t>Low cost per user</a:t>
            </a:r>
          </a:p>
          <a:p>
            <a:pPr marL="228594" indent="-228594" defTabSz="609585" hangingPunct="1">
              <a:lnSpc>
                <a:spcPct val="100000"/>
              </a:lnSpc>
              <a:spcBef>
                <a:spcPts val="0"/>
              </a:spcBef>
              <a:buFont typeface="Wingdings" panose="05000000000000000000" pitchFamily="2" charset="2"/>
              <a:buChar char="ü"/>
            </a:pPr>
            <a:r>
              <a:rPr lang="en-US" sz="933" kern="1200">
                <a:solidFill>
                  <a:prstClr val="black"/>
                </a:solidFill>
                <a:latin typeface="Calibri" panose="020F0502020204030204"/>
              </a:rPr>
              <a:t>Ready to scale across OS/platforms. Best for on-demand use</a:t>
            </a:r>
            <a:endParaRPr lang="en-IN" sz="933" kern="1200" err="1">
              <a:solidFill>
                <a:prstClr val="black"/>
              </a:solidFill>
              <a:latin typeface="Calibri" panose="020F0502020204030204"/>
            </a:endParaRPr>
          </a:p>
        </p:txBody>
      </p:sp>
      <p:sp>
        <p:nvSpPr>
          <p:cNvPr id="135" name="TextBox 134">
            <a:extLst>
              <a:ext uri="{FF2B5EF4-FFF2-40B4-BE49-F238E27FC236}">
                <a16:creationId xmlns:a16="http://schemas.microsoft.com/office/drawing/2014/main" id="{5540605F-BD1B-45DE-9798-0526975EA858}"/>
              </a:ext>
            </a:extLst>
          </p:cNvPr>
          <p:cNvSpPr txBox="1"/>
          <p:nvPr/>
        </p:nvSpPr>
        <p:spPr>
          <a:xfrm>
            <a:off x="1310273" y="5505352"/>
            <a:ext cx="4341508" cy="287130"/>
          </a:xfrm>
          <a:prstGeom prst="rect">
            <a:avLst/>
          </a:prstGeom>
          <a:solidFill>
            <a:schemeClr val="accent4"/>
          </a:solidFill>
          <a:effectLst>
            <a:outerShdw blurRad="50800" dist="38100" dir="2700000" algn="tl" rotWithShape="0">
              <a:prstClr val="black">
                <a:alpha val="40000"/>
              </a:prstClr>
            </a:outerShdw>
          </a:effectLst>
        </p:spPr>
        <p:txBody>
          <a:bodyPr vert="horz" wrap="square" lIns="0" tIns="0" rIns="0" bIns="0" rtlCol="0">
            <a:spAutoFit/>
          </a:bodyPr>
          <a:lstStyle/>
          <a:p>
            <a:pPr marL="228594" indent="-228594" defTabSz="609585" hangingPunct="1">
              <a:lnSpc>
                <a:spcPct val="100000"/>
              </a:lnSpc>
              <a:spcBef>
                <a:spcPts val="0"/>
              </a:spcBef>
              <a:buFont typeface="Wingdings" panose="05000000000000000000" pitchFamily="2" charset="2"/>
              <a:buChar char="ü"/>
            </a:pPr>
            <a:r>
              <a:rPr lang="en-US" sz="933" kern="1200">
                <a:solidFill>
                  <a:prstClr val="black"/>
                </a:solidFill>
                <a:latin typeface="Calibri" panose="020F0502020204030204"/>
              </a:rPr>
              <a:t>Generic solution for all users</a:t>
            </a:r>
          </a:p>
          <a:p>
            <a:pPr marL="228594" indent="-228594" defTabSz="609585" hangingPunct="1">
              <a:lnSpc>
                <a:spcPct val="100000"/>
              </a:lnSpc>
              <a:spcBef>
                <a:spcPts val="0"/>
              </a:spcBef>
              <a:buFont typeface="Intel Clear" panose="020B0604020203020204" pitchFamily="34" charset="0"/>
              <a:buChar char="×"/>
            </a:pPr>
            <a:r>
              <a:rPr lang="en-US" sz="933" kern="1200">
                <a:solidFill>
                  <a:prstClr val="black"/>
                </a:solidFill>
                <a:latin typeface="Calibri" panose="020F0502020204030204"/>
              </a:rPr>
              <a:t>High cost per user</a:t>
            </a:r>
            <a:endParaRPr lang="en-IN" sz="933" kern="1200" err="1">
              <a:solidFill>
                <a:prstClr val="black"/>
              </a:solidFill>
              <a:latin typeface="Calibri" panose="020F0502020204030204"/>
            </a:endParaRPr>
          </a:p>
        </p:txBody>
      </p:sp>
      <p:sp>
        <p:nvSpPr>
          <p:cNvPr id="136" name="TextBox 135">
            <a:extLst>
              <a:ext uri="{FF2B5EF4-FFF2-40B4-BE49-F238E27FC236}">
                <a16:creationId xmlns:a16="http://schemas.microsoft.com/office/drawing/2014/main" id="{C35A8118-1873-4024-B977-4B5D60162F45}"/>
              </a:ext>
            </a:extLst>
          </p:cNvPr>
          <p:cNvSpPr txBox="1"/>
          <p:nvPr/>
        </p:nvSpPr>
        <p:spPr>
          <a:xfrm>
            <a:off x="7130350" y="6519774"/>
            <a:ext cx="3216843" cy="225767"/>
          </a:xfrm>
          <a:prstGeom prst="rect">
            <a:avLst/>
          </a:prstGeom>
          <a:solidFill>
            <a:schemeClr val="bg1"/>
          </a:solidFill>
        </p:spPr>
        <p:txBody>
          <a:bodyPr vert="horz" wrap="none" lIns="0" tIns="0" rIns="0" bIns="0" rtlCol="0">
            <a:spAutoFit/>
          </a:bodyPr>
          <a:lstStyle/>
          <a:p>
            <a:pPr defTabSz="609585" hangingPunct="1">
              <a:lnSpc>
                <a:spcPct val="100000"/>
              </a:lnSpc>
              <a:spcBef>
                <a:spcPts val="0"/>
              </a:spcBef>
            </a:pPr>
            <a:r>
              <a:rPr lang="en-US" sz="1467" kern="1200">
                <a:solidFill>
                  <a:srgbClr val="0071C5"/>
                </a:solidFill>
                <a:latin typeface="Calibri" panose="020F0502020204030204"/>
              </a:rPr>
              <a:t>* LA/Scope probing planned in next phase</a:t>
            </a:r>
            <a:endParaRPr lang="en-IN" sz="1467" kern="1200" err="1">
              <a:solidFill>
                <a:srgbClr val="0071C5"/>
              </a:solidFill>
              <a:latin typeface="Calibri" panose="020F0502020204030204"/>
            </a:endParaRPr>
          </a:p>
        </p:txBody>
      </p:sp>
      <p:pic>
        <p:nvPicPr>
          <p:cNvPr id="137" name="Picture 2" descr="webcam Icon - Free Icons">
            <a:extLst>
              <a:ext uri="{FF2B5EF4-FFF2-40B4-BE49-F238E27FC236}">
                <a16:creationId xmlns:a16="http://schemas.microsoft.com/office/drawing/2014/main" id="{7A0C81A3-E052-4669-A2A7-16FD5926E844}"/>
              </a:ext>
            </a:extLst>
          </p:cNvPr>
          <p:cNvPicPr>
            <a:picLocks noChangeAspect="1" noChangeArrowheads="1"/>
          </p:cNvPicPr>
          <p:nvPr/>
        </p:nvPicPr>
        <p:blipFill>
          <a:blip r:embed="rId8"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052773" y="1424377"/>
            <a:ext cx="345500" cy="345500"/>
          </a:xfrm>
          <a:prstGeom prst="rect">
            <a:avLst/>
          </a:prstGeom>
          <a:noFill/>
          <a:extLst>
            <a:ext uri="{909E8E84-426E-40DD-AFC4-6F175D3DCCD1}">
              <a14:hiddenFill xmlns:a14="http://schemas.microsoft.com/office/drawing/2010/main">
                <a:solidFill>
                  <a:srgbClr val="FFFFFF"/>
                </a:solidFill>
              </a14:hiddenFill>
            </a:ext>
          </a:extLst>
        </p:spPr>
      </p:pic>
      <p:cxnSp>
        <p:nvCxnSpPr>
          <p:cNvPr id="138" name="Straight Connector 137">
            <a:extLst>
              <a:ext uri="{FF2B5EF4-FFF2-40B4-BE49-F238E27FC236}">
                <a16:creationId xmlns:a16="http://schemas.microsoft.com/office/drawing/2014/main" id="{B1C8F5F7-66CD-45F4-9136-D999C3AD7B0C}"/>
              </a:ext>
            </a:extLst>
          </p:cNvPr>
          <p:cNvCxnSpPr>
            <a:cxnSpLocks/>
          </p:cNvCxnSpPr>
          <p:nvPr/>
        </p:nvCxnSpPr>
        <p:spPr>
          <a:xfrm flipV="1">
            <a:off x="10382151" y="1600127"/>
            <a:ext cx="574528" cy="0"/>
          </a:xfrm>
          <a:prstGeom prst="line">
            <a:avLst/>
          </a:prstGeom>
          <a:ln w="317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C54EFE9B-B729-426C-A3F6-D162F055E914}"/>
              </a:ext>
            </a:extLst>
          </p:cNvPr>
          <p:cNvCxnSpPr>
            <a:cxnSpLocks/>
          </p:cNvCxnSpPr>
          <p:nvPr/>
        </p:nvCxnSpPr>
        <p:spPr>
          <a:xfrm flipV="1">
            <a:off x="10947660" y="1600127"/>
            <a:ext cx="0" cy="1200000"/>
          </a:xfrm>
          <a:prstGeom prst="line">
            <a:avLst/>
          </a:prstGeom>
          <a:ln w="317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40" name="TextBox 139">
            <a:extLst>
              <a:ext uri="{FF2B5EF4-FFF2-40B4-BE49-F238E27FC236}">
                <a16:creationId xmlns:a16="http://schemas.microsoft.com/office/drawing/2014/main" id="{5ED636EE-640A-457C-A81F-3F96CA49F381}"/>
              </a:ext>
            </a:extLst>
          </p:cNvPr>
          <p:cNvSpPr txBox="1"/>
          <p:nvPr/>
        </p:nvSpPr>
        <p:spPr>
          <a:xfrm>
            <a:off x="10772351" y="2746885"/>
            <a:ext cx="179536" cy="102657"/>
          </a:xfrm>
          <a:prstGeom prst="rect">
            <a:avLst/>
          </a:prstGeom>
          <a:solidFill>
            <a:schemeClr val="tx1"/>
          </a:solidFill>
        </p:spPr>
        <p:txBody>
          <a:bodyPr vert="horz" wrap="none" lIns="0" tIns="0" rIns="0" bIns="0" rtlCol="0">
            <a:spAutoFit/>
          </a:bodyPr>
          <a:lstStyle/>
          <a:p>
            <a:pPr defTabSz="609585" hangingPunct="1">
              <a:lnSpc>
                <a:spcPct val="100000"/>
              </a:lnSpc>
              <a:spcBef>
                <a:spcPts val="0"/>
              </a:spcBef>
            </a:pPr>
            <a:r>
              <a:rPr lang="en-US" sz="667" kern="1200">
                <a:solidFill>
                  <a:prstClr val="white"/>
                </a:solidFill>
                <a:latin typeface="Calibri" panose="020F0502020204030204"/>
              </a:rPr>
              <a:t> USB </a:t>
            </a:r>
            <a:endParaRPr lang="en-IN" sz="667" kern="1200" err="1">
              <a:solidFill>
                <a:prstClr val="white"/>
              </a:solidFill>
              <a:latin typeface="Calibri" panose="020F0502020204030204"/>
            </a:endParaRPr>
          </a:p>
        </p:txBody>
      </p:sp>
      <p:pic>
        <p:nvPicPr>
          <p:cNvPr id="142" name="Picture 141">
            <a:extLst>
              <a:ext uri="{FF2B5EF4-FFF2-40B4-BE49-F238E27FC236}">
                <a16:creationId xmlns:a16="http://schemas.microsoft.com/office/drawing/2014/main" id="{D5D2887C-A3A3-4412-91F6-B4B1CED2EC1B}"/>
              </a:ext>
            </a:extLst>
          </p:cNvPr>
          <p:cNvPicPr>
            <a:picLocks noChangeAspect="1"/>
          </p:cNvPicPr>
          <p:nvPr/>
        </p:nvPicPr>
        <p:blipFill>
          <a:blip r:embed="rId9"/>
          <a:stretch>
            <a:fillRect/>
          </a:stretch>
        </p:blipFill>
        <p:spPr>
          <a:xfrm>
            <a:off x="9598043" y="120555"/>
            <a:ext cx="1970716" cy="904864"/>
          </a:xfrm>
          <a:prstGeom prst="rect">
            <a:avLst/>
          </a:prstGeom>
        </p:spPr>
      </p:pic>
    </p:spTree>
    <p:extLst>
      <p:ext uri="{BB962C8B-B14F-4D97-AF65-F5344CB8AC3E}">
        <p14:creationId xmlns:p14="http://schemas.microsoft.com/office/powerpoint/2010/main" val="434329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3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9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9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0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0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1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1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1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2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21"/>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2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2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3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31"/>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3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3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37"/>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40"/>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133"/>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36"/>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62" grpId="0"/>
      <p:bldP spid="79" grpId="0"/>
      <p:bldP spid="93" grpId="0" animBg="1"/>
      <p:bldP spid="94" grpId="0"/>
      <p:bldP spid="95" grpId="0"/>
      <p:bldP spid="96" grpId="0"/>
      <p:bldP spid="117" grpId="0" animBg="1"/>
      <p:bldP spid="118" grpId="0"/>
      <p:bldP spid="119" grpId="0"/>
      <p:bldP spid="121" grpId="0" animBg="1"/>
      <p:bldP spid="128" grpId="0"/>
      <p:bldP spid="129" grpId="0" animBg="1"/>
      <p:bldP spid="130" grpId="0" animBg="1"/>
      <p:bldP spid="131" grpId="0"/>
      <p:bldP spid="132" grpId="0"/>
      <p:bldP spid="133" grpId="0"/>
      <p:bldP spid="134" grpId="0" animBg="1"/>
      <p:bldP spid="135" grpId="0" animBg="1"/>
      <p:bldP spid="136" grpId="0" animBg="1"/>
      <p:bldP spid="140"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A08C6-98A3-4DB4-8F67-AAF4DF952AC1}"/>
              </a:ext>
            </a:extLst>
          </p:cNvPr>
          <p:cNvSpPr>
            <a:spLocks noGrp="1"/>
          </p:cNvSpPr>
          <p:nvPr>
            <p:ph type="title"/>
          </p:nvPr>
        </p:nvSpPr>
        <p:spPr>
          <a:xfrm>
            <a:off x="510411" y="133349"/>
            <a:ext cx="11010816" cy="952499"/>
          </a:xfrm>
        </p:spPr>
        <p:txBody>
          <a:bodyPr/>
          <a:lstStyle/>
          <a:p>
            <a:r>
              <a:rPr lang="en-US">
                <a:latin typeface="Intel Clear" panose="020B0604020203020204" pitchFamily="34" charset="0"/>
                <a:ea typeface="Intel Clear" panose="020B0604020203020204" pitchFamily="34" charset="0"/>
                <a:cs typeface="Intel Clear" panose="020B0604020203020204" pitchFamily="34" charset="0"/>
              </a:rPr>
              <a:t>RVP NEST support capabilities </a:t>
            </a:r>
          </a:p>
        </p:txBody>
      </p:sp>
      <p:sp>
        <p:nvSpPr>
          <p:cNvPr id="3" name="Content Placeholder 2">
            <a:extLst>
              <a:ext uri="{FF2B5EF4-FFF2-40B4-BE49-F238E27FC236}">
                <a16:creationId xmlns:a16="http://schemas.microsoft.com/office/drawing/2014/main" id="{D795558B-25D2-4112-8FB1-B1EB55C6994F}"/>
              </a:ext>
            </a:extLst>
          </p:cNvPr>
          <p:cNvSpPr>
            <a:spLocks noGrp="1"/>
          </p:cNvSpPr>
          <p:nvPr>
            <p:ph sz="quarter" idx="28"/>
          </p:nvPr>
        </p:nvSpPr>
        <p:spPr>
          <a:xfrm>
            <a:off x="571372" y="1141527"/>
            <a:ext cx="5812011" cy="4574947"/>
          </a:xfrm>
        </p:spPr>
        <p:txBody>
          <a:bodyPr>
            <a:normAutofit/>
          </a:bodyPr>
          <a:lstStyle/>
          <a:p>
            <a:pPr marL="0" indent="0">
              <a:buNone/>
            </a:pPr>
            <a:r>
              <a:rPr lang="en-US" sz="2267" b="1">
                <a:latin typeface="Intel Clear Light" panose="020B0404020203020204" pitchFamily="34" charset="0"/>
                <a:ea typeface="Intel Clear Light" panose="020B0404020203020204" pitchFamily="34" charset="0"/>
                <a:cs typeface="Intel Clear Light" panose="020B0404020203020204" pitchFamily="34" charset="0"/>
              </a:rPr>
              <a:t>Each RVP NEST setup has</a:t>
            </a:r>
          </a:p>
          <a:p>
            <a:r>
              <a:rPr lang="en-US" sz="2267">
                <a:latin typeface="Intel Clear Light" panose="020B0404020203020204" pitchFamily="34" charset="0"/>
                <a:ea typeface="Intel Clear Light" panose="020B0404020203020204" pitchFamily="34" charset="0"/>
                <a:cs typeface="Intel Clear Light" panose="020B0404020203020204" pitchFamily="34" charset="0"/>
              </a:rPr>
              <a:t>Dedicated host</a:t>
            </a:r>
          </a:p>
          <a:p>
            <a:r>
              <a:rPr lang="en-US" sz="2267">
                <a:latin typeface="Intel Clear Light" panose="020B0404020203020204" pitchFamily="34" charset="0"/>
                <a:ea typeface="Intel Clear Light" panose="020B0404020203020204" pitchFamily="34" charset="0"/>
                <a:cs typeface="Intel Clear Light" panose="020B0404020203020204" pitchFamily="34" charset="0"/>
              </a:rPr>
              <a:t>IFWI flashing tool (e.g. TTK3)</a:t>
            </a:r>
          </a:p>
          <a:p>
            <a:r>
              <a:rPr lang="en-US" sz="2267">
                <a:latin typeface="Intel Clear Light" panose="020B0404020203020204" pitchFamily="34" charset="0"/>
                <a:ea typeface="Intel Clear Light" panose="020B0404020203020204" pitchFamily="34" charset="0"/>
                <a:cs typeface="Intel Clear Light" panose="020B0404020203020204" pitchFamily="34" charset="0"/>
              </a:rPr>
              <a:t>BIOS serial cable</a:t>
            </a:r>
          </a:p>
          <a:p>
            <a:r>
              <a:rPr lang="en-US" sz="2267">
                <a:latin typeface="Intel Clear Light" panose="020B0404020203020204" pitchFamily="34" charset="0"/>
                <a:ea typeface="Intel Clear Light" panose="020B0404020203020204" pitchFamily="34" charset="0"/>
                <a:cs typeface="Intel Clear Light" panose="020B0404020203020204" pitchFamily="34" charset="0"/>
              </a:rPr>
              <a:t>Intel </a:t>
            </a:r>
            <a:r>
              <a:rPr lang="en-US" sz="2267" err="1">
                <a:latin typeface="Intel Clear Light" panose="020B0404020203020204" pitchFamily="34" charset="0"/>
                <a:ea typeface="Intel Clear Light" panose="020B0404020203020204" pitchFamily="34" charset="0"/>
                <a:cs typeface="Intel Clear Light" panose="020B0404020203020204" pitchFamily="34" charset="0"/>
              </a:rPr>
              <a:t>SmartKVM</a:t>
            </a:r>
            <a:endParaRPr lang="en-US" sz="2267">
              <a:latin typeface="Intel Clear Light" panose="020B0404020203020204" pitchFamily="34" charset="0"/>
              <a:ea typeface="Intel Clear Light" panose="020B0404020203020204" pitchFamily="34" charset="0"/>
              <a:cs typeface="Intel Clear Light" panose="020B0404020203020204" pitchFamily="34" charset="0"/>
            </a:endParaRPr>
          </a:p>
          <a:p>
            <a:r>
              <a:rPr lang="en-US" sz="2267">
                <a:latin typeface="Intel Clear Light" panose="020B0404020203020204" pitchFamily="34" charset="0"/>
                <a:ea typeface="Intel Clear Light" panose="020B0404020203020204" pitchFamily="34" charset="0"/>
                <a:cs typeface="Intel Clear Light" panose="020B0404020203020204" pitchFamily="34" charset="0"/>
              </a:rPr>
              <a:t>G3 Power cycle option through PDU</a:t>
            </a:r>
          </a:p>
          <a:p>
            <a:r>
              <a:rPr lang="en-US" sz="2267">
                <a:latin typeface="Intel Clear Light" panose="020B0404020203020204" pitchFamily="34" charset="0"/>
                <a:ea typeface="Intel Clear Light" panose="020B0404020203020204" pitchFamily="34" charset="0"/>
                <a:cs typeface="Intel Clear Light" panose="020B0404020203020204" pitchFamily="34" charset="0"/>
              </a:rPr>
              <a:t>Flashed with latest </a:t>
            </a:r>
            <a:r>
              <a:rPr lang="en-US" sz="2267" err="1">
                <a:latin typeface="Intel Clear Light" panose="020B0404020203020204" pitchFamily="34" charset="0"/>
                <a:ea typeface="Intel Clear Light" panose="020B0404020203020204" pitchFamily="34" charset="0"/>
                <a:cs typeface="Intel Clear Light" panose="020B0404020203020204" pitchFamily="34" charset="0"/>
              </a:rPr>
              <a:t>BKC</a:t>
            </a:r>
            <a:r>
              <a:rPr lang="en-US" sz="2267">
                <a:latin typeface="Intel Clear Light" panose="020B0404020203020204" pitchFamily="34" charset="0"/>
                <a:ea typeface="Intel Clear Light" panose="020B0404020203020204" pitchFamily="34" charset="0"/>
                <a:cs typeface="Intel Clear Light" panose="020B0404020203020204" pitchFamily="34" charset="0"/>
              </a:rPr>
              <a:t> and silicon</a:t>
            </a:r>
          </a:p>
        </p:txBody>
      </p:sp>
      <p:sp>
        <p:nvSpPr>
          <p:cNvPr id="4" name="Content Placeholder 2">
            <a:extLst>
              <a:ext uri="{FF2B5EF4-FFF2-40B4-BE49-F238E27FC236}">
                <a16:creationId xmlns:a16="http://schemas.microsoft.com/office/drawing/2014/main" id="{39D816EC-2B84-4344-9E32-51797910E54C}"/>
              </a:ext>
            </a:extLst>
          </p:cNvPr>
          <p:cNvSpPr txBox="1">
            <a:spLocks/>
          </p:cNvSpPr>
          <p:nvPr/>
        </p:nvSpPr>
        <p:spPr>
          <a:xfrm>
            <a:off x="6348061" y="1085848"/>
            <a:ext cx="5812011" cy="4574947"/>
          </a:xfrm>
          <a:prstGeom prst="rect">
            <a:avLst/>
          </a:prstGeom>
        </p:spPr>
        <p:txBody>
          <a:bodyPr vert="horz" lIns="121920" tIns="60960" rIns="121920" bIns="6096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400" b="1">
                <a:latin typeface="Intel Clear Light" panose="020B0404020203020204" pitchFamily="34" charset="0"/>
                <a:ea typeface="Intel Clear Light" panose="020B0404020203020204" pitchFamily="34" charset="0"/>
                <a:cs typeface="Intel Clear Light" panose="020B0404020203020204" pitchFamily="34" charset="0"/>
              </a:rPr>
              <a:t>Upon request</a:t>
            </a:r>
          </a:p>
          <a:p>
            <a:r>
              <a:rPr lang="en-US" sz="2400">
                <a:latin typeface="Intel Clear Light" panose="020B0404020203020204" pitchFamily="34" charset="0"/>
                <a:ea typeface="Intel Clear Light" panose="020B0404020203020204" pitchFamily="34" charset="0"/>
                <a:cs typeface="Intel Clear Light" panose="020B0404020203020204" pitchFamily="34" charset="0"/>
              </a:rPr>
              <a:t>Setups can be made fully loaded GC or DC configs</a:t>
            </a:r>
          </a:p>
          <a:p>
            <a:r>
              <a:rPr lang="en-US" sz="2400">
                <a:latin typeface="Intel Clear Light" panose="020B0404020203020204" pitchFamily="34" charset="0"/>
                <a:ea typeface="Intel Clear Light" panose="020B0404020203020204" pitchFamily="34" charset="0"/>
                <a:cs typeface="Intel Clear Light" panose="020B0404020203020204" pitchFamily="34" charset="0"/>
              </a:rPr>
              <a:t>ITP-</a:t>
            </a:r>
            <a:r>
              <a:rPr lang="en-US" sz="2400" err="1">
                <a:latin typeface="Intel Clear Light" panose="020B0404020203020204" pitchFamily="34" charset="0"/>
                <a:ea typeface="Intel Clear Light" panose="020B0404020203020204" pitchFamily="34" charset="0"/>
                <a:cs typeface="Intel Clear Light" panose="020B0404020203020204" pitchFamily="34" charset="0"/>
              </a:rPr>
              <a:t>XDP</a:t>
            </a:r>
            <a:r>
              <a:rPr lang="en-US" sz="2400">
                <a:latin typeface="Intel Clear Light" panose="020B0404020203020204" pitchFamily="34" charset="0"/>
                <a:ea typeface="Intel Clear Light" panose="020B0404020203020204" pitchFamily="34" charset="0"/>
                <a:cs typeface="Intel Clear Light" panose="020B0404020203020204" pitchFamily="34" charset="0"/>
              </a:rPr>
              <a:t> debug tools shall be connected</a:t>
            </a:r>
          </a:p>
          <a:p>
            <a:r>
              <a:rPr lang="en-US" sz="2400">
                <a:latin typeface="Intel Clear Light" panose="020B0404020203020204" pitchFamily="34" charset="0"/>
                <a:ea typeface="Intel Clear Light" panose="020B0404020203020204" pitchFamily="34" charset="0"/>
                <a:cs typeface="Intel Clear Light" panose="020B0404020203020204" pitchFamily="34" charset="0"/>
              </a:rPr>
              <a:t>Change OS to Ubuntu/Centos/</a:t>
            </a:r>
            <a:r>
              <a:rPr lang="en-US" sz="2400" err="1">
                <a:latin typeface="Intel Clear Light" panose="020B0404020203020204" pitchFamily="34" charset="0"/>
                <a:ea typeface="Intel Clear Light" panose="020B0404020203020204" pitchFamily="34" charset="0"/>
                <a:cs typeface="Intel Clear Light" panose="020B0404020203020204" pitchFamily="34" charset="0"/>
              </a:rPr>
              <a:t>SVOS</a:t>
            </a:r>
            <a:endParaRPr lang="en-US" sz="2400">
              <a:latin typeface="Intel Clear Light" panose="020B0404020203020204" pitchFamily="34" charset="0"/>
              <a:ea typeface="Intel Clear Light" panose="020B0404020203020204" pitchFamily="34" charset="0"/>
              <a:cs typeface="Intel Clear Light" panose="020B0404020203020204" pitchFamily="34" charset="0"/>
            </a:endParaRPr>
          </a:p>
          <a:p>
            <a:r>
              <a:rPr lang="en-US" sz="2400">
                <a:latin typeface="Intel Clear Light" panose="020B0404020203020204" pitchFamily="34" charset="0"/>
                <a:ea typeface="Intel Clear Light" panose="020B0404020203020204" pitchFamily="34" charset="0"/>
                <a:cs typeface="Intel Clear Light" panose="020B0404020203020204" pitchFamily="34" charset="0"/>
              </a:rPr>
              <a:t>Peripherals/3PE shall be connected</a:t>
            </a:r>
          </a:p>
          <a:p>
            <a:r>
              <a:rPr lang="en-US" sz="2400">
                <a:latin typeface="Intel Clear Light" panose="020B0404020203020204" pitchFamily="34" charset="0"/>
                <a:ea typeface="Intel Clear Light" panose="020B0404020203020204" pitchFamily="34" charset="0"/>
                <a:cs typeface="Intel Clear Light" panose="020B0404020203020204" pitchFamily="34" charset="0"/>
              </a:rPr>
              <a:t>Debug Acceleration Card (DAC) can be connected to platform</a:t>
            </a:r>
          </a:p>
          <a:p>
            <a:r>
              <a:rPr lang="en-US" sz="2400">
                <a:latin typeface="Intel Clear Light" panose="020B0404020203020204" pitchFamily="34" charset="0"/>
                <a:ea typeface="Intel Clear Light" panose="020B0404020203020204" pitchFamily="34" charset="0"/>
                <a:cs typeface="Intel Clear Light" panose="020B0404020203020204" pitchFamily="34" charset="0"/>
              </a:rPr>
              <a:t>Support post </a:t>
            </a:r>
            <a:r>
              <a:rPr lang="en-US" sz="2400" err="1">
                <a:latin typeface="Intel Clear Light" panose="020B0404020203020204" pitchFamily="34" charset="0"/>
                <a:ea typeface="Intel Clear Light" panose="020B0404020203020204" pitchFamily="34" charset="0"/>
                <a:cs typeface="Intel Clear Light" panose="020B0404020203020204" pitchFamily="34" charset="0"/>
              </a:rPr>
              <a:t>PRQ</a:t>
            </a:r>
            <a:endParaRPr lang="en-US" sz="2400">
              <a:latin typeface="Intel Clear Light" panose="020B0404020203020204" pitchFamily="34" charset="0"/>
              <a:ea typeface="Intel Clear Light" panose="020B0404020203020204" pitchFamily="34" charset="0"/>
              <a:cs typeface="Intel Clear Light" panose="020B0404020203020204" pitchFamily="34" charset="0"/>
            </a:endParaRPr>
          </a:p>
          <a:p>
            <a:r>
              <a:rPr lang="en-US" sz="2400">
                <a:latin typeface="Intel Clear Light" panose="020B0404020203020204" pitchFamily="34" charset="0"/>
                <a:ea typeface="Intel Clear Light" panose="020B0404020203020204" pitchFamily="34" charset="0"/>
                <a:cs typeface="Intel Clear Light" panose="020B0404020203020204" pitchFamily="34" charset="0"/>
              </a:rPr>
              <a:t>Optional/Feature Reworks will be supported</a:t>
            </a:r>
          </a:p>
          <a:p>
            <a:endParaRPr lang="en-US" sz="2400">
              <a:latin typeface="Intel Clear Light" panose="020B0404020203020204" pitchFamily="34" charset="0"/>
              <a:ea typeface="Intel Clear Light" panose="020B0404020203020204" pitchFamily="34" charset="0"/>
              <a:cs typeface="Intel Clear Light" panose="020B0404020203020204" pitchFamily="34" charset="0"/>
            </a:endParaRPr>
          </a:p>
        </p:txBody>
      </p:sp>
    </p:spTree>
    <p:extLst>
      <p:ext uri="{BB962C8B-B14F-4D97-AF65-F5344CB8AC3E}">
        <p14:creationId xmlns:p14="http://schemas.microsoft.com/office/powerpoint/2010/main" val="327279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87639"/>
            <a:ext cx="10972800" cy="1143000"/>
          </a:xfrm>
        </p:spPr>
        <p:txBody>
          <a:bodyPr/>
          <a:lstStyle/>
          <a:p>
            <a:pPr algn="r">
              <a:lnSpc>
                <a:spcPct val="80000"/>
              </a:lnSpc>
            </a:pPr>
            <a:r>
              <a:rPr lang="en-US" sz="4800" b="1">
                <a:solidFill>
                  <a:schemeClr val="accent4">
                    <a:lumMod val="75000"/>
                  </a:schemeClr>
                </a:solidFill>
              </a:rPr>
              <a:t>High Level WCL RVP Overview </a:t>
            </a:r>
          </a:p>
        </p:txBody>
      </p:sp>
      <p:sp>
        <p:nvSpPr>
          <p:cNvPr id="3" name="TextBox 2">
            <a:extLst>
              <a:ext uri="{FF2B5EF4-FFF2-40B4-BE49-F238E27FC236}">
                <a16:creationId xmlns:a16="http://schemas.microsoft.com/office/drawing/2014/main" id="{AF1BCB3B-2617-60A8-C335-64BB9EDFC414}"/>
              </a:ext>
            </a:extLst>
          </p:cNvPr>
          <p:cNvSpPr txBox="1"/>
          <p:nvPr/>
        </p:nvSpPr>
        <p:spPr>
          <a:xfrm>
            <a:off x="9738947" y="6017655"/>
            <a:ext cx="1843453"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2438338">
              <a:lnSpc>
                <a:spcPct val="100000"/>
              </a:lnSpc>
              <a:spcBef>
                <a:spcPts val="0"/>
              </a:spcBef>
              <a:defRPr>
                <a:solidFill>
                  <a:schemeClr val="tx2"/>
                </a:solidFill>
              </a:defRPr>
            </a:lvl1pPr>
          </a:lstStyle>
          <a:p>
            <a:pPr algn="r"/>
            <a:r>
              <a:rPr lang="en-US"/>
              <a:t>Zakaria, Anas</a:t>
            </a:r>
          </a:p>
        </p:txBody>
      </p:sp>
      <p:pic>
        <p:nvPicPr>
          <p:cNvPr id="4" name="Picture 3">
            <a:extLst>
              <a:ext uri="{FF2B5EF4-FFF2-40B4-BE49-F238E27FC236}">
                <a16:creationId xmlns:a16="http://schemas.microsoft.com/office/drawing/2014/main" id="{CC587B84-7732-E2F1-B81E-85D88D34A234}"/>
              </a:ext>
            </a:extLst>
          </p:cNvPr>
          <p:cNvPicPr>
            <a:picLocks noChangeAspect="1"/>
          </p:cNvPicPr>
          <p:nvPr/>
        </p:nvPicPr>
        <p:blipFill>
          <a:blip r:embed="rId2"/>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143523995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0AB62-3098-4D3D-8759-6AFCD2A5F056}"/>
              </a:ext>
            </a:extLst>
          </p:cNvPr>
          <p:cNvSpPr>
            <a:spLocks noGrp="1"/>
          </p:cNvSpPr>
          <p:nvPr>
            <p:ph type="title"/>
          </p:nvPr>
        </p:nvSpPr>
        <p:spPr>
          <a:xfrm>
            <a:off x="116367" y="221694"/>
            <a:ext cx="10972800" cy="524948"/>
          </a:xfrm>
        </p:spPr>
        <p:txBody>
          <a:bodyPr>
            <a:normAutofit fontScale="90000"/>
          </a:bodyPr>
          <a:lstStyle/>
          <a:p>
            <a:pPr algn="ctr"/>
            <a:r>
              <a:rPr lang="en-IN" sz="3733" b="1">
                <a:latin typeface="Intel Clear" panose="020B0604020203020204" pitchFamily="34" charset="0"/>
                <a:ea typeface="Intel Clear" panose="020B0604020203020204" pitchFamily="34" charset="0"/>
                <a:cs typeface="Intel Clear" panose="020B0604020203020204" pitchFamily="34" charset="0"/>
              </a:rPr>
              <a:t>Advantage – RVP NEST!!</a:t>
            </a:r>
            <a:endParaRPr lang="en-US" b="1">
              <a:latin typeface="Intel Clear" panose="020B0604020203020204" pitchFamily="34" charset="0"/>
              <a:ea typeface="Intel Clear" panose="020B0604020203020204" pitchFamily="34" charset="0"/>
              <a:cs typeface="Intel Clear" panose="020B0604020203020204" pitchFamily="34" charset="0"/>
            </a:endParaRPr>
          </a:p>
        </p:txBody>
      </p:sp>
      <p:sp>
        <p:nvSpPr>
          <p:cNvPr id="5" name="Content Placeholder 2">
            <a:extLst>
              <a:ext uri="{FF2B5EF4-FFF2-40B4-BE49-F238E27FC236}">
                <a16:creationId xmlns:a16="http://schemas.microsoft.com/office/drawing/2014/main" id="{82B50480-87EF-40D0-A9E0-C833E59B2E6C}"/>
              </a:ext>
            </a:extLst>
          </p:cNvPr>
          <p:cNvSpPr txBox="1">
            <a:spLocks/>
          </p:cNvSpPr>
          <p:nvPr/>
        </p:nvSpPr>
        <p:spPr>
          <a:xfrm>
            <a:off x="235432" y="1111595"/>
            <a:ext cx="11502912" cy="3625868"/>
          </a:xfrm>
          <a:prstGeom prst="rect">
            <a:avLst/>
          </a:prstGeom>
        </p:spPr>
        <p:txBody>
          <a:bodyPr vert="horz" lIns="0" tIns="0" rIns="0" bIns="0" rtlCol="0">
            <a:noAutofit/>
          </a:bodyPr>
          <a:lstStyle>
            <a:lvl1pPr marL="0" indent="0" algn="l" defTabSz="457178" rtl="0" eaLnBrk="1" latinLnBrk="0" hangingPunct="1">
              <a:spcBef>
                <a:spcPts val="1200"/>
              </a:spcBef>
              <a:spcAft>
                <a:spcPts val="0"/>
              </a:spcAft>
              <a:buFont typeface="Wingdings" panose="05000000000000000000" pitchFamily="2" charset="2"/>
              <a:buNone/>
              <a:defRPr sz="1800" b="0" kern="1200">
                <a:solidFill>
                  <a:schemeClr val="bg1"/>
                </a:solidFill>
                <a:latin typeface="+mn-lt"/>
                <a:ea typeface="+mn-ea"/>
                <a:cs typeface="Intel Clear" panose="020B0604020203020204" pitchFamily="34" charset="0"/>
              </a:defRPr>
            </a:lvl1pPr>
            <a:lvl2pPr marL="225413" indent="-225413" algn="l" defTabSz="457178" rtl="0" eaLnBrk="1" latinLnBrk="0" hangingPunct="1">
              <a:spcBef>
                <a:spcPts val="1200"/>
              </a:spcBef>
              <a:buFont typeface="Wingdings" charset="2"/>
              <a:buChar char="§"/>
              <a:defRPr sz="1800" kern="1200" baseline="0">
                <a:solidFill>
                  <a:schemeClr val="bg1"/>
                </a:solidFill>
                <a:latin typeface="+mn-lt"/>
                <a:ea typeface="+mn-ea"/>
                <a:cs typeface="Intel Clear" panose="020B0604020203020204" pitchFamily="34" charset="0"/>
              </a:defRPr>
            </a:lvl2pPr>
            <a:lvl3pPr marL="571472" indent="-228588" algn="l" defTabSz="457178" rtl="0" eaLnBrk="1" latinLnBrk="0" hangingPunct="1">
              <a:spcBef>
                <a:spcPts val="800"/>
              </a:spcBef>
              <a:buFont typeface="Intel Clear" panose="020B0604020203020204" pitchFamily="34" charset="0"/>
              <a:buChar char="–"/>
              <a:defRPr sz="1800" kern="1200">
                <a:solidFill>
                  <a:schemeClr val="bg1"/>
                </a:solidFill>
                <a:latin typeface="+mn-lt"/>
                <a:ea typeface="+mn-ea"/>
                <a:cs typeface="Intel Clear" panose="020B0604020203020204" pitchFamily="34" charset="0"/>
              </a:defRPr>
            </a:lvl3pPr>
            <a:lvl4pPr marL="969915" indent="-228588" algn="l" defTabSz="457178" rtl="0" eaLnBrk="1" latinLnBrk="0" hangingPunct="1">
              <a:spcBef>
                <a:spcPct val="20000"/>
              </a:spcBef>
              <a:buFont typeface="Arial"/>
              <a:buChar char="–"/>
              <a:defRPr sz="1600" kern="1200">
                <a:solidFill>
                  <a:schemeClr val="bg1"/>
                </a:solidFill>
                <a:latin typeface="+mn-lt"/>
                <a:ea typeface="+mn-ea"/>
                <a:cs typeface="Intel Clear" panose="020B0604020203020204" pitchFamily="34" charset="0"/>
              </a:defRPr>
            </a:lvl4pPr>
            <a:lvl5pPr marL="1319147" indent="-228588" algn="l" defTabSz="457178" rtl="0" eaLnBrk="1" latinLnBrk="0" hangingPunct="1">
              <a:spcBef>
                <a:spcPct val="20000"/>
              </a:spcBef>
              <a:buFont typeface="Intel Clear" panose="020B0604020203020204" pitchFamily="34" charset="0"/>
              <a:buChar char="–"/>
              <a:defRPr sz="1400" kern="1200">
                <a:solidFill>
                  <a:schemeClr val="bg1"/>
                </a:solidFill>
                <a:latin typeface="+mn-lt"/>
                <a:ea typeface="+mn-ea"/>
                <a:cs typeface="Intel Clear" panose="020B0604020203020204" pitchFamily="34" charset="0"/>
              </a:defRPr>
            </a:lvl5pPr>
            <a:lvl6pPr marL="2514474" indent="-228588" algn="l" defTabSz="457178" rtl="0" eaLnBrk="1" latinLnBrk="0" hangingPunct="1">
              <a:spcBef>
                <a:spcPct val="20000"/>
              </a:spcBef>
              <a:buFont typeface="Arial"/>
              <a:buChar char="•"/>
              <a:defRPr sz="2000" kern="1200">
                <a:solidFill>
                  <a:schemeClr val="tx1"/>
                </a:solidFill>
                <a:latin typeface="+mn-lt"/>
                <a:ea typeface="+mn-ea"/>
                <a:cs typeface="+mn-cs"/>
              </a:defRPr>
            </a:lvl6pPr>
            <a:lvl7pPr marL="2971652" indent="-228588" algn="l" defTabSz="457178" rtl="0" eaLnBrk="1" latinLnBrk="0" hangingPunct="1">
              <a:spcBef>
                <a:spcPct val="20000"/>
              </a:spcBef>
              <a:buFont typeface="Arial"/>
              <a:buChar char="•"/>
              <a:defRPr sz="2000" kern="1200">
                <a:solidFill>
                  <a:schemeClr val="tx1"/>
                </a:solidFill>
                <a:latin typeface="+mn-lt"/>
                <a:ea typeface="+mn-ea"/>
                <a:cs typeface="+mn-cs"/>
              </a:defRPr>
            </a:lvl7pPr>
            <a:lvl8pPr marL="3428829" indent="-228588" algn="l" defTabSz="457178" rtl="0" eaLnBrk="1" latinLnBrk="0" hangingPunct="1">
              <a:spcBef>
                <a:spcPct val="20000"/>
              </a:spcBef>
              <a:buFont typeface="Arial"/>
              <a:buChar char="•"/>
              <a:defRPr sz="2000" kern="1200">
                <a:solidFill>
                  <a:schemeClr val="tx1"/>
                </a:solidFill>
                <a:latin typeface="+mn-lt"/>
                <a:ea typeface="+mn-ea"/>
                <a:cs typeface="+mn-cs"/>
              </a:defRPr>
            </a:lvl8pPr>
            <a:lvl9pPr marL="3886006" indent="-228588" algn="l" defTabSz="457178" rtl="0" eaLnBrk="1" latinLnBrk="0" hangingPunct="1">
              <a:spcBef>
                <a:spcPct val="20000"/>
              </a:spcBef>
              <a:buFont typeface="Arial"/>
              <a:buChar char="•"/>
              <a:defRPr sz="2000" kern="1200">
                <a:solidFill>
                  <a:schemeClr val="tx1"/>
                </a:solidFill>
                <a:latin typeface="+mn-lt"/>
                <a:ea typeface="+mn-ea"/>
                <a:cs typeface="+mn-cs"/>
              </a:defRPr>
            </a:lvl9pPr>
          </a:lstStyle>
          <a:p>
            <a:pPr marL="380990" indent="-380990" defTabSz="609555">
              <a:lnSpc>
                <a:spcPct val="100000"/>
              </a:lnSpc>
              <a:spcBef>
                <a:spcPts val="1600"/>
              </a:spcBef>
              <a:buFont typeface="Arial" panose="020B0604020202020204" pitchFamily="34" charset="0"/>
              <a:buChar char="•"/>
              <a:defRPr/>
            </a:pPr>
            <a:r>
              <a:rPr lang="en-IN" sz="2267">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24x5 technical support with remote access to RVPs from various sites. </a:t>
            </a:r>
          </a:p>
          <a:p>
            <a:pPr marL="380990" indent="-380990" defTabSz="609555">
              <a:lnSpc>
                <a:spcPct val="100000"/>
              </a:lnSpc>
              <a:spcBef>
                <a:spcPts val="1600"/>
              </a:spcBef>
              <a:buFont typeface="Arial" panose="020B0604020202020204" pitchFamily="34" charset="0"/>
              <a:buChar char="•"/>
              <a:defRPr/>
            </a:pPr>
            <a:r>
              <a:rPr lang="en-IN" sz="2267">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RVPs managed/maintained by HW experts (RVP team).</a:t>
            </a:r>
          </a:p>
          <a:p>
            <a:pPr marL="380990" indent="-380990" defTabSz="609555">
              <a:lnSpc>
                <a:spcPct val="100000"/>
              </a:lnSpc>
              <a:spcBef>
                <a:spcPts val="1600"/>
              </a:spcBef>
              <a:buFont typeface="Arial" panose="020B0604020202020204" pitchFamily="34" charset="0"/>
              <a:buChar char="•"/>
              <a:defRPr/>
            </a:pPr>
            <a:r>
              <a:rPr lang="en-IN" sz="2267">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Available with latest update on reworks, HW &amp; Silicon QDF’s.</a:t>
            </a:r>
          </a:p>
          <a:p>
            <a:pPr marL="380990" indent="-380990" defTabSz="609555">
              <a:lnSpc>
                <a:spcPct val="100000"/>
              </a:lnSpc>
              <a:spcBef>
                <a:spcPts val="1600"/>
              </a:spcBef>
              <a:buFont typeface="Arial" panose="020B0604020202020204" pitchFamily="34" charset="0"/>
              <a:buChar char="•"/>
              <a:defRPr/>
            </a:pPr>
            <a:r>
              <a:rPr lang="en-IN" sz="2267">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Early access to Silicon and Platforms for pre-checks.</a:t>
            </a:r>
          </a:p>
          <a:p>
            <a:pPr marL="380990" indent="-380990" defTabSz="609555">
              <a:lnSpc>
                <a:spcPct val="100000"/>
              </a:lnSpc>
              <a:spcBef>
                <a:spcPts val="1600"/>
              </a:spcBef>
              <a:buFont typeface="Arial" panose="020B0604020202020204" pitchFamily="34" charset="0"/>
              <a:buChar char="•"/>
              <a:defRPr/>
            </a:pPr>
            <a:r>
              <a:rPr lang="en-IN" sz="2267">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Scaling possibilities for </a:t>
            </a:r>
            <a:r>
              <a:rPr lang="en-IN" sz="2267" err="1">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adhoc</a:t>
            </a:r>
            <a:r>
              <a:rPr lang="en-IN" sz="2267">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 validation needs.</a:t>
            </a:r>
          </a:p>
          <a:p>
            <a:pPr marL="380990" indent="-380990" defTabSz="609555">
              <a:lnSpc>
                <a:spcPct val="100000"/>
              </a:lnSpc>
              <a:spcBef>
                <a:spcPts val="1600"/>
              </a:spcBef>
              <a:buFont typeface="Arial" panose="020B0604020202020204" pitchFamily="34" charset="0"/>
              <a:buChar char="•"/>
              <a:defRPr/>
            </a:pPr>
            <a:r>
              <a:rPr lang="en-IN" sz="2267">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Better organized and planned/scheduled usage of RVP.</a:t>
            </a:r>
          </a:p>
        </p:txBody>
      </p:sp>
      <p:pic>
        <p:nvPicPr>
          <p:cNvPr id="4" name="Picture 3" descr="Text&#10;&#10;Description automatically generated">
            <a:extLst>
              <a:ext uri="{FF2B5EF4-FFF2-40B4-BE49-F238E27FC236}">
                <a16:creationId xmlns:a16="http://schemas.microsoft.com/office/drawing/2014/main" id="{EB4F1144-6AC6-4815-8310-97B6DE98BC1D}"/>
              </a:ext>
            </a:extLst>
          </p:cNvPr>
          <p:cNvPicPr>
            <a:picLocks noChangeAspect="1"/>
          </p:cNvPicPr>
          <p:nvPr/>
        </p:nvPicPr>
        <p:blipFill>
          <a:blip r:embed="rId2"/>
          <a:stretch>
            <a:fillRect/>
          </a:stretch>
        </p:blipFill>
        <p:spPr>
          <a:xfrm>
            <a:off x="10981509" y="0"/>
            <a:ext cx="1210492" cy="520456"/>
          </a:xfrm>
          <a:prstGeom prst="rect">
            <a:avLst/>
          </a:prstGeom>
        </p:spPr>
      </p:pic>
    </p:spTree>
    <p:extLst>
      <p:ext uri="{BB962C8B-B14F-4D97-AF65-F5344CB8AC3E}">
        <p14:creationId xmlns:p14="http://schemas.microsoft.com/office/powerpoint/2010/main" val="4189559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DE5F7-BEDD-4095-950B-E6558B703F1B}"/>
              </a:ext>
            </a:extLst>
          </p:cNvPr>
          <p:cNvSpPr>
            <a:spLocks noGrp="1"/>
          </p:cNvSpPr>
          <p:nvPr>
            <p:ph type="title"/>
          </p:nvPr>
        </p:nvSpPr>
        <p:spPr/>
        <p:txBody>
          <a:bodyPr/>
          <a:lstStyle/>
          <a:p>
            <a:r>
              <a:rPr lang="en-US">
                <a:solidFill>
                  <a:schemeClr val="tx1"/>
                </a:solidFill>
                <a:latin typeface="Intel Clear" panose="020B0604020203020204" pitchFamily="34" charset="0"/>
                <a:ea typeface="Intel Clear" panose="020B0604020203020204" pitchFamily="34" charset="0"/>
                <a:cs typeface="Intel Clear" panose="020B0604020203020204" pitchFamily="34" charset="0"/>
              </a:rPr>
              <a:t>Important links</a:t>
            </a:r>
          </a:p>
        </p:txBody>
      </p:sp>
      <p:sp>
        <p:nvSpPr>
          <p:cNvPr id="3" name="Content Placeholder 2">
            <a:extLst>
              <a:ext uri="{FF2B5EF4-FFF2-40B4-BE49-F238E27FC236}">
                <a16:creationId xmlns:a16="http://schemas.microsoft.com/office/drawing/2014/main" id="{493F8AA5-33D6-4E7A-8BC7-292ABD14A272}"/>
              </a:ext>
            </a:extLst>
          </p:cNvPr>
          <p:cNvSpPr>
            <a:spLocks noGrp="1"/>
          </p:cNvSpPr>
          <p:nvPr>
            <p:ph sz="quarter" idx="28"/>
          </p:nvPr>
        </p:nvSpPr>
        <p:spPr/>
        <p:txBody>
          <a:bodyPr/>
          <a:lstStyle/>
          <a:p>
            <a:r>
              <a:rPr lang="en-US">
                <a:latin typeface="Intel Clear Light" panose="020B0404020203020204" pitchFamily="34" charset="0"/>
                <a:ea typeface="Intel Clear Light" panose="020B0404020203020204" pitchFamily="34" charset="0"/>
                <a:cs typeface="Intel Clear Light" panose="020B0404020203020204" pitchFamily="34" charset="0"/>
              </a:rPr>
              <a:t>Overview of RVP NEST, To reserve and access platform</a:t>
            </a:r>
          </a:p>
          <a:p>
            <a:pPr marL="457189" lvl="1" indent="0">
              <a:buNone/>
            </a:pPr>
            <a:r>
              <a:rPr lang="en-US" err="1">
                <a:latin typeface="Intel Clear Light" panose="020B0404020203020204" pitchFamily="34" charset="0"/>
                <a:ea typeface="Intel Clear Light" panose="020B0404020203020204" pitchFamily="34" charset="0"/>
                <a:cs typeface="Intel Clear Light" panose="020B0404020203020204" pitchFamily="34" charset="0"/>
              </a:rPr>
              <a:t>goto</a:t>
            </a:r>
            <a:r>
              <a:rPr lang="en-US">
                <a:latin typeface="Intel Clear Light" panose="020B0404020203020204" pitchFamily="34" charset="0"/>
                <a:ea typeface="Intel Clear Light" panose="020B0404020203020204" pitchFamily="34" charset="0"/>
                <a:cs typeface="Intel Clear Light" panose="020B0404020203020204" pitchFamily="34" charset="0"/>
              </a:rPr>
              <a:t>/</a:t>
            </a:r>
            <a:r>
              <a:rPr lang="en-US" err="1">
                <a:latin typeface="Intel Clear Light" panose="020B0404020203020204" pitchFamily="34" charset="0"/>
                <a:ea typeface="Intel Clear Light" panose="020B0404020203020204" pitchFamily="34" charset="0"/>
                <a:cs typeface="Intel Clear Light" panose="020B0404020203020204" pitchFamily="34" charset="0"/>
              </a:rPr>
              <a:t>rvpnest</a:t>
            </a:r>
            <a:endParaRPr lang="en-US">
              <a:latin typeface="Intel Clear Light" panose="020B0404020203020204" pitchFamily="34" charset="0"/>
              <a:ea typeface="Intel Clear Light" panose="020B0404020203020204" pitchFamily="34" charset="0"/>
              <a:cs typeface="Intel Clear Light" panose="020B0404020203020204" pitchFamily="34" charset="0"/>
            </a:endParaRPr>
          </a:p>
          <a:p>
            <a:pPr marL="457189" lvl="1" indent="0">
              <a:buNone/>
            </a:pPr>
            <a:endParaRPr lang="en-US">
              <a:latin typeface="Intel Clear Light" panose="020B0404020203020204" pitchFamily="34" charset="0"/>
              <a:ea typeface="Intel Clear Light" panose="020B0404020203020204" pitchFamily="34" charset="0"/>
              <a:cs typeface="Intel Clear Light" panose="020B0404020203020204" pitchFamily="34" charset="0"/>
            </a:endParaRPr>
          </a:p>
          <a:p>
            <a:r>
              <a:rPr lang="en-US">
                <a:latin typeface="Intel Clear Light" panose="020B0404020203020204" pitchFamily="34" charset="0"/>
                <a:ea typeface="Intel Clear Light" panose="020B0404020203020204" pitchFamily="34" charset="0"/>
                <a:cs typeface="Intel Clear Light" panose="020B0404020203020204" pitchFamily="34" charset="0"/>
              </a:rPr>
              <a:t>For details, feel free to reach </a:t>
            </a:r>
          </a:p>
          <a:p>
            <a:pPr marL="457189" lvl="1" indent="0">
              <a:buNone/>
            </a:pPr>
            <a:r>
              <a:rPr lang="en-US">
                <a:latin typeface="Intel Clear Light" panose="020B0404020203020204" pitchFamily="34" charset="0"/>
                <a:ea typeface="Intel Clear Light" panose="020B0404020203020204" pitchFamily="34" charset="0"/>
                <a:cs typeface="Intel Clear Light" panose="020B0404020203020204" pitchFamily="34" charset="0"/>
              </a:rPr>
              <a:t>Banu, Naznin; Sekar, Sathiya Seelan</a:t>
            </a:r>
          </a:p>
        </p:txBody>
      </p:sp>
    </p:spTree>
    <p:extLst>
      <p:ext uri="{BB962C8B-B14F-4D97-AF65-F5344CB8AC3E}">
        <p14:creationId xmlns:p14="http://schemas.microsoft.com/office/powerpoint/2010/main" val="574248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A64BCF-E3BA-46C5-A12B-EDBE72C3ABF3}"/>
              </a:ext>
            </a:extLst>
          </p:cNvPr>
          <p:cNvSpPr>
            <a:spLocks noGrp="1"/>
          </p:cNvSpPr>
          <p:nvPr>
            <p:ph type="title"/>
          </p:nvPr>
        </p:nvSpPr>
        <p:spPr/>
        <p:txBody>
          <a:bodyPr/>
          <a:lstStyle/>
          <a:p>
            <a:r>
              <a:rPr lang="en-IN">
                <a:solidFill>
                  <a:schemeClr val="tx1">
                    <a:lumMod val="65000"/>
                    <a:lumOff val="35000"/>
                  </a:schemeClr>
                </a:solidFill>
              </a:rPr>
              <a:t>Backup</a:t>
            </a:r>
          </a:p>
        </p:txBody>
      </p:sp>
      <p:grpSp>
        <p:nvGrpSpPr>
          <p:cNvPr id="2" name="Group 1">
            <a:extLst>
              <a:ext uri="{FF2B5EF4-FFF2-40B4-BE49-F238E27FC236}">
                <a16:creationId xmlns:a16="http://schemas.microsoft.com/office/drawing/2014/main" id="{F598FC90-75DA-02A4-BDE2-36C1D66C1C01}"/>
              </a:ext>
            </a:extLst>
          </p:cNvPr>
          <p:cNvGrpSpPr/>
          <p:nvPr/>
        </p:nvGrpSpPr>
        <p:grpSpPr>
          <a:xfrm>
            <a:off x="1419943" y="1202914"/>
            <a:ext cx="3340753" cy="5211675"/>
            <a:chOff x="1419943" y="1202914"/>
            <a:chExt cx="3340753" cy="5211675"/>
          </a:xfrm>
        </p:grpSpPr>
        <p:pic>
          <p:nvPicPr>
            <p:cNvPr id="4" name="Picture 3">
              <a:extLst>
                <a:ext uri="{FF2B5EF4-FFF2-40B4-BE49-F238E27FC236}">
                  <a16:creationId xmlns:a16="http://schemas.microsoft.com/office/drawing/2014/main" id="{B7FD0752-5DCD-0D9B-7FF2-082FB9AC3F8B}"/>
                </a:ext>
              </a:extLst>
            </p:cNvPr>
            <p:cNvPicPr/>
            <p:nvPr/>
          </p:nvPicPr>
          <p:blipFill>
            <a:blip r:embed="rId2">
              <a:extLst>
                <a:ext uri="{BEBA8EAE-BF5A-486C-A8C5-ECC9F3942E4B}">
                  <a14:imgProps xmlns:a14="http://schemas.microsoft.com/office/drawing/2010/main">
                    <a14:imgLayer r:embed="rId3">
                      <a14:imgEffect>
                        <a14:backgroundRemoval t="9901" b="95050" l="5538" r="96203">
                          <a14:foregroundMark x1="5538" y1="34653" x2="5538" y2="34653"/>
                          <a14:foregroundMark x1="50949" y1="44224" x2="50949" y2="44224"/>
                          <a14:foregroundMark x1="82120" y1="31023" x2="82120" y2="31023"/>
                          <a14:foregroundMark x1="93354" y1="75908" x2="93354" y2="75908"/>
                          <a14:foregroundMark x1="96203" y1="64356" x2="96203" y2="64356"/>
                          <a14:foregroundMark x1="65348" y1="21452" x2="65348" y2="21452"/>
                          <a14:foregroundMark x1="62500" y1="20792" x2="60918" y2="20792"/>
                          <a14:backgroundMark x1="13608" y1="87459" x2="13608" y2="87459"/>
                          <a14:backgroundMark x1="15348" y1="88119" x2="15348" y2="88119"/>
                          <a14:backgroundMark x1="16456" y1="87459" x2="16456" y2="87459"/>
                          <a14:backgroundMark x1="19462" y1="92079" x2="19462" y2="92079"/>
                          <a14:backgroundMark x1="21677" y1="92079" x2="21677" y2="92079"/>
                          <a14:backgroundMark x1="20886" y1="90429" x2="20886" y2="90429"/>
                          <a14:backgroundMark x1="25949" y1="92079" x2="25949" y2="92079"/>
                          <a14:backgroundMark x1="25633" y1="90099" x2="25633" y2="90099"/>
                          <a14:backgroundMark x1="26899" y1="91089" x2="26899" y2="91089"/>
                          <a14:backgroundMark x1="36709" y1="91089" x2="40348" y2="94059"/>
                          <a14:backgroundMark x1="44937" y1="90429" x2="39557" y2="91089"/>
                          <a14:backgroundMark x1="45570" y1="92739" x2="12184" y2="92409"/>
                        </a14:backgroundRemoval>
                      </a14:imgEffect>
                    </a14:imgLayer>
                  </a14:imgProps>
                </a:ext>
              </a:extLst>
            </a:blip>
            <a:stretch>
              <a:fillRect/>
            </a:stretch>
          </p:blipFill>
          <p:spPr>
            <a:xfrm>
              <a:off x="1461835" y="1202914"/>
              <a:ext cx="3298861" cy="1597608"/>
            </a:xfrm>
            <a:prstGeom prst="rect">
              <a:avLst/>
            </a:prstGeom>
            <a:ln>
              <a:noFill/>
            </a:ln>
            <a:effectLst>
              <a:reflection blurRad="12700" stA="30000" endPos="30000" dist="5000" dir="5400000" sy="-100000" algn="bl" rotWithShape="0"/>
            </a:effectLst>
          </p:spPr>
        </p:pic>
        <p:pic>
          <p:nvPicPr>
            <p:cNvPr id="5" name="Picture 4">
              <a:extLst>
                <a:ext uri="{FF2B5EF4-FFF2-40B4-BE49-F238E27FC236}">
                  <a16:creationId xmlns:a16="http://schemas.microsoft.com/office/drawing/2014/main" id="{C0A514FB-019B-A2CF-7A4A-F75B1A0490AA}"/>
                </a:ext>
              </a:extLst>
            </p:cNvPr>
            <p:cNvPicPr/>
            <p:nvPr/>
          </p:nvPicPr>
          <p:blipFill>
            <a:blip r:embed="rId4">
              <a:extLst>
                <a:ext uri="{28A0092B-C50C-407E-A947-70E740481C1C}">
                  <a14:useLocalDpi xmlns:a14="http://schemas.microsoft.com/office/drawing/2010/main" val="0"/>
                </a:ext>
              </a:extLst>
            </a:blip>
            <a:stretch>
              <a:fillRect/>
            </a:stretch>
          </p:blipFill>
          <p:spPr>
            <a:xfrm>
              <a:off x="1419943" y="5966733"/>
              <a:ext cx="1114876" cy="447856"/>
            </a:xfrm>
            <a:prstGeom prst="rect">
              <a:avLst/>
            </a:prstGeom>
          </p:spPr>
        </p:pic>
      </p:grpSp>
    </p:spTree>
    <p:extLst>
      <p:ext uri="{BB962C8B-B14F-4D97-AF65-F5344CB8AC3E}">
        <p14:creationId xmlns:p14="http://schemas.microsoft.com/office/powerpoint/2010/main" val="344072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4165651951"/>
              </p:ext>
            </p:extLst>
          </p:nvPr>
        </p:nvGraphicFramePr>
        <p:xfrm>
          <a:off x="1148844" y="1206460"/>
          <a:ext cx="9714443" cy="4016162"/>
        </p:xfrm>
        <a:graphic>
          <a:graphicData uri="http://schemas.openxmlformats.org/drawingml/2006/table">
            <a:tbl>
              <a:tblPr/>
              <a:tblGrid>
                <a:gridCol w="2791357">
                  <a:extLst>
                    <a:ext uri="{9D8B030D-6E8A-4147-A177-3AD203B41FA5}">
                      <a16:colId xmlns:a16="http://schemas.microsoft.com/office/drawing/2014/main" val="20000"/>
                    </a:ext>
                  </a:extLst>
                </a:gridCol>
                <a:gridCol w="1405439">
                  <a:extLst>
                    <a:ext uri="{9D8B030D-6E8A-4147-A177-3AD203B41FA5}">
                      <a16:colId xmlns:a16="http://schemas.microsoft.com/office/drawing/2014/main" val="20001"/>
                    </a:ext>
                  </a:extLst>
                </a:gridCol>
                <a:gridCol w="1795837">
                  <a:extLst>
                    <a:ext uri="{9D8B030D-6E8A-4147-A177-3AD203B41FA5}">
                      <a16:colId xmlns:a16="http://schemas.microsoft.com/office/drawing/2014/main" val="20002"/>
                    </a:ext>
                  </a:extLst>
                </a:gridCol>
                <a:gridCol w="1899943">
                  <a:extLst>
                    <a:ext uri="{9D8B030D-6E8A-4147-A177-3AD203B41FA5}">
                      <a16:colId xmlns:a16="http://schemas.microsoft.com/office/drawing/2014/main" val="20003"/>
                    </a:ext>
                  </a:extLst>
                </a:gridCol>
                <a:gridCol w="1821867">
                  <a:extLst>
                    <a:ext uri="{9D8B030D-6E8A-4147-A177-3AD203B41FA5}">
                      <a16:colId xmlns:a16="http://schemas.microsoft.com/office/drawing/2014/main" val="20004"/>
                    </a:ext>
                  </a:extLst>
                </a:gridCol>
              </a:tblGrid>
              <a:tr h="764580">
                <a:tc>
                  <a:txBody>
                    <a:bodyPr/>
                    <a:lstStyle/>
                    <a:p>
                      <a:pPr algn="ctr" fontAlgn="ctr"/>
                      <a:r>
                        <a:rPr lang="en-US" sz="1900" b="1" i="0" u="none" strike="noStrike">
                          <a:solidFill>
                            <a:schemeClr val="bg1"/>
                          </a:solidFill>
                          <a:effectLst/>
                          <a:latin typeface="Intel Clear Light" panose="020B0404020203020204" pitchFamily="34" charset="0"/>
                          <a:ea typeface="Intel Clear Light" panose="020B0404020203020204" pitchFamily="34" charset="0"/>
                          <a:cs typeface="Intel Clear Light" panose="020B0404020203020204" pitchFamily="34" charset="0"/>
                        </a:rPr>
                        <a:t>Error Type</a:t>
                      </a:r>
                    </a:p>
                  </a:txBody>
                  <a:tcPr marL="12700" marR="12700" marT="1270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chemeClr val="tx2"/>
                    </a:solidFill>
                  </a:tcPr>
                </a:tc>
                <a:tc>
                  <a:txBody>
                    <a:bodyPr/>
                    <a:lstStyle/>
                    <a:p>
                      <a:pPr algn="ctr" fontAlgn="ctr"/>
                      <a:r>
                        <a:rPr lang="en-US" sz="1900" b="1" i="0" u="none" strike="noStrike">
                          <a:solidFill>
                            <a:schemeClr val="bg1"/>
                          </a:solidFill>
                          <a:effectLst/>
                          <a:latin typeface="Intel Clear Light" panose="020B0404020203020204" pitchFamily="34" charset="0"/>
                          <a:ea typeface="Intel Clear Light" panose="020B0404020203020204" pitchFamily="34" charset="0"/>
                          <a:cs typeface="Intel Clear Light" panose="020B0404020203020204" pitchFamily="34" charset="0"/>
                        </a:rPr>
                        <a:t>Error Code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chemeClr val="tx2"/>
                    </a:solidFill>
                  </a:tcPr>
                </a:tc>
                <a:tc>
                  <a:txBody>
                    <a:bodyPr/>
                    <a:lstStyle/>
                    <a:p>
                      <a:pPr marL="0" algn="ctr" defTabSz="457200" rtl="0" eaLnBrk="1" fontAlgn="ctr" latinLnBrk="0" hangingPunct="1"/>
                      <a:r>
                        <a:rPr lang="en-US" sz="1900" b="1" i="0" u="none" strike="noStrike" kern="1200">
                          <a:solidFill>
                            <a:schemeClr val="bg1"/>
                          </a:solidFill>
                          <a:effectLst/>
                          <a:latin typeface="Intel Clear Light" panose="020B0404020203020204" pitchFamily="34" charset="0"/>
                          <a:ea typeface="Intel Clear Light" panose="020B0404020203020204" pitchFamily="34" charset="0"/>
                          <a:cs typeface="Intel Clear Light" panose="020B0404020203020204" pitchFamily="34" charset="0"/>
                        </a:rPr>
                        <a:t>Caps Lock LED</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chemeClr val="tx2"/>
                    </a:solidFill>
                  </a:tcPr>
                </a:tc>
                <a:tc>
                  <a:txBody>
                    <a:bodyPr/>
                    <a:lstStyle/>
                    <a:p>
                      <a:pPr marL="0" algn="ctr" defTabSz="457200" rtl="0" eaLnBrk="1" fontAlgn="ctr" latinLnBrk="0" hangingPunct="1"/>
                      <a:r>
                        <a:rPr lang="en-US" sz="1900" b="1" i="0" u="none" strike="noStrike" kern="1200">
                          <a:solidFill>
                            <a:schemeClr val="bg1"/>
                          </a:solidFill>
                          <a:effectLst/>
                          <a:latin typeface="Intel Clear Light" panose="020B0404020203020204" pitchFamily="34" charset="0"/>
                          <a:ea typeface="Intel Clear Light" panose="020B0404020203020204" pitchFamily="34" charset="0"/>
                          <a:cs typeface="Intel Clear Light" panose="020B0404020203020204" pitchFamily="34" charset="0"/>
                        </a:rPr>
                        <a:t>Scroll Lock LED</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chemeClr val="tx2"/>
                    </a:solidFill>
                  </a:tcPr>
                </a:tc>
                <a:tc>
                  <a:txBody>
                    <a:bodyPr/>
                    <a:lstStyle/>
                    <a:p>
                      <a:pPr marL="0" algn="ctr" defTabSz="457200" rtl="0" eaLnBrk="1" fontAlgn="ctr" latinLnBrk="0" hangingPunct="1"/>
                      <a:r>
                        <a:rPr lang="en-US" sz="1900" b="1" i="0" u="none" strike="noStrike" kern="1200">
                          <a:solidFill>
                            <a:schemeClr val="bg1"/>
                          </a:solidFill>
                          <a:effectLst/>
                          <a:latin typeface="Intel Clear Light" panose="020B0404020203020204" pitchFamily="34" charset="0"/>
                          <a:ea typeface="Intel Clear Light" panose="020B0404020203020204" pitchFamily="34" charset="0"/>
                          <a:cs typeface="Intel Clear Light" panose="020B0404020203020204" pitchFamily="34" charset="0"/>
                        </a:rPr>
                        <a:t>Num Lock LED</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300891">
                <a:tc>
                  <a:txBody>
                    <a:bodyPr/>
                    <a:lstStyle/>
                    <a:p>
                      <a:pPr algn="ctr" fontAlgn="b"/>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No Error</a:t>
                      </a:r>
                    </a:p>
                  </a:txBody>
                  <a:tcPr marL="12700" marR="12700" marT="1270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a:ea typeface="Intel Clear Light" panose="020B0404020203020204" pitchFamily="34" charset="0"/>
                          <a:cs typeface="Intel Clear Light" panose="020B0404020203020204" pitchFamily="34" charset="0"/>
                        </a:rPr>
                        <a:t>0</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6319">
                <a:tc>
                  <a:txBody>
                    <a:bodyPr/>
                    <a:lstStyle/>
                    <a:p>
                      <a:pPr algn="ctr" fontAlgn="b"/>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RSMRST_PWRGD_N</a:t>
                      </a:r>
                    </a:p>
                  </a:txBody>
                  <a:tcPr marL="12700" marR="12700" marT="1270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a:ea typeface="Intel Clear Light" panose="020B0404020203020204" pitchFamily="34" charset="0"/>
                          <a:cs typeface="Intel Clear Light" panose="020B0404020203020204" pitchFamily="34" charset="0"/>
                        </a:rPr>
                        <a:t>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Flash</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00891">
                <a:tc>
                  <a:txBody>
                    <a:bodyPr/>
                    <a:lstStyle/>
                    <a:p>
                      <a:pPr algn="ctr" fontAlgn="b"/>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PM_SLP_S5_N</a:t>
                      </a:r>
                    </a:p>
                  </a:txBody>
                  <a:tcPr marL="12700" marR="12700" marT="1270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a:ea typeface="Intel Clear Light" panose="020B0404020203020204" pitchFamily="34" charset="0"/>
                          <a:cs typeface="Intel Clear Light" panose="020B0404020203020204" pitchFamily="34" charset="0"/>
                        </a:rPr>
                        <a:t>dsa2</a:t>
                      </a:r>
                      <a:endPar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Flash</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00891">
                <a:tc>
                  <a:txBody>
                    <a:bodyPr/>
                    <a:lstStyle/>
                    <a:p>
                      <a:pPr algn="ctr" fontAlgn="b"/>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PM_SLP_S4_N</a:t>
                      </a:r>
                    </a:p>
                  </a:txBody>
                  <a:tcPr marL="12700" marR="12700" marT="1270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a:ea typeface="Intel Clear Light" panose="020B0404020203020204" pitchFamily="34" charset="0"/>
                          <a:cs typeface="Intel Clear Light" panose="020B0404020203020204" pitchFamily="34" charset="0"/>
                        </a:rPr>
                        <a:t>3</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Flash</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Flash</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00891">
                <a:tc>
                  <a:txBody>
                    <a:bodyPr/>
                    <a:lstStyle/>
                    <a:p>
                      <a:pPr algn="ctr" fontAlgn="b"/>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PM_SLP_S3_N</a:t>
                      </a:r>
                    </a:p>
                  </a:txBody>
                  <a:tcPr marL="12700" marR="12700" marT="1270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a:ea typeface="Intel Clear Light" panose="020B0404020203020204" pitchFamily="34" charset="0"/>
                          <a:cs typeface="Intel Clear Light" panose="020B0404020203020204" pitchFamily="34" charset="0"/>
                        </a:rPr>
                        <a:t>4</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Flash</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37157">
                <a:tc>
                  <a:txBody>
                    <a:bodyPr/>
                    <a:lstStyle/>
                    <a:p>
                      <a:pPr algn="ctr" fontAlgn="b"/>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PM_SLP_M_N</a:t>
                      </a:r>
                    </a:p>
                  </a:txBody>
                  <a:tcPr marL="12700" marR="12700" marT="1270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a:ea typeface="Intel Clear Light" panose="020B0404020203020204" pitchFamily="34" charset="0"/>
                          <a:cs typeface="Intel Clear Light" panose="020B0404020203020204" pitchFamily="34" charset="0"/>
                        </a:rPr>
                        <a:t>5</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Flash</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Flash</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45837">
                <a:tc>
                  <a:txBody>
                    <a:bodyPr/>
                    <a:lstStyle/>
                    <a:p>
                      <a:pPr algn="ctr" fontAlgn="b"/>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ALL_SYS_PWRGD</a:t>
                      </a:r>
                    </a:p>
                  </a:txBody>
                  <a:tcPr marL="12700" marR="12700" marT="1270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a:ea typeface="Intel Clear Light" panose="020B0404020203020204" pitchFamily="34" charset="0"/>
                          <a:cs typeface="Intel Clear Light" panose="020B0404020203020204" pitchFamily="34" charset="0"/>
                        </a:rPr>
                        <a:t>6</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Flash</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Flash</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00891">
                <a:tc>
                  <a:txBody>
                    <a:bodyPr/>
                    <a:lstStyle/>
                    <a:p>
                      <a:pPr algn="ctr" fontAlgn="b"/>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PLT_RST_N</a:t>
                      </a:r>
                    </a:p>
                  </a:txBody>
                  <a:tcPr marL="12700" marR="12700" marT="1270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a:ea typeface="Intel Clear Light" panose="020B0404020203020204" pitchFamily="34" charset="0"/>
                          <a:cs typeface="Intel Clear Light" panose="020B0404020203020204" pitchFamily="34" charset="0"/>
                        </a:rPr>
                        <a:t>7</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Flash</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Flash</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Flash</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08709">
                <a:tc>
                  <a:txBody>
                    <a:bodyPr/>
                    <a:lstStyle/>
                    <a:p>
                      <a:pPr algn="ctr" fontAlgn="b"/>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DOCK_SYS_PWRGD_N</a:t>
                      </a:r>
                    </a:p>
                  </a:txBody>
                  <a:tcPr marL="12700" marR="12700" marT="1270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a:ea typeface="Intel Clear Light" panose="020B0404020203020204" pitchFamily="34" charset="0"/>
                          <a:cs typeface="Intel Clear Light" panose="020B0404020203020204" pitchFamily="34" charset="0"/>
                        </a:rPr>
                        <a:t>8</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Flash</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00891">
                <a:tc>
                  <a:txBody>
                    <a:bodyPr/>
                    <a:lstStyle/>
                    <a:p>
                      <a:pPr algn="ctr" fontAlgn="b"/>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SUSWARNB</a:t>
                      </a:r>
                    </a:p>
                  </a:txBody>
                  <a:tcPr marL="12700" marR="12700" marT="1270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a:ea typeface="Intel Clear Light" panose="020B0404020203020204" pitchFamily="34" charset="0"/>
                          <a:cs typeface="Intel Clear Light" panose="020B0404020203020204" pitchFamily="34" charset="0"/>
                        </a:rPr>
                        <a:t>9</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Flash</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063926666"/>
              </p:ext>
            </p:extLst>
          </p:nvPr>
        </p:nvGraphicFramePr>
        <p:xfrm>
          <a:off x="1187450" y="5675238"/>
          <a:ext cx="9817100" cy="647822"/>
        </p:xfrm>
        <a:graphic>
          <a:graphicData uri="http://schemas.openxmlformats.org/drawingml/2006/table">
            <a:tbl>
              <a:tblPr/>
              <a:tblGrid>
                <a:gridCol w="9817100">
                  <a:extLst>
                    <a:ext uri="{9D8B030D-6E8A-4147-A177-3AD203B41FA5}">
                      <a16:colId xmlns:a16="http://schemas.microsoft.com/office/drawing/2014/main" val="20000"/>
                    </a:ext>
                  </a:extLst>
                </a:gridCol>
              </a:tblGrid>
              <a:tr h="323911">
                <a:tc>
                  <a:txBody>
                    <a:bodyPr/>
                    <a:lstStyle/>
                    <a:p>
                      <a:pPr algn="l" fontAlgn="b"/>
                      <a:r>
                        <a:rPr lang="en-US" sz="1600" b="0" i="0" u="none" strike="noStrike">
                          <a:solidFill>
                            <a:srgbClr val="C00000"/>
                          </a:solidFill>
                          <a:effectLst/>
                          <a:latin typeface="Intel Clear Light" panose="020B0404020203020204" pitchFamily="34" charset="0"/>
                          <a:ea typeface="Intel Clear Light" panose="020B0404020203020204" pitchFamily="34" charset="0"/>
                          <a:cs typeface="Intel Clear Light" panose="020B0404020203020204" pitchFamily="34" charset="0"/>
                        </a:rPr>
                        <a:t>Note:  </a:t>
                      </a:r>
                      <a:r>
                        <a:rPr lang="en-US" sz="16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KSC Thermal Shutdown is indicated by flashing of Num _Lock and Caps _ Lock LEDs alternatively.</a:t>
                      </a:r>
                    </a:p>
                  </a:txBody>
                  <a:tcPr marL="12700" marR="12700" marT="12700" marB="0" anchor="b">
                    <a:lnL>
                      <a:noFill/>
                    </a:lnL>
                    <a:lnR>
                      <a:noFill/>
                    </a:lnR>
                    <a:lnT>
                      <a:noFill/>
                    </a:lnT>
                    <a:lnB>
                      <a:noFill/>
                    </a:lnB>
                  </a:tcPr>
                </a:tc>
                <a:extLst>
                  <a:ext uri="{0D108BD9-81ED-4DB2-BD59-A6C34878D82A}">
                    <a16:rowId xmlns:a16="http://schemas.microsoft.com/office/drawing/2014/main" val="10000"/>
                  </a:ext>
                </a:extLst>
              </a:tr>
              <a:tr h="323911">
                <a:tc>
                  <a:txBody>
                    <a:bodyPr/>
                    <a:lstStyle/>
                    <a:p>
                      <a:pPr algn="l" fontAlgn="b"/>
                      <a:endParaRPr lang="en-US" sz="16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12700" marR="12700" marT="12700" marB="0" anchor="b">
                    <a:lnL>
                      <a:noFill/>
                    </a:lnL>
                    <a:lnR>
                      <a:noFill/>
                    </a:lnR>
                    <a:lnT>
                      <a:noFill/>
                    </a:lnT>
                    <a:lnB>
                      <a:noFill/>
                    </a:lnB>
                  </a:tcPr>
                </a:tc>
                <a:extLst>
                  <a:ext uri="{0D108BD9-81ED-4DB2-BD59-A6C34878D82A}">
                    <a16:rowId xmlns:a16="http://schemas.microsoft.com/office/drawing/2014/main" val="10001"/>
                  </a:ext>
                </a:extLst>
              </a:tr>
            </a:tbl>
          </a:graphicData>
        </a:graphic>
      </p:graphicFrame>
      <p:sp>
        <p:nvSpPr>
          <p:cNvPr id="7" name="Title 1">
            <a:extLst>
              <a:ext uri="{FF2B5EF4-FFF2-40B4-BE49-F238E27FC236}">
                <a16:creationId xmlns:a16="http://schemas.microsoft.com/office/drawing/2014/main" id="{7F4BB9C9-2721-4941-8EE6-D9AF82D20EC2}"/>
              </a:ext>
            </a:extLst>
          </p:cNvPr>
          <p:cNvSpPr txBox="1">
            <a:spLocks/>
          </p:cNvSpPr>
          <p:nvPr/>
        </p:nvSpPr>
        <p:spPr>
          <a:xfrm>
            <a:off x="391632" y="107863"/>
            <a:ext cx="11228868" cy="873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EC Error Code Indication</a:t>
            </a:r>
          </a:p>
        </p:txBody>
      </p:sp>
      <p:pic>
        <p:nvPicPr>
          <p:cNvPr id="2" name="Picture 1">
            <a:extLst>
              <a:ext uri="{FF2B5EF4-FFF2-40B4-BE49-F238E27FC236}">
                <a16:creationId xmlns:a16="http://schemas.microsoft.com/office/drawing/2014/main" id="{8EC57CBD-1610-083E-20AA-C9C6C65678E5}"/>
              </a:ext>
            </a:extLst>
          </p:cNvPr>
          <p:cNvPicPr>
            <a:picLocks noChangeAspect="1"/>
          </p:cNvPicPr>
          <p:nvPr/>
        </p:nvPicPr>
        <p:blipFill>
          <a:blip r:embed="rId3"/>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291192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7C0DD2E-B681-46C8-AD01-6B06FCD4BD24}"/>
              </a:ext>
            </a:extLst>
          </p:cNvPr>
          <p:cNvSpPr/>
          <p:nvPr/>
        </p:nvSpPr>
        <p:spPr>
          <a:xfrm>
            <a:off x="7785100" y="3552548"/>
            <a:ext cx="3886200" cy="1709314"/>
          </a:xfrm>
          <a:prstGeom prst="rect">
            <a:avLst/>
          </a:prstGeom>
        </p:spPr>
        <p:txBody>
          <a:bodyPr wrap="square">
            <a:spAutoFit/>
          </a:bodyPr>
          <a:lstStyle/>
          <a:p>
            <a:pPr marL="380990" indent="-380990">
              <a:buFont typeface="Arial" panose="020B0604020202020204" pitchFamily="34" charset="0"/>
              <a:buChar char="•"/>
            </a:pPr>
            <a:r>
              <a:rPr lang="en-US" sz="2000"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Refdes</a:t>
            </a: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for header on WCL LP5x T3 RVP is as follow:</a:t>
            </a:r>
          </a:p>
          <a:p>
            <a:pPr marL="990575" lvl="1" indent="-380990">
              <a:spcBef>
                <a:spcPts val="600"/>
              </a:spcBef>
              <a:buFont typeface="Arial" panose="020B0604020202020204" pitchFamily="34" charset="0"/>
              <a:buChar char="•"/>
            </a:pPr>
            <a:r>
              <a:rPr lang="pl-PL"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JA: </a:t>
            </a:r>
            <a:r>
              <a:rPr lang="en-MY"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J2A1</a:t>
            </a:r>
            <a:endPar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990575" lvl="1" indent="-380990">
              <a:spcBef>
                <a:spcPts val="600"/>
              </a:spcBef>
              <a:buFont typeface="Arial" panose="020B0604020202020204" pitchFamily="34" charset="0"/>
              <a:buChar char="•"/>
            </a:pPr>
            <a:r>
              <a:rPr lang="pl-PL"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JB: </a:t>
            </a:r>
            <a:r>
              <a:rPr lang="en-IN"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J1H3</a:t>
            </a:r>
            <a:endPar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990575" lvl="1" indent="-380990">
              <a:spcBef>
                <a:spcPts val="600"/>
              </a:spcBef>
              <a:buFont typeface="Arial" panose="020B0604020202020204" pitchFamily="34" charset="0"/>
              <a:buChar char="•"/>
            </a:pPr>
            <a:r>
              <a:rPr lang="pl-PL"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JC: </a:t>
            </a:r>
            <a:r>
              <a:rPr lang="en-IN"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J1H1</a:t>
            </a:r>
            <a:endPar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6" name="Rectangle 5">
            <a:extLst>
              <a:ext uri="{FF2B5EF4-FFF2-40B4-BE49-F238E27FC236}">
                <a16:creationId xmlns:a16="http://schemas.microsoft.com/office/drawing/2014/main" id="{E947D600-3D66-4B7D-874B-8C5C474D6F3D}"/>
              </a:ext>
            </a:extLst>
          </p:cNvPr>
          <p:cNvSpPr/>
          <p:nvPr/>
        </p:nvSpPr>
        <p:spPr>
          <a:xfrm>
            <a:off x="609061" y="1232884"/>
            <a:ext cx="11062239" cy="2068387"/>
          </a:xfrm>
          <a:prstGeom prst="rect">
            <a:avLst/>
          </a:prstGeom>
        </p:spPr>
        <p:txBody>
          <a:bodyPr wrap="square">
            <a:spAutoFit/>
          </a:bodyPr>
          <a:lstStyle/>
          <a:p>
            <a:pPr marL="380990" indent="-380990">
              <a:buFont typeface="Arial" panose="020B0604020202020204" pitchFamily="34" charset="0"/>
              <a:buChar char="•"/>
            </a:pP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There are multiple way to program SPD onboard chip.  </a:t>
            </a:r>
          </a:p>
          <a:p>
            <a:pPr marL="380990" indent="-380990">
              <a:buFont typeface="Arial" panose="020B0604020202020204" pitchFamily="34" charset="0"/>
              <a:buChar char="•"/>
            </a:pP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Aardvark tool can be used for programing SPD. Aardvark tool’s user manual for programing detail will be mentioned on their site &amp; link as follow:</a:t>
            </a:r>
          </a:p>
          <a:p>
            <a:r>
              <a:rPr lang="en-US" sz="2000" u="sng">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hlinkClick r:id="rId3">
                  <a:extLst>
                    <a:ext uri="{A12FA001-AC4F-418D-AE19-62706E023703}">
                      <ahyp:hlinkClr xmlns:ahyp="http://schemas.microsoft.com/office/drawing/2018/hyperlinkcolor" val="tx"/>
                    </a:ext>
                  </a:extLst>
                </a:hlinkClick>
              </a:rPr>
              <a:t>https://www.totalphase.com/support/articles/200468316-Aardvark-I2C-SPI-Host-Adapter-User-Manual</a:t>
            </a:r>
            <a:endPar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7" name="Title 1">
            <a:extLst>
              <a:ext uri="{FF2B5EF4-FFF2-40B4-BE49-F238E27FC236}">
                <a16:creationId xmlns:a16="http://schemas.microsoft.com/office/drawing/2014/main" id="{90A31F66-5CA3-4CB7-B58A-27258B9B78D6}"/>
              </a:ext>
            </a:extLst>
          </p:cNvPr>
          <p:cNvSpPr txBox="1">
            <a:spLocks/>
          </p:cNvSpPr>
          <p:nvPr/>
        </p:nvSpPr>
        <p:spPr>
          <a:xfrm>
            <a:off x="391632" y="107863"/>
            <a:ext cx="11228868" cy="8737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fontScale="900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Header for SPD programming on WCL LP5x T3 RVP</a:t>
            </a:r>
          </a:p>
        </p:txBody>
      </p:sp>
      <p:pic>
        <p:nvPicPr>
          <p:cNvPr id="3" name="Picture 2">
            <a:extLst>
              <a:ext uri="{FF2B5EF4-FFF2-40B4-BE49-F238E27FC236}">
                <a16:creationId xmlns:a16="http://schemas.microsoft.com/office/drawing/2014/main" id="{2B18962B-D4F0-45FB-0433-403AB0831DC5}"/>
              </a:ext>
            </a:extLst>
          </p:cNvPr>
          <p:cNvPicPr>
            <a:picLocks noChangeAspect="1"/>
          </p:cNvPicPr>
          <p:nvPr/>
        </p:nvPicPr>
        <p:blipFill>
          <a:blip r:embed="rId4"/>
          <a:stretch>
            <a:fillRect/>
          </a:stretch>
        </p:blipFill>
        <p:spPr>
          <a:xfrm>
            <a:off x="3235003" y="6409189"/>
            <a:ext cx="930867" cy="448811"/>
          </a:xfrm>
          <a:prstGeom prst="rect">
            <a:avLst/>
          </a:prstGeom>
        </p:spPr>
      </p:pic>
      <p:pic>
        <p:nvPicPr>
          <p:cNvPr id="9" name="Picture 8">
            <a:extLst>
              <a:ext uri="{FF2B5EF4-FFF2-40B4-BE49-F238E27FC236}">
                <a16:creationId xmlns:a16="http://schemas.microsoft.com/office/drawing/2014/main" id="{16FD6EF1-0CB2-DB96-5226-DAE5B5EE0CB0}"/>
              </a:ext>
            </a:extLst>
          </p:cNvPr>
          <p:cNvPicPr>
            <a:picLocks noChangeAspect="1"/>
          </p:cNvPicPr>
          <p:nvPr/>
        </p:nvPicPr>
        <p:blipFill>
          <a:blip r:embed="rId5"/>
          <a:stretch>
            <a:fillRect/>
          </a:stretch>
        </p:blipFill>
        <p:spPr>
          <a:xfrm>
            <a:off x="685353" y="3326027"/>
            <a:ext cx="6946466" cy="3083162"/>
          </a:xfrm>
          <a:prstGeom prst="rect">
            <a:avLst/>
          </a:prstGeom>
        </p:spPr>
      </p:pic>
    </p:spTree>
    <p:extLst>
      <p:ext uri="{BB962C8B-B14F-4D97-AF65-F5344CB8AC3E}">
        <p14:creationId xmlns:p14="http://schemas.microsoft.com/office/powerpoint/2010/main" val="680383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504181" y="1143001"/>
            <a:ext cx="10991135" cy="4837113"/>
          </a:xfrm>
          <a:prstGeom prst="rect">
            <a:avLst/>
          </a:prstGeom>
        </p:spPr>
        <p:txBody>
          <a:bodyPr/>
          <a:lstStyle>
            <a:lvl1pPr marL="236538" indent="-236538" algn="l" rtl="0" eaLnBrk="1" fontAlgn="base" hangingPunct="1">
              <a:spcBef>
                <a:spcPct val="40000"/>
              </a:spcBef>
              <a:spcAft>
                <a:spcPct val="0"/>
              </a:spcAft>
              <a:buChar char="•"/>
              <a:tabLst>
                <a:tab pos="236538" algn="l"/>
              </a:tabLst>
              <a:defRPr sz="2600">
                <a:solidFill>
                  <a:schemeClr val="tx1"/>
                </a:solidFill>
                <a:latin typeface="+mn-lt"/>
                <a:ea typeface="+mn-ea"/>
                <a:cs typeface="+mn-cs"/>
              </a:defRPr>
            </a:lvl1pPr>
            <a:lvl2pPr marL="595313" indent="-244475" algn="l" rtl="0" eaLnBrk="1" fontAlgn="base" hangingPunct="1">
              <a:spcBef>
                <a:spcPct val="20000"/>
              </a:spcBef>
              <a:spcAft>
                <a:spcPct val="0"/>
              </a:spcAft>
              <a:buSzPct val="125000"/>
              <a:buFont typeface="Times" pitchFamily="18" charset="0"/>
              <a:buChar char="•"/>
              <a:tabLst>
                <a:tab pos="236538" algn="l"/>
              </a:tabLst>
              <a:defRPr sz="2200">
                <a:solidFill>
                  <a:schemeClr val="tx1"/>
                </a:solidFill>
                <a:latin typeface="+mn-lt"/>
              </a:defRPr>
            </a:lvl2pPr>
            <a:lvl3pPr marL="914400" indent="-204788" algn="l" rtl="0" eaLnBrk="1" fontAlgn="base" hangingPunct="1">
              <a:spcBef>
                <a:spcPct val="20000"/>
              </a:spcBef>
              <a:spcAft>
                <a:spcPct val="0"/>
              </a:spcAft>
              <a:buChar char="–"/>
              <a:tabLst>
                <a:tab pos="236538" algn="l"/>
              </a:tabLst>
              <a:defRPr sz="2000">
                <a:solidFill>
                  <a:schemeClr val="tx1"/>
                </a:solidFill>
                <a:latin typeface="+mn-lt"/>
              </a:defRPr>
            </a:lvl3pPr>
            <a:lvl4pPr marL="1300163" indent="-209550" algn="l" rtl="0" eaLnBrk="1" fontAlgn="base" hangingPunct="1">
              <a:spcBef>
                <a:spcPct val="20000"/>
              </a:spcBef>
              <a:spcAft>
                <a:spcPct val="0"/>
              </a:spcAft>
              <a:buFont typeface="Times" pitchFamily="18" charset="0"/>
              <a:buChar char="•"/>
              <a:tabLst>
                <a:tab pos="236538" algn="l"/>
              </a:tabLst>
              <a:defRPr sz="1600">
                <a:solidFill>
                  <a:schemeClr val="tx1"/>
                </a:solidFill>
                <a:latin typeface="+mn-lt"/>
              </a:defRPr>
            </a:lvl4pPr>
            <a:lvl5pPr marL="1824038" indent="-409575" algn="l" rtl="0" eaLnBrk="1" fontAlgn="base" hangingPunct="1">
              <a:spcBef>
                <a:spcPct val="20000"/>
              </a:spcBef>
              <a:spcAft>
                <a:spcPct val="0"/>
              </a:spcAft>
              <a:buChar char="–"/>
              <a:tabLst>
                <a:tab pos="236538" algn="l"/>
              </a:tabLst>
              <a:defRPr sz="1600">
                <a:solidFill>
                  <a:schemeClr val="tx1"/>
                </a:solidFill>
                <a:latin typeface="+mn-lt"/>
              </a:defRPr>
            </a:lvl5pPr>
            <a:lvl6pPr marL="2281238" indent="-409575" algn="l" rtl="0" eaLnBrk="1" fontAlgn="base" hangingPunct="1">
              <a:spcBef>
                <a:spcPct val="20000"/>
              </a:spcBef>
              <a:spcAft>
                <a:spcPct val="0"/>
              </a:spcAft>
              <a:buChar char="–"/>
              <a:tabLst>
                <a:tab pos="236538" algn="l"/>
              </a:tabLst>
              <a:defRPr sz="1600">
                <a:solidFill>
                  <a:schemeClr val="tx1"/>
                </a:solidFill>
                <a:latin typeface="+mn-lt"/>
              </a:defRPr>
            </a:lvl6pPr>
            <a:lvl7pPr marL="2738438" indent="-409575" algn="l" rtl="0" eaLnBrk="1" fontAlgn="base" hangingPunct="1">
              <a:spcBef>
                <a:spcPct val="20000"/>
              </a:spcBef>
              <a:spcAft>
                <a:spcPct val="0"/>
              </a:spcAft>
              <a:buChar char="–"/>
              <a:tabLst>
                <a:tab pos="236538" algn="l"/>
              </a:tabLst>
              <a:defRPr sz="1600">
                <a:solidFill>
                  <a:schemeClr val="tx1"/>
                </a:solidFill>
                <a:latin typeface="+mn-lt"/>
              </a:defRPr>
            </a:lvl7pPr>
            <a:lvl8pPr marL="3195638" indent="-409575" algn="l" rtl="0" eaLnBrk="1" fontAlgn="base" hangingPunct="1">
              <a:spcBef>
                <a:spcPct val="20000"/>
              </a:spcBef>
              <a:spcAft>
                <a:spcPct val="0"/>
              </a:spcAft>
              <a:buChar char="–"/>
              <a:tabLst>
                <a:tab pos="236538" algn="l"/>
              </a:tabLst>
              <a:defRPr sz="1600">
                <a:solidFill>
                  <a:schemeClr val="tx1"/>
                </a:solidFill>
                <a:latin typeface="+mn-lt"/>
              </a:defRPr>
            </a:lvl8pPr>
            <a:lvl9pPr marL="3652838" indent="-409575" algn="l" rtl="0" eaLnBrk="1" fontAlgn="base" hangingPunct="1">
              <a:spcBef>
                <a:spcPct val="20000"/>
              </a:spcBef>
              <a:spcAft>
                <a:spcPct val="0"/>
              </a:spcAft>
              <a:buChar char="–"/>
              <a:tabLst>
                <a:tab pos="236538" algn="l"/>
              </a:tabLst>
              <a:defRPr sz="1600">
                <a:solidFill>
                  <a:schemeClr val="tx1"/>
                </a:solidFill>
                <a:latin typeface="+mn-lt"/>
              </a:defRPr>
            </a:lvl9pPr>
          </a:lstStyle>
          <a:p>
            <a:pPr>
              <a:lnSpc>
                <a:spcPct val="150000"/>
              </a:lnSpc>
            </a:pPr>
            <a:r>
              <a:rPr lang="en-US" sz="2000"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DediProg’s</a:t>
            </a: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SF600 programmer is used for programming the SPI  Flash on the RVP platform.</a:t>
            </a:r>
          </a:p>
          <a:p>
            <a:pPr>
              <a:lnSpc>
                <a:spcPct val="150000"/>
              </a:lnSpc>
            </a:pP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QUAD I/O mode of programming is for faster speeds along with Dual I/O mode as well as Single I/O mode.</a:t>
            </a:r>
          </a:p>
          <a:p>
            <a:pPr>
              <a:lnSpc>
                <a:spcPct val="150000"/>
              </a:lnSpc>
            </a:pP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Latest version of the DediProg firmware can be downloaded from the </a:t>
            </a:r>
            <a:r>
              <a:rPr lang="en-US" sz="2000"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DediProg’s</a:t>
            </a: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website</a:t>
            </a:r>
          </a:p>
        </p:txBody>
      </p:sp>
      <p:sp>
        <p:nvSpPr>
          <p:cNvPr id="5" name="Title 1">
            <a:extLst>
              <a:ext uri="{FF2B5EF4-FFF2-40B4-BE49-F238E27FC236}">
                <a16:creationId xmlns:a16="http://schemas.microsoft.com/office/drawing/2014/main" id="{01FEBFDD-6138-4A53-A687-D379FBE706F8}"/>
              </a:ext>
            </a:extLst>
          </p:cNvPr>
          <p:cNvSpPr txBox="1">
            <a:spLocks/>
          </p:cNvSpPr>
          <p:nvPr/>
        </p:nvSpPr>
        <p:spPr>
          <a:xfrm>
            <a:off x="391632" y="107863"/>
            <a:ext cx="11228868" cy="873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SPI through </a:t>
            </a:r>
            <a:r>
              <a:rPr lang="en-US" sz="4000" err="1"/>
              <a:t>Dediprog</a:t>
            </a:r>
            <a:r>
              <a:rPr lang="en-US" sz="4000"/>
              <a:t> SF600</a:t>
            </a:r>
          </a:p>
        </p:txBody>
      </p:sp>
      <p:sp>
        <p:nvSpPr>
          <p:cNvPr id="9" name="Right Arrow 12">
            <a:hlinkClick r:id="rId3" action="ppaction://hlinksldjump"/>
            <a:extLst>
              <a:ext uri="{FF2B5EF4-FFF2-40B4-BE49-F238E27FC236}">
                <a16:creationId xmlns:a16="http://schemas.microsoft.com/office/drawing/2014/main" id="{A8AB6C46-CD47-46C1-AD2E-2F8C28F41C18}"/>
              </a:ext>
            </a:extLst>
          </p:cNvPr>
          <p:cNvSpPr/>
          <p:nvPr/>
        </p:nvSpPr>
        <p:spPr bwMode="auto">
          <a:xfrm rot="10800000">
            <a:off x="11175820" y="5796591"/>
            <a:ext cx="760672" cy="391951"/>
          </a:xfrm>
          <a:prstGeom prst="rightArrow">
            <a:avLst/>
          </a:prstGeom>
          <a:solidFill>
            <a:srgbClr val="A6CAE1"/>
          </a:solidFill>
          <a:ln w="50800" cap="flat" cmpd="sng" algn="ctr">
            <a:solidFill>
              <a:srgbClr val="0860A8"/>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p>
            <a:pPr algn="ctr" defTabSz="1219170" eaLnBrk="0" fontAlgn="base">
              <a:lnSpc>
                <a:spcPct val="100000"/>
              </a:lnSpc>
              <a:spcBef>
                <a:spcPct val="0"/>
              </a:spcBef>
              <a:spcAft>
                <a:spcPct val="0"/>
              </a:spcAft>
              <a:defRPr/>
            </a:pPr>
            <a:endParaRPr lang="en-US" sz="1067">
              <a:solidFill>
                <a:srgbClr val="0860A8"/>
              </a:solidFill>
              <a:latin typeface="Verdana" pitchFamily="34" charset="0"/>
            </a:endParaRPr>
          </a:p>
        </p:txBody>
      </p:sp>
      <p:pic>
        <p:nvPicPr>
          <p:cNvPr id="2" name="Picture 1">
            <a:extLst>
              <a:ext uri="{FF2B5EF4-FFF2-40B4-BE49-F238E27FC236}">
                <a16:creationId xmlns:a16="http://schemas.microsoft.com/office/drawing/2014/main" id="{FB007B8A-BECB-0867-399C-FEE2A0624BEF}"/>
              </a:ext>
            </a:extLst>
          </p:cNvPr>
          <p:cNvPicPr>
            <a:picLocks noChangeAspect="1"/>
          </p:cNvPicPr>
          <p:nvPr/>
        </p:nvPicPr>
        <p:blipFill>
          <a:blip r:embed="rId4"/>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1732572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8"/>
          <p:cNvPicPr>
            <a:picLocks noChangeAspect="1" noChangeArrowheads="1"/>
          </p:cNvPicPr>
          <p:nvPr/>
        </p:nvPicPr>
        <p:blipFill>
          <a:blip r:embed="rId3"/>
          <a:srcRect/>
          <a:stretch>
            <a:fillRect/>
          </a:stretch>
        </p:blipFill>
        <p:spPr bwMode="auto">
          <a:xfrm>
            <a:off x="2349501" y="2825749"/>
            <a:ext cx="1173163" cy="1974851"/>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12" name="Right Arrow 11"/>
          <p:cNvSpPr/>
          <p:nvPr/>
        </p:nvSpPr>
        <p:spPr bwMode="auto">
          <a:xfrm>
            <a:off x="7219951" y="3657601"/>
            <a:ext cx="695325" cy="3206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endParaRPr>
          </a:p>
        </p:txBody>
      </p:sp>
      <p:sp>
        <p:nvSpPr>
          <p:cNvPr id="13" name="Plus 12"/>
          <p:cNvSpPr/>
          <p:nvPr/>
        </p:nvSpPr>
        <p:spPr bwMode="auto">
          <a:xfrm>
            <a:off x="3589339" y="3433764"/>
            <a:ext cx="609600" cy="68103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pic>
        <p:nvPicPr>
          <p:cNvPr id="14" name="Picture 3"/>
          <p:cNvPicPr>
            <a:picLocks noChangeAspect="1" noChangeArrowheads="1"/>
          </p:cNvPicPr>
          <p:nvPr/>
        </p:nvPicPr>
        <p:blipFill>
          <a:blip r:embed="rId4">
            <a:extLst>
              <a:ext uri="{BEBA8EAE-BF5A-486C-A8C5-ECC9F3942E4B}">
                <a14:imgProps xmlns:a14="http://schemas.microsoft.com/office/drawing/2010/main">
                  <a14:imgLayer r:embed="rId5">
                    <a14:imgEffect>
                      <a14:artisticPaintStrokes/>
                    </a14:imgEffect>
                  </a14:imgLayer>
                </a14:imgProps>
              </a:ext>
            </a:extLst>
          </a:blip>
          <a:srcRect/>
          <a:stretch>
            <a:fillRect/>
          </a:stretch>
        </p:blipFill>
        <p:spPr bwMode="auto">
          <a:xfrm>
            <a:off x="8367107" y="2865680"/>
            <a:ext cx="860901" cy="2168041"/>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15" name="TextBox 14"/>
          <p:cNvSpPr txBox="1"/>
          <p:nvPr/>
        </p:nvSpPr>
        <p:spPr bwMode="auto">
          <a:xfrm>
            <a:off x="4953000" y="2794000"/>
            <a:ext cx="1685925" cy="237886"/>
          </a:xfrm>
          <a:prstGeom prst="rect">
            <a:avLst/>
          </a:prstGeom>
          <a:noFill/>
        </p:spPr>
        <p:txBody>
          <a:bodyPr>
            <a:spAutoFit/>
          </a:bodyPr>
          <a:lstStyle/>
          <a:p>
            <a:pPr algn="ctr">
              <a:defRPr/>
            </a:pPr>
            <a:r>
              <a:rPr lang="en-US" sz="1051">
                <a:latin typeface="Arial" charset="0"/>
              </a:rPr>
              <a:t>Adaptor Card B &amp; Cable</a:t>
            </a:r>
          </a:p>
        </p:txBody>
      </p:sp>
      <p:pic>
        <p:nvPicPr>
          <p:cNvPr id="16"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1338" y="3327400"/>
            <a:ext cx="2724151"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20"/>
          <p:cNvSpPr txBox="1">
            <a:spLocks noChangeArrowheads="1"/>
          </p:cNvSpPr>
          <p:nvPr/>
        </p:nvSpPr>
        <p:spPr bwMode="auto">
          <a:xfrm>
            <a:off x="8065559" y="5080001"/>
            <a:ext cx="1431925" cy="536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sz="1067">
                <a:solidFill>
                  <a:schemeClr val="tx2"/>
                </a:solidFill>
                <a:latin typeface="+mn-lt"/>
              </a:rPr>
              <a:t>   Top view of 2x10 connector on Motherboard </a:t>
            </a:r>
            <a:r>
              <a:rPr lang="en-US" sz="1067" b="1">
                <a:solidFill>
                  <a:schemeClr val="tx2"/>
                </a:solidFill>
                <a:latin typeface="+mn-lt"/>
              </a:rPr>
              <a:t>(J1C1</a:t>
            </a:r>
            <a:r>
              <a:rPr lang="en-US" sz="1000" b="1"/>
              <a:t>)</a:t>
            </a:r>
            <a:endParaRPr lang="en-US" sz="800"/>
          </a:p>
        </p:txBody>
      </p:sp>
      <p:sp>
        <p:nvSpPr>
          <p:cNvPr id="18" name="TextBox 6"/>
          <p:cNvSpPr txBox="1">
            <a:spLocks noChangeArrowheads="1"/>
          </p:cNvSpPr>
          <p:nvPr/>
        </p:nvSpPr>
        <p:spPr bwMode="auto">
          <a:xfrm>
            <a:off x="9711267" y="4513342"/>
            <a:ext cx="839788" cy="240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1067">
                <a:solidFill>
                  <a:schemeClr val="tx2"/>
                </a:solidFill>
                <a:latin typeface="+mn-lt"/>
              </a:rPr>
              <a:t>Pin 1</a:t>
            </a:r>
          </a:p>
        </p:txBody>
      </p:sp>
      <p:cxnSp>
        <p:nvCxnSpPr>
          <p:cNvPr id="19" name="Straight Arrow Connector 18"/>
          <p:cNvCxnSpPr>
            <a:stCxn id="18" idx="1"/>
          </p:cNvCxnSpPr>
          <p:nvPr/>
        </p:nvCxnSpPr>
        <p:spPr bwMode="auto">
          <a:xfrm flipH="1">
            <a:off x="8917521" y="4633728"/>
            <a:ext cx="793746" cy="12968"/>
          </a:xfrm>
          <a:prstGeom prst="straightConnector1">
            <a:avLst/>
          </a:prstGeom>
          <a:ln>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0" name="Rectangle 15"/>
          <p:cNvSpPr>
            <a:spLocks noChangeArrowheads="1"/>
          </p:cNvSpPr>
          <p:nvPr/>
        </p:nvSpPr>
        <p:spPr bwMode="auto">
          <a:xfrm>
            <a:off x="442421" y="1490088"/>
            <a:ext cx="11236960" cy="1734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06400" eaLnBrk="0" hangingPunct="0">
              <a:defRPr>
                <a:solidFill>
                  <a:schemeClr val="tx1"/>
                </a:solidFill>
                <a:latin typeface="Arial" panose="020B0604020202020204" pitchFamily="34" charset="0"/>
                <a:cs typeface="Arial" panose="020B0604020202020204" pitchFamily="34" charset="0"/>
              </a:defRPr>
            </a:lvl1pPr>
            <a:lvl2pPr marL="742950" indent="-285750" defTabSz="406400" eaLnBrk="0" hangingPunct="0">
              <a:defRPr>
                <a:solidFill>
                  <a:schemeClr val="tx1"/>
                </a:solidFill>
                <a:latin typeface="Arial" panose="020B0604020202020204" pitchFamily="34" charset="0"/>
                <a:cs typeface="Arial" panose="020B0604020202020204" pitchFamily="34" charset="0"/>
              </a:defRPr>
            </a:lvl2pPr>
            <a:lvl3pPr marL="1143000" indent="-228600" defTabSz="406400" eaLnBrk="0" hangingPunct="0">
              <a:defRPr>
                <a:solidFill>
                  <a:schemeClr val="tx1"/>
                </a:solidFill>
                <a:latin typeface="Arial" panose="020B0604020202020204" pitchFamily="34" charset="0"/>
                <a:cs typeface="Arial" panose="020B0604020202020204" pitchFamily="34" charset="0"/>
              </a:defRPr>
            </a:lvl3pPr>
            <a:lvl4pPr marL="1600200" indent="-228600" defTabSz="406400" eaLnBrk="0" hangingPunct="0">
              <a:defRPr>
                <a:solidFill>
                  <a:schemeClr val="tx1"/>
                </a:solidFill>
                <a:latin typeface="Arial" panose="020B0604020202020204" pitchFamily="34" charset="0"/>
                <a:cs typeface="Arial" panose="020B0604020202020204" pitchFamily="34" charset="0"/>
              </a:defRPr>
            </a:lvl4pPr>
            <a:lvl5pPr marL="2057400" indent="-228600" defTabSz="406400" eaLnBrk="0" hangingPunct="0">
              <a:defRPr>
                <a:solidFill>
                  <a:schemeClr val="tx1"/>
                </a:solidFill>
                <a:latin typeface="Arial" panose="020B0604020202020204" pitchFamily="34" charset="0"/>
                <a:cs typeface="Arial" panose="020B0604020202020204" pitchFamily="34" charset="0"/>
              </a:defRPr>
            </a:lvl5pPr>
            <a:lvl6pPr marL="2514600" indent="-228600" defTabSz="406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06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06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06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20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Note: 	</a:t>
            </a:r>
            <a:endParaRPr lang="en-US" sz="20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sym typeface="Helvetica"/>
            </a:endParaRPr>
          </a:p>
          <a:p>
            <a:pPr eaLnBrk="1" hangingPunct="1"/>
            <a:r>
              <a:rPr lang="en-US" sz="20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sym typeface="Helvetica"/>
              </a:rPr>
              <a:t>For SF600 programmer and top side connector of Adaptor Card which connect to programmer: Pin 1 at top left. </a:t>
            </a:r>
          </a:p>
          <a:p>
            <a:pPr eaLnBrk="1" hangingPunct="1">
              <a:buFontTx/>
              <a:buChar char="•"/>
            </a:pPr>
            <a:endParaRPr lang="en-US" sz="1600">
              <a:latin typeface="Arial" charset="0"/>
              <a:ea typeface="Verdana" pitchFamily="34" charset="0"/>
              <a:cs typeface="Calibri" pitchFamily="34" charset="0"/>
            </a:endParaRPr>
          </a:p>
        </p:txBody>
      </p:sp>
      <p:sp>
        <p:nvSpPr>
          <p:cNvPr id="21" name="TextBox 64"/>
          <p:cNvSpPr txBox="1">
            <a:spLocks noChangeArrowheads="1"/>
          </p:cNvSpPr>
          <p:nvPr/>
        </p:nvSpPr>
        <p:spPr bwMode="auto">
          <a:xfrm>
            <a:off x="3084514" y="3609975"/>
            <a:ext cx="438151" cy="203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800">
                <a:solidFill>
                  <a:srgbClr val="FF0000"/>
                </a:solidFill>
              </a:rPr>
              <a:t>Pin 1</a:t>
            </a:r>
          </a:p>
        </p:txBody>
      </p:sp>
      <p:sp>
        <p:nvSpPr>
          <p:cNvPr id="22" name="Title 1">
            <a:extLst>
              <a:ext uri="{FF2B5EF4-FFF2-40B4-BE49-F238E27FC236}">
                <a16:creationId xmlns:a16="http://schemas.microsoft.com/office/drawing/2014/main" id="{E0882219-F10D-424D-8959-3D274BA23B86}"/>
              </a:ext>
            </a:extLst>
          </p:cNvPr>
          <p:cNvSpPr txBox="1">
            <a:spLocks/>
          </p:cNvSpPr>
          <p:nvPr/>
        </p:nvSpPr>
        <p:spPr>
          <a:xfrm>
            <a:off x="391632" y="107863"/>
            <a:ext cx="11228868" cy="8737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SPI through </a:t>
            </a:r>
            <a:r>
              <a:rPr lang="en-US" sz="4000" err="1"/>
              <a:t>Dediprog</a:t>
            </a:r>
            <a:r>
              <a:rPr lang="en-US" sz="4000"/>
              <a:t> SF600   ..</a:t>
            </a:r>
            <a:r>
              <a:rPr lang="en-US" sz="4000" err="1"/>
              <a:t>cont</a:t>
            </a:r>
            <a:endParaRPr lang="en-US" sz="4000"/>
          </a:p>
        </p:txBody>
      </p:sp>
      <p:sp>
        <p:nvSpPr>
          <p:cNvPr id="23" name="Right Arrow 12">
            <a:hlinkClick r:id="rId7" action="ppaction://hlinksldjump"/>
            <a:extLst>
              <a:ext uri="{FF2B5EF4-FFF2-40B4-BE49-F238E27FC236}">
                <a16:creationId xmlns:a16="http://schemas.microsoft.com/office/drawing/2014/main" id="{8912081B-BFDC-451F-B02E-02CD0D7AA205}"/>
              </a:ext>
            </a:extLst>
          </p:cNvPr>
          <p:cNvSpPr/>
          <p:nvPr/>
        </p:nvSpPr>
        <p:spPr bwMode="auto">
          <a:xfrm rot="10800000">
            <a:off x="11175820" y="5796591"/>
            <a:ext cx="760672" cy="391951"/>
          </a:xfrm>
          <a:prstGeom prst="rightArrow">
            <a:avLst/>
          </a:prstGeom>
          <a:solidFill>
            <a:srgbClr val="A6CAE1"/>
          </a:solidFill>
          <a:ln w="50800" cap="flat" cmpd="sng" algn="ctr">
            <a:solidFill>
              <a:srgbClr val="0860A8"/>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p>
            <a:pPr algn="ctr" defTabSz="1219170" eaLnBrk="0" fontAlgn="base">
              <a:lnSpc>
                <a:spcPct val="100000"/>
              </a:lnSpc>
              <a:spcBef>
                <a:spcPct val="0"/>
              </a:spcBef>
              <a:spcAft>
                <a:spcPct val="0"/>
              </a:spcAft>
              <a:defRPr/>
            </a:pPr>
            <a:endParaRPr lang="en-US" sz="1067">
              <a:solidFill>
                <a:srgbClr val="0860A8"/>
              </a:solidFill>
              <a:latin typeface="Verdana" pitchFamily="34" charset="0"/>
            </a:endParaRPr>
          </a:p>
        </p:txBody>
      </p:sp>
      <p:pic>
        <p:nvPicPr>
          <p:cNvPr id="2" name="Picture 1">
            <a:extLst>
              <a:ext uri="{FF2B5EF4-FFF2-40B4-BE49-F238E27FC236}">
                <a16:creationId xmlns:a16="http://schemas.microsoft.com/office/drawing/2014/main" id="{632B658B-0333-A44B-44FC-98193F724CC5}"/>
              </a:ext>
            </a:extLst>
          </p:cNvPr>
          <p:cNvPicPr>
            <a:picLocks noChangeAspect="1"/>
          </p:cNvPicPr>
          <p:nvPr/>
        </p:nvPicPr>
        <p:blipFill>
          <a:blip r:embed="rId8"/>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2775115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38480" y="990600"/>
            <a:ext cx="11145520" cy="5359399"/>
          </a:xfrm>
          <a:prstGeom prst="rect">
            <a:avLst/>
          </a:prstGeom>
          <a:noFill/>
          <a:ln w="9525">
            <a:noFill/>
            <a:miter lim="800000"/>
            <a:headEnd/>
            <a:tailEnd/>
          </a:ln>
        </p:spPr>
        <p:txBody>
          <a:bodyPr lIns="0" tIns="0" rIns="0" bIns="0"/>
          <a:lstStyle/>
          <a:p>
            <a:pPr>
              <a:lnSpc>
                <a:spcPct val="150000"/>
              </a:lnSpc>
              <a:spcBef>
                <a:spcPct val="20000"/>
              </a:spcBef>
              <a:defRPr/>
            </a:pP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STEPS FOR PROGRAMING </a:t>
            </a:r>
          </a:p>
          <a:p>
            <a:pPr marL="342891" indent="-342891">
              <a:lnSpc>
                <a:spcPct val="150000"/>
              </a:lnSpc>
              <a:spcBef>
                <a:spcPct val="20000"/>
              </a:spcBef>
              <a:buFont typeface="Arial" pitchFamily="34" charset="0"/>
              <a:buChar char="•"/>
              <a:defRPr/>
            </a:pPr>
            <a:r>
              <a:rPr lang="en-US" altLang="zh-CN" sz="2000"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Location</a:t>
            </a:r>
            <a:r>
              <a:rPr lang="en-US" altLang="zh-CN"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Identify the position of SPI connector for programming the BIOS on board. Note: Make sure the AC power is off before continue.</a:t>
            </a:r>
          </a:p>
          <a:p>
            <a:pPr marL="342891" indent="-342891">
              <a:lnSpc>
                <a:spcPct val="150000"/>
              </a:lnSpc>
              <a:spcBef>
                <a:spcPct val="20000"/>
              </a:spcBef>
              <a:buFont typeface="Arial" pitchFamily="34" charset="0"/>
              <a:buChar char="•"/>
              <a:defRPr/>
            </a:pPr>
            <a:r>
              <a:rPr lang="en-US" altLang="zh-CN" sz="2000"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Connect Dediprog</a:t>
            </a: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a:t>
            </a:r>
            <a:r>
              <a:rPr lang="en-US" altLang="zh-CN"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Connected Dediprog cable to Dediprog Header, </a:t>
            </a: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J1F2. </a:t>
            </a:r>
            <a:r>
              <a:rPr lang="en-US" altLang="zh-CN"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Ensure orientation is correct i.e. Pin 1 of header is connected to Red strap of cable. </a:t>
            </a:r>
          </a:p>
          <a:p>
            <a:pPr marL="342891" indent="-342891">
              <a:lnSpc>
                <a:spcPct val="150000"/>
              </a:lnSpc>
              <a:spcBef>
                <a:spcPct val="20000"/>
              </a:spcBef>
              <a:buFont typeface="Arial" pitchFamily="34" charset="0"/>
              <a:buChar char="•"/>
              <a:defRPr/>
            </a:pPr>
            <a:r>
              <a:rPr lang="en-US" sz="2000"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Launch Dediprog Software</a:t>
            </a: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launch Dediprog software from Start-&gt;Dediprog-&gt;SF600-&gt;Dediprog Engineering after installed.</a:t>
            </a:r>
          </a:p>
          <a:p>
            <a:pPr marL="342891" indent="-342891">
              <a:lnSpc>
                <a:spcPct val="150000"/>
              </a:lnSpc>
              <a:spcBef>
                <a:spcPct val="20000"/>
              </a:spcBef>
              <a:buFont typeface="Arial" pitchFamily="34" charset="0"/>
              <a:buChar char="•"/>
              <a:defRPr/>
            </a:pPr>
            <a:r>
              <a:rPr lang="en-US" sz="2000"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Dediprog Software</a:t>
            </a: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Make sure the program is able to detect correct type of SPI. In this example, W25R256JVEIQ is used. Note: SPI can be damaged if program with different algorithm. Good practice to restart the program when different board is used. Verify that “Application Memory Chip” is selected.</a:t>
            </a:r>
          </a:p>
        </p:txBody>
      </p:sp>
      <p:sp>
        <p:nvSpPr>
          <p:cNvPr id="8" name="Title 1">
            <a:extLst>
              <a:ext uri="{FF2B5EF4-FFF2-40B4-BE49-F238E27FC236}">
                <a16:creationId xmlns:a16="http://schemas.microsoft.com/office/drawing/2014/main" id="{99A88ED1-4D43-43B5-B91B-A2330C3DDC52}"/>
              </a:ext>
            </a:extLst>
          </p:cNvPr>
          <p:cNvSpPr txBox="1">
            <a:spLocks/>
          </p:cNvSpPr>
          <p:nvPr/>
        </p:nvSpPr>
        <p:spPr>
          <a:xfrm>
            <a:off x="391632" y="107863"/>
            <a:ext cx="11228868" cy="873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SPI through </a:t>
            </a:r>
            <a:r>
              <a:rPr lang="en-US" sz="4000" err="1"/>
              <a:t>Dediprog</a:t>
            </a:r>
            <a:r>
              <a:rPr lang="en-US" sz="4000"/>
              <a:t> SF600   ..</a:t>
            </a:r>
            <a:r>
              <a:rPr lang="en-US" sz="4000" err="1"/>
              <a:t>cont</a:t>
            </a:r>
            <a:endParaRPr lang="en-US" sz="4000"/>
          </a:p>
        </p:txBody>
      </p:sp>
      <p:sp>
        <p:nvSpPr>
          <p:cNvPr id="9" name="Right Arrow 12">
            <a:hlinkClick r:id="rId3" action="ppaction://hlinksldjump"/>
            <a:extLst>
              <a:ext uri="{FF2B5EF4-FFF2-40B4-BE49-F238E27FC236}">
                <a16:creationId xmlns:a16="http://schemas.microsoft.com/office/drawing/2014/main" id="{6933A05F-4FA3-4907-BCF9-F38EC5FAEE66}"/>
              </a:ext>
            </a:extLst>
          </p:cNvPr>
          <p:cNvSpPr/>
          <p:nvPr/>
        </p:nvSpPr>
        <p:spPr bwMode="auto">
          <a:xfrm rot="10800000">
            <a:off x="11175820" y="5796591"/>
            <a:ext cx="760672" cy="391951"/>
          </a:xfrm>
          <a:prstGeom prst="rightArrow">
            <a:avLst/>
          </a:prstGeom>
          <a:solidFill>
            <a:srgbClr val="A6CAE1"/>
          </a:solidFill>
          <a:ln w="50800" cap="flat" cmpd="sng" algn="ctr">
            <a:solidFill>
              <a:srgbClr val="0860A8"/>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p>
            <a:pPr algn="ctr" defTabSz="1219170" eaLnBrk="0" fontAlgn="base">
              <a:lnSpc>
                <a:spcPct val="100000"/>
              </a:lnSpc>
              <a:spcBef>
                <a:spcPct val="0"/>
              </a:spcBef>
              <a:spcAft>
                <a:spcPct val="0"/>
              </a:spcAft>
              <a:defRPr/>
            </a:pPr>
            <a:endParaRPr lang="en-US" sz="1067">
              <a:solidFill>
                <a:srgbClr val="0860A8"/>
              </a:solidFill>
              <a:latin typeface="Verdana" pitchFamily="34" charset="0"/>
            </a:endParaRPr>
          </a:p>
        </p:txBody>
      </p:sp>
      <p:pic>
        <p:nvPicPr>
          <p:cNvPr id="2" name="Picture 1">
            <a:extLst>
              <a:ext uri="{FF2B5EF4-FFF2-40B4-BE49-F238E27FC236}">
                <a16:creationId xmlns:a16="http://schemas.microsoft.com/office/drawing/2014/main" id="{1ACC4F46-38C4-9F66-3652-F97CA8776E32}"/>
              </a:ext>
            </a:extLst>
          </p:cNvPr>
          <p:cNvPicPr>
            <a:picLocks noChangeAspect="1"/>
          </p:cNvPicPr>
          <p:nvPr/>
        </p:nvPicPr>
        <p:blipFill>
          <a:blip r:embed="rId4"/>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2132219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p:cNvSpPr txBox="1">
            <a:spLocks/>
          </p:cNvSpPr>
          <p:nvPr/>
        </p:nvSpPr>
        <p:spPr>
          <a:xfrm>
            <a:off x="436880" y="758257"/>
            <a:ext cx="11318240" cy="4419600"/>
          </a:xfrm>
          <a:prstGeom prst="rect">
            <a:avLst/>
          </a:prstGeom>
        </p:spPr>
        <p:txBody>
          <a:bodyPr/>
          <a:lstStyle>
            <a:lvl1pPr marL="236538" indent="-236538" algn="l" rtl="0" eaLnBrk="1" fontAlgn="base" hangingPunct="1">
              <a:spcBef>
                <a:spcPct val="40000"/>
              </a:spcBef>
              <a:spcAft>
                <a:spcPct val="0"/>
              </a:spcAft>
              <a:buChar char="•"/>
              <a:tabLst>
                <a:tab pos="236538" algn="l"/>
              </a:tabLst>
              <a:defRPr sz="2600">
                <a:solidFill>
                  <a:schemeClr val="tx1"/>
                </a:solidFill>
                <a:latin typeface="+mn-lt"/>
                <a:ea typeface="+mn-ea"/>
                <a:cs typeface="+mn-cs"/>
              </a:defRPr>
            </a:lvl1pPr>
            <a:lvl2pPr marL="595313" indent="-244475" algn="l" rtl="0" eaLnBrk="1" fontAlgn="base" hangingPunct="1">
              <a:spcBef>
                <a:spcPct val="20000"/>
              </a:spcBef>
              <a:spcAft>
                <a:spcPct val="0"/>
              </a:spcAft>
              <a:buSzPct val="125000"/>
              <a:buFont typeface="Times" pitchFamily="18" charset="0"/>
              <a:buChar char="•"/>
              <a:tabLst>
                <a:tab pos="236538" algn="l"/>
              </a:tabLst>
              <a:defRPr sz="2200">
                <a:solidFill>
                  <a:schemeClr val="tx1"/>
                </a:solidFill>
                <a:latin typeface="+mn-lt"/>
              </a:defRPr>
            </a:lvl2pPr>
            <a:lvl3pPr marL="914400" indent="-204788" algn="l" rtl="0" eaLnBrk="1" fontAlgn="base" hangingPunct="1">
              <a:spcBef>
                <a:spcPct val="20000"/>
              </a:spcBef>
              <a:spcAft>
                <a:spcPct val="0"/>
              </a:spcAft>
              <a:buChar char="–"/>
              <a:tabLst>
                <a:tab pos="236538" algn="l"/>
              </a:tabLst>
              <a:defRPr sz="2000">
                <a:solidFill>
                  <a:schemeClr val="tx1"/>
                </a:solidFill>
                <a:latin typeface="+mn-lt"/>
              </a:defRPr>
            </a:lvl3pPr>
            <a:lvl4pPr marL="1300163" indent="-209550" algn="l" rtl="0" eaLnBrk="1" fontAlgn="base" hangingPunct="1">
              <a:spcBef>
                <a:spcPct val="20000"/>
              </a:spcBef>
              <a:spcAft>
                <a:spcPct val="0"/>
              </a:spcAft>
              <a:buFont typeface="Times" pitchFamily="18" charset="0"/>
              <a:buChar char="•"/>
              <a:tabLst>
                <a:tab pos="236538" algn="l"/>
              </a:tabLst>
              <a:defRPr sz="1600">
                <a:solidFill>
                  <a:schemeClr val="tx1"/>
                </a:solidFill>
                <a:latin typeface="+mn-lt"/>
              </a:defRPr>
            </a:lvl4pPr>
            <a:lvl5pPr marL="1824038" indent="-409575" algn="l" rtl="0" eaLnBrk="1" fontAlgn="base" hangingPunct="1">
              <a:spcBef>
                <a:spcPct val="20000"/>
              </a:spcBef>
              <a:spcAft>
                <a:spcPct val="0"/>
              </a:spcAft>
              <a:buChar char="–"/>
              <a:tabLst>
                <a:tab pos="236538" algn="l"/>
              </a:tabLst>
              <a:defRPr sz="1600">
                <a:solidFill>
                  <a:schemeClr val="tx1"/>
                </a:solidFill>
                <a:latin typeface="+mn-lt"/>
              </a:defRPr>
            </a:lvl5pPr>
            <a:lvl6pPr marL="2281238" indent="-409575" algn="l" rtl="0" eaLnBrk="1" fontAlgn="base" hangingPunct="1">
              <a:spcBef>
                <a:spcPct val="20000"/>
              </a:spcBef>
              <a:spcAft>
                <a:spcPct val="0"/>
              </a:spcAft>
              <a:buChar char="–"/>
              <a:tabLst>
                <a:tab pos="236538" algn="l"/>
              </a:tabLst>
              <a:defRPr sz="1600">
                <a:solidFill>
                  <a:schemeClr val="tx1"/>
                </a:solidFill>
                <a:latin typeface="+mn-lt"/>
              </a:defRPr>
            </a:lvl6pPr>
            <a:lvl7pPr marL="2738438" indent="-409575" algn="l" rtl="0" eaLnBrk="1" fontAlgn="base" hangingPunct="1">
              <a:spcBef>
                <a:spcPct val="20000"/>
              </a:spcBef>
              <a:spcAft>
                <a:spcPct val="0"/>
              </a:spcAft>
              <a:buChar char="–"/>
              <a:tabLst>
                <a:tab pos="236538" algn="l"/>
              </a:tabLst>
              <a:defRPr sz="1600">
                <a:solidFill>
                  <a:schemeClr val="tx1"/>
                </a:solidFill>
                <a:latin typeface="+mn-lt"/>
              </a:defRPr>
            </a:lvl7pPr>
            <a:lvl8pPr marL="3195638" indent="-409575" algn="l" rtl="0" eaLnBrk="1" fontAlgn="base" hangingPunct="1">
              <a:spcBef>
                <a:spcPct val="20000"/>
              </a:spcBef>
              <a:spcAft>
                <a:spcPct val="0"/>
              </a:spcAft>
              <a:buChar char="–"/>
              <a:tabLst>
                <a:tab pos="236538" algn="l"/>
              </a:tabLst>
              <a:defRPr sz="1600">
                <a:solidFill>
                  <a:schemeClr val="tx1"/>
                </a:solidFill>
                <a:latin typeface="+mn-lt"/>
              </a:defRPr>
            </a:lvl8pPr>
            <a:lvl9pPr marL="3652838" indent="-409575" algn="l" rtl="0" eaLnBrk="1" fontAlgn="base" hangingPunct="1">
              <a:spcBef>
                <a:spcPct val="20000"/>
              </a:spcBef>
              <a:spcAft>
                <a:spcPct val="0"/>
              </a:spcAft>
              <a:buChar char="–"/>
              <a:tabLst>
                <a:tab pos="236538" algn="l"/>
              </a:tabLst>
              <a:defRPr sz="1600">
                <a:solidFill>
                  <a:schemeClr val="tx1"/>
                </a:solidFill>
                <a:latin typeface="+mn-lt"/>
              </a:defRPr>
            </a:lvl9pPr>
          </a:lstStyle>
          <a:p>
            <a:pPr marL="0">
              <a:lnSpc>
                <a:spcPct val="150000"/>
              </a:lnSpc>
              <a:spcBef>
                <a:spcPct val="20000"/>
              </a:spcBef>
              <a:defRPr/>
            </a:pPr>
            <a:r>
              <a:rPr lang="en-US" altLang="zh-CN" sz="2000"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Load File</a:t>
            </a:r>
            <a:r>
              <a:rPr lang="en-US" altLang="zh-CN"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a:t>
            </a: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After blank check operation is completed without problem, click on File button. Find and open the file. If the suffix is .bin, select Data Format: Raw Binary. Finally click Ok button.</a:t>
            </a:r>
          </a:p>
          <a:p>
            <a:pPr marL="0">
              <a:lnSpc>
                <a:spcPct val="150000"/>
              </a:lnSpc>
              <a:defRPr/>
            </a:pPr>
            <a:endPar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0">
              <a:lnSpc>
                <a:spcPct val="150000"/>
              </a:lnSpc>
              <a:defRPr/>
            </a:pPr>
            <a:endPar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0">
              <a:lnSpc>
                <a:spcPct val="150000"/>
              </a:lnSpc>
              <a:defRPr/>
            </a:pPr>
            <a:endPar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6" name="Content Placeholder 3"/>
          <p:cNvSpPr txBox="1">
            <a:spLocks/>
          </p:cNvSpPr>
          <p:nvPr/>
        </p:nvSpPr>
        <p:spPr>
          <a:xfrm>
            <a:off x="436880" y="3498330"/>
            <a:ext cx="11318240" cy="508985"/>
          </a:xfrm>
          <a:prstGeom prst="rect">
            <a:avLst/>
          </a:prstGeom>
        </p:spPr>
        <p:txBody>
          <a:bodyPr wrap="square">
            <a:spAutoFit/>
          </a:bodyPr>
          <a:lstStyle>
            <a:lvl1pPr marL="236538" indent="-236538" algn="l" rtl="0" eaLnBrk="1" fontAlgn="base" hangingPunct="1">
              <a:spcBef>
                <a:spcPct val="40000"/>
              </a:spcBef>
              <a:spcAft>
                <a:spcPct val="0"/>
              </a:spcAft>
              <a:buChar char="•"/>
              <a:tabLst>
                <a:tab pos="236538" algn="l"/>
              </a:tabLst>
              <a:defRPr sz="2600">
                <a:solidFill>
                  <a:schemeClr val="tx1"/>
                </a:solidFill>
                <a:latin typeface="+mn-lt"/>
                <a:ea typeface="+mn-ea"/>
                <a:cs typeface="+mn-cs"/>
              </a:defRPr>
            </a:lvl1pPr>
            <a:lvl2pPr marL="595313" indent="-244475" algn="l" rtl="0" eaLnBrk="1" fontAlgn="base" hangingPunct="1">
              <a:spcBef>
                <a:spcPct val="20000"/>
              </a:spcBef>
              <a:spcAft>
                <a:spcPct val="0"/>
              </a:spcAft>
              <a:buSzPct val="125000"/>
              <a:buFont typeface="Times" pitchFamily="18" charset="0"/>
              <a:buChar char="•"/>
              <a:tabLst>
                <a:tab pos="236538" algn="l"/>
              </a:tabLst>
              <a:defRPr sz="2200">
                <a:solidFill>
                  <a:schemeClr val="tx1"/>
                </a:solidFill>
                <a:latin typeface="+mn-lt"/>
              </a:defRPr>
            </a:lvl2pPr>
            <a:lvl3pPr marL="914400" indent="-204788" algn="l" rtl="0" eaLnBrk="1" fontAlgn="base" hangingPunct="1">
              <a:spcBef>
                <a:spcPct val="20000"/>
              </a:spcBef>
              <a:spcAft>
                <a:spcPct val="0"/>
              </a:spcAft>
              <a:buChar char="–"/>
              <a:tabLst>
                <a:tab pos="236538" algn="l"/>
              </a:tabLst>
              <a:defRPr sz="2000">
                <a:solidFill>
                  <a:schemeClr val="tx1"/>
                </a:solidFill>
                <a:latin typeface="+mn-lt"/>
              </a:defRPr>
            </a:lvl3pPr>
            <a:lvl4pPr marL="1300163" indent="-209550" algn="l" rtl="0" eaLnBrk="1" fontAlgn="base" hangingPunct="1">
              <a:spcBef>
                <a:spcPct val="20000"/>
              </a:spcBef>
              <a:spcAft>
                <a:spcPct val="0"/>
              </a:spcAft>
              <a:buFont typeface="Times" pitchFamily="18" charset="0"/>
              <a:buChar char="•"/>
              <a:tabLst>
                <a:tab pos="236538" algn="l"/>
              </a:tabLst>
              <a:defRPr sz="1600">
                <a:solidFill>
                  <a:schemeClr val="tx1"/>
                </a:solidFill>
                <a:latin typeface="+mn-lt"/>
              </a:defRPr>
            </a:lvl4pPr>
            <a:lvl5pPr marL="1824038" indent="-409575" algn="l" rtl="0" eaLnBrk="1" fontAlgn="base" hangingPunct="1">
              <a:spcBef>
                <a:spcPct val="20000"/>
              </a:spcBef>
              <a:spcAft>
                <a:spcPct val="0"/>
              </a:spcAft>
              <a:buChar char="–"/>
              <a:tabLst>
                <a:tab pos="236538" algn="l"/>
              </a:tabLst>
              <a:defRPr sz="1600">
                <a:solidFill>
                  <a:schemeClr val="tx1"/>
                </a:solidFill>
                <a:latin typeface="+mn-lt"/>
              </a:defRPr>
            </a:lvl5pPr>
            <a:lvl6pPr marL="2281238" indent="-409575" algn="l" rtl="0" eaLnBrk="1" fontAlgn="base" hangingPunct="1">
              <a:spcBef>
                <a:spcPct val="20000"/>
              </a:spcBef>
              <a:spcAft>
                <a:spcPct val="0"/>
              </a:spcAft>
              <a:buChar char="–"/>
              <a:tabLst>
                <a:tab pos="236538" algn="l"/>
              </a:tabLst>
              <a:defRPr sz="1600">
                <a:solidFill>
                  <a:schemeClr val="tx1"/>
                </a:solidFill>
                <a:latin typeface="+mn-lt"/>
              </a:defRPr>
            </a:lvl6pPr>
            <a:lvl7pPr marL="2738438" indent="-409575" algn="l" rtl="0" eaLnBrk="1" fontAlgn="base" hangingPunct="1">
              <a:spcBef>
                <a:spcPct val="20000"/>
              </a:spcBef>
              <a:spcAft>
                <a:spcPct val="0"/>
              </a:spcAft>
              <a:buChar char="–"/>
              <a:tabLst>
                <a:tab pos="236538" algn="l"/>
              </a:tabLst>
              <a:defRPr sz="1600">
                <a:solidFill>
                  <a:schemeClr val="tx1"/>
                </a:solidFill>
                <a:latin typeface="+mn-lt"/>
              </a:defRPr>
            </a:lvl7pPr>
            <a:lvl8pPr marL="3195638" indent="-409575" algn="l" rtl="0" eaLnBrk="1" fontAlgn="base" hangingPunct="1">
              <a:spcBef>
                <a:spcPct val="20000"/>
              </a:spcBef>
              <a:spcAft>
                <a:spcPct val="0"/>
              </a:spcAft>
              <a:buChar char="–"/>
              <a:tabLst>
                <a:tab pos="236538" algn="l"/>
              </a:tabLst>
              <a:defRPr sz="1600">
                <a:solidFill>
                  <a:schemeClr val="tx1"/>
                </a:solidFill>
                <a:latin typeface="+mn-lt"/>
              </a:defRPr>
            </a:lvl8pPr>
            <a:lvl9pPr marL="3652838" indent="-409575" algn="l" rtl="0" eaLnBrk="1" fontAlgn="base" hangingPunct="1">
              <a:spcBef>
                <a:spcPct val="20000"/>
              </a:spcBef>
              <a:spcAft>
                <a:spcPct val="0"/>
              </a:spcAft>
              <a:buChar char="–"/>
              <a:tabLst>
                <a:tab pos="236538" algn="l"/>
              </a:tabLst>
              <a:defRPr sz="1600">
                <a:solidFill>
                  <a:schemeClr val="tx1"/>
                </a:solidFill>
                <a:latin typeface="+mn-lt"/>
              </a:defRPr>
            </a:lvl9pPr>
          </a:lstStyle>
          <a:p>
            <a:pPr marL="0">
              <a:lnSpc>
                <a:spcPct val="150000"/>
              </a:lnSpc>
              <a:spcBef>
                <a:spcPct val="20000"/>
              </a:spcBef>
              <a:defRPr/>
            </a:pPr>
            <a:r>
              <a:rPr lang="en-US" sz="2000"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Batch</a:t>
            </a: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Click on Batch button.</a:t>
            </a:r>
          </a:p>
        </p:txBody>
      </p:sp>
      <p:pic>
        <p:nvPicPr>
          <p:cNvPr id="8" name="Picture 7"/>
          <p:cNvPicPr>
            <a:picLocks noChangeAspect="1"/>
          </p:cNvPicPr>
          <p:nvPr/>
        </p:nvPicPr>
        <p:blipFill>
          <a:blip r:embed="rId3"/>
          <a:stretch>
            <a:fillRect/>
          </a:stretch>
        </p:blipFill>
        <p:spPr>
          <a:xfrm>
            <a:off x="2209802" y="4040491"/>
            <a:ext cx="7479335" cy="1830879"/>
          </a:xfrm>
          <a:prstGeom prst="rect">
            <a:avLst/>
          </a:prstGeom>
        </p:spPr>
      </p:pic>
      <p:sp>
        <p:nvSpPr>
          <p:cNvPr id="9" name="Oval 8"/>
          <p:cNvSpPr/>
          <p:nvPr/>
        </p:nvSpPr>
        <p:spPr bwMode="auto">
          <a:xfrm>
            <a:off x="4952999" y="4348525"/>
            <a:ext cx="457200" cy="730379"/>
          </a:xfrm>
          <a:prstGeom prst="ellipse">
            <a:avLst/>
          </a:prstGeom>
          <a:solidFill>
            <a:schemeClr val="accent1">
              <a:alpha val="0"/>
            </a:schemeClr>
          </a:solidFill>
          <a:ln w="508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eaLnBrk="0" fontAlgn="base">
              <a:spcBef>
                <a:spcPct val="0"/>
              </a:spcBef>
              <a:spcAft>
                <a:spcPct val="0"/>
              </a:spcAft>
            </a:pPr>
            <a:endParaRPr lang="en-US" sz="2000">
              <a:latin typeface="Verdana" pitchFamily="34" charset="0"/>
            </a:endParaRPr>
          </a:p>
        </p:txBody>
      </p:sp>
      <p:pic>
        <p:nvPicPr>
          <p:cNvPr id="10" name="Picture 9"/>
          <p:cNvPicPr>
            <a:picLocks noChangeAspect="1"/>
          </p:cNvPicPr>
          <p:nvPr/>
        </p:nvPicPr>
        <p:blipFill>
          <a:blip r:embed="rId4"/>
          <a:stretch>
            <a:fillRect/>
          </a:stretch>
        </p:blipFill>
        <p:spPr>
          <a:xfrm>
            <a:off x="3843338" y="1875624"/>
            <a:ext cx="3133725" cy="1419045"/>
          </a:xfrm>
          <a:prstGeom prst="rect">
            <a:avLst/>
          </a:prstGeom>
        </p:spPr>
      </p:pic>
      <p:sp>
        <p:nvSpPr>
          <p:cNvPr id="11" name="Oval 10"/>
          <p:cNvSpPr/>
          <p:nvPr/>
        </p:nvSpPr>
        <p:spPr bwMode="auto">
          <a:xfrm>
            <a:off x="4419601" y="2370615"/>
            <a:ext cx="610235" cy="356468"/>
          </a:xfrm>
          <a:prstGeom prst="ellipse">
            <a:avLst/>
          </a:prstGeom>
          <a:solidFill>
            <a:schemeClr val="accent1">
              <a:alpha val="0"/>
            </a:schemeClr>
          </a:solidFill>
          <a:ln w="508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eaLnBrk="0" fontAlgn="base">
              <a:spcBef>
                <a:spcPct val="0"/>
              </a:spcBef>
              <a:spcAft>
                <a:spcPct val="0"/>
              </a:spcAft>
            </a:pPr>
            <a:endParaRPr lang="en-US" sz="2000">
              <a:latin typeface="Verdana" pitchFamily="34" charset="0"/>
            </a:endParaRPr>
          </a:p>
        </p:txBody>
      </p:sp>
      <p:sp>
        <p:nvSpPr>
          <p:cNvPr id="13" name="Right Arrow 12">
            <a:hlinkClick r:id="rId5" action="ppaction://hlinksldjump"/>
          </p:cNvPr>
          <p:cNvSpPr/>
          <p:nvPr/>
        </p:nvSpPr>
        <p:spPr bwMode="auto">
          <a:xfrm rot="10800000">
            <a:off x="11175820" y="5796591"/>
            <a:ext cx="760672" cy="391951"/>
          </a:xfrm>
          <a:prstGeom prst="rightArrow">
            <a:avLst/>
          </a:prstGeom>
          <a:solidFill>
            <a:srgbClr val="A6CAE1"/>
          </a:solidFill>
          <a:ln w="50800" cap="flat" cmpd="sng" algn="ctr">
            <a:solidFill>
              <a:srgbClr val="0860A8"/>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p>
            <a:pPr algn="ctr" defTabSz="1219170" eaLnBrk="0" fontAlgn="base">
              <a:lnSpc>
                <a:spcPct val="100000"/>
              </a:lnSpc>
              <a:spcBef>
                <a:spcPct val="0"/>
              </a:spcBef>
              <a:spcAft>
                <a:spcPct val="0"/>
              </a:spcAft>
              <a:defRPr/>
            </a:pPr>
            <a:endParaRPr lang="en-US" sz="1067">
              <a:solidFill>
                <a:srgbClr val="0860A8"/>
              </a:solidFill>
              <a:latin typeface="Verdana" pitchFamily="34" charset="0"/>
            </a:endParaRPr>
          </a:p>
        </p:txBody>
      </p:sp>
      <p:sp>
        <p:nvSpPr>
          <p:cNvPr id="12" name="Title 1">
            <a:extLst>
              <a:ext uri="{FF2B5EF4-FFF2-40B4-BE49-F238E27FC236}">
                <a16:creationId xmlns:a16="http://schemas.microsoft.com/office/drawing/2014/main" id="{F8A9DDAF-B784-4AE5-8E3A-F1E77AC15E64}"/>
              </a:ext>
            </a:extLst>
          </p:cNvPr>
          <p:cNvSpPr txBox="1">
            <a:spLocks/>
          </p:cNvSpPr>
          <p:nvPr/>
        </p:nvSpPr>
        <p:spPr>
          <a:xfrm>
            <a:off x="391632" y="107863"/>
            <a:ext cx="11228868" cy="8737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SPI through </a:t>
            </a:r>
            <a:r>
              <a:rPr lang="en-US" sz="4000" err="1"/>
              <a:t>Dediprog</a:t>
            </a:r>
            <a:r>
              <a:rPr lang="en-US" sz="4000"/>
              <a:t> SF600   ..</a:t>
            </a:r>
            <a:r>
              <a:rPr lang="en-US" sz="4000" err="1"/>
              <a:t>cont</a:t>
            </a:r>
            <a:endParaRPr lang="en-US" sz="4000"/>
          </a:p>
        </p:txBody>
      </p:sp>
      <p:pic>
        <p:nvPicPr>
          <p:cNvPr id="3" name="Picture 2">
            <a:extLst>
              <a:ext uri="{FF2B5EF4-FFF2-40B4-BE49-F238E27FC236}">
                <a16:creationId xmlns:a16="http://schemas.microsoft.com/office/drawing/2014/main" id="{3AC45D1D-DACA-A757-ED06-86E82AAF05A4}"/>
              </a:ext>
            </a:extLst>
          </p:cNvPr>
          <p:cNvPicPr>
            <a:picLocks noChangeAspect="1"/>
          </p:cNvPicPr>
          <p:nvPr/>
        </p:nvPicPr>
        <p:blipFill>
          <a:blip r:embed="rId6"/>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3112733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2289" y="146979"/>
            <a:ext cx="10972800" cy="707364"/>
          </a:xfrm>
        </p:spPr>
        <p:txBody>
          <a:bodyPr anchor="ctr"/>
          <a:lstStyle/>
          <a:p>
            <a:r>
              <a:rPr lang="en-US" sz="3467" b="1"/>
              <a:t>WCL RVP System State overview</a:t>
            </a:r>
          </a:p>
        </p:txBody>
      </p:sp>
      <p:sp>
        <p:nvSpPr>
          <p:cNvPr id="5" name="Rectangle 4">
            <a:extLst>
              <a:ext uri="{FF2B5EF4-FFF2-40B4-BE49-F238E27FC236}">
                <a16:creationId xmlns:a16="http://schemas.microsoft.com/office/drawing/2014/main" id="{DBB6E105-495F-61B2-7DFE-975CDC59C3C1}"/>
              </a:ext>
            </a:extLst>
          </p:cNvPr>
          <p:cNvSpPr/>
          <p:nvPr/>
        </p:nvSpPr>
        <p:spPr>
          <a:xfrm>
            <a:off x="262567" y="785860"/>
            <a:ext cx="10912243" cy="1083758"/>
          </a:xfrm>
          <a:prstGeom prst="rect">
            <a:avLst/>
          </a:prstGeom>
        </p:spPr>
        <p:txBody>
          <a:bodyPr wrap="square" lIns="121920" tIns="60960" rIns="121920" bIns="60960" anchor="t">
            <a:spAutoFit/>
          </a:bodyPr>
          <a:lstStyle/>
          <a:p>
            <a:pPr marL="342900" indent="-342900">
              <a:buFont typeface="Wingdings" panose="05000000000000000000" pitchFamily="2" charset="2"/>
              <a:buChar char="§"/>
            </a:pP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WCL supports the following system states and detailed voltage rail information is presented in next slide. By default, all the SKU supports pseudo –G3 state.</a:t>
            </a:r>
          </a:p>
          <a:p>
            <a:pPr marL="342900" indent="-342900">
              <a:buFont typeface="Wingdings" panose="05000000000000000000" pitchFamily="2" charset="2"/>
              <a:buChar char="§"/>
            </a:pPr>
            <a:r>
              <a:rPr lang="en-US" sz="1600"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DSx</a:t>
            </a: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is not supported.</a:t>
            </a:r>
          </a:p>
        </p:txBody>
      </p:sp>
      <p:grpSp>
        <p:nvGrpSpPr>
          <p:cNvPr id="7" name="Group 6">
            <a:extLst>
              <a:ext uri="{FF2B5EF4-FFF2-40B4-BE49-F238E27FC236}">
                <a16:creationId xmlns:a16="http://schemas.microsoft.com/office/drawing/2014/main" id="{06BD1175-1AB7-1DC4-9BDE-A300FE225243}"/>
              </a:ext>
            </a:extLst>
          </p:cNvPr>
          <p:cNvGrpSpPr/>
          <p:nvPr/>
        </p:nvGrpSpPr>
        <p:grpSpPr>
          <a:xfrm>
            <a:off x="3484274" y="1892718"/>
            <a:ext cx="4892809" cy="4035009"/>
            <a:chOff x="198753" y="1411495"/>
            <a:chExt cx="4892809" cy="4035009"/>
          </a:xfrm>
        </p:grpSpPr>
        <p:sp>
          <p:nvSpPr>
            <p:cNvPr id="8" name="Rectangle 7">
              <a:extLst>
                <a:ext uri="{FF2B5EF4-FFF2-40B4-BE49-F238E27FC236}">
                  <a16:creationId xmlns:a16="http://schemas.microsoft.com/office/drawing/2014/main" id="{4ABA4FC0-AFEF-9BCF-2DE6-539F42B8923C}"/>
                </a:ext>
              </a:extLst>
            </p:cNvPr>
            <p:cNvSpPr/>
            <p:nvPr/>
          </p:nvSpPr>
          <p:spPr>
            <a:xfrm>
              <a:off x="198753" y="1411495"/>
              <a:ext cx="4892809" cy="403500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 name="TextBox 8">
              <a:extLst>
                <a:ext uri="{FF2B5EF4-FFF2-40B4-BE49-F238E27FC236}">
                  <a16:creationId xmlns:a16="http://schemas.microsoft.com/office/drawing/2014/main" id="{BECC6C30-D113-D307-0A94-E86A42F96AC7}"/>
                </a:ext>
              </a:extLst>
            </p:cNvPr>
            <p:cNvSpPr txBox="1"/>
            <p:nvPr/>
          </p:nvSpPr>
          <p:spPr>
            <a:xfrm>
              <a:off x="1532281" y="1780996"/>
              <a:ext cx="900888" cy="13849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2438338">
                <a:lnSpc>
                  <a:spcPct val="100000"/>
                </a:lnSpc>
                <a:spcBef>
                  <a:spcPts val="0"/>
                </a:spcBef>
                <a:defRPr sz="800">
                  <a:solidFill>
                    <a:schemeClr val="tx2"/>
                  </a:solidFill>
                </a:defRPr>
              </a:lvl1pPr>
            </a:lstStyle>
            <a:p>
              <a:r>
                <a:rPr lang="en-US" sz="900"/>
                <a:t>All Rails powered</a:t>
              </a:r>
            </a:p>
          </p:txBody>
        </p:sp>
        <p:sp>
          <p:nvSpPr>
            <p:cNvPr id="10" name="TextBox 9">
              <a:extLst>
                <a:ext uri="{FF2B5EF4-FFF2-40B4-BE49-F238E27FC236}">
                  <a16:creationId xmlns:a16="http://schemas.microsoft.com/office/drawing/2014/main" id="{F7206194-F2A4-2E1B-61F3-B2F2060BCCB7}"/>
                </a:ext>
              </a:extLst>
            </p:cNvPr>
            <p:cNvSpPr txBox="1"/>
            <p:nvPr/>
          </p:nvSpPr>
          <p:spPr>
            <a:xfrm>
              <a:off x="1530403" y="2219433"/>
              <a:ext cx="1362552" cy="55399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900">
                  <a:solidFill>
                    <a:schemeClr val="tx2"/>
                  </a:solidFill>
                </a:rPr>
                <a:t>DDR memory Powered</a:t>
              </a:r>
            </a:p>
            <a:p>
              <a:pPr marL="0" marR="0" indent="0" algn="l" defTabSz="2438338" rtl="0" fontAlgn="auto" latinLnBrk="0" hangingPunct="0">
                <a:lnSpc>
                  <a:spcPct val="100000"/>
                </a:lnSpc>
                <a:spcBef>
                  <a:spcPts val="0"/>
                </a:spcBef>
                <a:spcAft>
                  <a:spcPts val="0"/>
                </a:spcAft>
                <a:buClrTx/>
                <a:buSzTx/>
                <a:buFontTx/>
                <a:buNone/>
                <a:tabLst/>
              </a:pPr>
              <a:r>
                <a:rPr lang="en-US" sz="900">
                  <a:solidFill>
                    <a:schemeClr val="tx2"/>
                  </a:solidFill>
                </a:rPr>
                <a:t>PRIMARY well Powered</a:t>
              </a:r>
            </a:p>
            <a:p>
              <a:pPr marL="0" marR="0" indent="0" algn="l" defTabSz="2438338" rtl="0" fontAlgn="auto" latinLnBrk="0" hangingPunct="0">
                <a:lnSpc>
                  <a:spcPct val="100000"/>
                </a:lnSpc>
                <a:spcBef>
                  <a:spcPts val="0"/>
                </a:spcBef>
                <a:spcAft>
                  <a:spcPts val="0"/>
                </a:spcAft>
                <a:buClrTx/>
                <a:buSzTx/>
                <a:buFontTx/>
                <a:buNone/>
                <a:tabLst/>
              </a:pPr>
              <a:r>
                <a:rPr kumimoji="0" lang="en-US" sz="900" b="0" i="0" u="none" strike="noStrike" cap="none" spc="0" normalizeH="0" baseline="0">
                  <a:ln>
                    <a:noFill/>
                  </a:ln>
                  <a:solidFill>
                    <a:schemeClr val="tx2"/>
                  </a:solidFill>
                  <a:effectLst/>
                  <a:uFillTx/>
                  <a:latin typeface="+mn-lt"/>
                  <a:ea typeface="+mn-ea"/>
                  <a:cs typeface="+mn-cs"/>
                  <a:sym typeface="Helvetica Neue"/>
                </a:rPr>
                <a:t>Deep SLEEP well powered</a:t>
              </a:r>
            </a:p>
            <a:p>
              <a:pPr marL="0" marR="0" indent="0" algn="l" defTabSz="2438338" rtl="0" fontAlgn="auto" latinLnBrk="0" hangingPunct="0">
                <a:lnSpc>
                  <a:spcPct val="100000"/>
                </a:lnSpc>
                <a:spcBef>
                  <a:spcPts val="0"/>
                </a:spcBef>
                <a:spcAft>
                  <a:spcPts val="0"/>
                </a:spcAft>
                <a:buClrTx/>
                <a:buSzTx/>
                <a:buFontTx/>
                <a:buNone/>
                <a:tabLst/>
              </a:pPr>
              <a:r>
                <a:rPr lang="en-US" sz="900">
                  <a:solidFill>
                    <a:schemeClr val="tx2"/>
                  </a:solidFill>
                </a:rPr>
                <a:t>RTC well powered</a:t>
              </a:r>
              <a:endParaRPr kumimoji="0" lang="en-US" sz="900" b="0" i="0" u="none" strike="noStrike" cap="none" spc="0" normalizeH="0" baseline="0">
                <a:ln>
                  <a:noFill/>
                </a:ln>
                <a:solidFill>
                  <a:schemeClr val="tx2"/>
                </a:solidFill>
                <a:effectLst/>
                <a:uFillTx/>
                <a:latin typeface="+mn-lt"/>
                <a:ea typeface="+mn-ea"/>
                <a:cs typeface="+mn-cs"/>
                <a:sym typeface="Helvetica Neue"/>
              </a:endParaRPr>
            </a:p>
          </p:txBody>
        </p:sp>
        <p:sp>
          <p:nvSpPr>
            <p:cNvPr id="11" name="TextBox 10">
              <a:extLst>
                <a:ext uri="{FF2B5EF4-FFF2-40B4-BE49-F238E27FC236}">
                  <a16:creationId xmlns:a16="http://schemas.microsoft.com/office/drawing/2014/main" id="{11DB8C40-BCF4-35F1-3C45-70DF7B01B9C8}"/>
                </a:ext>
              </a:extLst>
            </p:cNvPr>
            <p:cNvSpPr txBox="1"/>
            <p:nvPr/>
          </p:nvSpPr>
          <p:spPr>
            <a:xfrm>
              <a:off x="1534404" y="3207276"/>
              <a:ext cx="1362552" cy="41549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2438338">
                <a:lnSpc>
                  <a:spcPct val="100000"/>
                </a:lnSpc>
                <a:spcBef>
                  <a:spcPts val="0"/>
                </a:spcBef>
                <a:defRPr sz="800">
                  <a:solidFill>
                    <a:schemeClr val="tx2"/>
                  </a:solidFill>
                </a:defRPr>
              </a:lvl1pPr>
            </a:lstStyle>
            <a:p>
              <a:r>
                <a:rPr lang="en-US" sz="900"/>
                <a:t>PRIMARY well Powered</a:t>
              </a:r>
            </a:p>
            <a:p>
              <a:r>
                <a:rPr lang="en-US" sz="900"/>
                <a:t>Deep SLEEP well powered</a:t>
              </a:r>
            </a:p>
            <a:p>
              <a:r>
                <a:rPr lang="en-US" sz="900"/>
                <a:t>RTC well powered</a:t>
              </a:r>
            </a:p>
          </p:txBody>
        </p:sp>
        <p:sp>
          <p:nvSpPr>
            <p:cNvPr id="12" name="TextBox 11">
              <a:extLst>
                <a:ext uri="{FF2B5EF4-FFF2-40B4-BE49-F238E27FC236}">
                  <a16:creationId xmlns:a16="http://schemas.microsoft.com/office/drawing/2014/main" id="{2F216A95-0CA7-2C59-DE07-E7E0A9D4F475}"/>
                </a:ext>
              </a:extLst>
            </p:cNvPr>
            <p:cNvSpPr txBox="1"/>
            <p:nvPr/>
          </p:nvSpPr>
          <p:spPr>
            <a:xfrm>
              <a:off x="1586728" y="4252144"/>
              <a:ext cx="942566" cy="13849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2438338">
                <a:lnSpc>
                  <a:spcPct val="100000"/>
                </a:lnSpc>
                <a:spcBef>
                  <a:spcPts val="0"/>
                </a:spcBef>
                <a:defRPr sz="800">
                  <a:solidFill>
                    <a:schemeClr val="tx2"/>
                  </a:solidFill>
                </a:defRPr>
              </a:lvl1pPr>
            </a:lstStyle>
            <a:p>
              <a:r>
                <a:rPr lang="en-US" sz="900"/>
                <a:t>RTC well powered</a:t>
              </a:r>
            </a:p>
          </p:txBody>
        </p:sp>
        <p:sp>
          <p:nvSpPr>
            <p:cNvPr id="13" name="TextBox 12">
              <a:extLst>
                <a:ext uri="{FF2B5EF4-FFF2-40B4-BE49-F238E27FC236}">
                  <a16:creationId xmlns:a16="http://schemas.microsoft.com/office/drawing/2014/main" id="{D4C4818C-69C5-0390-816F-185EA570353E}"/>
                </a:ext>
              </a:extLst>
            </p:cNvPr>
            <p:cNvSpPr txBox="1"/>
            <p:nvPr/>
          </p:nvSpPr>
          <p:spPr>
            <a:xfrm>
              <a:off x="1343941" y="4900191"/>
              <a:ext cx="968214" cy="13849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2438338">
                <a:lnSpc>
                  <a:spcPct val="100000"/>
                </a:lnSpc>
                <a:spcBef>
                  <a:spcPts val="0"/>
                </a:spcBef>
                <a:defRPr sz="800">
                  <a:solidFill>
                    <a:schemeClr val="tx2"/>
                  </a:solidFill>
                </a:defRPr>
              </a:lvl1pPr>
            </a:lstStyle>
            <a:p>
              <a:r>
                <a:rPr lang="en-US" sz="900"/>
                <a:t>RTC well powered.</a:t>
              </a:r>
            </a:p>
          </p:txBody>
        </p:sp>
        <p:sp>
          <p:nvSpPr>
            <p:cNvPr id="14" name="Rectangle 13">
              <a:extLst>
                <a:ext uri="{FF2B5EF4-FFF2-40B4-BE49-F238E27FC236}">
                  <a16:creationId xmlns:a16="http://schemas.microsoft.com/office/drawing/2014/main" id="{0171785F-42B3-EB12-2AED-A5CECDE31A23}"/>
                </a:ext>
              </a:extLst>
            </p:cNvPr>
            <p:cNvSpPr/>
            <p:nvPr/>
          </p:nvSpPr>
          <p:spPr>
            <a:xfrm>
              <a:off x="2640326" y="1543009"/>
              <a:ext cx="2351028" cy="613608"/>
            </a:xfrm>
            <a:prstGeom prst="rect">
              <a:avLst/>
            </a:prstGeom>
            <a:solidFill>
              <a:srgbClr val="B7DDE8"/>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600">
                  <a:solidFill>
                    <a:schemeClr val="tx1"/>
                  </a:solidFill>
                  <a:latin typeface="Helvetica Neue Medium"/>
                  <a:sym typeface="Helvetica Neue Medium"/>
                </a:rPr>
                <a:t>S0</a:t>
              </a:r>
            </a:p>
            <a:p>
              <a:pPr marL="0" marR="0" indent="0" algn="ctr" defTabSz="825500" rtl="0" fontAlgn="auto" latinLnBrk="0" hangingPunct="0">
                <a:lnSpc>
                  <a:spcPct val="100000"/>
                </a:lnSpc>
                <a:spcBef>
                  <a:spcPts val="0"/>
                </a:spcBef>
                <a:spcAft>
                  <a:spcPts val="0"/>
                </a:spcAft>
                <a:buClrTx/>
                <a:buSzTx/>
                <a:buFontTx/>
                <a:buNone/>
                <a:tabLst/>
              </a:pPr>
              <a:r>
                <a:rPr lang="en-US" sz="1600">
                  <a:solidFill>
                    <a:schemeClr val="tx1"/>
                  </a:solidFill>
                  <a:latin typeface="Helvetica Neue Medium"/>
                  <a:sym typeface="Helvetica Neue Medium"/>
                </a:rPr>
                <a:t>(active)</a:t>
              </a:r>
            </a:p>
          </p:txBody>
        </p:sp>
        <p:sp>
          <p:nvSpPr>
            <p:cNvPr id="15" name="Rectangle 14">
              <a:extLst>
                <a:ext uri="{FF2B5EF4-FFF2-40B4-BE49-F238E27FC236}">
                  <a16:creationId xmlns:a16="http://schemas.microsoft.com/office/drawing/2014/main" id="{14C382BC-033C-141A-84E2-76AE6FA2DEC9}"/>
                </a:ext>
              </a:extLst>
            </p:cNvPr>
            <p:cNvSpPr/>
            <p:nvPr/>
          </p:nvSpPr>
          <p:spPr>
            <a:xfrm>
              <a:off x="3014545" y="2777153"/>
              <a:ext cx="1610234" cy="613608"/>
            </a:xfrm>
            <a:prstGeom prst="rect">
              <a:avLst/>
            </a:prstGeom>
            <a:solidFill>
              <a:srgbClr val="FDE499"/>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chemeClr val="tx1"/>
                  </a:solidFill>
                  <a:effectLst/>
                  <a:uFillTx/>
                  <a:latin typeface="Helvetica Neue Medium"/>
                  <a:ea typeface="Helvetica Neue Medium"/>
                  <a:cs typeface="Helvetica Neue Medium"/>
                  <a:sym typeface="Helvetica Neue Medium"/>
                </a:rPr>
                <a:t>S4</a:t>
              </a:r>
            </a:p>
            <a:p>
              <a:pPr marL="0" marR="0" indent="0" algn="ctr" defTabSz="825500" rtl="0" fontAlgn="auto" latinLnBrk="0" hangingPunct="0">
                <a:lnSpc>
                  <a:spcPct val="100000"/>
                </a:lnSpc>
                <a:spcBef>
                  <a:spcPts val="0"/>
                </a:spcBef>
                <a:spcAft>
                  <a:spcPts val="0"/>
                </a:spcAft>
                <a:buClrTx/>
                <a:buSzTx/>
                <a:buFontTx/>
                <a:buNone/>
                <a:tabLst/>
              </a:pPr>
              <a:r>
                <a:rPr lang="en-US" sz="1600">
                  <a:solidFill>
                    <a:schemeClr val="tx1"/>
                  </a:solidFill>
                  <a:latin typeface="Helvetica Neue Medium"/>
                  <a:ea typeface="Helvetica Neue Medium"/>
                  <a:cs typeface="Helvetica Neue Medium"/>
                  <a:sym typeface="Helvetica Neue Medium"/>
                </a:rPr>
                <a:t>(Hibernate)</a:t>
              </a:r>
              <a:endParaRPr kumimoji="0" lang="en-US" sz="1600" b="0" i="0" u="none" strike="noStrike" cap="none" spc="0" normalizeH="0" baseline="0">
                <a:ln>
                  <a:noFill/>
                </a:ln>
                <a:solidFill>
                  <a:schemeClr val="tx1"/>
                </a:solidFill>
                <a:effectLst/>
                <a:uFillTx/>
                <a:latin typeface="Helvetica Neue Medium"/>
                <a:ea typeface="Helvetica Neue Medium"/>
                <a:cs typeface="Helvetica Neue Medium"/>
                <a:sym typeface="Helvetica Neue Medium"/>
              </a:endParaRPr>
            </a:p>
          </p:txBody>
        </p:sp>
        <p:sp>
          <p:nvSpPr>
            <p:cNvPr id="16" name="Rectangle 15">
              <a:extLst>
                <a:ext uri="{FF2B5EF4-FFF2-40B4-BE49-F238E27FC236}">
                  <a16:creationId xmlns:a16="http://schemas.microsoft.com/office/drawing/2014/main" id="{A9B781F1-C937-5B98-1615-D659606EA6AC}"/>
                </a:ext>
              </a:extLst>
            </p:cNvPr>
            <p:cNvSpPr/>
            <p:nvPr/>
          </p:nvSpPr>
          <p:spPr>
            <a:xfrm>
              <a:off x="4153538" y="1750963"/>
              <a:ext cx="836720" cy="412599"/>
            </a:xfrm>
            <a:prstGeom prst="rect">
              <a:avLst/>
            </a:prstGeom>
            <a:solidFill>
              <a:srgbClr val="B7DDE8"/>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0" rIns="5080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a:ln>
                    <a:noFill/>
                  </a:ln>
                  <a:solidFill>
                    <a:schemeClr val="tx1"/>
                  </a:solidFill>
                  <a:effectLst/>
                  <a:uFillTx/>
                  <a:latin typeface="Helvetica Neue Medium"/>
                  <a:ea typeface="Helvetica Neue Medium"/>
                  <a:cs typeface="Helvetica Neue Medium"/>
                  <a:sym typeface="Helvetica Neue Medium"/>
                </a:rPr>
                <a:t>C10/S0ix</a:t>
              </a:r>
            </a:p>
            <a:p>
              <a:pPr marL="0" marR="0" indent="0" algn="ctr" defTabSz="825500" rtl="0" fontAlgn="auto" latinLnBrk="0" hangingPunct="0">
                <a:lnSpc>
                  <a:spcPct val="100000"/>
                </a:lnSpc>
                <a:spcBef>
                  <a:spcPts val="0"/>
                </a:spcBef>
                <a:spcAft>
                  <a:spcPts val="0"/>
                </a:spcAft>
                <a:buClrTx/>
                <a:buSzTx/>
                <a:buFontTx/>
                <a:buNone/>
                <a:tabLst/>
              </a:pPr>
              <a:r>
                <a:rPr lang="en-US" sz="800">
                  <a:solidFill>
                    <a:srgbClr val="00B050"/>
                  </a:solidFill>
                  <a:latin typeface="Helvetica Neue Medium"/>
                  <a:ea typeface="Helvetica Neue Medium"/>
                  <a:cs typeface="Helvetica Neue Medium"/>
                  <a:sym typeface="Helvetica Neue Medium"/>
                </a:rPr>
                <a:t>Low Power/</a:t>
              </a:r>
            </a:p>
            <a:p>
              <a:pPr marL="0" marR="0" indent="0" algn="ctr" defTabSz="82550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rgbClr val="00B050"/>
                  </a:solidFill>
                  <a:effectLst/>
                  <a:uFillTx/>
                  <a:latin typeface="Helvetica Neue Medium"/>
                  <a:ea typeface="Helvetica Neue Medium"/>
                  <a:cs typeface="Helvetica Neue Medium"/>
                  <a:sym typeface="Helvetica Neue Medium"/>
                </a:rPr>
                <a:t>Low latency state</a:t>
              </a:r>
            </a:p>
          </p:txBody>
        </p:sp>
        <p:sp>
          <p:nvSpPr>
            <p:cNvPr id="17" name="Rectangle 16">
              <a:extLst>
                <a:ext uri="{FF2B5EF4-FFF2-40B4-BE49-F238E27FC236}">
                  <a16:creationId xmlns:a16="http://schemas.microsoft.com/office/drawing/2014/main" id="{70E0A3A8-7179-14CE-BCA5-EF94B6DDB174}"/>
                </a:ext>
              </a:extLst>
            </p:cNvPr>
            <p:cNvSpPr/>
            <p:nvPr/>
          </p:nvSpPr>
          <p:spPr>
            <a:xfrm>
              <a:off x="3181613" y="3390761"/>
              <a:ext cx="1242834" cy="613608"/>
            </a:xfrm>
            <a:prstGeom prst="rect">
              <a:avLst/>
            </a:prstGeom>
            <a:solidFill>
              <a:srgbClr val="FDE499"/>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chemeClr val="tx1"/>
                  </a:solidFill>
                  <a:effectLst/>
                  <a:uFillTx/>
                  <a:latin typeface="Helvetica Neue Medium"/>
                  <a:ea typeface="Helvetica Neue Medium"/>
                  <a:cs typeface="Helvetica Neue Medium"/>
                  <a:sym typeface="Helvetica Neue Medium"/>
                </a:rPr>
                <a:t>S5</a:t>
              </a:r>
            </a:p>
            <a:p>
              <a:pPr marL="0" marR="0" indent="0" algn="ctr" defTabSz="825500" rtl="0" fontAlgn="auto" latinLnBrk="0" hangingPunct="0">
                <a:lnSpc>
                  <a:spcPct val="100000"/>
                </a:lnSpc>
                <a:spcBef>
                  <a:spcPts val="0"/>
                </a:spcBef>
                <a:spcAft>
                  <a:spcPts val="0"/>
                </a:spcAft>
                <a:buClrTx/>
                <a:buSzTx/>
                <a:buFontTx/>
                <a:buNone/>
                <a:tabLst/>
              </a:pPr>
              <a:r>
                <a:rPr lang="en-US" sz="1600">
                  <a:solidFill>
                    <a:schemeClr val="tx1"/>
                  </a:solidFill>
                  <a:latin typeface="Helvetica Neue Medium"/>
                  <a:ea typeface="Helvetica Neue Medium"/>
                  <a:cs typeface="Helvetica Neue Medium"/>
                  <a:sym typeface="Helvetica Neue Medium"/>
                </a:rPr>
                <a:t>(Shutdown)</a:t>
              </a:r>
              <a:endParaRPr kumimoji="0" lang="en-US" sz="1600" b="0" i="0" u="none" strike="noStrike" cap="none" spc="0" normalizeH="0" baseline="0">
                <a:ln>
                  <a:noFill/>
                </a:ln>
                <a:solidFill>
                  <a:schemeClr val="tx1"/>
                </a:solidFill>
                <a:effectLst/>
                <a:uFillTx/>
                <a:latin typeface="Helvetica Neue Medium"/>
                <a:ea typeface="Helvetica Neue Medium"/>
                <a:cs typeface="Helvetica Neue Medium"/>
                <a:sym typeface="Helvetica Neue Medium"/>
              </a:endParaRPr>
            </a:p>
          </p:txBody>
        </p:sp>
        <p:sp>
          <p:nvSpPr>
            <p:cNvPr id="18" name="Rectangle 17">
              <a:extLst>
                <a:ext uri="{FF2B5EF4-FFF2-40B4-BE49-F238E27FC236}">
                  <a16:creationId xmlns:a16="http://schemas.microsoft.com/office/drawing/2014/main" id="{EF62F511-DB77-FFEC-9196-30C1E4B1374A}"/>
                </a:ext>
              </a:extLst>
            </p:cNvPr>
            <p:cNvSpPr/>
            <p:nvPr/>
          </p:nvSpPr>
          <p:spPr>
            <a:xfrm>
              <a:off x="3344599" y="4016131"/>
              <a:ext cx="890698" cy="595035"/>
            </a:xfrm>
            <a:prstGeom prst="rect">
              <a:avLst/>
            </a:prstGeom>
            <a:solidFill>
              <a:srgbClr val="C4D59F"/>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600">
                  <a:solidFill>
                    <a:schemeClr val="tx1"/>
                  </a:solidFill>
                  <a:latin typeface="Helvetica Neue Medium"/>
                  <a:ea typeface="Helvetica Neue Medium"/>
                  <a:cs typeface="Helvetica Neue Medium"/>
                  <a:sym typeface="Helvetica Neue Medium"/>
                </a:rPr>
                <a:t>PG3</a:t>
              </a:r>
            </a:p>
            <a:p>
              <a:pPr marL="0" marR="0" indent="0" algn="ctr" defTabSz="825500"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a:ln>
                  <a:noFill/>
                </a:ln>
                <a:solidFill>
                  <a:schemeClr val="tx1"/>
                </a:solidFill>
                <a:effectLst/>
                <a:uFillTx/>
                <a:latin typeface="Helvetica Neue Medium"/>
                <a:ea typeface="Helvetica Neue Medium"/>
                <a:cs typeface="Helvetica Neue Medium"/>
                <a:sym typeface="Helvetica Neue Medium"/>
              </a:endParaRPr>
            </a:p>
          </p:txBody>
        </p:sp>
        <p:sp>
          <p:nvSpPr>
            <p:cNvPr id="19" name="Rectangle 18">
              <a:extLst>
                <a:ext uri="{FF2B5EF4-FFF2-40B4-BE49-F238E27FC236}">
                  <a16:creationId xmlns:a16="http://schemas.microsoft.com/office/drawing/2014/main" id="{B8D36B21-7867-5542-2D49-42BD344BD644}"/>
                </a:ext>
              </a:extLst>
            </p:cNvPr>
            <p:cNvSpPr/>
            <p:nvPr/>
          </p:nvSpPr>
          <p:spPr>
            <a:xfrm>
              <a:off x="2798036" y="2150243"/>
              <a:ext cx="2037963" cy="613608"/>
            </a:xfrm>
            <a:prstGeom prst="rect">
              <a:avLst/>
            </a:prstGeom>
            <a:solidFill>
              <a:srgbClr val="FDE499"/>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chemeClr val="tx1"/>
                  </a:solidFill>
                  <a:effectLst/>
                  <a:uFillTx/>
                  <a:latin typeface="Helvetica Neue Medium"/>
                  <a:ea typeface="Helvetica Neue Medium"/>
                  <a:cs typeface="Helvetica Neue Medium"/>
                  <a:sym typeface="Helvetica Neue Medium"/>
                </a:rPr>
                <a:t>S3</a:t>
              </a:r>
            </a:p>
            <a:p>
              <a:pPr marL="0" marR="0" indent="0" algn="ctr" defTabSz="825500" rtl="0" fontAlgn="auto" latinLnBrk="0" hangingPunct="0">
                <a:lnSpc>
                  <a:spcPct val="100000"/>
                </a:lnSpc>
                <a:spcBef>
                  <a:spcPts val="0"/>
                </a:spcBef>
                <a:spcAft>
                  <a:spcPts val="0"/>
                </a:spcAft>
                <a:buClrTx/>
                <a:buSzTx/>
                <a:buFontTx/>
                <a:buNone/>
                <a:tabLst/>
              </a:pPr>
              <a:r>
                <a:rPr lang="en-US" sz="1600">
                  <a:solidFill>
                    <a:schemeClr val="tx1"/>
                  </a:solidFill>
                  <a:latin typeface="Helvetica Neue Medium"/>
                  <a:ea typeface="Helvetica Neue Medium"/>
                  <a:cs typeface="Helvetica Neue Medium"/>
                  <a:sym typeface="Helvetica Neue Medium"/>
                </a:rPr>
                <a:t>(Sleep)</a:t>
              </a:r>
              <a:endParaRPr kumimoji="0" lang="en-US" sz="1600" b="0" i="0" u="none" strike="noStrike" cap="none" spc="0" normalizeH="0" baseline="0">
                <a:ln>
                  <a:noFill/>
                </a:ln>
                <a:solidFill>
                  <a:schemeClr val="tx1"/>
                </a:solidFill>
                <a:effectLst/>
                <a:uFillTx/>
                <a:latin typeface="Helvetica Neue Medium"/>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A6CD582F-17B2-C877-5D88-FD1F2BCC29E0}"/>
                </a:ext>
              </a:extLst>
            </p:cNvPr>
            <p:cNvSpPr/>
            <p:nvPr/>
          </p:nvSpPr>
          <p:spPr>
            <a:xfrm>
              <a:off x="3498951" y="4625011"/>
              <a:ext cx="608157" cy="613608"/>
            </a:xfrm>
            <a:prstGeom prst="rect">
              <a:avLst/>
            </a:prstGeom>
            <a:solidFill>
              <a:schemeClr val="accent4">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chemeClr val="tx1"/>
                  </a:solidFill>
                  <a:effectLst/>
                  <a:uFillTx/>
                  <a:latin typeface="Helvetica Neue Medium"/>
                  <a:ea typeface="Helvetica Neue Medium"/>
                  <a:cs typeface="Helvetica Neue Medium"/>
                  <a:sym typeface="Helvetica Neue Medium"/>
                </a:rPr>
                <a:t>RTC</a:t>
              </a:r>
            </a:p>
            <a:p>
              <a:pPr marL="0" marR="0" indent="0" algn="ctr" defTabSz="825500" rtl="0" fontAlgn="auto" latinLnBrk="0" hangingPunct="0">
                <a:lnSpc>
                  <a:spcPct val="100000"/>
                </a:lnSpc>
                <a:spcBef>
                  <a:spcPts val="0"/>
                </a:spcBef>
                <a:spcAft>
                  <a:spcPts val="0"/>
                </a:spcAft>
                <a:buClrTx/>
                <a:buSzTx/>
                <a:buFontTx/>
                <a:buNone/>
                <a:tabLst/>
              </a:pPr>
              <a:r>
                <a:rPr lang="en-US" sz="1600">
                  <a:solidFill>
                    <a:schemeClr val="tx1"/>
                  </a:solidFill>
                  <a:latin typeface="Helvetica Neue Medium"/>
                  <a:ea typeface="Helvetica Neue Medium"/>
                  <a:cs typeface="Helvetica Neue Medium"/>
                  <a:sym typeface="Helvetica Neue Medium"/>
                </a:rPr>
                <a:t>(G3)</a:t>
              </a:r>
              <a:endParaRPr kumimoji="0" lang="en-US" sz="1600" b="0" i="0" u="none" strike="noStrike" cap="none" spc="0" normalizeH="0" baseline="0">
                <a:ln>
                  <a:noFill/>
                </a:ln>
                <a:solidFill>
                  <a:schemeClr val="tx1"/>
                </a:solidFill>
                <a:effectLst/>
                <a:uFillTx/>
                <a:latin typeface="Helvetica Neue Medium"/>
                <a:ea typeface="Helvetica Neue Medium"/>
                <a:cs typeface="Helvetica Neue Medium"/>
                <a:sym typeface="Helvetica Neue Medium"/>
              </a:endParaRPr>
            </a:p>
          </p:txBody>
        </p:sp>
        <p:cxnSp>
          <p:nvCxnSpPr>
            <p:cNvPr id="21" name="Straight Connector 20">
              <a:extLst>
                <a:ext uri="{FF2B5EF4-FFF2-40B4-BE49-F238E27FC236}">
                  <a16:creationId xmlns:a16="http://schemas.microsoft.com/office/drawing/2014/main" id="{AB724D2D-64A5-96A6-55E9-D03DF60FE2A4}"/>
                </a:ext>
              </a:extLst>
            </p:cNvPr>
            <p:cNvCxnSpPr>
              <a:cxnSpLocks/>
              <a:stCxn id="20" idx="2"/>
            </p:cNvCxnSpPr>
            <p:nvPr/>
          </p:nvCxnSpPr>
          <p:spPr>
            <a:xfrm flipH="1">
              <a:off x="931307" y="5238620"/>
              <a:ext cx="2871723" cy="0"/>
            </a:xfrm>
            <a:prstGeom prst="line">
              <a:avLst/>
            </a:prstGeom>
            <a:noFill/>
            <a:ln w="12700" cap="flat">
              <a:solidFill>
                <a:srgbClr val="000000"/>
              </a:solidFill>
              <a:prstDash val="dash"/>
              <a:miter lim="400000"/>
            </a:ln>
            <a:effectLst/>
            <a:sp3d/>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528446EF-BAEC-B54E-A40A-A3E8D6D9856C}"/>
                </a:ext>
              </a:extLst>
            </p:cNvPr>
            <p:cNvCxnSpPr>
              <a:cxnSpLocks/>
              <a:stCxn id="20" idx="0"/>
            </p:cNvCxnSpPr>
            <p:nvPr/>
          </p:nvCxnSpPr>
          <p:spPr>
            <a:xfrm flipH="1">
              <a:off x="931307" y="4625011"/>
              <a:ext cx="2871723" cy="6374"/>
            </a:xfrm>
            <a:prstGeom prst="line">
              <a:avLst/>
            </a:prstGeom>
            <a:noFill/>
            <a:ln w="12700" cap="flat">
              <a:solidFill>
                <a:srgbClr val="000000"/>
              </a:solidFill>
              <a:prstDash val="dash"/>
              <a:miter lim="400000"/>
            </a:ln>
            <a:effectLst/>
            <a:sp3d/>
          </p:spPr>
          <p:style>
            <a:lnRef idx="0">
              <a:scrgbClr r="0" g="0" b="0"/>
            </a:lnRef>
            <a:fillRef idx="0">
              <a:scrgbClr r="0" g="0" b="0"/>
            </a:fillRef>
            <a:effectRef idx="0">
              <a:scrgbClr r="0" g="0" b="0"/>
            </a:effectRef>
            <a:fontRef idx="none"/>
          </p:style>
        </p:cxnSp>
        <p:cxnSp>
          <p:nvCxnSpPr>
            <p:cNvPr id="23" name="Straight Connector 22">
              <a:extLst>
                <a:ext uri="{FF2B5EF4-FFF2-40B4-BE49-F238E27FC236}">
                  <a16:creationId xmlns:a16="http://schemas.microsoft.com/office/drawing/2014/main" id="{6C185150-CF37-A57F-A1A0-9B5862225198}"/>
                </a:ext>
              </a:extLst>
            </p:cNvPr>
            <p:cNvCxnSpPr>
              <a:cxnSpLocks/>
            </p:cNvCxnSpPr>
            <p:nvPr/>
          </p:nvCxnSpPr>
          <p:spPr>
            <a:xfrm flipH="1">
              <a:off x="931307" y="3997998"/>
              <a:ext cx="2871723" cy="6374"/>
            </a:xfrm>
            <a:prstGeom prst="line">
              <a:avLst/>
            </a:prstGeom>
            <a:noFill/>
            <a:ln w="12700" cap="flat">
              <a:solidFill>
                <a:srgbClr val="000000"/>
              </a:solidFill>
              <a:prstDash val="dash"/>
              <a:miter lim="400000"/>
            </a:ln>
            <a:effectLst/>
            <a:sp3d/>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2F3775D3-3D35-24A4-744A-625565A130C2}"/>
                </a:ext>
              </a:extLst>
            </p:cNvPr>
            <p:cNvCxnSpPr>
              <a:cxnSpLocks/>
            </p:cNvCxnSpPr>
            <p:nvPr/>
          </p:nvCxnSpPr>
          <p:spPr>
            <a:xfrm flipH="1">
              <a:off x="944390" y="2763746"/>
              <a:ext cx="2871723" cy="6374"/>
            </a:xfrm>
            <a:prstGeom prst="line">
              <a:avLst/>
            </a:prstGeom>
            <a:noFill/>
            <a:ln w="12700" cap="flat">
              <a:solidFill>
                <a:srgbClr val="000000"/>
              </a:solidFill>
              <a:prstDash val="dash"/>
              <a:miter lim="400000"/>
            </a:ln>
            <a:effectLst/>
            <a:sp3d/>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43FF2B02-6076-ADE4-FF98-8977364945E9}"/>
                </a:ext>
              </a:extLst>
            </p:cNvPr>
            <p:cNvCxnSpPr>
              <a:cxnSpLocks/>
            </p:cNvCxnSpPr>
            <p:nvPr/>
          </p:nvCxnSpPr>
          <p:spPr>
            <a:xfrm flipH="1">
              <a:off x="931307" y="2153322"/>
              <a:ext cx="2871723" cy="6374"/>
            </a:xfrm>
            <a:prstGeom prst="line">
              <a:avLst/>
            </a:prstGeom>
            <a:noFill/>
            <a:ln w="12700" cap="flat">
              <a:solidFill>
                <a:srgbClr val="000000"/>
              </a:solidFill>
              <a:prstDash val="dash"/>
              <a:miter lim="400000"/>
            </a:ln>
            <a:effectLst/>
            <a:sp3d/>
          </p:spPr>
          <p:style>
            <a:lnRef idx="0">
              <a:scrgbClr r="0" g="0" b="0"/>
            </a:lnRef>
            <a:fillRef idx="0">
              <a:scrgbClr r="0" g="0" b="0"/>
            </a:fillRef>
            <a:effectRef idx="0">
              <a:scrgbClr r="0" g="0" b="0"/>
            </a:effectRef>
            <a:fontRef idx="none"/>
          </p:style>
        </p:cxnSp>
        <p:sp>
          <p:nvSpPr>
            <p:cNvPr id="31" name="TextBox 30">
              <a:extLst>
                <a:ext uri="{FF2B5EF4-FFF2-40B4-BE49-F238E27FC236}">
                  <a16:creationId xmlns:a16="http://schemas.microsoft.com/office/drawing/2014/main" id="{0D2DCAA7-6C18-9531-A0E3-863E72776A72}"/>
                </a:ext>
              </a:extLst>
            </p:cNvPr>
            <p:cNvSpPr txBox="1"/>
            <p:nvPr/>
          </p:nvSpPr>
          <p:spPr>
            <a:xfrm>
              <a:off x="1045804" y="3845319"/>
              <a:ext cx="65" cy="16158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2438338">
                <a:lnSpc>
                  <a:spcPct val="100000"/>
                </a:lnSpc>
                <a:spcBef>
                  <a:spcPts val="0"/>
                </a:spcBef>
                <a:defRPr sz="1000">
                  <a:solidFill>
                    <a:schemeClr val="tx2"/>
                  </a:solidFill>
                </a:defRPr>
              </a:lvl1pPr>
            </a:lstStyle>
            <a:p>
              <a:endParaRPr lang="en-US" sz="1050" b="1">
                <a:solidFill>
                  <a:srgbClr val="7030A0"/>
                </a:solidFill>
              </a:endParaRPr>
            </a:p>
          </p:txBody>
        </p:sp>
      </p:grpSp>
      <p:pic>
        <p:nvPicPr>
          <p:cNvPr id="2" name="Picture 1">
            <a:extLst>
              <a:ext uri="{FF2B5EF4-FFF2-40B4-BE49-F238E27FC236}">
                <a16:creationId xmlns:a16="http://schemas.microsoft.com/office/drawing/2014/main" id="{7F916971-FC31-0248-A667-270CB7D8A916}"/>
              </a:ext>
            </a:extLst>
          </p:cNvPr>
          <p:cNvPicPr>
            <a:picLocks noChangeAspect="1"/>
          </p:cNvPicPr>
          <p:nvPr/>
        </p:nvPicPr>
        <p:blipFill>
          <a:blip r:embed="rId2"/>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3646270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3F48508E-D958-4FA8-BE93-83E740C062DC}"/>
              </a:ext>
            </a:extLst>
          </p:cNvPr>
          <p:cNvSpPr txBox="1">
            <a:spLocks/>
          </p:cNvSpPr>
          <p:nvPr/>
        </p:nvSpPr>
        <p:spPr>
          <a:xfrm>
            <a:off x="522513" y="116707"/>
            <a:ext cx="10847917" cy="619276"/>
          </a:xfrm>
          <a:prstGeom prst="rect">
            <a:avLst/>
          </a:prstGeom>
          <a:ln w="12700">
            <a:miter lim="400000"/>
          </a:ln>
        </p:spPr>
        <p:txBody>
          <a:bodyPr lIns="0" tIns="0" rIns="0" bIns="0" anchor="ctr">
            <a:normAutofit fontScale="97500"/>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hangingPunct="1">
              <a:spcBef>
                <a:spcPts val="0"/>
              </a:spcBef>
              <a:defRPr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defTabSz="609600">
              <a:spcBef>
                <a:spcPts val="0"/>
              </a:spcBef>
              <a:defRPr sz="3300" b="1">
                <a:solidFill>
                  <a:srgbClr val="535353"/>
                </a:solidFill>
                <a:latin typeface="Helvetica"/>
                <a:ea typeface="Helvetica"/>
                <a:cs typeface="Helvetica"/>
              </a:defRPr>
            </a:lvl2pPr>
            <a:lvl3pPr defTabSz="609600">
              <a:spcBef>
                <a:spcPts val="0"/>
              </a:spcBef>
              <a:defRPr sz="3300" b="1">
                <a:solidFill>
                  <a:srgbClr val="535353"/>
                </a:solidFill>
                <a:latin typeface="Helvetica"/>
                <a:ea typeface="Helvetica"/>
                <a:cs typeface="Helvetica"/>
              </a:defRPr>
            </a:lvl3pPr>
            <a:lvl4pPr defTabSz="609600">
              <a:spcBef>
                <a:spcPts val="0"/>
              </a:spcBef>
              <a:defRPr sz="3300" b="1">
                <a:solidFill>
                  <a:srgbClr val="535353"/>
                </a:solidFill>
                <a:latin typeface="Helvetica"/>
                <a:ea typeface="Helvetica"/>
                <a:cs typeface="Helvetica"/>
              </a:defRPr>
            </a:lvl4pPr>
            <a:lvl5pPr defTabSz="609600">
              <a:spcBef>
                <a:spcPts val="0"/>
              </a:spcBef>
              <a:defRPr sz="3300" b="1">
                <a:solidFill>
                  <a:srgbClr val="535353"/>
                </a:solidFill>
                <a:latin typeface="Helvetica"/>
                <a:ea typeface="Helvetica"/>
                <a:cs typeface="Helvetica"/>
              </a:defRPr>
            </a:lvl5pPr>
            <a:lvl6pPr defTabSz="609600">
              <a:spcBef>
                <a:spcPts val="0"/>
              </a:spcBef>
              <a:defRPr sz="3300" b="1">
                <a:solidFill>
                  <a:srgbClr val="535353"/>
                </a:solidFill>
                <a:latin typeface="Helvetica"/>
                <a:ea typeface="Helvetica"/>
                <a:cs typeface="Helvetica"/>
              </a:defRPr>
            </a:lvl6pPr>
            <a:lvl7pPr defTabSz="609600">
              <a:spcBef>
                <a:spcPts val="0"/>
              </a:spcBef>
              <a:defRPr sz="3300" b="1">
                <a:solidFill>
                  <a:srgbClr val="535353"/>
                </a:solidFill>
                <a:latin typeface="Helvetica"/>
                <a:ea typeface="Helvetica"/>
                <a:cs typeface="Helvetica"/>
              </a:defRPr>
            </a:lvl7pPr>
            <a:lvl8pPr defTabSz="609600">
              <a:spcBef>
                <a:spcPts val="0"/>
              </a:spcBef>
              <a:defRPr sz="3300" b="1">
                <a:solidFill>
                  <a:srgbClr val="535353"/>
                </a:solidFill>
                <a:latin typeface="Helvetica"/>
                <a:ea typeface="Helvetica"/>
                <a:cs typeface="Helvetica"/>
              </a:defRPr>
            </a:lvl8pPr>
            <a:lvl9pPr defTabSz="609600">
              <a:spcBef>
                <a:spcPts val="0"/>
              </a:spcBef>
              <a:defRPr sz="3300" b="1">
                <a:solidFill>
                  <a:srgbClr val="535353"/>
                </a:solidFill>
                <a:latin typeface="Helvetica"/>
                <a:ea typeface="Helvetica"/>
                <a:cs typeface="Helvetica"/>
              </a:defRPr>
            </a:lvl9pPr>
          </a:lstStyle>
          <a:p>
            <a:r>
              <a:rPr lang="en-US"/>
              <a:t>Difference across WCL RVP SKUs</a:t>
            </a:r>
          </a:p>
        </p:txBody>
      </p:sp>
      <p:sp>
        <p:nvSpPr>
          <p:cNvPr id="9" name="TextBox 8">
            <a:extLst>
              <a:ext uri="{FF2B5EF4-FFF2-40B4-BE49-F238E27FC236}">
                <a16:creationId xmlns:a16="http://schemas.microsoft.com/office/drawing/2014/main" id="{061E8B90-B72A-4411-8164-0F71C2D9BC91}"/>
              </a:ext>
            </a:extLst>
          </p:cNvPr>
          <p:cNvSpPr txBox="1"/>
          <p:nvPr/>
        </p:nvSpPr>
        <p:spPr>
          <a:xfrm>
            <a:off x="33764" y="5764161"/>
            <a:ext cx="11525448" cy="758028"/>
          </a:xfrm>
          <a:prstGeom prst="rect">
            <a:avLst/>
          </a:prstGeom>
          <a:noFill/>
        </p:spPr>
        <p:txBody>
          <a:bodyPr wrap="square" rtlCol="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1219170">
              <a:spcBef>
                <a:spcPts val="0"/>
              </a:spcBef>
              <a:defRPr sz="1200">
                <a:solidFill>
                  <a:srgbClr val="C00000"/>
                </a:solidFill>
                <a:latin typeface="Intel Clear Light" panose="020B0404020203020204" pitchFamily="34" charset="0"/>
                <a:ea typeface="Intel Clear Light" panose="020B0404020203020204" pitchFamily="34" charset="0"/>
                <a:cs typeface="Intel Clear" panose="020B0604020203020204" pitchFamily="34" charset="0"/>
              </a:defRPr>
            </a:lvl1pPr>
          </a:lstStyle>
          <a:p>
            <a:r>
              <a:rPr lang="en-US" sz="1600"/>
              <a:t>Link: </a:t>
            </a:r>
          </a:p>
          <a:p>
            <a:r>
              <a:rPr lang="en-US" sz="1600">
                <a:solidFill>
                  <a:schemeClr val="bg2"/>
                </a:solidFill>
                <a:hlinkClick r:id="rId3"/>
              </a:rPr>
              <a:t>WCL_RVP_LZ_Rev1p0</a:t>
            </a:r>
            <a:endParaRPr lang="en-US" sz="1600">
              <a:solidFill>
                <a:schemeClr val="bg2"/>
              </a:solidFill>
            </a:endParaRPr>
          </a:p>
          <a:p>
            <a:endParaRPr lang="en-US" sz="1600">
              <a:solidFill>
                <a:schemeClr val="bg2"/>
              </a:solidFill>
            </a:endParaRPr>
          </a:p>
        </p:txBody>
      </p:sp>
      <p:sp>
        <p:nvSpPr>
          <p:cNvPr id="11" name="TextBox 10">
            <a:extLst>
              <a:ext uri="{FF2B5EF4-FFF2-40B4-BE49-F238E27FC236}">
                <a16:creationId xmlns:a16="http://schemas.microsoft.com/office/drawing/2014/main" id="{7C729221-C2AD-BC15-1C26-2BC3C6B9BAAC}"/>
              </a:ext>
            </a:extLst>
          </p:cNvPr>
          <p:cNvSpPr txBox="1"/>
          <p:nvPr/>
        </p:nvSpPr>
        <p:spPr>
          <a:xfrm>
            <a:off x="33764" y="5047384"/>
            <a:ext cx="9276960" cy="2588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200" i="0" u="none" strike="noStrike">
                <a:solidFill>
                  <a:srgbClr val="00B0F0"/>
                </a:solidFill>
                <a:effectLst/>
                <a:latin typeface="Calibri" panose="020F0502020204030204" pitchFamily="34" charset="0"/>
              </a:rPr>
              <a:t>Changes </a:t>
            </a:r>
            <a:r>
              <a:rPr lang="en-US" sz="1200" i="0" u="none" strike="noStrike" err="1">
                <a:solidFill>
                  <a:srgbClr val="00B0F0"/>
                </a:solidFill>
                <a:effectLst/>
                <a:latin typeface="Calibri" panose="020F0502020204030204" pitchFamily="34" charset="0"/>
              </a:rPr>
              <a:t>wrt</a:t>
            </a:r>
            <a:r>
              <a:rPr lang="en-US" sz="1200" i="0" u="none" strike="noStrike">
                <a:solidFill>
                  <a:srgbClr val="00B0F0"/>
                </a:solidFill>
                <a:effectLst/>
                <a:latin typeface="Calibri" panose="020F0502020204030204" pitchFamily="34" charset="0"/>
              </a:rPr>
              <a:t>. SKU highlighted in blue color and BOM SKU difference </a:t>
            </a:r>
            <a:endParaRPr lang="en-US" sz="1200"/>
          </a:p>
        </p:txBody>
      </p:sp>
      <p:pic>
        <p:nvPicPr>
          <p:cNvPr id="2" name="Picture 1">
            <a:extLst>
              <a:ext uri="{FF2B5EF4-FFF2-40B4-BE49-F238E27FC236}">
                <a16:creationId xmlns:a16="http://schemas.microsoft.com/office/drawing/2014/main" id="{8BD007D8-D30A-8BF4-BE32-C4FFA342331D}"/>
              </a:ext>
            </a:extLst>
          </p:cNvPr>
          <p:cNvPicPr>
            <a:picLocks noChangeAspect="1"/>
          </p:cNvPicPr>
          <p:nvPr/>
        </p:nvPicPr>
        <p:blipFill>
          <a:blip r:embed="rId4"/>
          <a:stretch>
            <a:fillRect/>
          </a:stretch>
        </p:blipFill>
        <p:spPr>
          <a:xfrm>
            <a:off x="3235003" y="6409189"/>
            <a:ext cx="930867" cy="448811"/>
          </a:xfrm>
          <a:prstGeom prst="rect">
            <a:avLst/>
          </a:prstGeom>
        </p:spPr>
      </p:pic>
      <p:pic>
        <p:nvPicPr>
          <p:cNvPr id="7" name="Picture 6">
            <a:extLst>
              <a:ext uri="{FF2B5EF4-FFF2-40B4-BE49-F238E27FC236}">
                <a16:creationId xmlns:a16="http://schemas.microsoft.com/office/drawing/2014/main" id="{BE605B48-AA7C-58CE-F833-B098B2551C75}"/>
              </a:ext>
            </a:extLst>
          </p:cNvPr>
          <p:cNvPicPr>
            <a:picLocks noChangeAspect="1"/>
          </p:cNvPicPr>
          <p:nvPr/>
        </p:nvPicPr>
        <p:blipFill>
          <a:blip r:embed="rId5"/>
          <a:stretch>
            <a:fillRect/>
          </a:stretch>
        </p:blipFill>
        <p:spPr>
          <a:xfrm>
            <a:off x="138112" y="1086379"/>
            <a:ext cx="11915775" cy="34459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65574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4608" y="76837"/>
            <a:ext cx="10972800" cy="654156"/>
          </a:xfrm>
        </p:spPr>
        <p:txBody>
          <a:bodyPr anchor="ctr"/>
          <a:lstStyle/>
          <a:p>
            <a:r>
              <a:rPr lang="en-US" sz="3467"/>
              <a:t>Modular TCSS- EEPROM</a:t>
            </a:r>
          </a:p>
        </p:txBody>
      </p:sp>
      <p:sp>
        <p:nvSpPr>
          <p:cNvPr id="4" name="Content Placeholder 3"/>
          <p:cNvSpPr>
            <a:spLocks noGrp="1"/>
          </p:cNvSpPr>
          <p:nvPr>
            <p:ph sz="quarter" idx="13"/>
          </p:nvPr>
        </p:nvSpPr>
        <p:spPr>
          <a:xfrm>
            <a:off x="337280" y="966951"/>
            <a:ext cx="5758720" cy="5234151"/>
          </a:xfrm>
        </p:spPr>
        <p:txBody>
          <a:bodyPr>
            <a:normAutofit/>
          </a:bodyPr>
          <a:lstStyle/>
          <a:p>
            <a:pPr marL="380981" indent="-380981">
              <a:buFont typeface="Arial" panose="020B0604020202020204" pitchFamily="34" charset="0"/>
              <a:buChar char="•"/>
            </a:pPr>
            <a:r>
              <a:rPr lang="en-US" sz="1867"/>
              <a:t>Modules includes an EEPROM connecting to EC (Embedded Controller) I2C, pre-programmed with values indicating the module type.</a:t>
            </a:r>
          </a:p>
          <a:p>
            <a:pPr marL="380981" indent="-380981">
              <a:buFont typeface="Arial" panose="020B0604020202020204" pitchFamily="34" charset="0"/>
              <a:buChar char="•"/>
            </a:pPr>
            <a:r>
              <a:rPr lang="en-US" sz="1867"/>
              <a:t>EEPROM address is fixed based on TCP port on RVP.</a:t>
            </a:r>
          </a:p>
          <a:p>
            <a:pPr marL="380981" indent="-380981">
              <a:buFont typeface="Arial" panose="020B0604020202020204" pitchFamily="34" charset="0"/>
              <a:buChar char="•"/>
            </a:pPr>
            <a:r>
              <a:rPr lang="en-US" sz="1867"/>
              <a:t>EEPROM is pre-programmed from factory and can be programmed using crocodile clip or EC I2C1 header using Aardvark.</a:t>
            </a:r>
          </a:p>
          <a:p>
            <a:pPr marL="380981" indent="-380981">
              <a:buFont typeface="Arial" panose="020B0604020202020204" pitchFamily="34" charset="0"/>
              <a:buChar char="•"/>
            </a:pPr>
            <a:r>
              <a:rPr lang="en-US" sz="1867"/>
              <a:t>EEPROM programming details is provided in </a:t>
            </a:r>
            <a:r>
              <a:rPr lang="en-US" sz="1867" err="1">
                <a:hlinkClick r:id="rId3"/>
              </a:rPr>
              <a:t>goto</a:t>
            </a:r>
            <a:r>
              <a:rPr lang="en-US" sz="1867">
                <a:hlinkClick r:id="rId3"/>
              </a:rPr>
              <a:t>/</a:t>
            </a:r>
            <a:r>
              <a:rPr lang="en-US" sz="1867" err="1">
                <a:hlinkClick r:id="rId3"/>
              </a:rPr>
              <a:t>tcssmodule</a:t>
            </a:r>
            <a:r>
              <a:rPr lang="en-US" sz="1867">
                <a:hlinkClick r:id="rId3"/>
              </a:rPr>
              <a:t> </a:t>
            </a:r>
            <a:r>
              <a:rPr lang="en-US" sz="1867"/>
              <a:t>wiki link.</a:t>
            </a:r>
          </a:p>
          <a:p>
            <a:pPr marL="380981" indent="-380981" rtl="0">
              <a:buFont typeface="Arial" panose="020B0604020202020204" pitchFamily="34" charset="0"/>
              <a:buChar char="•"/>
            </a:pPr>
            <a:r>
              <a:rPr lang="en-US" sz="1867"/>
              <a:t>EC I2C address set on RVP for EEPROM</a:t>
            </a:r>
          </a:p>
          <a:p>
            <a:pPr marL="203200" lvl="1" indent="0" rtl="0">
              <a:buNone/>
            </a:pPr>
            <a:r>
              <a:rPr lang="en-US" sz="1467"/>
              <a:t>	TCP0 --&gt; 0101 0100 - 0x54</a:t>
            </a:r>
            <a:br>
              <a:rPr lang="en-US" sz="1467"/>
            </a:br>
            <a:r>
              <a:rPr lang="en-US" sz="1467"/>
              <a:t>	TCP1 --&gt; 0101 0101 - 0x55</a:t>
            </a:r>
            <a:br>
              <a:rPr lang="en-US" sz="1467"/>
            </a:br>
            <a:r>
              <a:rPr lang="en-US" sz="1467"/>
              <a:t>	</a:t>
            </a:r>
          </a:p>
        </p:txBody>
      </p:sp>
      <p:pic>
        <p:nvPicPr>
          <p:cNvPr id="2" name="Picture 1">
            <a:extLst>
              <a:ext uri="{FF2B5EF4-FFF2-40B4-BE49-F238E27FC236}">
                <a16:creationId xmlns:a16="http://schemas.microsoft.com/office/drawing/2014/main" id="{0098B28B-15A8-1251-1B31-6DF249D5A193}"/>
              </a:ext>
            </a:extLst>
          </p:cNvPr>
          <p:cNvPicPr>
            <a:picLocks noChangeAspect="1"/>
          </p:cNvPicPr>
          <p:nvPr/>
        </p:nvPicPr>
        <p:blipFill>
          <a:blip r:embed="rId4"/>
          <a:stretch>
            <a:fillRect/>
          </a:stretch>
        </p:blipFill>
        <p:spPr>
          <a:xfrm>
            <a:off x="3235003" y="6409189"/>
            <a:ext cx="930867" cy="448811"/>
          </a:xfrm>
          <a:prstGeom prst="rect">
            <a:avLst/>
          </a:prstGeom>
        </p:spPr>
      </p:pic>
      <p:grpSp>
        <p:nvGrpSpPr>
          <p:cNvPr id="5" name="Group 4">
            <a:extLst>
              <a:ext uri="{FF2B5EF4-FFF2-40B4-BE49-F238E27FC236}">
                <a16:creationId xmlns:a16="http://schemas.microsoft.com/office/drawing/2014/main" id="{1446E7A1-DDDE-A8D9-CA1F-D5BEC5B19968}"/>
              </a:ext>
            </a:extLst>
          </p:cNvPr>
          <p:cNvGrpSpPr>
            <a:grpSpLocks noChangeAspect="1"/>
          </p:cNvGrpSpPr>
          <p:nvPr/>
        </p:nvGrpSpPr>
        <p:grpSpPr bwMode="auto">
          <a:xfrm>
            <a:off x="6232525" y="1284288"/>
            <a:ext cx="5326062" cy="3683000"/>
            <a:chOff x="3917" y="815"/>
            <a:chExt cx="3355" cy="2320"/>
          </a:xfrm>
        </p:grpSpPr>
        <p:sp>
          <p:nvSpPr>
            <p:cNvPr id="6" name="AutoShape 3">
              <a:extLst>
                <a:ext uri="{FF2B5EF4-FFF2-40B4-BE49-F238E27FC236}">
                  <a16:creationId xmlns:a16="http://schemas.microsoft.com/office/drawing/2014/main" id="{B965415F-88BA-8595-29AC-0CB32A113A95}"/>
                </a:ext>
              </a:extLst>
            </p:cNvPr>
            <p:cNvSpPr>
              <a:spLocks noChangeAspect="1" noChangeArrowheads="1" noTextEdit="1"/>
            </p:cNvSpPr>
            <p:nvPr/>
          </p:nvSpPr>
          <p:spPr bwMode="auto">
            <a:xfrm>
              <a:off x="3917" y="815"/>
              <a:ext cx="3355" cy="2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9">
              <a:extLst>
                <a:ext uri="{FF2B5EF4-FFF2-40B4-BE49-F238E27FC236}">
                  <a16:creationId xmlns:a16="http://schemas.microsoft.com/office/drawing/2014/main" id="{BAA4DD26-0F4A-EE2C-0302-EEDB4F4F0A69}"/>
                </a:ext>
              </a:extLst>
            </p:cNvPr>
            <p:cNvSpPr>
              <a:spLocks noChangeArrowheads="1"/>
            </p:cNvSpPr>
            <p:nvPr/>
          </p:nvSpPr>
          <p:spPr bwMode="auto">
            <a:xfrm>
              <a:off x="3920" y="818"/>
              <a:ext cx="640" cy="2315"/>
            </a:xfrm>
            <a:prstGeom prst="rect">
              <a:avLst/>
            </a:prstGeom>
            <a:solidFill>
              <a:srgbClr val="46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10">
              <a:extLst>
                <a:ext uri="{FF2B5EF4-FFF2-40B4-BE49-F238E27FC236}">
                  <a16:creationId xmlns:a16="http://schemas.microsoft.com/office/drawing/2014/main" id="{B44D75D2-5A45-5E8D-CDB3-93EE038EE3DC}"/>
                </a:ext>
              </a:extLst>
            </p:cNvPr>
            <p:cNvSpPr>
              <a:spLocks noChangeArrowheads="1"/>
            </p:cNvSpPr>
            <p:nvPr/>
          </p:nvSpPr>
          <p:spPr bwMode="auto">
            <a:xfrm>
              <a:off x="3920" y="818"/>
              <a:ext cx="640" cy="2315"/>
            </a:xfrm>
            <a:prstGeom prst="rect">
              <a:avLst/>
            </a:prstGeom>
            <a:noFill/>
            <a:ln w="0"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Rectangle 11">
              <a:extLst>
                <a:ext uri="{FF2B5EF4-FFF2-40B4-BE49-F238E27FC236}">
                  <a16:creationId xmlns:a16="http://schemas.microsoft.com/office/drawing/2014/main" id="{BBF140FD-4AC9-1C4A-5014-7E1FBFDF45EF}"/>
                </a:ext>
              </a:extLst>
            </p:cNvPr>
            <p:cNvSpPr>
              <a:spLocks noChangeArrowheads="1"/>
            </p:cNvSpPr>
            <p:nvPr/>
          </p:nvSpPr>
          <p:spPr bwMode="auto">
            <a:xfrm>
              <a:off x="4189" y="1936"/>
              <a:ext cx="139" cy="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FEFFFF"/>
                  </a:solidFill>
                  <a:effectLst/>
                  <a:latin typeface="Calibri" panose="020F0502020204030204" pitchFamily="34" charset="0"/>
                </a:rPr>
                <a:t>SOC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Rectangle 14">
              <a:extLst>
                <a:ext uri="{FF2B5EF4-FFF2-40B4-BE49-F238E27FC236}">
                  <a16:creationId xmlns:a16="http://schemas.microsoft.com/office/drawing/2014/main" id="{B2818BC5-477D-F57C-EFAB-6833445465AA}"/>
                </a:ext>
              </a:extLst>
            </p:cNvPr>
            <p:cNvSpPr>
              <a:spLocks noChangeArrowheads="1"/>
            </p:cNvSpPr>
            <p:nvPr/>
          </p:nvSpPr>
          <p:spPr bwMode="auto">
            <a:xfrm>
              <a:off x="6907" y="1041"/>
              <a:ext cx="37"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 b="0" i="0" u="none" strike="noStrike" cap="none" normalizeH="0" baseline="0">
                  <a:ln>
                    <a:noFill/>
                  </a:ln>
                  <a:solidFill>
                    <a:srgbClr val="FEFFFF"/>
                  </a:solidFill>
                  <a:effectLst/>
                  <a:latin typeface="Calibri" panose="020F0502020204030204" pitchFamily="34" charset="0"/>
                </a:rPr>
                <a:t>RE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 name="Rectangle 15">
              <a:extLst>
                <a:ext uri="{FF2B5EF4-FFF2-40B4-BE49-F238E27FC236}">
                  <a16:creationId xmlns:a16="http://schemas.microsoft.com/office/drawing/2014/main" id="{0B65EB4D-87F9-8820-3572-C0B9B8EA3FF0}"/>
                </a:ext>
              </a:extLst>
            </p:cNvPr>
            <p:cNvSpPr>
              <a:spLocks noChangeArrowheads="1"/>
            </p:cNvSpPr>
            <p:nvPr/>
          </p:nvSpPr>
          <p:spPr bwMode="auto">
            <a:xfrm>
              <a:off x="6929" y="1041"/>
              <a:ext cx="19"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 b="0" i="0" u="none" strike="noStrike" cap="none" normalizeH="0" baseline="0">
                  <a:ln>
                    <a:noFill/>
                  </a:ln>
                  <a:solidFill>
                    <a:srgbClr val="FEFFFF"/>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4" name="Rectangle 53">
              <a:extLst>
                <a:ext uri="{FF2B5EF4-FFF2-40B4-BE49-F238E27FC236}">
                  <a16:creationId xmlns:a16="http://schemas.microsoft.com/office/drawing/2014/main" id="{53C14FE1-8596-02A3-7282-4B18903F03FF}"/>
                </a:ext>
              </a:extLst>
            </p:cNvPr>
            <p:cNvSpPr>
              <a:spLocks noChangeArrowheads="1"/>
            </p:cNvSpPr>
            <p:nvPr/>
          </p:nvSpPr>
          <p:spPr bwMode="auto">
            <a:xfrm>
              <a:off x="6910" y="1570"/>
              <a:ext cx="37"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 b="0" i="0" u="none" strike="noStrike" cap="none" normalizeH="0" baseline="0">
                  <a:ln>
                    <a:noFill/>
                  </a:ln>
                  <a:solidFill>
                    <a:srgbClr val="FEFFFF"/>
                  </a:solidFill>
                  <a:effectLst/>
                  <a:latin typeface="Calibri" panose="020F0502020204030204" pitchFamily="34" charset="0"/>
                </a:rPr>
                <a:t>RE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5" name="Rectangle 54">
              <a:extLst>
                <a:ext uri="{FF2B5EF4-FFF2-40B4-BE49-F238E27FC236}">
                  <a16:creationId xmlns:a16="http://schemas.microsoft.com/office/drawing/2014/main" id="{048E5BB3-6282-96E5-F8D2-D8E2BBE796EC}"/>
                </a:ext>
              </a:extLst>
            </p:cNvPr>
            <p:cNvSpPr>
              <a:spLocks noChangeArrowheads="1"/>
            </p:cNvSpPr>
            <p:nvPr/>
          </p:nvSpPr>
          <p:spPr bwMode="auto">
            <a:xfrm>
              <a:off x="6933" y="1570"/>
              <a:ext cx="18"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 b="0" i="0" u="none" strike="noStrike" cap="none" normalizeH="0" baseline="0">
                  <a:ln>
                    <a:noFill/>
                  </a:ln>
                  <a:solidFill>
                    <a:srgbClr val="FEFFFF"/>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46" name="Rectangle 84">
              <a:extLst>
                <a:ext uri="{FF2B5EF4-FFF2-40B4-BE49-F238E27FC236}">
                  <a16:creationId xmlns:a16="http://schemas.microsoft.com/office/drawing/2014/main" id="{058CC1A4-E976-69B2-5BC5-144443C31C85}"/>
                </a:ext>
              </a:extLst>
            </p:cNvPr>
            <p:cNvSpPr>
              <a:spLocks noChangeArrowheads="1"/>
            </p:cNvSpPr>
            <p:nvPr/>
          </p:nvSpPr>
          <p:spPr bwMode="auto">
            <a:xfrm>
              <a:off x="6601" y="1956"/>
              <a:ext cx="640" cy="39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09" name="Picture 85">
              <a:extLst>
                <a:ext uri="{FF2B5EF4-FFF2-40B4-BE49-F238E27FC236}">
                  <a16:creationId xmlns:a16="http://schemas.microsoft.com/office/drawing/2014/main" id="{7127B124-F03B-98B7-9430-0D140A564F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1" y="1956"/>
              <a:ext cx="640" cy="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7" name="Rectangle 86">
              <a:extLst>
                <a:ext uri="{FF2B5EF4-FFF2-40B4-BE49-F238E27FC236}">
                  <a16:creationId xmlns:a16="http://schemas.microsoft.com/office/drawing/2014/main" id="{BE13FAAA-CD1D-961B-9119-20BE47786C65}"/>
                </a:ext>
              </a:extLst>
            </p:cNvPr>
            <p:cNvSpPr>
              <a:spLocks noChangeArrowheads="1"/>
            </p:cNvSpPr>
            <p:nvPr/>
          </p:nvSpPr>
          <p:spPr bwMode="auto">
            <a:xfrm>
              <a:off x="6601" y="1956"/>
              <a:ext cx="640" cy="39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8" name="Rectangle 87">
              <a:extLst>
                <a:ext uri="{FF2B5EF4-FFF2-40B4-BE49-F238E27FC236}">
                  <a16:creationId xmlns:a16="http://schemas.microsoft.com/office/drawing/2014/main" id="{28C7059D-FAE5-2022-C42D-B5BA57430980}"/>
                </a:ext>
              </a:extLst>
            </p:cNvPr>
            <p:cNvSpPr>
              <a:spLocks noChangeArrowheads="1"/>
            </p:cNvSpPr>
            <p:nvPr/>
          </p:nvSpPr>
          <p:spPr bwMode="auto">
            <a:xfrm>
              <a:off x="6601" y="1956"/>
              <a:ext cx="640" cy="391"/>
            </a:xfrm>
            <a:prstGeom prst="rect">
              <a:avLst/>
            </a:prstGeom>
            <a:noFill/>
            <a:ln w="1588" cap="sq">
              <a:solidFill>
                <a:srgbClr val="3152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9" name="Rectangle 88">
              <a:extLst>
                <a:ext uri="{FF2B5EF4-FFF2-40B4-BE49-F238E27FC236}">
                  <a16:creationId xmlns:a16="http://schemas.microsoft.com/office/drawing/2014/main" id="{43B21A78-7C20-934E-8BC5-FF74D0C1E0C2}"/>
                </a:ext>
              </a:extLst>
            </p:cNvPr>
            <p:cNvSpPr>
              <a:spLocks noChangeArrowheads="1"/>
            </p:cNvSpPr>
            <p:nvPr/>
          </p:nvSpPr>
          <p:spPr bwMode="auto">
            <a:xfrm>
              <a:off x="6920" y="2030"/>
              <a:ext cx="131" cy="116"/>
            </a:xfrm>
            <a:prstGeom prst="rect">
              <a:avLst/>
            </a:prstGeom>
            <a:solidFill>
              <a:srgbClr val="FE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0" name="Rectangle 89">
              <a:extLst>
                <a:ext uri="{FF2B5EF4-FFF2-40B4-BE49-F238E27FC236}">
                  <a16:creationId xmlns:a16="http://schemas.microsoft.com/office/drawing/2014/main" id="{6C7924AD-2924-1481-16DC-4328644DB5A1}"/>
                </a:ext>
              </a:extLst>
            </p:cNvPr>
            <p:cNvSpPr>
              <a:spLocks noChangeArrowheads="1"/>
            </p:cNvSpPr>
            <p:nvPr/>
          </p:nvSpPr>
          <p:spPr bwMode="auto">
            <a:xfrm>
              <a:off x="6920" y="2030"/>
              <a:ext cx="131" cy="116"/>
            </a:xfrm>
            <a:prstGeom prst="rect">
              <a:avLst/>
            </a:prstGeom>
            <a:noFill/>
            <a:ln w="0"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1" name="Rectangle 90">
              <a:extLst>
                <a:ext uri="{FF2B5EF4-FFF2-40B4-BE49-F238E27FC236}">
                  <a16:creationId xmlns:a16="http://schemas.microsoft.com/office/drawing/2014/main" id="{ED5FAD28-7FCB-5C4D-3BCA-B14A54CEE611}"/>
                </a:ext>
              </a:extLst>
            </p:cNvPr>
            <p:cNvSpPr>
              <a:spLocks noChangeArrowheads="1"/>
            </p:cNvSpPr>
            <p:nvPr/>
          </p:nvSpPr>
          <p:spPr bwMode="auto">
            <a:xfrm>
              <a:off x="6938" y="2074"/>
              <a:ext cx="37"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 b="0" i="0" u="none" strike="noStrike" cap="none" normalizeH="0" baseline="0">
                  <a:ln>
                    <a:noFill/>
                  </a:ln>
                  <a:solidFill>
                    <a:srgbClr val="FEFFFF"/>
                  </a:solidFill>
                  <a:effectLst/>
                  <a:latin typeface="Calibri" panose="020F0502020204030204" pitchFamily="34" charset="0"/>
                </a:rPr>
                <a:t>RE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2" name="Rectangle 91">
              <a:extLst>
                <a:ext uri="{FF2B5EF4-FFF2-40B4-BE49-F238E27FC236}">
                  <a16:creationId xmlns:a16="http://schemas.microsoft.com/office/drawing/2014/main" id="{9058CC67-65CB-CC91-A315-A9D3B175FA82}"/>
                </a:ext>
              </a:extLst>
            </p:cNvPr>
            <p:cNvSpPr>
              <a:spLocks noChangeArrowheads="1"/>
            </p:cNvSpPr>
            <p:nvPr/>
          </p:nvSpPr>
          <p:spPr bwMode="auto">
            <a:xfrm>
              <a:off x="6961" y="2074"/>
              <a:ext cx="18"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 b="0" i="0" u="none" strike="noStrike" cap="none" normalizeH="0" baseline="0">
                  <a:ln>
                    <a:noFill/>
                  </a:ln>
                  <a:solidFill>
                    <a:srgbClr val="FEFFFF"/>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3" name="Rectangle 92">
              <a:extLst>
                <a:ext uri="{FF2B5EF4-FFF2-40B4-BE49-F238E27FC236}">
                  <a16:creationId xmlns:a16="http://schemas.microsoft.com/office/drawing/2014/main" id="{DC855CB8-AB51-9478-AFDA-4EF969810A05}"/>
                </a:ext>
              </a:extLst>
            </p:cNvPr>
            <p:cNvSpPr>
              <a:spLocks noChangeArrowheads="1"/>
            </p:cNvSpPr>
            <p:nvPr/>
          </p:nvSpPr>
          <p:spPr bwMode="auto">
            <a:xfrm>
              <a:off x="6967" y="2074"/>
              <a:ext cx="85"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 b="0" i="0" u="none" strike="noStrike" cap="none" normalizeH="0" baseline="0">
                  <a:ln>
                    <a:noFill/>
                  </a:ln>
                  <a:solidFill>
                    <a:srgbClr val="FEFFFF"/>
                  </a:solidFill>
                  <a:effectLst/>
                  <a:latin typeface="Calibri" panose="020F0502020204030204" pitchFamily="34" charset="0"/>
                </a:rPr>
                <a:t>DRIVER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4" name="Rectangle 93">
              <a:extLst>
                <a:ext uri="{FF2B5EF4-FFF2-40B4-BE49-F238E27FC236}">
                  <a16:creationId xmlns:a16="http://schemas.microsoft.com/office/drawing/2014/main" id="{EEE2E304-E13A-DDF3-48E2-30C2F37EA4D1}"/>
                </a:ext>
              </a:extLst>
            </p:cNvPr>
            <p:cNvSpPr>
              <a:spLocks noChangeArrowheads="1"/>
            </p:cNvSpPr>
            <p:nvPr/>
          </p:nvSpPr>
          <p:spPr bwMode="auto">
            <a:xfrm>
              <a:off x="6914" y="2186"/>
              <a:ext cx="131" cy="87"/>
            </a:xfrm>
            <a:prstGeom prst="rect">
              <a:avLst/>
            </a:prstGeom>
            <a:solidFill>
              <a:srgbClr val="46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5" name="Rectangle 94">
              <a:extLst>
                <a:ext uri="{FF2B5EF4-FFF2-40B4-BE49-F238E27FC236}">
                  <a16:creationId xmlns:a16="http://schemas.microsoft.com/office/drawing/2014/main" id="{70A2FDF0-190A-9A8A-5567-B30463E7FD13}"/>
                </a:ext>
              </a:extLst>
            </p:cNvPr>
            <p:cNvSpPr>
              <a:spLocks noChangeArrowheads="1"/>
            </p:cNvSpPr>
            <p:nvPr/>
          </p:nvSpPr>
          <p:spPr bwMode="auto">
            <a:xfrm>
              <a:off x="6914" y="2186"/>
              <a:ext cx="131" cy="87"/>
            </a:xfrm>
            <a:prstGeom prst="rect">
              <a:avLst/>
            </a:prstGeom>
            <a:noFill/>
            <a:ln w="0"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6" name="Rectangle 95">
              <a:extLst>
                <a:ext uri="{FF2B5EF4-FFF2-40B4-BE49-F238E27FC236}">
                  <a16:creationId xmlns:a16="http://schemas.microsoft.com/office/drawing/2014/main" id="{6A00AF21-25B2-ABE9-B5BE-03A42D65304D}"/>
                </a:ext>
              </a:extLst>
            </p:cNvPr>
            <p:cNvSpPr>
              <a:spLocks noChangeArrowheads="1"/>
            </p:cNvSpPr>
            <p:nvPr/>
          </p:nvSpPr>
          <p:spPr bwMode="auto">
            <a:xfrm>
              <a:off x="6941" y="2216"/>
              <a:ext cx="98" cy="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 b="0" i="0" u="none" strike="noStrike" cap="none" normalizeH="0" baseline="0">
                  <a:ln>
                    <a:noFill/>
                  </a:ln>
                  <a:solidFill>
                    <a:srgbClr val="FEFFFF"/>
                  </a:solidFill>
                  <a:effectLst/>
                  <a:latin typeface="Calibri" panose="020F0502020204030204" pitchFamily="34" charset="0"/>
                </a:rPr>
                <a:t>EEPROM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7" name="Line 96">
              <a:extLst>
                <a:ext uri="{FF2B5EF4-FFF2-40B4-BE49-F238E27FC236}">
                  <a16:creationId xmlns:a16="http://schemas.microsoft.com/office/drawing/2014/main" id="{EAB07816-888C-45B9-14F9-F3B3E803AF13}"/>
                </a:ext>
              </a:extLst>
            </p:cNvPr>
            <p:cNvSpPr>
              <a:spLocks noChangeShapeType="1"/>
            </p:cNvSpPr>
            <p:nvPr/>
          </p:nvSpPr>
          <p:spPr bwMode="auto">
            <a:xfrm>
              <a:off x="7056" y="2088"/>
              <a:ext cx="77" cy="0"/>
            </a:xfrm>
            <a:prstGeom prst="line">
              <a:avLst/>
            </a:prstGeom>
            <a:noFill/>
            <a:ln w="3175" cap="rnd">
              <a:solidFill>
                <a:srgbClr val="46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8" name="Line 97">
              <a:extLst>
                <a:ext uri="{FF2B5EF4-FFF2-40B4-BE49-F238E27FC236}">
                  <a16:creationId xmlns:a16="http://schemas.microsoft.com/office/drawing/2014/main" id="{3CBEACF6-9ED9-01DB-00A0-7DF8AAA7D04D}"/>
                </a:ext>
              </a:extLst>
            </p:cNvPr>
            <p:cNvSpPr>
              <a:spLocks noChangeShapeType="1"/>
            </p:cNvSpPr>
            <p:nvPr/>
          </p:nvSpPr>
          <p:spPr bwMode="auto">
            <a:xfrm flipH="1">
              <a:off x="6659" y="2088"/>
              <a:ext cx="249" cy="2"/>
            </a:xfrm>
            <a:prstGeom prst="line">
              <a:avLst/>
            </a:prstGeom>
            <a:noFill/>
            <a:ln w="3175" cap="rnd">
              <a:solidFill>
                <a:srgbClr val="46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9" name="Freeform 98">
              <a:extLst>
                <a:ext uri="{FF2B5EF4-FFF2-40B4-BE49-F238E27FC236}">
                  <a16:creationId xmlns:a16="http://schemas.microsoft.com/office/drawing/2014/main" id="{C16244BE-CE1C-45BD-3D28-EE700A6E76D2}"/>
                </a:ext>
              </a:extLst>
            </p:cNvPr>
            <p:cNvSpPr>
              <a:spLocks/>
            </p:cNvSpPr>
            <p:nvPr/>
          </p:nvSpPr>
          <p:spPr bwMode="auto">
            <a:xfrm>
              <a:off x="6904" y="2080"/>
              <a:ext cx="16" cy="16"/>
            </a:xfrm>
            <a:custGeom>
              <a:avLst/>
              <a:gdLst>
                <a:gd name="T0" fmla="*/ 94 w 94"/>
                <a:gd name="T1" fmla="*/ 46 h 94"/>
                <a:gd name="T2" fmla="*/ 1 w 94"/>
                <a:gd name="T3" fmla="*/ 94 h 94"/>
                <a:gd name="T4" fmla="*/ 0 w 94"/>
                <a:gd name="T5" fmla="*/ 0 h 94"/>
                <a:gd name="T6" fmla="*/ 94 w 94"/>
                <a:gd name="T7" fmla="*/ 46 h 94"/>
              </a:gdLst>
              <a:ahLst/>
              <a:cxnLst>
                <a:cxn ang="0">
                  <a:pos x="T0" y="T1"/>
                </a:cxn>
                <a:cxn ang="0">
                  <a:pos x="T2" y="T3"/>
                </a:cxn>
                <a:cxn ang="0">
                  <a:pos x="T4" y="T5"/>
                </a:cxn>
                <a:cxn ang="0">
                  <a:pos x="T6" y="T7"/>
                </a:cxn>
              </a:cxnLst>
              <a:rect l="0" t="0" r="r" b="b"/>
              <a:pathLst>
                <a:path w="94" h="94">
                  <a:moveTo>
                    <a:pt x="94" y="46"/>
                  </a:moveTo>
                  <a:lnTo>
                    <a:pt x="1" y="94"/>
                  </a:lnTo>
                  <a:cubicBezTo>
                    <a:pt x="15" y="64"/>
                    <a:pt x="15" y="29"/>
                    <a:pt x="0" y="0"/>
                  </a:cubicBezTo>
                  <a:lnTo>
                    <a:pt x="94" y="46"/>
                  </a:lnTo>
                  <a:close/>
                </a:path>
              </a:pathLst>
            </a:custGeom>
            <a:solidFill>
              <a:srgbClr val="4672C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Freeform 99">
              <a:extLst>
                <a:ext uri="{FF2B5EF4-FFF2-40B4-BE49-F238E27FC236}">
                  <a16:creationId xmlns:a16="http://schemas.microsoft.com/office/drawing/2014/main" id="{C87C0BD9-A64B-FDC4-4708-F6DD1353D70E}"/>
                </a:ext>
              </a:extLst>
            </p:cNvPr>
            <p:cNvSpPr>
              <a:spLocks/>
            </p:cNvSpPr>
            <p:nvPr/>
          </p:nvSpPr>
          <p:spPr bwMode="auto">
            <a:xfrm>
              <a:off x="6647" y="2082"/>
              <a:ext cx="16" cy="15"/>
            </a:xfrm>
            <a:custGeom>
              <a:avLst/>
              <a:gdLst>
                <a:gd name="T0" fmla="*/ 0 w 94"/>
                <a:gd name="T1" fmla="*/ 47 h 94"/>
                <a:gd name="T2" fmla="*/ 94 w 94"/>
                <a:gd name="T3" fmla="*/ 0 h 94"/>
                <a:gd name="T4" fmla="*/ 94 w 94"/>
                <a:gd name="T5" fmla="*/ 94 h 94"/>
                <a:gd name="T6" fmla="*/ 0 w 94"/>
                <a:gd name="T7" fmla="*/ 47 h 94"/>
              </a:gdLst>
              <a:ahLst/>
              <a:cxnLst>
                <a:cxn ang="0">
                  <a:pos x="T0" y="T1"/>
                </a:cxn>
                <a:cxn ang="0">
                  <a:pos x="T2" y="T3"/>
                </a:cxn>
                <a:cxn ang="0">
                  <a:pos x="T4" y="T5"/>
                </a:cxn>
                <a:cxn ang="0">
                  <a:pos x="T6" y="T7"/>
                </a:cxn>
              </a:cxnLst>
              <a:rect l="0" t="0" r="r" b="b"/>
              <a:pathLst>
                <a:path w="94" h="94">
                  <a:moveTo>
                    <a:pt x="0" y="47"/>
                  </a:moveTo>
                  <a:lnTo>
                    <a:pt x="94" y="0"/>
                  </a:lnTo>
                  <a:cubicBezTo>
                    <a:pt x="79" y="30"/>
                    <a:pt x="80" y="64"/>
                    <a:pt x="94" y="94"/>
                  </a:cubicBezTo>
                  <a:lnTo>
                    <a:pt x="0" y="47"/>
                  </a:lnTo>
                  <a:close/>
                </a:path>
              </a:pathLst>
            </a:custGeom>
            <a:solidFill>
              <a:srgbClr val="4672C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1" name="Line 100">
              <a:extLst>
                <a:ext uri="{FF2B5EF4-FFF2-40B4-BE49-F238E27FC236}">
                  <a16:creationId xmlns:a16="http://schemas.microsoft.com/office/drawing/2014/main" id="{2B6C99BB-AC58-B30A-0F0F-031D838A6917}"/>
                </a:ext>
              </a:extLst>
            </p:cNvPr>
            <p:cNvSpPr>
              <a:spLocks noChangeShapeType="1"/>
            </p:cNvSpPr>
            <p:nvPr/>
          </p:nvSpPr>
          <p:spPr bwMode="auto">
            <a:xfrm flipH="1">
              <a:off x="6659" y="2230"/>
              <a:ext cx="244" cy="3"/>
            </a:xfrm>
            <a:prstGeom prst="line">
              <a:avLst/>
            </a:prstGeom>
            <a:noFill/>
            <a:ln w="3175" cap="rnd">
              <a:solidFill>
                <a:srgbClr val="46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2" name="Freeform 101">
              <a:extLst>
                <a:ext uri="{FF2B5EF4-FFF2-40B4-BE49-F238E27FC236}">
                  <a16:creationId xmlns:a16="http://schemas.microsoft.com/office/drawing/2014/main" id="{77CC9FB4-587F-9667-FC79-E60181733C15}"/>
                </a:ext>
              </a:extLst>
            </p:cNvPr>
            <p:cNvSpPr>
              <a:spLocks/>
            </p:cNvSpPr>
            <p:nvPr/>
          </p:nvSpPr>
          <p:spPr bwMode="auto">
            <a:xfrm>
              <a:off x="6899" y="2222"/>
              <a:ext cx="15" cy="16"/>
            </a:xfrm>
            <a:custGeom>
              <a:avLst/>
              <a:gdLst>
                <a:gd name="T0" fmla="*/ 94 w 94"/>
                <a:gd name="T1" fmla="*/ 45 h 93"/>
                <a:gd name="T2" fmla="*/ 1 w 94"/>
                <a:gd name="T3" fmla="*/ 93 h 93"/>
                <a:gd name="T4" fmla="*/ 0 w 94"/>
                <a:gd name="T5" fmla="*/ 0 h 93"/>
                <a:gd name="T6" fmla="*/ 94 w 94"/>
                <a:gd name="T7" fmla="*/ 45 h 93"/>
              </a:gdLst>
              <a:ahLst/>
              <a:cxnLst>
                <a:cxn ang="0">
                  <a:pos x="T0" y="T1"/>
                </a:cxn>
                <a:cxn ang="0">
                  <a:pos x="T2" y="T3"/>
                </a:cxn>
                <a:cxn ang="0">
                  <a:pos x="T4" y="T5"/>
                </a:cxn>
                <a:cxn ang="0">
                  <a:pos x="T6" y="T7"/>
                </a:cxn>
              </a:cxnLst>
              <a:rect l="0" t="0" r="r" b="b"/>
              <a:pathLst>
                <a:path w="94" h="93">
                  <a:moveTo>
                    <a:pt x="94" y="45"/>
                  </a:moveTo>
                  <a:lnTo>
                    <a:pt x="1" y="93"/>
                  </a:lnTo>
                  <a:cubicBezTo>
                    <a:pt x="15" y="64"/>
                    <a:pt x="15" y="29"/>
                    <a:pt x="0" y="0"/>
                  </a:cubicBezTo>
                  <a:lnTo>
                    <a:pt x="94" y="45"/>
                  </a:lnTo>
                  <a:close/>
                </a:path>
              </a:pathLst>
            </a:custGeom>
            <a:solidFill>
              <a:srgbClr val="4672C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3" name="Freeform 102">
              <a:extLst>
                <a:ext uri="{FF2B5EF4-FFF2-40B4-BE49-F238E27FC236}">
                  <a16:creationId xmlns:a16="http://schemas.microsoft.com/office/drawing/2014/main" id="{E75A8E6A-A302-3586-0587-71148C721C58}"/>
                </a:ext>
              </a:extLst>
            </p:cNvPr>
            <p:cNvSpPr>
              <a:spLocks/>
            </p:cNvSpPr>
            <p:nvPr/>
          </p:nvSpPr>
          <p:spPr bwMode="auto">
            <a:xfrm>
              <a:off x="6647" y="2225"/>
              <a:ext cx="16" cy="16"/>
            </a:xfrm>
            <a:custGeom>
              <a:avLst/>
              <a:gdLst>
                <a:gd name="T0" fmla="*/ 0 w 95"/>
                <a:gd name="T1" fmla="*/ 48 h 94"/>
                <a:gd name="T2" fmla="*/ 94 w 95"/>
                <a:gd name="T3" fmla="*/ 0 h 94"/>
                <a:gd name="T4" fmla="*/ 95 w 95"/>
                <a:gd name="T5" fmla="*/ 94 h 94"/>
                <a:gd name="T6" fmla="*/ 0 w 95"/>
                <a:gd name="T7" fmla="*/ 48 h 94"/>
              </a:gdLst>
              <a:ahLst/>
              <a:cxnLst>
                <a:cxn ang="0">
                  <a:pos x="T0" y="T1"/>
                </a:cxn>
                <a:cxn ang="0">
                  <a:pos x="T2" y="T3"/>
                </a:cxn>
                <a:cxn ang="0">
                  <a:pos x="T4" y="T5"/>
                </a:cxn>
                <a:cxn ang="0">
                  <a:pos x="T6" y="T7"/>
                </a:cxn>
              </a:cxnLst>
              <a:rect l="0" t="0" r="r" b="b"/>
              <a:pathLst>
                <a:path w="95" h="94">
                  <a:moveTo>
                    <a:pt x="0" y="48"/>
                  </a:moveTo>
                  <a:lnTo>
                    <a:pt x="94" y="0"/>
                  </a:lnTo>
                  <a:cubicBezTo>
                    <a:pt x="79" y="30"/>
                    <a:pt x="80" y="65"/>
                    <a:pt x="95" y="94"/>
                  </a:cubicBezTo>
                  <a:lnTo>
                    <a:pt x="0" y="48"/>
                  </a:lnTo>
                  <a:close/>
                </a:path>
              </a:pathLst>
            </a:custGeom>
            <a:solidFill>
              <a:srgbClr val="4672C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4" name="Rectangle 103">
              <a:extLst>
                <a:ext uri="{FF2B5EF4-FFF2-40B4-BE49-F238E27FC236}">
                  <a16:creationId xmlns:a16="http://schemas.microsoft.com/office/drawing/2014/main" id="{AB634EBA-9E56-2285-0C6B-00105348FD50}"/>
                </a:ext>
              </a:extLst>
            </p:cNvPr>
            <p:cNvSpPr>
              <a:spLocks noChangeArrowheads="1"/>
            </p:cNvSpPr>
            <p:nvPr/>
          </p:nvSpPr>
          <p:spPr bwMode="auto">
            <a:xfrm>
              <a:off x="6703" y="2059"/>
              <a:ext cx="175"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 b="0" i="0" u="none" strike="noStrike" cap="none" normalizeH="0" baseline="0">
                  <a:ln>
                    <a:noFill/>
                  </a:ln>
                  <a:solidFill>
                    <a:srgbClr val="4672C4"/>
                  </a:solidFill>
                  <a:effectLst/>
                  <a:latin typeface="Calibri" panose="020F0502020204030204" pitchFamily="34" charset="0"/>
                </a:rPr>
                <a:t>HIGH SPEED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65" name="Rectangle 104">
              <a:extLst>
                <a:ext uri="{FF2B5EF4-FFF2-40B4-BE49-F238E27FC236}">
                  <a16:creationId xmlns:a16="http://schemas.microsoft.com/office/drawing/2014/main" id="{BF3FC6D4-720B-43A5-10D3-84FA80A21F38}"/>
                </a:ext>
              </a:extLst>
            </p:cNvPr>
            <p:cNvSpPr>
              <a:spLocks noChangeArrowheads="1"/>
            </p:cNvSpPr>
            <p:nvPr/>
          </p:nvSpPr>
          <p:spPr bwMode="auto">
            <a:xfrm>
              <a:off x="6687" y="2200"/>
              <a:ext cx="170" cy="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 b="0" i="0" u="none" strike="noStrike" cap="none" normalizeH="0" baseline="0">
                  <a:ln>
                    <a:noFill/>
                  </a:ln>
                  <a:solidFill>
                    <a:srgbClr val="4672C4"/>
                  </a:solidFill>
                  <a:effectLst/>
                  <a:latin typeface="Calibri" panose="020F0502020204030204" pitchFamily="34" charset="0"/>
                </a:rPr>
                <a:t>LOW SPEED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66" name="Rectangle 105">
              <a:extLst>
                <a:ext uri="{FF2B5EF4-FFF2-40B4-BE49-F238E27FC236}">
                  <a16:creationId xmlns:a16="http://schemas.microsoft.com/office/drawing/2014/main" id="{778EDFB5-F632-87E0-4A93-ACDB9A122755}"/>
                </a:ext>
              </a:extLst>
            </p:cNvPr>
            <p:cNvSpPr>
              <a:spLocks noChangeArrowheads="1"/>
            </p:cNvSpPr>
            <p:nvPr/>
          </p:nvSpPr>
          <p:spPr bwMode="auto">
            <a:xfrm>
              <a:off x="6835" y="1946"/>
              <a:ext cx="295"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1" i="0" u="none" strike="noStrike" cap="none" normalizeH="0" baseline="0">
                  <a:ln>
                    <a:noFill/>
                  </a:ln>
                  <a:solidFill>
                    <a:srgbClr val="4672C4"/>
                  </a:solidFill>
                  <a:effectLst/>
                  <a:latin typeface="Calibri" panose="020F0502020204030204" pitchFamily="34" charset="0"/>
                </a:rPr>
                <a:t>USB MODULE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67" name="Line 106">
              <a:extLst>
                <a:ext uri="{FF2B5EF4-FFF2-40B4-BE49-F238E27FC236}">
                  <a16:creationId xmlns:a16="http://schemas.microsoft.com/office/drawing/2014/main" id="{8F43A4CF-ADE8-C6F8-C960-805DCC6F9DC9}"/>
                </a:ext>
              </a:extLst>
            </p:cNvPr>
            <p:cNvSpPr>
              <a:spLocks noChangeShapeType="1"/>
            </p:cNvSpPr>
            <p:nvPr/>
          </p:nvSpPr>
          <p:spPr bwMode="auto">
            <a:xfrm flipH="1">
              <a:off x="6204" y="2009"/>
              <a:ext cx="397" cy="0"/>
            </a:xfrm>
            <a:prstGeom prst="line">
              <a:avLst/>
            </a:prstGeom>
            <a:noFill/>
            <a:ln w="3175" cap="rnd">
              <a:solidFill>
                <a:srgbClr val="46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8" name="Freeform 107">
              <a:extLst>
                <a:ext uri="{FF2B5EF4-FFF2-40B4-BE49-F238E27FC236}">
                  <a16:creationId xmlns:a16="http://schemas.microsoft.com/office/drawing/2014/main" id="{FDB0263F-57D4-CB19-E1C8-F45D417CD685}"/>
                </a:ext>
              </a:extLst>
            </p:cNvPr>
            <p:cNvSpPr>
              <a:spLocks/>
            </p:cNvSpPr>
            <p:nvPr/>
          </p:nvSpPr>
          <p:spPr bwMode="auto">
            <a:xfrm>
              <a:off x="6183" y="2001"/>
              <a:ext cx="23" cy="15"/>
            </a:xfrm>
            <a:custGeom>
              <a:avLst/>
              <a:gdLst>
                <a:gd name="T0" fmla="*/ 23 w 23"/>
                <a:gd name="T1" fmla="*/ 15 h 15"/>
                <a:gd name="T2" fmla="*/ 0 w 23"/>
                <a:gd name="T3" fmla="*/ 8 h 15"/>
                <a:gd name="T4" fmla="*/ 23 w 23"/>
                <a:gd name="T5" fmla="*/ 0 h 15"/>
                <a:gd name="T6" fmla="*/ 23 w 23"/>
                <a:gd name="T7" fmla="*/ 15 h 15"/>
              </a:gdLst>
              <a:ahLst/>
              <a:cxnLst>
                <a:cxn ang="0">
                  <a:pos x="T0" y="T1"/>
                </a:cxn>
                <a:cxn ang="0">
                  <a:pos x="T2" y="T3"/>
                </a:cxn>
                <a:cxn ang="0">
                  <a:pos x="T4" y="T5"/>
                </a:cxn>
                <a:cxn ang="0">
                  <a:pos x="T6" y="T7"/>
                </a:cxn>
              </a:cxnLst>
              <a:rect l="0" t="0" r="r" b="b"/>
              <a:pathLst>
                <a:path w="23" h="15">
                  <a:moveTo>
                    <a:pt x="23" y="15"/>
                  </a:moveTo>
                  <a:lnTo>
                    <a:pt x="0" y="8"/>
                  </a:lnTo>
                  <a:lnTo>
                    <a:pt x="23" y="0"/>
                  </a:lnTo>
                  <a:lnTo>
                    <a:pt x="23" y="15"/>
                  </a:lnTo>
                  <a:close/>
                </a:path>
              </a:pathLst>
            </a:custGeom>
            <a:solidFill>
              <a:srgbClr val="4672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9" name="Rectangle 108">
              <a:extLst>
                <a:ext uri="{FF2B5EF4-FFF2-40B4-BE49-F238E27FC236}">
                  <a16:creationId xmlns:a16="http://schemas.microsoft.com/office/drawing/2014/main" id="{F664080E-75B2-66C4-B25D-7E921A89787A}"/>
                </a:ext>
              </a:extLst>
            </p:cNvPr>
            <p:cNvSpPr>
              <a:spLocks noChangeArrowheads="1"/>
            </p:cNvSpPr>
            <p:nvPr/>
          </p:nvSpPr>
          <p:spPr bwMode="auto">
            <a:xfrm>
              <a:off x="6212" y="1962"/>
              <a:ext cx="386"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4672C4"/>
                  </a:solidFill>
                  <a:effectLst/>
                  <a:latin typeface="Calibri" panose="020F0502020204030204" pitchFamily="34" charset="0"/>
                </a:rPr>
                <a:t>Module Present_2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0" name="Line 109">
              <a:extLst>
                <a:ext uri="{FF2B5EF4-FFF2-40B4-BE49-F238E27FC236}">
                  <a16:creationId xmlns:a16="http://schemas.microsoft.com/office/drawing/2014/main" id="{394F7C44-D81B-B97F-A8FE-160B8CC97BE7}"/>
                </a:ext>
              </a:extLst>
            </p:cNvPr>
            <p:cNvSpPr>
              <a:spLocks noChangeShapeType="1"/>
            </p:cNvSpPr>
            <p:nvPr/>
          </p:nvSpPr>
          <p:spPr bwMode="auto">
            <a:xfrm flipH="1" flipV="1">
              <a:off x="6464" y="2290"/>
              <a:ext cx="137" cy="1"/>
            </a:xfrm>
            <a:prstGeom prst="line">
              <a:avLst/>
            </a:prstGeom>
            <a:noFill/>
            <a:ln w="3175" cap="rnd">
              <a:solidFill>
                <a:srgbClr val="46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1" name="Line 110">
              <a:extLst>
                <a:ext uri="{FF2B5EF4-FFF2-40B4-BE49-F238E27FC236}">
                  <a16:creationId xmlns:a16="http://schemas.microsoft.com/office/drawing/2014/main" id="{A57D5BCC-5E92-9AE3-CFA3-53F13990EDBE}"/>
                </a:ext>
              </a:extLst>
            </p:cNvPr>
            <p:cNvSpPr>
              <a:spLocks noChangeShapeType="1"/>
            </p:cNvSpPr>
            <p:nvPr/>
          </p:nvSpPr>
          <p:spPr bwMode="auto">
            <a:xfrm flipH="1">
              <a:off x="6218" y="2326"/>
              <a:ext cx="383" cy="0"/>
            </a:xfrm>
            <a:prstGeom prst="line">
              <a:avLst/>
            </a:prstGeom>
            <a:noFill/>
            <a:ln w="3175" cap="rnd">
              <a:solidFill>
                <a:srgbClr val="46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3" name="Rectangle 111">
              <a:extLst>
                <a:ext uri="{FF2B5EF4-FFF2-40B4-BE49-F238E27FC236}">
                  <a16:creationId xmlns:a16="http://schemas.microsoft.com/office/drawing/2014/main" id="{ED64EBA4-4C2B-BB4C-8BFF-B469BF58B5A5}"/>
                </a:ext>
              </a:extLst>
            </p:cNvPr>
            <p:cNvSpPr>
              <a:spLocks noChangeArrowheads="1"/>
            </p:cNvSpPr>
            <p:nvPr/>
          </p:nvSpPr>
          <p:spPr bwMode="auto">
            <a:xfrm>
              <a:off x="6453" y="2248"/>
              <a:ext cx="18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4672C4"/>
                  </a:solidFill>
                  <a:effectLst/>
                  <a:latin typeface="Calibri" panose="020F0502020204030204" pitchFamily="34" charset="0"/>
                </a:rPr>
                <a:t>ADDR_0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4" name="Rectangle 112">
              <a:extLst>
                <a:ext uri="{FF2B5EF4-FFF2-40B4-BE49-F238E27FC236}">
                  <a16:creationId xmlns:a16="http://schemas.microsoft.com/office/drawing/2014/main" id="{BFED83E5-E6D6-A2B8-2A84-1DF72DEE7451}"/>
                </a:ext>
              </a:extLst>
            </p:cNvPr>
            <p:cNvSpPr>
              <a:spLocks noChangeArrowheads="1"/>
            </p:cNvSpPr>
            <p:nvPr/>
          </p:nvSpPr>
          <p:spPr bwMode="auto">
            <a:xfrm>
              <a:off x="6252" y="2280"/>
              <a:ext cx="18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a:ln>
                    <a:noFill/>
                  </a:ln>
                  <a:solidFill>
                    <a:srgbClr val="4672C4"/>
                  </a:solidFill>
                  <a:effectLst/>
                  <a:latin typeface="Calibri" panose="020F0502020204030204" pitchFamily="34" charset="0"/>
                </a:rPr>
                <a:t>ADDR_1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5" name="Freeform 113">
              <a:extLst>
                <a:ext uri="{FF2B5EF4-FFF2-40B4-BE49-F238E27FC236}">
                  <a16:creationId xmlns:a16="http://schemas.microsoft.com/office/drawing/2014/main" id="{A9FF6969-117D-A9A9-22A3-CA617116C9AF}"/>
                </a:ext>
              </a:extLst>
            </p:cNvPr>
            <p:cNvSpPr>
              <a:spLocks/>
            </p:cNvSpPr>
            <p:nvPr/>
          </p:nvSpPr>
          <p:spPr bwMode="auto">
            <a:xfrm>
              <a:off x="6412" y="2260"/>
              <a:ext cx="16" cy="39"/>
            </a:xfrm>
            <a:custGeom>
              <a:avLst/>
              <a:gdLst>
                <a:gd name="T0" fmla="*/ 8 w 16"/>
                <a:gd name="T1" fmla="*/ 0 h 39"/>
                <a:gd name="T2" fmla="*/ 16 w 16"/>
                <a:gd name="T3" fmla="*/ 3 h 39"/>
                <a:gd name="T4" fmla="*/ 0 w 16"/>
                <a:gd name="T5" fmla="*/ 10 h 39"/>
                <a:gd name="T6" fmla="*/ 16 w 16"/>
                <a:gd name="T7" fmla="*/ 16 h 39"/>
                <a:gd name="T8" fmla="*/ 0 w 16"/>
                <a:gd name="T9" fmla="*/ 23 h 39"/>
                <a:gd name="T10" fmla="*/ 16 w 16"/>
                <a:gd name="T11" fmla="*/ 29 h 39"/>
                <a:gd name="T12" fmla="*/ 0 w 16"/>
                <a:gd name="T13" fmla="*/ 36 h 39"/>
                <a:gd name="T14" fmla="*/ 8 w 16"/>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9">
                  <a:moveTo>
                    <a:pt x="8" y="0"/>
                  </a:moveTo>
                  <a:lnTo>
                    <a:pt x="16" y="3"/>
                  </a:lnTo>
                  <a:lnTo>
                    <a:pt x="0" y="10"/>
                  </a:lnTo>
                  <a:lnTo>
                    <a:pt x="16" y="16"/>
                  </a:lnTo>
                  <a:lnTo>
                    <a:pt x="0" y="23"/>
                  </a:lnTo>
                  <a:lnTo>
                    <a:pt x="16" y="29"/>
                  </a:lnTo>
                  <a:lnTo>
                    <a:pt x="0" y="36"/>
                  </a:lnTo>
                  <a:lnTo>
                    <a:pt x="8" y="39"/>
                  </a:lnTo>
                </a:path>
              </a:pathLst>
            </a:custGeom>
            <a:noFill/>
            <a:ln w="1588" cap="sq">
              <a:solidFill>
                <a:srgbClr val="3152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6" name="Freeform 114">
              <a:extLst>
                <a:ext uri="{FF2B5EF4-FFF2-40B4-BE49-F238E27FC236}">
                  <a16:creationId xmlns:a16="http://schemas.microsoft.com/office/drawing/2014/main" id="{D5772A27-EFD1-01A3-A176-0C8B9659FF0B}"/>
                </a:ext>
              </a:extLst>
            </p:cNvPr>
            <p:cNvSpPr>
              <a:spLocks/>
            </p:cNvSpPr>
            <p:nvPr/>
          </p:nvSpPr>
          <p:spPr bwMode="auto">
            <a:xfrm>
              <a:off x="6457" y="2346"/>
              <a:ext cx="16" cy="40"/>
            </a:xfrm>
            <a:custGeom>
              <a:avLst/>
              <a:gdLst>
                <a:gd name="T0" fmla="*/ 8 w 16"/>
                <a:gd name="T1" fmla="*/ 0 h 40"/>
                <a:gd name="T2" fmla="*/ 16 w 16"/>
                <a:gd name="T3" fmla="*/ 4 h 40"/>
                <a:gd name="T4" fmla="*/ 0 w 16"/>
                <a:gd name="T5" fmla="*/ 10 h 40"/>
                <a:gd name="T6" fmla="*/ 16 w 16"/>
                <a:gd name="T7" fmla="*/ 17 h 40"/>
                <a:gd name="T8" fmla="*/ 0 w 16"/>
                <a:gd name="T9" fmla="*/ 23 h 40"/>
                <a:gd name="T10" fmla="*/ 16 w 16"/>
                <a:gd name="T11" fmla="*/ 30 h 40"/>
                <a:gd name="T12" fmla="*/ 0 w 16"/>
                <a:gd name="T13" fmla="*/ 37 h 40"/>
                <a:gd name="T14" fmla="*/ 8 w 16"/>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40">
                  <a:moveTo>
                    <a:pt x="8" y="0"/>
                  </a:moveTo>
                  <a:lnTo>
                    <a:pt x="16" y="4"/>
                  </a:lnTo>
                  <a:lnTo>
                    <a:pt x="0" y="10"/>
                  </a:lnTo>
                  <a:lnTo>
                    <a:pt x="16" y="17"/>
                  </a:lnTo>
                  <a:lnTo>
                    <a:pt x="0" y="23"/>
                  </a:lnTo>
                  <a:lnTo>
                    <a:pt x="16" y="30"/>
                  </a:lnTo>
                  <a:lnTo>
                    <a:pt x="0" y="37"/>
                  </a:lnTo>
                  <a:lnTo>
                    <a:pt x="8" y="40"/>
                  </a:lnTo>
                </a:path>
              </a:pathLst>
            </a:custGeom>
            <a:noFill/>
            <a:ln w="1588" cap="sq">
              <a:solidFill>
                <a:srgbClr val="3152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7" name="Line 115">
              <a:extLst>
                <a:ext uri="{FF2B5EF4-FFF2-40B4-BE49-F238E27FC236}">
                  <a16:creationId xmlns:a16="http://schemas.microsoft.com/office/drawing/2014/main" id="{6EB2422C-FFF9-A4BC-19C3-1DAA7C47429E}"/>
                </a:ext>
              </a:extLst>
            </p:cNvPr>
            <p:cNvSpPr>
              <a:spLocks noChangeShapeType="1"/>
            </p:cNvSpPr>
            <p:nvPr/>
          </p:nvSpPr>
          <p:spPr bwMode="auto">
            <a:xfrm flipV="1">
              <a:off x="6420" y="2240"/>
              <a:ext cx="0" cy="20"/>
            </a:xfrm>
            <a:prstGeom prst="line">
              <a:avLst/>
            </a:prstGeom>
            <a:noFill/>
            <a:ln w="3175" cap="rnd">
              <a:solidFill>
                <a:srgbClr val="46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8" name="Line 116">
              <a:extLst>
                <a:ext uri="{FF2B5EF4-FFF2-40B4-BE49-F238E27FC236}">
                  <a16:creationId xmlns:a16="http://schemas.microsoft.com/office/drawing/2014/main" id="{D713CF47-279A-4226-1D57-F7D90ABDADC9}"/>
                </a:ext>
              </a:extLst>
            </p:cNvPr>
            <p:cNvSpPr>
              <a:spLocks noChangeShapeType="1"/>
            </p:cNvSpPr>
            <p:nvPr/>
          </p:nvSpPr>
          <p:spPr bwMode="auto">
            <a:xfrm flipV="1">
              <a:off x="6465" y="2292"/>
              <a:ext cx="0" cy="54"/>
            </a:xfrm>
            <a:prstGeom prst="line">
              <a:avLst/>
            </a:prstGeom>
            <a:noFill/>
            <a:ln w="3175" cap="rnd">
              <a:solidFill>
                <a:srgbClr val="46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9" name="Line 117">
              <a:extLst>
                <a:ext uri="{FF2B5EF4-FFF2-40B4-BE49-F238E27FC236}">
                  <a16:creationId xmlns:a16="http://schemas.microsoft.com/office/drawing/2014/main" id="{22CD07FB-5281-30B5-BE13-32DB714DD075}"/>
                </a:ext>
              </a:extLst>
            </p:cNvPr>
            <p:cNvSpPr>
              <a:spLocks noChangeShapeType="1"/>
            </p:cNvSpPr>
            <p:nvPr/>
          </p:nvSpPr>
          <p:spPr bwMode="auto">
            <a:xfrm>
              <a:off x="6420" y="2299"/>
              <a:ext cx="0" cy="26"/>
            </a:xfrm>
            <a:prstGeom prst="line">
              <a:avLst/>
            </a:prstGeom>
            <a:noFill/>
            <a:ln w="3175" cap="rnd">
              <a:solidFill>
                <a:srgbClr val="46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0" name="Line 118">
              <a:extLst>
                <a:ext uri="{FF2B5EF4-FFF2-40B4-BE49-F238E27FC236}">
                  <a16:creationId xmlns:a16="http://schemas.microsoft.com/office/drawing/2014/main" id="{6C86B990-655E-E5EC-5398-A915CAFE7DC4}"/>
                </a:ext>
              </a:extLst>
            </p:cNvPr>
            <p:cNvSpPr>
              <a:spLocks noChangeShapeType="1"/>
            </p:cNvSpPr>
            <p:nvPr/>
          </p:nvSpPr>
          <p:spPr bwMode="auto">
            <a:xfrm>
              <a:off x="6465" y="2386"/>
              <a:ext cx="0" cy="30"/>
            </a:xfrm>
            <a:prstGeom prst="line">
              <a:avLst/>
            </a:prstGeom>
            <a:noFill/>
            <a:ln w="3175" cap="rnd">
              <a:solidFill>
                <a:srgbClr val="46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1" name="Line 119">
              <a:extLst>
                <a:ext uri="{FF2B5EF4-FFF2-40B4-BE49-F238E27FC236}">
                  <a16:creationId xmlns:a16="http://schemas.microsoft.com/office/drawing/2014/main" id="{22CD9356-5E96-F63D-808C-F6B31F7CD32D}"/>
                </a:ext>
              </a:extLst>
            </p:cNvPr>
            <p:cNvSpPr>
              <a:spLocks noChangeShapeType="1"/>
            </p:cNvSpPr>
            <p:nvPr/>
          </p:nvSpPr>
          <p:spPr bwMode="auto">
            <a:xfrm>
              <a:off x="6432" y="2326"/>
              <a:ext cx="25" cy="0"/>
            </a:xfrm>
            <a:prstGeom prst="line">
              <a:avLst/>
            </a:prstGeom>
            <a:noFill/>
            <a:ln w="3175" cap="rnd">
              <a:solidFill>
                <a:srgbClr val="46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2" name="Line 120">
              <a:extLst>
                <a:ext uri="{FF2B5EF4-FFF2-40B4-BE49-F238E27FC236}">
                  <a16:creationId xmlns:a16="http://schemas.microsoft.com/office/drawing/2014/main" id="{03FCE137-9907-73DE-406F-AF2EB187D81E}"/>
                </a:ext>
              </a:extLst>
            </p:cNvPr>
            <p:cNvSpPr>
              <a:spLocks noChangeShapeType="1"/>
            </p:cNvSpPr>
            <p:nvPr/>
          </p:nvSpPr>
          <p:spPr bwMode="auto">
            <a:xfrm>
              <a:off x="6411" y="2239"/>
              <a:ext cx="20" cy="0"/>
            </a:xfrm>
            <a:prstGeom prst="line">
              <a:avLst/>
            </a:prstGeom>
            <a:noFill/>
            <a:ln w="3175" cap="rnd">
              <a:solidFill>
                <a:srgbClr val="46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3" name="Line 121">
              <a:extLst>
                <a:ext uri="{FF2B5EF4-FFF2-40B4-BE49-F238E27FC236}">
                  <a16:creationId xmlns:a16="http://schemas.microsoft.com/office/drawing/2014/main" id="{7366D35C-1B25-7C45-B79D-4810FF1983F7}"/>
                </a:ext>
              </a:extLst>
            </p:cNvPr>
            <p:cNvSpPr>
              <a:spLocks noChangeShapeType="1"/>
            </p:cNvSpPr>
            <p:nvPr/>
          </p:nvSpPr>
          <p:spPr bwMode="auto">
            <a:xfrm>
              <a:off x="6455" y="2416"/>
              <a:ext cx="24" cy="0"/>
            </a:xfrm>
            <a:prstGeom prst="line">
              <a:avLst/>
            </a:prstGeom>
            <a:noFill/>
            <a:ln w="3175" cap="rnd">
              <a:solidFill>
                <a:srgbClr val="46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4" name="Line 122">
              <a:extLst>
                <a:ext uri="{FF2B5EF4-FFF2-40B4-BE49-F238E27FC236}">
                  <a16:creationId xmlns:a16="http://schemas.microsoft.com/office/drawing/2014/main" id="{AE30B7FB-41C2-C17C-B3F8-0F951EBE62F0}"/>
                </a:ext>
              </a:extLst>
            </p:cNvPr>
            <p:cNvSpPr>
              <a:spLocks noChangeShapeType="1"/>
            </p:cNvSpPr>
            <p:nvPr/>
          </p:nvSpPr>
          <p:spPr bwMode="auto">
            <a:xfrm>
              <a:off x="6460" y="2420"/>
              <a:ext cx="10" cy="0"/>
            </a:xfrm>
            <a:prstGeom prst="line">
              <a:avLst/>
            </a:prstGeom>
            <a:noFill/>
            <a:ln w="3175" cap="rnd">
              <a:solidFill>
                <a:srgbClr val="46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5" name="Rectangle 123">
              <a:extLst>
                <a:ext uri="{FF2B5EF4-FFF2-40B4-BE49-F238E27FC236}">
                  <a16:creationId xmlns:a16="http://schemas.microsoft.com/office/drawing/2014/main" id="{FA95AA70-273C-0E2F-78DD-60645786D48A}"/>
                </a:ext>
              </a:extLst>
            </p:cNvPr>
            <p:cNvSpPr>
              <a:spLocks noChangeArrowheads="1"/>
            </p:cNvSpPr>
            <p:nvPr/>
          </p:nvSpPr>
          <p:spPr bwMode="auto">
            <a:xfrm>
              <a:off x="6611" y="2481"/>
              <a:ext cx="641" cy="39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48" name="Picture 124">
              <a:extLst>
                <a:ext uri="{FF2B5EF4-FFF2-40B4-BE49-F238E27FC236}">
                  <a16:creationId xmlns:a16="http://schemas.microsoft.com/office/drawing/2014/main" id="{3F915513-7D96-5657-D6CF-1AFE7A048D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2" y="2481"/>
              <a:ext cx="640" cy="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6" name="Rectangle 125">
              <a:extLst>
                <a:ext uri="{FF2B5EF4-FFF2-40B4-BE49-F238E27FC236}">
                  <a16:creationId xmlns:a16="http://schemas.microsoft.com/office/drawing/2014/main" id="{9A6EE357-95D0-8A44-BF28-A8F0E180F769}"/>
                </a:ext>
              </a:extLst>
            </p:cNvPr>
            <p:cNvSpPr>
              <a:spLocks noChangeArrowheads="1"/>
            </p:cNvSpPr>
            <p:nvPr/>
          </p:nvSpPr>
          <p:spPr bwMode="auto">
            <a:xfrm>
              <a:off x="6611" y="2481"/>
              <a:ext cx="641" cy="39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7" name="Rectangle 126">
              <a:extLst>
                <a:ext uri="{FF2B5EF4-FFF2-40B4-BE49-F238E27FC236}">
                  <a16:creationId xmlns:a16="http://schemas.microsoft.com/office/drawing/2014/main" id="{CBEFAC3D-0E81-9666-E585-06C10143B3B6}"/>
                </a:ext>
              </a:extLst>
            </p:cNvPr>
            <p:cNvSpPr>
              <a:spLocks noChangeArrowheads="1"/>
            </p:cNvSpPr>
            <p:nvPr/>
          </p:nvSpPr>
          <p:spPr bwMode="auto">
            <a:xfrm>
              <a:off x="6612" y="2481"/>
              <a:ext cx="640" cy="391"/>
            </a:xfrm>
            <a:prstGeom prst="rect">
              <a:avLst/>
            </a:prstGeom>
            <a:noFill/>
            <a:ln w="1588" cap="sq">
              <a:solidFill>
                <a:srgbClr val="3152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8" name="Line 127">
              <a:extLst>
                <a:ext uri="{FF2B5EF4-FFF2-40B4-BE49-F238E27FC236}">
                  <a16:creationId xmlns:a16="http://schemas.microsoft.com/office/drawing/2014/main" id="{1B26E6DF-4507-87B6-38A7-AE62B1B01A6A}"/>
                </a:ext>
              </a:extLst>
            </p:cNvPr>
            <p:cNvSpPr>
              <a:spLocks noChangeShapeType="1"/>
            </p:cNvSpPr>
            <p:nvPr/>
          </p:nvSpPr>
          <p:spPr bwMode="auto">
            <a:xfrm>
              <a:off x="7068" y="2613"/>
              <a:ext cx="68" cy="2"/>
            </a:xfrm>
            <a:prstGeom prst="line">
              <a:avLst/>
            </a:prstGeom>
            <a:noFill/>
            <a:ln w="3175" cap="rnd">
              <a:solidFill>
                <a:srgbClr val="46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9" name="Freeform 128">
              <a:extLst>
                <a:ext uri="{FF2B5EF4-FFF2-40B4-BE49-F238E27FC236}">
                  <a16:creationId xmlns:a16="http://schemas.microsoft.com/office/drawing/2014/main" id="{651F8DC7-60F2-BD32-92B4-FF3F90F96D2D}"/>
                </a:ext>
              </a:extLst>
            </p:cNvPr>
            <p:cNvSpPr>
              <a:spLocks/>
            </p:cNvSpPr>
            <p:nvPr/>
          </p:nvSpPr>
          <p:spPr bwMode="auto">
            <a:xfrm>
              <a:off x="7096" y="2647"/>
              <a:ext cx="86" cy="108"/>
            </a:xfrm>
            <a:custGeom>
              <a:avLst/>
              <a:gdLst>
                <a:gd name="T0" fmla="*/ 0 w 86"/>
                <a:gd name="T1" fmla="*/ 108 h 108"/>
                <a:gd name="T2" fmla="*/ 86 w 86"/>
                <a:gd name="T3" fmla="*/ 108 h 108"/>
                <a:gd name="T4" fmla="*/ 86 w 86"/>
                <a:gd name="T5" fmla="*/ 0 h 108"/>
              </a:gdLst>
              <a:ahLst/>
              <a:cxnLst>
                <a:cxn ang="0">
                  <a:pos x="T0" y="T1"/>
                </a:cxn>
                <a:cxn ang="0">
                  <a:pos x="T2" y="T3"/>
                </a:cxn>
                <a:cxn ang="0">
                  <a:pos x="T4" y="T5"/>
                </a:cxn>
              </a:cxnLst>
              <a:rect l="0" t="0" r="r" b="b"/>
              <a:pathLst>
                <a:path w="86" h="108">
                  <a:moveTo>
                    <a:pt x="0" y="108"/>
                  </a:moveTo>
                  <a:lnTo>
                    <a:pt x="86" y="108"/>
                  </a:lnTo>
                  <a:lnTo>
                    <a:pt x="86" y="0"/>
                  </a:lnTo>
                </a:path>
              </a:pathLst>
            </a:custGeom>
            <a:noFill/>
            <a:ln w="1588"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0" name="Line 129">
              <a:extLst>
                <a:ext uri="{FF2B5EF4-FFF2-40B4-BE49-F238E27FC236}">
                  <a16:creationId xmlns:a16="http://schemas.microsoft.com/office/drawing/2014/main" id="{513C8D89-102C-8589-EB12-2AA78219DCB9}"/>
                </a:ext>
              </a:extLst>
            </p:cNvPr>
            <p:cNvSpPr>
              <a:spLocks noChangeShapeType="1"/>
            </p:cNvSpPr>
            <p:nvPr/>
          </p:nvSpPr>
          <p:spPr bwMode="auto">
            <a:xfrm flipH="1">
              <a:off x="6670" y="2613"/>
              <a:ext cx="250" cy="0"/>
            </a:xfrm>
            <a:prstGeom prst="line">
              <a:avLst/>
            </a:prstGeom>
            <a:noFill/>
            <a:ln w="3175" cap="rnd">
              <a:solidFill>
                <a:srgbClr val="46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1" name="Freeform 130">
              <a:extLst>
                <a:ext uri="{FF2B5EF4-FFF2-40B4-BE49-F238E27FC236}">
                  <a16:creationId xmlns:a16="http://schemas.microsoft.com/office/drawing/2014/main" id="{ED0B9C20-24DA-C34B-F96D-B9EBB2AADEA4}"/>
                </a:ext>
              </a:extLst>
            </p:cNvPr>
            <p:cNvSpPr>
              <a:spLocks/>
            </p:cNvSpPr>
            <p:nvPr/>
          </p:nvSpPr>
          <p:spPr bwMode="auto">
            <a:xfrm>
              <a:off x="6916" y="2606"/>
              <a:ext cx="15" cy="15"/>
            </a:xfrm>
            <a:custGeom>
              <a:avLst/>
              <a:gdLst>
                <a:gd name="T0" fmla="*/ 94 w 94"/>
                <a:gd name="T1" fmla="*/ 46 h 93"/>
                <a:gd name="T2" fmla="*/ 0 w 94"/>
                <a:gd name="T3" fmla="*/ 93 h 93"/>
                <a:gd name="T4" fmla="*/ 0 w 94"/>
                <a:gd name="T5" fmla="*/ 0 h 93"/>
                <a:gd name="T6" fmla="*/ 94 w 94"/>
                <a:gd name="T7" fmla="*/ 46 h 93"/>
              </a:gdLst>
              <a:ahLst/>
              <a:cxnLst>
                <a:cxn ang="0">
                  <a:pos x="T0" y="T1"/>
                </a:cxn>
                <a:cxn ang="0">
                  <a:pos x="T2" y="T3"/>
                </a:cxn>
                <a:cxn ang="0">
                  <a:pos x="T4" y="T5"/>
                </a:cxn>
                <a:cxn ang="0">
                  <a:pos x="T6" y="T7"/>
                </a:cxn>
              </a:cxnLst>
              <a:rect l="0" t="0" r="r" b="b"/>
              <a:pathLst>
                <a:path w="94" h="93">
                  <a:moveTo>
                    <a:pt x="94" y="46"/>
                  </a:moveTo>
                  <a:lnTo>
                    <a:pt x="0" y="93"/>
                  </a:lnTo>
                  <a:cubicBezTo>
                    <a:pt x="15" y="64"/>
                    <a:pt x="15" y="29"/>
                    <a:pt x="0" y="0"/>
                  </a:cubicBezTo>
                  <a:lnTo>
                    <a:pt x="94" y="46"/>
                  </a:lnTo>
                  <a:close/>
                </a:path>
              </a:pathLst>
            </a:custGeom>
            <a:solidFill>
              <a:srgbClr val="4672C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Freeform 131">
              <a:extLst>
                <a:ext uri="{FF2B5EF4-FFF2-40B4-BE49-F238E27FC236}">
                  <a16:creationId xmlns:a16="http://schemas.microsoft.com/office/drawing/2014/main" id="{55D5260E-52C2-D203-D1B0-AE6709F31344}"/>
                </a:ext>
              </a:extLst>
            </p:cNvPr>
            <p:cNvSpPr>
              <a:spLocks/>
            </p:cNvSpPr>
            <p:nvPr/>
          </p:nvSpPr>
          <p:spPr bwMode="auto">
            <a:xfrm>
              <a:off x="6658" y="2606"/>
              <a:ext cx="16" cy="15"/>
            </a:xfrm>
            <a:custGeom>
              <a:avLst/>
              <a:gdLst>
                <a:gd name="T0" fmla="*/ 0 w 94"/>
                <a:gd name="T1" fmla="*/ 46 h 93"/>
                <a:gd name="T2" fmla="*/ 94 w 94"/>
                <a:gd name="T3" fmla="*/ 0 h 93"/>
                <a:gd name="T4" fmla="*/ 94 w 94"/>
                <a:gd name="T5" fmla="*/ 93 h 93"/>
                <a:gd name="T6" fmla="*/ 0 w 94"/>
                <a:gd name="T7" fmla="*/ 46 h 93"/>
              </a:gdLst>
              <a:ahLst/>
              <a:cxnLst>
                <a:cxn ang="0">
                  <a:pos x="T0" y="T1"/>
                </a:cxn>
                <a:cxn ang="0">
                  <a:pos x="T2" y="T3"/>
                </a:cxn>
                <a:cxn ang="0">
                  <a:pos x="T4" y="T5"/>
                </a:cxn>
                <a:cxn ang="0">
                  <a:pos x="T6" y="T7"/>
                </a:cxn>
              </a:cxnLst>
              <a:rect l="0" t="0" r="r" b="b"/>
              <a:pathLst>
                <a:path w="94" h="93">
                  <a:moveTo>
                    <a:pt x="0" y="46"/>
                  </a:moveTo>
                  <a:lnTo>
                    <a:pt x="94" y="0"/>
                  </a:lnTo>
                  <a:cubicBezTo>
                    <a:pt x="79" y="29"/>
                    <a:pt x="79" y="64"/>
                    <a:pt x="94" y="93"/>
                  </a:cubicBezTo>
                  <a:lnTo>
                    <a:pt x="0" y="46"/>
                  </a:lnTo>
                  <a:close/>
                </a:path>
              </a:pathLst>
            </a:custGeom>
            <a:solidFill>
              <a:srgbClr val="4672C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Line 132">
              <a:extLst>
                <a:ext uri="{FF2B5EF4-FFF2-40B4-BE49-F238E27FC236}">
                  <a16:creationId xmlns:a16="http://schemas.microsoft.com/office/drawing/2014/main" id="{BE550AF8-BFB5-E141-3C85-642956D3A75B}"/>
                </a:ext>
              </a:extLst>
            </p:cNvPr>
            <p:cNvSpPr>
              <a:spLocks noChangeShapeType="1"/>
            </p:cNvSpPr>
            <p:nvPr/>
          </p:nvSpPr>
          <p:spPr bwMode="auto">
            <a:xfrm flipH="1">
              <a:off x="6663" y="2708"/>
              <a:ext cx="258" cy="0"/>
            </a:xfrm>
            <a:prstGeom prst="line">
              <a:avLst/>
            </a:prstGeom>
            <a:noFill/>
            <a:ln w="3175" cap="rnd">
              <a:solidFill>
                <a:srgbClr val="46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4" name="Freeform 133">
              <a:extLst>
                <a:ext uri="{FF2B5EF4-FFF2-40B4-BE49-F238E27FC236}">
                  <a16:creationId xmlns:a16="http://schemas.microsoft.com/office/drawing/2014/main" id="{3D7ABAAC-7D67-6239-CB4F-13FC68C2727D}"/>
                </a:ext>
              </a:extLst>
            </p:cNvPr>
            <p:cNvSpPr>
              <a:spLocks/>
            </p:cNvSpPr>
            <p:nvPr/>
          </p:nvSpPr>
          <p:spPr bwMode="auto">
            <a:xfrm>
              <a:off x="6917" y="2700"/>
              <a:ext cx="15" cy="16"/>
            </a:xfrm>
            <a:custGeom>
              <a:avLst/>
              <a:gdLst>
                <a:gd name="T0" fmla="*/ 94 w 94"/>
                <a:gd name="T1" fmla="*/ 47 h 94"/>
                <a:gd name="T2" fmla="*/ 0 w 94"/>
                <a:gd name="T3" fmla="*/ 94 h 94"/>
                <a:gd name="T4" fmla="*/ 0 w 94"/>
                <a:gd name="T5" fmla="*/ 0 h 94"/>
                <a:gd name="T6" fmla="*/ 94 w 94"/>
                <a:gd name="T7" fmla="*/ 47 h 94"/>
              </a:gdLst>
              <a:ahLst/>
              <a:cxnLst>
                <a:cxn ang="0">
                  <a:pos x="T0" y="T1"/>
                </a:cxn>
                <a:cxn ang="0">
                  <a:pos x="T2" y="T3"/>
                </a:cxn>
                <a:cxn ang="0">
                  <a:pos x="T4" y="T5"/>
                </a:cxn>
                <a:cxn ang="0">
                  <a:pos x="T6" y="T7"/>
                </a:cxn>
              </a:cxnLst>
              <a:rect l="0" t="0" r="r" b="b"/>
              <a:pathLst>
                <a:path w="94" h="94">
                  <a:moveTo>
                    <a:pt x="94" y="47"/>
                  </a:moveTo>
                  <a:lnTo>
                    <a:pt x="0" y="94"/>
                  </a:lnTo>
                  <a:cubicBezTo>
                    <a:pt x="15" y="65"/>
                    <a:pt x="15" y="30"/>
                    <a:pt x="0" y="0"/>
                  </a:cubicBezTo>
                  <a:lnTo>
                    <a:pt x="94" y="47"/>
                  </a:lnTo>
                  <a:close/>
                </a:path>
              </a:pathLst>
            </a:custGeom>
            <a:solidFill>
              <a:srgbClr val="4672C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134">
              <a:extLst>
                <a:ext uri="{FF2B5EF4-FFF2-40B4-BE49-F238E27FC236}">
                  <a16:creationId xmlns:a16="http://schemas.microsoft.com/office/drawing/2014/main" id="{4B9E9EEB-EC4B-CFC1-5CBE-D25D7514075D}"/>
                </a:ext>
              </a:extLst>
            </p:cNvPr>
            <p:cNvSpPr>
              <a:spLocks/>
            </p:cNvSpPr>
            <p:nvPr/>
          </p:nvSpPr>
          <p:spPr bwMode="auto">
            <a:xfrm>
              <a:off x="6652" y="2700"/>
              <a:ext cx="15" cy="16"/>
            </a:xfrm>
            <a:custGeom>
              <a:avLst/>
              <a:gdLst>
                <a:gd name="T0" fmla="*/ 0 w 94"/>
                <a:gd name="T1" fmla="*/ 47 h 94"/>
                <a:gd name="T2" fmla="*/ 94 w 94"/>
                <a:gd name="T3" fmla="*/ 0 h 94"/>
                <a:gd name="T4" fmla="*/ 94 w 94"/>
                <a:gd name="T5" fmla="*/ 94 h 94"/>
                <a:gd name="T6" fmla="*/ 0 w 94"/>
                <a:gd name="T7" fmla="*/ 47 h 94"/>
              </a:gdLst>
              <a:ahLst/>
              <a:cxnLst>
                <a:cxn ang="0">
                  <a:pos x="T0" y="T1"/>
                </a:cxn>
                <a:cxn ang="0">
                  <a:pos x="T2" y="T3"/>
                </a:cxn>
                <a:cxn ang="0">
                  <a:pos x="T4" y="T5"/>
                </a:cxn>
                <a:cxn ang="0">
                  <a:pos x="T6" y="T7"/>
                </a:cxn>
              </a:cxnLst>
              <a:rect l="0" t="0" r="r" b="b"/>
              <a:pathLst>
                <a:path w="94" h="94">
                  <a:moveTo>
                    <a:pt x="0" y="47"/>
                  </a:moveTo>
                  <a:lnTo>
                    <a:pt x="94" y="0"/>
                  </a:lnTo>
                  <a:cubicBezTo>
                    <a:pt x="80" y="30"/>
                    <a:pt x="80" y="65"/>
                    <a:pt x="94" y="94"/>
                  </a:cubicBezTo>
                  <a:lnTo>
                    <a:pt x="0" y="47"/>
                  </a:lnTo>
                  <a:close/>
                </a:path>
              </a:pathLst>
            </a:custGeom>
            <a:solidFill>
              <a:srgbClr val="4672C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Rectangle 135">
              <a:extLst>
                <a:ext uri="{FF2B5EF4-FFF2-40B4-BE49-F238E27FC236}">
                  <a16:creationId xmlns:a16="http://schemas.microsoft.com/office/drawing/2014/main" id="{F2E17B9A-E69C-108E-6EA4-C243E99156DD}"/>
                </a:ext>
              </a:extLst>
            </p:cNvPr>
            <p:cNvSpPr>
              <a:spLocks noChangeArrowheads="1"/>
            </p:cNvSpPr>
            <p:nvPr/>
          </p:nvSpPr>
          <p:spPr bwMode="auto">
            <a:xfrm>
              <a:off x="6714" y="2584"/>
              <a:ext cx="176" cy="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 b="0" i="0" u="none" strike="noStrike" cap="none" normalizeH="0" baseline="0">
                  <a:ln>
                    <a:noFill/>
                  </a:ln>
                  <a:solidFill>
                    <a:srgbClr val="4672C4"/>
                  </a:solidFill>
                  <a:effectLst/>
                  <a:latin typeface="Calibri" panose="020F0502020204030204" pitchFamily="34" charset="0"/>
                </a:rPr>
                <a:t>HIGH SPEED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97" name="Rectangle 136">
              <a:extLst>
                <a:ext uri="{FF2B5EF4-FFF2-40B4-BE49-F238E27FC236}">
                  <a16:creationId xmlns:a16="http://schemas.microsoft.com/office/drawing/2014/main" id="{36816B0E-6974-E3E2-CB06-7A322697C934}"/>
                </a:ext>
              </a:extLst>
            </p:cNvPr>
            <p:cNvSpPr>
              <a:spLocks noChangeArrowheads="1"/>
            </p:cNvSpPr>
            <p:nvPr/>
          </p:nvSpPr>
          <p:spPr bwMode="auto">
            <a:xfrm>
              <a:off x="6721" y="2683"/>
              <a:ext cx="171" cy="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 b="0" i="0" u="none" strike="noStrike" cap="none" normalizeH="0" baseline="0">
                  <a:ln>
                    <a:noFill/>
                  </a:ln>
                  <a:solidFill>
                    <a:srgbClr val="4672C4"/>
                  </a:solidFill>
                  <a:effectLst/>
                  <a:latin typeface="Calibri" panose="020F0502020204030204" pitchFamily="34" charset="0"/>
                </a:rPr>
                <a:t>LOW SPEED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98" name="Line 137">
              <a:extLst>
                <a:ext uri="{FF2B5EF4-FFF2-40B4-BE49-F238E27FC236}">
                  <a16:creationId xmlns:a16="http://schemas.microsoft.com/office/drawing/2014/main" id="{33D0CDB5-AED2-3411-EA20-6CC1C1831F49}"/>
                </a:ext>
              </a:extLst>
            </p:cNvPr>
            <p:cNvSpPr>
              <a:spLocks noChangeShapeType="1"/>
            </p:cNvSpPr>
            <p:nvPr/>
          </p:nvSpPr>
          <p:spPr bwMode="auto">
            <a:xfrm>
              <a:off x="7057" y="2755"/>
              <a:ext cx="39" cy="1"/>
            </a:xfrm>
            <a:prstGeom prst="line">
              <a:avLst/>
            </a:prstGeom>
            <a:noFill/>
            <a:ln w="3175" cap="rnd">
              <a:solidFill>
                <a:srgbClr val="46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9" name="Rectangle 138">
              <a:extLst>
                <a:ext uri="{FF2B5EF4-FFF2-40B4-BE49-F238E27FC236}">
                  <a16:creationId xmlns:a16="http://schemas.microsoft.com/office/drawing/2014/main" id="{FA956639-1436-79C5-B22F-7DD76747EEB2}"/>
                </a:ext>
              </a:extLst>
            </p:cNvPr>
            <p:cNvSpPr>
              <a:spLocks noChangeArrowheads="1"/>
            </p:cNvSpPr>
            <p:nvPr/>
          </p:nvSpPr>
          <p:spPr bwMode="auto">
            <a:xfrm>
              <a:off x="6816" y="2477"/>
              <a:ext cx="105"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1" i="0" u="none" strike="noStrike" cap="none" normalizeH="0" baseline="0">
                  <a:ln>
                    <a:noFill/>
                  </a:ln>
                  <a:solidFill>
                    <a:srgbClr val="4672C4"/>
                  </a:solidFill>
                  <a:effectLst/>
                  <a:latin typeface="Calibri" panose="020F0502020204030204" pitchFamily="34" charset="0"/>
                </a:rPr>
                <a:t>USB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00" name="Rectangle 139">
              <a:extLst>
                <a:ext uri="{FF2B5EF4-FFF2-40B4-BE49-F238E27FC236}">
                  <a16:creationId xmlns:a16="http://schemas.microsoft.com/office/drawing/2014/main" id="{70388452-A53C-47F1-EE31-15EFB45BCB34}"/>
                </a:ext>
              </a:extLst>
            </p:cNvPr>
            <p:cNvSpPr>
              <a:spLocks noChangeArrowheads="1"/>
            </p:cNvSpPr>
            <p:nvPr/>
          </p:nvSpPr>
          <p:spPr bwMode="auto">
            <a:xfrm>
              <a:off x="6890" y="2477"/>
              <a:ext cx="39"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1" i="0" u="none" strike="noStrike" cap="none" normalizeH="0" baseline="0">
                  <a:ln>
                    <a:noFill/>
                  </a:ln>
                  <a:solidFill>
                    <a:srgbClr val="4672C4"/>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01" name="Rectangle 140">
              <a:extLst>
                <a:ext uri="{FF2B5EF4-FFF2-40B4-BE49-F238E27FC236}">
                  <a16:creationId xmlns:a16="http://schemas.microsoft.com/office/drawing/2014/main" id="{6B196257-E021-766E-6C6D-ACD0D29A7424}"/>
                </a:ext>
              </a:extLst>
            </p:cNvPr>
            <p:cNvSpPr>
              <a:spLocks noChangeArrowheads="1"/>
            </p:cNvSpPr>
            <p:nvPr/>
          </p:nvSpPr>
          <p:spPr bwMode="auto">
            <a:xfrm>
              <a:off x="6903" y="2477"/>
              <a:ext cx="239"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1" i="0" u="none" strike="noStrike" cap="none" normalizeH="0" baseline="0">
                  <a:ln>
                    <a:noFill/>
                  </a:ln>
                  <a:solidFill>
                    <a:srgbClr val="4672C4"/>
                  </a:solidFill>
                  <a:effectLst/>
                  <a:latin typeface="Calibri" panose="020F0502020204030204" pitchFamily="34" charset="0"/>
                </a:rPr>
                <a:t>C MODULE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02" name="Line 141">
              <a:extLst>
                <a:ext uri="{FF2B5EF4-FFF2-40B4-BE49-F238E27FC236}">
                  <a16:creationId xmlns:a16="http://schemas.microsoft.com/office/drawing/2014/main" id="{1CCD9429-C4D9-04FC-8F7A-8D7AA82B0B02}"/>
                </a:ext>
              </a:extLst>
            </p:cNvPr>
            <p:cNvSpPr>
              <a:spLocks noChangeShapeType="1"/>
            </p:cNvSpPr>
            <p:nvPr/>
          </p:nvSpPr>
          <p:spPr bwMode="auto">
            <a:xfrm flipH="1">
              <a:off x="6141" y="2534"/>
              <a:ext cx="471" cy="0"/>
            </a:xfrm>
            <a:prstGeom prst="line">
              <a:avLst/>
            </a:prstGeom>
            <a:noFill/>
            <a:ln w="3175" cap="rnd">
              <a:solidFill>
                <a:srgbClr val="46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3" name="Freeform 142">
              <a:extLst>
                <a:ext uri="{FF2B5EF4-FFF2-40B4-BE49-F238E27FC236}">
                  <a16:creationId xmlns:a16="http://schemas.microsoft.com/office/drawing/2014/main" id="{A8860236-4B38-EEE1-1397-C09323197F2A}"/>
                </a:ext>
              </a:extLst>
            </p:cNvPr>
            <p:cNvSpPr>
              <a:spLocks/>
            </p:cNvSpPr>
            <p:nvPr/>
          </p:nvSpPr>
          <p:spPr bwMode="auto">
            <a:xfrm>
              <a:off x="6120" y="2526"/>
              <a:ext cx="23" cy="16"/>
            </a:xfrm>
            <a:custGeom>
              <a:avLst/>
              <a:gdLst>
                <a:gd name="T0" fmla="*/ 23 w 23"/>
                <a:gd name="T1" fmla="*/ 16 h 16"/>
                <a:gd name="T2" fmla="*/ 0 w 23"/>
                <a:gd name="T3" fmla="*/ 8 h 16"/>
                <a:gd name="T4" fmla="*/ 23 w 23"/>
                <a:gd name="T5" fmla="*/ 0 h 16"/>
                <a:gd name="T6" fmla="*/ 23 w 23"/>
                <a:gd name="T7" fmla="*/ 16 h 16"/>
              </a:gdLst>
              <a:ahLst/>
              <a:cxnLst>
                <a:cxn ang="0">
                  <a:pos x="T0" y="T1"/>
                </a:cxn>
                <a:cxn ang="0">
                  <a:pos x="T2" y="T3"/>
                </a:cxn>
                <a:cxn ang="0">
                  <a:pos x="T4" y="T5"/>
                </a:cxn>
                <a:cxn ang="0">
                  <a:pos x="T6" y="T7"/>
                </a:cxn>
              </a:cxnLst>
              <a:rect l="0" t="0" r="r" b="b"/>
              <a:pathLst>
                <a:path w="23" h="16">
                  <a:moveTo>
                    <a:pt x="23" y="16"/>
                  </a:moveTo>
                  <a:lnTo>
                    <a:pt x="0" y="8"/>
                  </a:lnTo>
                  <a:lnTo>
                    <a:pt x="23" y="0"/>
                  </a:lnTo>
                  <a:lnTo>
                    <a:pt x="23" y="16"/>
                  </a:lnTo>
                  <a:close/>
                </a:path>
              </a:pathLst>
            </a:custGeom>
            <a:solidFill>
              <a:srgbClr val="4672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4" name="Rectangle 143">
              <a:extLst>
                <a:ext uri="{FF2B5EF4-FFF2-40B4-BE49-F238E27FC236}">
                  <a16:creationId xmlns:a16="http://schemas.microsoft.com/office/drawing/2014/main" id="{3F91CAD4-C11A-A1F2-1A86-0ACC442F9DD2}"/>
                </a:ext>
              </a:extLst>
            </p:cNvPr>
            <p:cNvSpPr>
              <a:spLocks noChangeArrowheads="1"/>
            </p:cNvSpPr>
            <p:nvPr/>
          </p:nvSpPr>
          <p:spPr bwMode="auto">
            <a:xfrm>
              <a:off x="6213" y="2487"/>
              <a:ext cx="386"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4672C4"/>
                  </a:solidFill>
                  <a:effectLst/>
                  <a:latin typeface="Calibri" panose="020F0502020204030204" pitchFamily="34" charset="0"/>
                </a:rPr>
                <a:t>Module Present_3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168" name="Picture 144">
              <a:extLst>
                <a:ext uri="{FF2B5EF4-FFF2-40B4-BE49-F238E27FC236}">
                  <a16:creationId xmlns:a16="http://schemas.microsoft.com/office/drawing/2014/main" id="{850154A1-2D12-CD81-BF41-77EE4509BEE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48" y="818"/>
              <a:ext cx="257"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 name="Rectangle 145">
              <a:extLst>
                <a:ext uri="{FF2B5EF4-FFF2-40B4-BE49-F238E27FC236}">
                  <a16:creationId xmlns:a16="http://schemas.microsoft.com/office/drawing/2014/main" id="{3B0DBE3E-40A3-7827-0013-0E7C43805AA3}"/>
                </a:ext>
              </a:extLst>
            </p:cNvPr>
            <p:cNvSpPr>
              <a:spLocks noChangeArrowheads="1"/>
            </p:cNvSpPr>
            <p:nvPr/>
          </p:nvSpPr>
          <p:spPr bwMode="auto">
            <a:xfrm>
              <a:off x="5649" y="818"/>
              <a:ext cx="256" cy="354"/>
            </a:xfrm>
            <a:prstGeom prst="rect">
              <a:avLst/>
            </a:prstGeom>
            <a:noFill/>
            <a:ln w="1588" cap="sq">
              <a:solidFill>
                <a:srgbClr val="3D64A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6" name="Rectangle 146">
              <a:extLst>
                <a:ext uri="{FF2B5EF4-FFF2-40B4-BE49-F238E27FC236}">
                  <a16:creationId xmlns:a16="http://schemas.microsoft.com/office/drawing/2014/main" id="{5D4BBBC5-D0F6-E007-829A-79F443EA34D0}"/>
                </a:ext>
              </a:extLst>
            </p:cNvPr>
            <p:cNvSpPr>
              <a:spLocks noChangeArrowheads="1"/>
            </p:cNvSpPr>
            <p:nvPr/>
          </p:nvSpPr>
          <p:spPr bwMode="auto">
            <a:xfrm>
              <a:off x="5743" y="930"/>
              <a:ext cx="101"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3D64AC"/>
                  </a:solidFill>
                  <a:effectLst/>
                  <a:latin typeface="Calibri" panose="020F0502020204030204" pitchFamily="34" charset="0"/>
                </a:rPr>
                <a:t>I/O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07" name="Rectangle 147">
              <a:extLst>
                <a:ext uri="{FF2B5EF4-FFF2-40B4-BE49-F238E27FC236}">
                  <a16:creationId xmlns:a16="http://schemas.microsoft.com/office/drawing/2014/main" id="{8C2C27D4-6A3E-C5EF-EFEC-D7ABE19962BE}"/>
                </a:ext>
              </a:extLst>
            </p:cNvPr>
            <p:cNvSpPr>
              <a:spLocks noChangeArrowheads="1"/>
            </p:cNvSpPr>
            <p:nvPr/>
          </p:nvSpPr>
          <p:spPr bwMode="auto">
            <a:xfrm>
              <a:off x="5671" y="993"/>
              <a:ext cx="41" cy="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3D64AC"/>
                  </a:solidFill>
                  <a:effectLst/>
                  <a:latin typeface="Calibri" panose="020F050202020403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08" name="Rectangle 148">
              <a:extLst>
                <a:ext uri="{FF2B5EF4-FFF2-40B4-BE49-F238E27FC236}">
                  <a16:creationId xmlns:a16="http://schemas.microsoft.com/office/drawing/2014/main" id="{FFCECE0E-BFC8-6142-F154-5F22875C0DE9}"/>
                </a:ext>
              </a:extLst>
            </p:cNvPr>
            <p:cNvSpPr>
              <a:spLocks noChangeArrowheads="1"/>
            </p:cNvSpPr>
            <p:nvPr/>
          </p:nvSpPr>
          <p:spPr bwMode="auto">
            <a:xfrm>
              <a:off x="5683" y="993"/>
              <a:ext cx="239" cy="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3D64AC"/>
                  </a:solidFill>
                  <a:effectLst/>
                  <a:latin typeface="Calibri" panose="020F0502020204030204" pitchFamily="34" charset="0"/>
                </a:rPr>
                <a:t>Expander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11" name="Freeform 150">
              <a:extLst>
                <a:ext uri="{FF2B5EF4-FFF2-40B4-BE49-F238E27FC236}">
                  <a16:creationId xmlns:a16="http://schemas.microsoft.com/office/drawing/2014/main" id="{4A1AD501-595E-F397-793B-E106149D9D53}"/>
                </a:ext>
              </a:extLst>
            </p:cNvPr>
            <p:cNvSpPr>
              <a:spLocks/>
            </p:cNvSpPr>
            <p:nvPr/>
          </p:nvSpPr>
          <p:spPr bwMode="auto">
            <a:xfrm>
              <a:off x="5905" y="1055"/>
              <a:ext cx="278" cy="953"/>
            </a:xfrm>
            <a:custGeom>
              <a:avLst/>
              <a:gdLst>
                <a:gd name="T0" fmla="*/ 0 w 278"/>
                <a:gd name="T1" fmla="*/ 0 h 953"/>
                <a:gd name="T2" fmla="*/ 278 w 278"/>
                <a:gd name="T3" fmla="*/ 0 h 953"/>
                <a:gd name="T4" fmla="*/ 278 w 278"/>
                <a:gd name="T5" fmla="*/ 953 h 953"/>
              </a:gdLst>
              <a:ahLst/>
              <a:cxnLst>
                <a:cxn ang="0">
                  <a:pos x="T0" y="T1"/>
                </a:cxn>
                <a:cxn ang="0">
                  <a:pos x="T2" y="T3"/>
                </a:cxn>
                <a:cxn ang="0">
                  <a:pos x="T4" y="T5"/>
                </a:cxn>
              </a:cxnLst>
              <a:rect l="0" t="0" r="r" b="b"/>
              <a:pathLst>
                <a:path w="278" h="953">
                  <a:moveTo>
                    <a:pt x="0" y="0"/>
                  </a:moveTo>
                  <a:lnTo>
                    <a:pt x="278" y="0"/>
                  </a:lnTo>
                  <a:lnTo>
                    <a:pt x="278" y="953"/>
                  </a:lnTo>
                </a:path>
              </a:pathLst>
            </a:custGeom>
            <a:noFill/>
            <a:ln w="1588"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2" name="Freeform 151">
              <a:extLst>
                <a:ext uri="{FF2B5EF4-FFF2-40B4-BE49-F238E27FC236}">
                  <a16:creationId xmlns:a16="http://schemas.microsoft.com/office/drawing/2014/main" id="{B5DA105D-8FFF-5957-7739-5EE00460735B}"/>
                </a:ext>
              </a:extLst>
            </p:cNvPr>
            <p:cNvSpPr>
              <a:spLocks/>
            </p:cNvSpPr>
            <p:nvPr/>
          </p:nvSpPr>
          <p:spPr bwMode="auto">
            <a:xfrm>
              <a:off x="5905" y="1114"/>
              <a:ext cx="219" cy="1420"/>
            </a:xfrm>
            <a:custGeom>
              <a:avLst/>
              <a:gdLst>
                <a:gd name="T0" fmla="*/ 219 w 219"/>
                <a:gd name="T1" fmla="*/ 1420 h 1420"/>
                <a:gd name="T2" fmla="*/ 219 w 219"/>
                <a:gd name="T3" fmla="*/ 0 h 1420"/>
                <a:gd name="T4" fmla="*/ 0 w 219"/>
                <a:gd name="T5" fmla="*/ 0 h 1420"/>
              </a:gdLst>
              <a:ahLst/>
              <a:cxnLst>
                <a:cxn ang="0">
                  <a:pos x="T0" y="T1"/>
                </a:cxn>
                <a:cxn ang="0">
                  <a:pos x="T2" y="T3"/>
                </a:cxn>
                <a:cxn ang="0">
                  <a:pos x="T4" y="T5"/>
                </a:cxn>
              </a:cxnLst>
              <a:rect l="0" t="0" r="r" b="b"/>
              <a:pathLst>
                <a:path w="219" h="1420">
                  <a:moveTo>
                    <a:pt x="219" y="1420"/>
                  </a:moveTo>
                  <a:lnTo>
                    <a:pt x="219" y="0"/>
                  </a:lnTo>
                  <a:lnTo>
                    <a:pt x="0" y="0"/>
                  </a:lnTo>
                </a:path>
              </a:pathLst>
            </a:custGeom>
            <a:noFill/>
            <a:ln w="1588"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4" name="Line 153">
              <a:extLst>
                <a:ext uri="{FF2B5EF4-FFF2-40B4-BE49-F238E27FC236}">
                  <a16:creationId xmlns:a16="http://schemas.microsoft.com/office/drawing/2014/main" id="{971FD7CF-6BE5-B87A-72FA-793A59F86E72}"/>
                </a:ext>
              </a:extLst>
            </p:cNvPr>
            <p:cNvSpPr>
              <a:spLocks noChangeShapeType="1"/>
            </p:cNvSpPr>
            <p:nvPr/>
          </p:nvSpPr>
          <p:spPr bwMode="auto">
            <a:xfrm flipH="1">
              <a:off x="6386" y="2817"/>
              <a:ext cx="219" cy="0"/>
            </a:xfrm>
            <a:prstGeom prst="line">
              <a:avLst/>
            </a:prstGeom>
            <a:noFill/>
            <a:ln w="3175" cap="rnd">
              <a:solidFill>
                <a:srgbClr val="46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5" name="Line 154">
              <a:extLst>
                <a:ext uri="{FF2B5EF4-FFF2-40B4-BE49-F238E27FC236}">
                  <a16:creationId xmlns:a16="http://schemas.microsoft.com/office/drawing/2014/main" id="{BA4598F5-C362-4DF1-4D39-907D2647699C}"/>
                </a:ext>
              </a:extLst>
            </p:cNvPr>
            <p:cNvSpPr>
              <a:spLocks noChangeShapeType="1"/>
            </p:cNvSpPr>
            <p:nvPr/>
          </p:nvSpPr>
          <p:spPr bwMode="auto">
            <a:xfrm flipH="1">
              <a:off x="6371" y="2857"/>
              <a:ext cx="257" cy="5"/>
            </a:xfrm>
            <a:prstGeom prst="line">
              <a:avLst/>
            </a:prstGeom>
            <a:noFill/>
            <a:ln w="3175" cap="rnd">
              <a:solidFill>
                <a:srgbClr val="46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6" name="Rectangle 155">
              <a:extLst>
                <a:ext uri="{FF2B5EF4-FFF2-40B4-BE49-F238E27FC236}">
                  <a16:creationId xmlns:a16="http://schemas.microsoft.com/office/drawing/2014/main" id="{6480EA94-4B2C-E73A-A1E8-D1A72A34FD32}"/>
                </a:ext>
              </a:extLst>
            </p:cNvPr>
            <p:cNvSpPr>
              <a:spLocks noChangeArrowheads="1"/>
            </p:cNvSpPr>
            <p:nvPr/>
          </p:nvSpPr>
          <p:spPr bwMode="auto">
            <a:xfrm>
              <a:off x="6427" y="2814"/>
              <a:ext cx="187" cy="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a:ln>
                    <a:noFill/>
                  </a:ln>
                  <a:solidFill>
                    <a:srgbClr val="4672C4"/>
                  </a:solidFill>
                  <a:effectLst/>
                  <a:latin typeface="Calibri" panose="020F0502020204030204" pitchFamily="34" charset="0"/>
                </a:rPr>
                <a:t>ADDR_1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17" name="Freeform 156">
              <a:extLst>
                <a:ext uri="{FF2B5EF4-FFF2-40B4-BE49-F238E27FC236}">
                  <a16:creationId xmlns:a16="http://schemas.microsoft.com/office/drawing/2014/main" id="{882AA77E-A189-36E2-7EC8-CA751F8DC9EA}"/>
                </a:ext>
              </a:extLst>
            </p:cNvPr>
            <p:cNvSpPr>
              <a:spLocks/>
            </p:cNvSpPr>
            <p:nvPr/>
          </p:nvSpPr>
          <p:spPr bwMode="auto">
            <a:xfrm>
              <a:off x="6353" y="2795"/>
              <a:ext cx="15" cy="40"/>
            </a:xfrm>
            <a:custGeom>
              <a:avLst/>
              <a:gdLst>
                <a:gd name="T0" fmla="*/ 7 w 15"/>
                <a:gd name="T1" fmla="*/ 0 h 40"/>
                <a:gd name="T2" fmla="*/ 15 w 15"/>
                <a:gd name="T3" fmla="*/ 3 h 40"/>
                <a:gd name="T4" fmla="*/ 0 w 15"/>
                <a:gd name="T5" fmla="*/ 10 h 40"/>
                <a:gd name="T6" fmla="*/ 15 w 15"/>
                <a:gd name="T7" fmla="*/ 16 h 40"/>
                <a:gd name="T8" fmla="*/ 0 w 15"/>
                <a:gd name="T9" fmla="*/ 23 h 40"/>
                <a:gd name="T10" fmla="*/ 15 w 15"/>
                <a:gd name="T11" fmla="*/ 30 h 40"/>
                <a:gd name="T12" fmla="*/ 0 w 15"/>
                <a:gd name="T13" fmla="*/ 36 h 40"/>
                <a:gd name="T14" fmla="*/ 7 w 15"/>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40">
                  <a:moveTo>
                    <a:pt x="7" y="0"/>
                  </a:moveTo>
                  <a:lnTo>
                    <a:pt x="15" y="3"/>
                  </a:lnTo>
                  <a:lnTo>
                    <a:pt x="0" y="10"/>
                  </a:lnTo>
                  <a:lnTo>
                    <a:pt x="15" y="16"/>
                  </a:lnTo>
                  <a:lnTo>
                    <a:pt x="0" y="23"/>
                  </a:lnTo>
                  <a:lnTo>
                    <a:pt x="15" y="30"/>
                  </a:lnTo>
                  <a:lnTo>
                    <a:pt x="0" y="36"/>
                  </a:lnTo>
                  <a:lnTo>
                    <a:pt x="7" y="40"/>
                  </a:lnTo>
                </a:path>
              </a:pathLst>
            </a:custGeom>
            <a:noFill/>
            <a:ln w="1588" cap="sq">
              <a:solidFill>
                <a:srgbClr val="3152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8" name="Line 157">
              <a:extLst>
                <a:ext uri="{FF2B5EF4-FFF2-40B4-BE49-F238E27FC236}">
                  <a16:creationId xmlns:a16="http://schemas.microsoft.com/office/drawing/2014/main" id="{CE8DC4C3-7649-B9EC-71C3-CC1F3C6CA80E}"/>
                </a:ext>
              </a:extLst>
            </p:cNvPr>
            <p:cNvSpPr>
              <a:spLocks noChangeShapeType="1"/>
            </p:cNvSpPr>
            <p:nvPr/>
          </p:nvSpPr>
          <p:spPr bwMode="auto">
            <a:xfrm flipV="1">
              <a:off x="6360" y="2776"/>
              <a:ext cx="0" cy="19"/>
            </a:xfrm>
            <a:prstGeom prst="line">
              <a:avLst/>
            </a:prstGeom>
            <a:noFill/>
            <a:ln w="3175" cap="rnd">
              <a:solidFill>
                <a:srgbClr val="46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9" name="Line 158">
              <a:extLst>
                <a:ext uri="{FF2B5EF4-FFF2-40B4-BE49-F238E27FC236}">
                  <a16:creationId xmlns:a16="http://schemas.microsoft.com/office/drawing/2014/main" id="{FCA72E3F-48FE-4C8A-E287-C6BA730AEEBB}"/>
                </a:ext>
              </a:extLst>
            </p:cNvPr>
            <p:cNvSpPr>
              <a:spLocks noChangeShapeType="1"/>
            </p:cNvSpPr>
            <p:nvPr/>
          </p:nvSpPr>
          <p:spPr bwMode="auto">
            <a:xfrm>
              <a:off x="6360" y="2835"/>
              <a:ext cx="0" cy="25"/>
            </a:xfrm>
            <a:prstGeom prst="line">
              <a:avLst/>
            </a:prstGeom>
            <a:noFill/>
            <a:ln w="3175" cap="rnd">
              <a:solidFill>
                <a:srgbClr val="46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0" name="Line 159">
              <a:extLst>
                <a:ext uri="{FF2B5EF4-FFF2-40B4-BE49-F238E27FC236}">
                  <a16:creationId xmlns:a16="http://schemas.microsoft.com/office/drawing/2014/main" id="{DA914071-BD15-3EE1-65EF-2A6C27C062E8}"/>
                </a:ext>
              </a:extLst>
            </p:cNvPr>
            <p:cNvSpPr>
              <a:spLocks noChangeShapeType="1"/>
            </p:cNvSpPr>
            <p:nvPr/>
          </p:nvSpPr>
          <p:spPr bwMode="auto">
            <a:xfrm>
              <a:off x="6349" y="2861"/>
              <a:ext cx="24" cy="0"/>
            </a:xfrm>
            <a:prstGeom prst="line">
              <a:avLst/>
            </a:prstGeom>
            <a:noFill/>
            <a:ln w="3175" cap="rnd">
              <a:solidFill>
                <a:srgbClr val="46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1" name="Line 160">
              <a:extLst>
                <a:ext uri="{FF2B5EF4-FFF2-40B4-BE49-F238E27FC236}">
                  <a16:creationId xmlns:a16="http://schemas.microsoft.com/office/drawing/2014/main" id="{48E462EB-E4E3-F0AB-EF90-C3B09E6B6C3B}"/>
                </a:ext>
              </a:extLst>
            </p:cNvPr>
            <p:cNvSpPr>
              <a:spLocks noChangeShapeType="1"/>
            </p:cNvSpPr>
            <p:nvPr/>
          </p:nvSpPr>
          <p:spPr bwMode="auto">
            <a:xfrm>
              <a:off x="6351" y="2774"/>
              <a:ext cx="20" cy="0"/>
            </a:xfrm>
            <a:prstGeom prst="line">
              <a:avLst/>
            </a:prstGeom>
            <a:noFill/>
            <a:ln w="3175" cap="rnd">
              <a:solidFill>
                <a:srgbClr val="46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2" name="Rectangle 161">
              <a:extLst>
                <a:ext uri="{FF2B5EF4-FFF2-40B4-BE49-F238E27FC236}">
                  <a16:creationId xmlns:a16="http://schemas.microsoft.com/office/drawing/2014/main" id="{32A63BEC-B62C-CCD3-A5E5-A4AEE0CEC92C}"/>
                </a:ext>
              </a:extLst>
            </p:cNvPr>
            <p:cNvSpPr>
              <a:spLocks noChangeArrowheads="1"/>
            </p:cNvSpPr>
            <p:nvPr/>
          </p:nvSpPr>
          <p:spPr bwMode="auto">
            <a:xfrm>
              <a:off x="6424" y="2770"/>
              <a:ext cx="188"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a:ln>
                    <a:noFill/>
                  </a:ln>
                  <a:solidFill>
                    <a:srgbClr val="4672C4"/>
                  </a:solidFill>
                  <a:effectLst/>
                  <a:latin typeface="Calibri" panose="020F0502020204030204" pitchFamily="34" charset="0"/>
                </a:rPr>
                <a:t>ADDR_0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23" name="Line 162">
              <a:extLst>
                <a:ext uri="{FF2B5EF4-FFF2-40B4-BE49-F238E27FC236}">
                  <a16:creationId xmlns:a16="http://schemas.microsoft.com/office/drawing/2014/main" id="{693EA177-D00A-102E-8613-95B0E7E92218}"/>
                </a:ext>
              </a:extLst>
            </p:cNvPr>
            <p:cNvSpPr>
              <a:spLocks noChangeShapeType="1"/>
            </p:cNvSpPr>
            <p:nvPr/>
          </p:nvSpPr>
          <p:spPr bwMode="auto">
            <a:xfrm flipV="1">
              <a:off x="6409" y="2802"/>
              <a:ext cx="0" cy="13"/>
            </a:xfrm>
            <a:prstGeom prst="line">
              <a:avLst/>
            </a:prstGeom>
            <a:noFill/>
            <a:ln w="3175" cap="rnd">
              <a:solidFill>
                <a:srgbClr val="46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4" name="Line 163">
              <a:extLst>
                <a:ext uri="{FF2B5EF4-FFF2-40B4-BE49-F238E27FC236}">
                  <a16:creationId xmlns:a16="http://schemas.microsoft.com/office/drawing/2014/main" id="{26BF892F-7EB2-51D3-A5E0-5EE7E4D4ABBA}"/>
                </a:ext>
              </a:extLst>
            </p:cNvPr>
            <p:cNvSpPr>
              <a:spLocks noChangeShapeType="1"/>
            </p:cNvSpPr>
            <p:nvPr/>
          </p:nvSpPr>
          <p:spPr bwMode="auto">
            <a:xfrm>
              <a:off x="6411" y="2742"/>
              <a:ext cx="0" cy="20"/>
            </a:xfrm>
            <a:prstGeom prst="line">
              <a:avLst/>
            </a:prstGeom>
            <a:noFill/>
            <a:ln w="3175" cap="rnd">
              <a:solidFill>
                <a:srgbClr val="46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5" name="Line 164">
              <a:extLst>
                <a:ext uri="{FF2B5EF4-FFF2-40B4-BE49-F238E27FC236}">
                  <a16:creationId xmlns:a16="http://schemas.microsoft.com/office/drawing/2014/main" id="{B94523F3-67DB-B1B0-1063-A1A7CFADCF6D}"/>
                </a:ext>
              </a:extLst>
            </p:cNvPr>
            <p:cNvSpPr>
              <a:spLocks noChangeShapeType="1"/>
            </p:cNvSpPr>
            <p:nvPr/>
          </p:nvSpPr>
          <p:spPr bwMode="auto">
            <a:xfrm>
              <a:off x="6398" y="2742"/>
              <a:ext cx="25" cy="0"/>
            </a:xfrm>
            <a:prstGeom prst="line">
              <a:avLst/>
            </a:prstGeom>
            <a:noFill/>
            <a:ln w="3175" cap="rnd">
              <a:solidFill>
                <a:srgbClr val="46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6" name="Freeform 165">
              <a:extLst>
                <a:ext uri="{FF2B5EF4-FFF2-40B4-BE49-F238E27FC236}">
                  <a16:creationId xmlns:a16="http://schemas.microsoft.com/office/drawing/2014/main" id="{A651CAB5-8C9B-38DF-631A-5BB91069AABF}"/>
                </a:ext>
              </a:extLst>
            </p:cNvPr>
            <p:cNvSpPr>
              <a:spLocks/>
            </p:cNvSpPr>
            <p:nvPr/>
          </p:nvSpPr>
          <p:spPr bwMode="auto">
            <a:xfrm>
              <a:off x="6403" y="2762"/>
              <a:ext cx="16" cy="40"/>
            </a:xfrm>
            <a:custGeom>
              <a:avLst/>
              <a:gdLst>
                <a:gd name="T0" fmla="*/ 8 w 16"/>
                <a:gd name="T1" fmla="*/ 0 h 40"/>
                <a:gd name="T2" fmla="*/ 16 w 16"/>
                <a:gd name="T3" fmla="*/ 3 h 40"/>
                <a:gd name="T4" fmla="*/ 0 w 16"/>
                <a:gd name="T5" fmla="*/ 10 h 40"/>
                <a:gd name="T6" fmla="*/ 16 w 16"/>
                <a:gd name="T7" fmla="*/ 17 h 40"/>
                <a:gd name="T8" fmla="*/ 0 w 16"/>
                <a:gd name="T9" fmla="*/ 23 h 40"/>
                <a:gd name="T10" fmla="*/ 16 w 16"/>
                <a:gd name="T11" fmla="*/ 30 h 40"/>
                <a:gd name="T12" fmla="*/ 0 w 16"/>
                <a:gd name="T13" fmla="*/ 36 h 40"/>
                <a:gd name="T14" fmla="*/ 8 w 16"/>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40">
                  <a:moveTo>
                    <a:pt x="8" y="0"/>
                  </a:moveTo>
                  <a:lnTo>
                    <a:pt x="16" y="3"/>
                  </a:lnTo>
                  <a:lnTo>
                    <a:pt x="0" y="10"/>
                  </a:lnTo>
                  <a:lnTo>
                    <a:pt x="16" y="17"/>
                  </a:lnTo>
                  <a:lnTo>
                    <a:pt x="0" y="23"/>
                  </a:lnTo>
                  <a:lnTo>
                    <a:pt x="16" y="30"/>
                  </a:lnTo>
                  <a:lnTo>
                    <a:pt x="0" y="36"/>
                  </a:lnTo>
                  <a:lnTo>
                    <a:pt x="8" y="40"/>
                  </a:lnTo>
                </a:path>
              </a:pathLst>
            </a:custGeom>
            <a:noFill/>
            <a:ln w="1588" cap="sq">
              <a:solidFill>
                <a:srgbClr val="3152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7" name="Line 166">
              <a:extLst>
                <a:ext uri="{FF2B5EF4-FFF2-40B4-BE49-F238E27FC236}">
                  <a16:creationId xmlns:a16="http://schemas.microsoft.com/office/drawing/2014/main" id="{4DC3484B-AEA5-FB8B-E347-117FB9024FC6}"/>
                </a:ext>
              </a:extLst>
            </p:cNvPr>
            <p:cNvSpPr>
              <a:spLocks noChangeShapeType="1"/>
            </p:cNvSpPr>
            <p:nvPr/>
          </p:nvSpPr>
          <p:spPr bwMode="auto">
            <a:xfrm flipH="1">
              <a:off x="5293" y="1196"/>
              <a:ext cx="692" cy="0"/>
            </a:xfrm>
            <a:prstGeom prst="line">
              <a:avLst/>
            </a:prstGeom>
            <a:noFill/>
            <a:ln w="3175" cap="rnd">
              <a:solidFill>
                <a:srgbClr val="70AD4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8" name="Rectangle 167">
              <a:extLst>
                <a:ext uri="{FF2B5EF4-FFF2-40B4-BE49-F238E27FC236}">
                  <a16:creationId xmlns:a16="http://schemas.microsoft.com/office/drawing/2014/main" id="{3A14F794-5C7B-9525-B9F1-D8658AA980CF}"/>
                </a:ext>
              </a:extLst>
            </p:cNvPr>
            <p:cNvSpPr>
              <a:spLocks noChangeArrowheads="1"/>
            </p:cNvSpPr>
            <p:nvPr/>
          </p:nvSpPr>
          <p:spPr bwMode="auto">
            <a:xfrm>
              <a:off x="4956" y="818"/>
              <a:ext cx="344" cy="454"/>
            </a:xfrm>
            <a:prstGeom prst="rect">
              <a:avLst/>
            </a:prstGeom>
            <a:solidFill>
              <a:srgbClr val="46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9" name="Rectangle 168">
              <a:extLst>
                <a:ext uri="{FF2B5EF4-FFF2-40B4-BE49-F238E27FC236}">
                  <a16:creationId xmlns:a16="http://schemas.microsoft.com/office/drawing/2014/main" id="{B5D6CFE1-B705-D207-6572-C9E7042C51F0}"/>
                </a:ext>
              </a:extLst>
            </p:cNvPr>
            <p:cNvSpPr>
              <a:spLocks noChangeArrowheads="1"/>
            </p:cNvSpPr>
            <p:nvPr/>
          </p:nvSpPr>
          <p:spPr bwMode="auto">
            <a:xfrm>
              <a:off x="4956" y="818"/>
              <a:ext cx="344" cy="454"/>
            </a:xfrm>
            <a:prstGeom prst="rect">
              <a:avLst/>
            </a:prstGeom>
            <a:noFill/>
            <a:ln w="0"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0" name="Rectangle 169">
              <a:extLst>
                <a:ext uri="{FF2B5EF4-FFF2-40B4-BE49-F238E27FC236}">
                  <a16:creationId xmlns:a16="http://schemas.microsoft.com/office/drawing/2014/main" id="{9D74DFBB-563D-A4C9-0371-DFE98F9E62A6}"/>
                </a:ext>
              </a:extLst>
            </p:cNvPr>
            <p:cNvSpPr>
              <a:spLocks noChangeArrowheads="1"/>
            </p:cNvSpPr>
            <p:nvPr/>
          </p:nvSpPr>
          <p:spPr bwMode="auto">
            <a:xfrm>
              <a:off x="5097" y="1004"/>
              <a:ext cx="97" cy="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FEFFFF"/>
                  </a:solidFill>
                  <a:effectLst/>
                  <a:latin typeface="Calibri" panose="020F0502020204030204" pitchFamily="34" charset="0"/>
                </a:rPr>
                <a:t>EC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31" name="Line 170">
              <a:extLst>
                <a:ext uri="{FF2B5EF4-FFF2-40B4-BE49-F238E27FC236}">
                  <a16:creationId xmlns:a16="http://schemas.microsoft.com/office/drawing/2014/main" id="{072034FF-C5F8-9EDE-3CCB-7CD58A47C186}"/>
                </a:ext>
              </a:extLst>
            </p:cNvPr>
            <p:cNvSpPr>
              <a:spLocks noChangeShapeType="1"/>
            </p:cNvSpPr>
            <p:nvPr/>
          </p:nvSpPr>
          <p:spPr bwMode="auto">
            <a:xfrm flipH="1">
              <a:off x="5985" y="2229"/>
              <a:ext cx="614" cy="0"/>
            </a:xfrm>
            <a:prstGeom prst="line">
              <a:avLst/>
            </a:prstGeom>
            <a:noFill/>
            <a:ln w="3175" cap="rnd">
              <a:solidFill>
                <a:srgbClr val="70AD4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2" name="Freeform 171">
              <a:extLst>
                <a:ext uri="{FF2B5EF4-FFF2-40B4-BE49-F238E27FC236}">
                  <a16:creationId xmlns:a16="http://schemas.microsoft.com/office/drawing/2014/main" id="{95F353F8-BD37-21CC-31B9-7B5D0A4D5F88}"/>
                </a:ext>
              </a:extLst>
            </p:cNvPr>
            <p:cNvSpPr>
              <a:spLocks/>
            </p:cNvSpPr>
            <p:nvPr/>
          </p:nvSpPr>
          <p:spPr bwMode="auto">
            <a:xfrm>
              <a:off x="5985" y="2678"/>
              <a:ext cx="614" cy="2"/>
            </a:xfrm>
            <a:custGeom>
              <a:avLst/>
              <a:gdLst>
                <a:gd name="T0" fmla="*/ 614 w 614"/>
                <a:gd name="T1" fmla="*/ 2 h 2"/>
                <a:gd name="T2" fmla="*/ 614 w 614"/>
                <a:gd name="T3" fmla="*/ 0 h 2"/>
                <a:gd name="T4" fmla="*/ 0 w 614"/>
                <a:gd name="T5" fmla="*/ 0 h 2"/>
              </a:gdLst>
              <a:ahLst/>
              <a:cxnLst>
                <a:cxn ang="0">
                  <a:pos x="T0" y="T1"/>
                </a:cxn>
                <a:cxn ang="0">
                  <a:pos x="T2" y="T3"/>
                </a:cxn>
                <a:cxn ang="0">
                  <a:pos x="T4" y="T5"/>
                </a:cxn>
              </a:cxnLst>
              <a:rect l="0" t="0" r="r" b="b"/>
              <a:pathLst>
                <a:path w="614" h="2">
                  <a:moveTo>
                    <a:pt x="614" y="2"/>
                  </a:moveTo>
                  <a:lnTo>
                    <a:pt x="614" y="0"/>
                  </a:lnTo>
                  <a:lnTo>
                    <a:pt x="0" y="0"/>
                  </a:lnTo>
                </a:path>
              </a:pathLst>
            </a:custGeom>
            <a:noFill/>
            <a:ln w="1588" cap="sq">
              <a:solidFill>
                <a:srgbClr val="92D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3" name="Line 172">
              <a:extLst>
                <a:ext uri="{FF2B5EF4-FFF2-40B4-BE49-F238E27FC236}">
                  <a16:creationId xmlns:a16="http://schemas.microsoft.com/office/drawing/2014/main" id="{2E67F96A-94D6-C008-7189-298D7956BE4D}"/>
                </a:ext>
              </a:extLst>
            </p:cNvPr>
            <p:cNvSpPr>
              <a:spLocks noChangeShapeType="1"/>
            </p:cNvSpPr>
            <p:nvPr/>
          </p:nvSpPr>
          <p:spPr bwMode="auto">
            <a:xfrm>
              <a:off x="5985" y="1196"/>
              <a:ext cx="0" cy="1482"/>
            </a:xfrm>
            <a:prstGeom prst="line">
              <a:avLst/>
            </a:prstGeom>
            <a:noFill/>
            <a:ln w="3175" cap="rnd">
              <a:solidFill>
                <a:srgbClr val="70AD4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4" name="Freeform 173">
              <a:extLst>
                <a:ext uri="{FF2B5EF4-FFF2-40B4-BE49-F238E27FC236}">
                  <a16:creationId xmlns:a16="http://schemas.microsoft.com/office/drawing/2014/main" id="{439A7127-638B-1DC6-9463-DD98D32FC338}"/>
                </a:ext>
              </a:extLst>
            </p:cNvPr>
            <p:cNvSpPr>
              <a:spLocks/>
            </p:cNvSpPr>
            <p:nvPr/>
          </p:nvSpPr>
          <p:spPr bwMode="auto">
            <a:xfrm>
              <a:off x="5550" y="995"/>
              <a:ext cx="78" cy="181"/>
            </a:xfrm>
            <a:custGeom>
              <a:avLst/>
              <a:gdLst>
                <a:gd name="T0" fmla="*/ 78 w 78"/>
                <a:gd name="T1" fmla="*/ 0 h 181"/>
                <a:gd name="T2" fmla="*/ 0 w 78"/>
                <a:gd name="T3" fmla="*/ 0 h 181"/>
                <a:gd name="T4" fmla="*/ 0 w 78"/>
                <a:gd name="T5" fmla="*/ 181 h 181"/>
              </a:gdLst>
              <a:ahLst/>
              <a:cxnLst>
                <a:cxn ang="0">
                  <a:pos x="T0" y="T1"/>
                </a:cxn>
                <a:cxn ang="0">
                  <a:pos x="T2" y="T3"/>
                </a:cxn>
                <a:cxn ang="0">
                  <a:pos x="T4" y="T5"/>
                </a:cxn>
              </a:cxnLst>
              <a:rect l="0" t="0" r="r" b="b"/>
              <a:pathLst>
                <a:path w="78" h="181">
                  <a:moveTo>
                    <a:pt x="78" y="0"/>
                  </a:moveTo>
                  <a:lnTo>
                    <a:pt x="0" y="0"/>
                  </a:lnTo>
                  <a:lnTo>
                    <a:pt x="0" y="181"/>
                  </a:lnTo>
                </a:path>
              </a:pathLst>
            </a:custGeom>
            <a:noFill/>
            <a:ln w="1588" cap="sq">
              <a:solidFill>
                <a:srgbClr val="92D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5" name="Freeform 174">
              <a:extLst>
                <a:ext uri="{FF2B5EF4-FFF2-40B4-BE49-F238E27FC236}">
                  <a16:creationId xmlns:a16="http://schemas.microsoft.com/office/drawing/2014/main" id="{CE856BF2-4AA0-44AB-8C80-7161E057EE81}"/>
                </a:ext>
              </a:extLst>
            </p:cNvPr>
            <p:cNvSpPr>
              <a:spLocks/>
            </p:cNvSpPr>
            <p:nvPr/>
          </p:nvSpPr>
          <p:spPr bwMode="auto">
            <a:xfrm>
              <a:off x="5627" y="988"/>
              <a:ext cx="22" cy="14"/>
            </a:xfrm>
            <a:custGeom>
              <a:avLst/>
              <a:gdLst>
                <a:gd name="T0" fmla="*/ 0 w 22"/>
                <a:gd name="T1" fmla="*/ 0 h 14"/>
                <a:gd name="T2" fmla="*/ 22 w 22"/>
                <a:gd name="T3" fmla="*/ 7 h 14"/>
                <a:gd name="T4" fmla="*/ 0 w 22"/>
                <a:gd name="T5" fmla="*/ 14 h 14"/>
                <a:gd name="T6" fmla="*/ 0 w 22"/>
                <a:gd name="T7" fmla="*/ 0 h 14"/>
              </a:gdLst>
              <a:ahLst/>
              <a:cxnLst>
                <a:cxn ang="0">
                  <a:pos x="T0" y="T1"/>
                </a:cxn>
                <a:cxn ang="0">
                  <a:pos x="T2" y="T3"/>
                </a:cxn>
                <a:cxn ang="0">
                  <a:pos x="T4" y="T5"/>
                </a:cxn>
                <a:cxn ang="0">
                  <a:pos x="T6" y="T7"/>
                </a:cxn>
              </a:cxnLst>
              <a:rect l="0" t="0" r="r" b="b"/>
              <a:pathLst>
                <a:path w="22" h="14">
                  <a:moveTo>
                    <a:pt x="0" y="0"/>
                  </a:moveTo>
                  <a:lnTo>
                    <a:pt x="22" y="7"/>
                  </a:lnTo>
                  <a:lnTo>
                    <a:pt x="0" y="14"/>
                  </a:lnTo>
                  <a:lnTo>
                    <a:pt x="0" y="0"/>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6" name="Freeform 175">
              <a:extLst>
                <a:ext uri="{FF2B5EF4-FFF2-40B4-BE49-F238E27FC236}">
                  <a16:creationId xmlns:a16="http://schemas.microsoft.com/office/drawing/2014/main" id="{0BDF10FB-BC2D-711E-5EA8-9E8CD2CD053C}"/>
                </a:ext>
              </a:extLst>
            </p:cNvPr>
            <p:cNvSpPr>
              <a:spLocks/>
            </p:cNvSpPr>
            <p:nvPr/>
          </p:nvSpPr>
          <p:spPr bwMode="auto">
            <a:xfrm>
              <a:off x="5542" y="1175"/>
              <a:ext cx="15" cy="21"/>
            </a:xfrm>
            <a:custGeom>
              <a:avLst/>
              <a:gdLst>
                <a:gd name="T0" fmla="*/ 15 w 15"/>
                <a:gd name="T1" fmla="*/ 0 h 21"/>
                <a:gd name="T2" fmla="*/ 8 w 15"/>
                <a:gd name="T3" fmla="*/ 21 h 21"/>
                <a:gd name="T4" fmla="*/ 0 w 15"/>
                <a:gd name="T5" fmla="*/ 0 h 21"/>
                <a:gd name="T6" fmla="*/ 15 w 15"/>
                <a:gd name="T7" fmla="*/ 0 h 21"/>
              </a:gdLst>
              <a:ahLst/>
              <a:cxnLst>
                <a:cxn ang="0">
                  <a:pos x="T0" y="T1"/>
                </a:cxn>
                <a:cxn ang="0">
                  <a:pos x="T2" y="T3"/>
                </a:cxn>
                <a:cxn ang="0">
                  <a:pos x="T4" y="T5"/>
                </a:cxn>
                <a:cxn ang="0">
                  <a:pos x="T6" y="T7"/>
                </a:cxn>
              </a:cxnLst>
              <a:rect l="0" t="0" r="r" b="b"/>
              <a:pathLst>
                <a:path w="15" h="21">
                  <a:moveTo>
                    <a:pt x="15" y="0"/>
                  </a:moveTo>
                  <a:lnTo>
                    <a:pt x="8" y="21"/>
                  </a:lnTo>
                  <a:lnTo>
                    <a:pt x="0" y="0"/>
                  </a:lnTo>
                  <a:lnTo>
                    <a:pt x="15" y="0"/>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0" name="Freeform 179">
              <a:extLst>
                <a:ext uri="{FF2B5EF4-FFF2-40B4-BE49-F238E27FC236}">
                  <a16:creationId xmlns:a16="http://schemas.microsoft.com/office/drawing/2014/main" id="{ACD5D3F1-D50F-C3E5-6AA8-9E9839DEF1CE}"/>
                </a:ext>
              </a:extLst>
            </p:cNvPr>
            <p:cNvSpPr>
              <a:spLocks/>
            </p:cNvSpPr>
            <p:nvPr/>
          </p:nvSpPr>
          <p:spPr bwMode="auto">
            <a:xfrm>
              <a:off x="4560" y="1581"/>
              <a:ext cx="23" cy="16"/>
            </a:xfrm>
            <a:custGeom>
              <a:avLst/>
              <a:gdLst>
                <a:gd name="T0" fmla="*/ 23 w 23"/>
                <a:gd name="T1" fmla="*/ 16 h 16"/>
                <a:gd name="T2" fmla="*/ 0 w 23"/>
                <a:gd name="T3" fmla="*/ 8 h 16"/>
                <a:gd name="T4" fmla="*/ 23 w 23"/>
                <a:gd name="T5" fmla="*/ 0 h 16"/>
                <a:gd name="T6" fmla="*/ 23 w 23"/>
                <a:gd name="T7" fmla="*/ 16 h 16"/>
              </a:gdLst>
              <a:ahLst/>
              <a:cxnLst>
                <a:cxn ang="0">
                  <a:pos x="T0" y="T1"/>
                </a:cxn>
                <a:cxn ang="0">
                  <a:pos x="T2" y="T3"/>
                </a:cxn>
                <a:cxn ang="0">
                  <a:pos x="T4" y="T5"/>
                </a:cxn>
                <a:cxn ang="0">
                  <a:pos x="T6" y="T7"/>
                </a:cxn>
              </a:cxnLst>
              <a:rect l="0" t="0" r="r" b="b"/>
              <a:pathLst>
                <a:path w="23" h="16">
                  <a:moveTo>
                    <a:pt x="23" y="16"/>
                  </a:moveTo>
                  <a:lnTo>
                    <a:pt x="0" y="8"/>
                  </a:lnTo>
                  <a:lnTo>
                    <a:pt x="23" y="0"/>
                  </a:lnTo>
                  <a:lnTo>
                    <a:pt x="23" y="16"/>
                  </a:lnTo>
                  <a:close/>
                </a:path>
              </a:pathLst>
            </a:custGeom>
            <a:solidFill>
              <a:srgbClr val="4672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1" name="Line 180">
              <a:extLst>
                <a:ext uri="{FF2B5EF4-FFF2-40B4-BE49-F238E27FC236}">
                  <a16:creationId xmlns:a16="http://schemas.microsoft.com/office/drawing/2014/main" id="{97F0424C-499D-5E92-CA8D-4381B7FF664C}"/>
                </a:ext>
              </a:extLst>
            </p:cNvPr>
            <p:cNvSpPr>
              <a:spLocks noChangeShapeType="1"/>
            </p:cNvSpPr>
            <p:nvPr/>
          </p:nvSpPr>
          <p:spPr bwMode="auto">
            <a:xfrm flipH="1" flipV="1">
              <a:off x="4581" y="2084"/>
              <a:ext cx="1999" cy="6"/>
            </a:xfrm>
            <a:prstGeom prst="line">
              <a:avLst/>
            </a:prstGeom>
            <a:noFill/>
            <a:ln w="3175" cap="rnd">
              <a:solidFill>
                <a:srgbClr val="46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2" name="Freeform 181">
              <a:extLst>
                <a:ext uri="{FF2B5EF4-FFF2-40B4-BE49-F238E27FC236}">
                  <a16:creationId xmlns:a16="http://schemas.microsoft.com/office/drawing/2014/main" id="{8255DDFC-491C-1EC3-8981-C8FA4B25972A}"/>
                </a:ext>
              </a:extLst>
            </p:cNvPr>
            <p:cNvSpPr>
              <a:spLocks/>
            </p:cNvSpPr>
            <p:nvPr/>
          </p:nvSpPr>
          <p:spPr bwMode="auto">
            <a:xfrm>
              <a:off x="6578" y="2082"/>
              <a:ext cx="23" cy="15"/>
            </a:xfrm>
            <a:custGeom>
              <a:avLst/>
              <a:gdLst>
                <a:gd name="T0" fmla="*/ 0 w 23"/>
                <a:gd name="T1" fmla="*/ 0 h 15"/>
                <a:gd name="T2" fmla="*/ 23 w 23"/>
                <a:gd name="T3" fmla="*/ 8 h 15"/>
                <a:gd name="T4" fmla="*/ 0 w 23"/>
                <a:gd name="T5" fmla="*/ 15 h 15"/>
                <a:gd name="T6" fmla="*/ 0 w 23"/>
                <a:gd name="T7" fmla="*/ 0 h 15"/>
              </a:gdLst>
              <a:ahLst/>
              <a:cxnLst>
                <a:cxn ang="0">
                  <a:pos x="T0" y="T1"/>
                </a:cxn>
                <a:cxn ang="0">
                  <a:pos x="T2" y="T3"/>
                </a:cxn>
                <a:cxn ang="0">
                  <a:pos x="T4" y="T5"/>
                </a:cxn>
                <a:cxn ang="0">
                  <a:pos x="T6" y="T7"/>
                </a:cxn>
              </a:cxnLst>
              <a:rect l="0" t="0" r="r" b="b"/>
              <a:pathLst>
                <a:path w="23" h="15">
                  <a:moveTo>
                    <a:pt x="0" y="0"/>
                  </a:moveTo>
                  <a:lnTo>
                    <a:pt x="23" y="8"/>
                  </a:lnTo>
                  <a:lnTo>
                    <a:pt x="0" y="15"/>
                  </a:lnTo>
                  <a:lnTo>
                    <a:pt x="0" y="0"/>
                  </a:lnTo>
                  <a:close/>
                </a:path>
              </a:pathLst>
            </a:custGeom>
            <a:solidFill>
              <a:srgbClr val="4672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3" name="Freeform 182">
              <a:extLst>
                <a:ext uri="{FF2B5EF4-FFF2-40B4-BE49-F238E27FC236}">
                  <a16:creationId xmlns:a16="http://schemas.microsoft.com/office/drawing/2014/main" id="{2AAA9520-4118-9EB9-9E02-C6D926AA0122}"/>
                </a:ext>
              </a:extLst>
            </p:cNvPr>
            <p:cNvSpPr>
              <a:spLocks/>
            </p:cNvSpPr>
            <p:nvPr/>
          </p:nvSpPr>
          <p:spPr bwMode="auto">
            <a:xfrm>
              <a:off x="4560" y="2076"/>
              <a:ext cx="23" cy="16"/>
            </a:xfrm>
            <a:custGeom>
              <a:avLst/>
              <a:gdLst>
                <a:gd name="T0" fmla="*/ 23 w 23"/>
                <a:gd name="T1" fmla="*/ 16 h 16"/>
                <a:gd name="T2" fmla="*/ 0 w 23"/>
                <a:gd name="T3" fmla="*/ 8 h 16"/>
                <a:gd name="T4" fmla="*/ 23 w 23"/>
                <a:gd name="T5" fmla="*/ 0 h 16"/>
                <a:gd name="T6" fmla="*/ 23 w 23"/>
                <a:gd name="T7" fmla="*/ 16 h 16"/>
              </a:gdLst>
              <a:ahLst/>
              <a:cxnLst>
                <a:cxn ang="0">
                  <a:pos x="T0" y="T1"/>
                </a:cxn>
                <a:cxn ang="0">
                  <a:pos x="T2" y="T3"/>
                </a:cxn>
                <a:cxn ang="0">
                  <a:pos x="T4" y="T5"/>
                </a:cxn>
                <a:cxn ang="0">
                  <a:pos x="T6" y="T7"/>
                </a:cxn>
              </a:cxnLst>
              <a:rect l="0" t="0" r="r" b="b"/>
              <a:pathLst>
                <a:path w="23" h="16">
                  <a:moveTo>
                    <a:pt x="23" y="16"/>
                  </a:moveTo>
                  <a:lnTo>
                    <a:pt x="0" y="8"/>
                  </a:lnTo>
                  <a:lnTo>
                    <a:pt x="23" y="0"/>
                  </a:lnTo>
                  <a:lnTo>
                    <a:pt x="23" y="16"/>
                  </a:lnTo>
                  <a:close/>
                </a:path>
              </a:pathLst>
            </a:custGeom>
            <a:solidFill>
              <a:srgbClr val="4672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4" name="Line 183">
              <a:extLst>
                <a:ext uri="{FF2B5EF4-FFF2-40B4-BE49-F238E27FC236}">
                  <a16:creationId xmlns:a16="http://schemas.microsoft.com/office/drawing/2014/main" id="{3B0E1D74-D7B2-1DFA-CA74-E3B06B4B2CAA}"/>
                </a:ext>
              </a:extLst>
            </p:cNvPr>
            <p:cNvSpPr>
              <a:spLocks noChangeShapeType="1"/>
            </p:cNvSpPr>
            <p:nvPr/>
          </p:nvSpPr>
          <p:spPr bwMode="auto">
            <a:xfrm flipH="1">
              <a:off x="4581" y="2617"/>
              <a:ext cx="2003" cy="1"/>
            </a:xfrm>
            <a:prstGeom prst="line">
              <a:avLst/>
            </a:prstGeom>
            <a:noFill/>
            <a:ln w="3175" cap="rnd">
              <a:solidFill>
                <a:srgbClr val="46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5" name="Freeform 184">
              <a:extLst>
                <a:ext uri="{FF2B5EF4-FFF2-40B4-BE49-F238E27FC236}">
                  <a16:creationId xmlns:a16="http://schemas.microsoft.com/office/drawing/2014/main" id="{B0AA432E-178A-F031-0E11-6A137738D82B}"/>
                </a:ext>
              </a:extLst>
            </p:cNvPr>
            <p:cNvSpPr>
              <a:spLocks/>
            </p:cNvSpPr>
            <p:nvPr/>
          </p:nvSpPr>
          <p:spPr bwMode="auto">
            <a:xfrm>
              <a:off x="6582" y="2609"/>
              <a:ext cx="23" cy="15"/>
            </a:xfrm>
            <a:custGeom>
              <a:avLst/>
              <a:gdLst>
                <a:gd name="T0" fmla="*/ 0 w 23"/>
                <a:gd name="T1" fmla="*/ 0 h 15"/>
                <a:gd name="T2" fmla="*/ 23 w 23"/>
                <a:gd name="T3" fmla="*/ 8 h 15"/>
                <a:gd name="T4" fmla="*/ 0 w 23"/>
                <a:gd name="T5" fmla="*/ 15 h 15"/>
                <a:gd name="T6" fmla="*/ 0 w 23"/>
                <a:gd name="T7" fmla="*/ 0 h 15"/>
              </a:gdLst>
              <a:ahLst/>
              <a:cxnLst>
                <a:cxn ang="0">
                  <a:pos x="T0" y="T1"/>
                </a:cxn>
                <a:cxn ang="0">
                  <a:pos x="T2" y="T3"/>
                </a:cxn>
                <a:cxn ang="0">
                  <a:pos x="T4" y="T5"/>
                </a:cxn>
                <a:cxn ang="0">
                  <a:pos x="T6" y="T7"/>
                </a:cxn>
              </a:cxnLst>
              <a:rect l="0" t="0" r="r" b="b"/>
              <a:pathLst>
                <a:path w="23" h="15">
                  <a:moveTo>
                    <a:pt x="0" y="0"/>
                  </a:moveTo>
                  <a:lnTo>
                    <a:pt x="23" y="8"/>
                  </a:lnTo>
                  <a:lnTo>
                    <a:pt x="0" y="15"/>
                  </a:lnTo>
                  <a:lnTo>
                    <a:pt x="0" y="0"/>
                  </a:lnTo>
                  <a:close/>
                </a:path>
              </a:pathLst>
            </a:custGeom>
            <a:solidFill>
              <a:srgbClr val="4672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6" name="Freeform 185">
              <a:extLst>
                <a:ext uri="{FF2B5EF4-FFF2-40B4-BE49-F238E27FC236}">
                  <a16:creationId xmlns:a16="http://schemas.microsoft.com/office/drawing/2014/main" id="{86B34C64-8427-DD3A-3FA0-94FE3763D810}"/>
                </a:ext>
              </a:extLst>
            </p:cNvPr>
            <p:cNvSpPr>
              <a:spLocks/>
            </p:cNvSpPr>
            <p:nvPr/>
          </p:nvSpPr>
          <p:spPr bwMode="auto">
            <a:xfrm>
              <a:off x="4560" y="2611"/>
              <a:ext cx="23" cy="15"/>
            </a:xfrm>
            <a:custGeom>
              <a:avLst/>
              <a:gdLst>
                <a:gd name="T0" fmla="*/ 23 w 23"/>
                <a:gd name="T1" fmla="*/ 15 h 15"/>
                <a:gd name="T2" fmla="*/ 0 w 23"/>
                <a:gd name="T3" fmla="*/ 7 h 15"/>
                <a:gd name="T4" fmla="*/ 23 w 23"/>
                <a:gd name="T5" fmla="*/ 0 h 15"/>
                <a:gd name="T6" fmla="*/ 23 w 23"/>
                <a:gd name="T7" fmla="*/ 15 h 15"/>
              </a:gdLst>
              <a:ahLst/>
              <a:cxnLst>
                <a:cxn ang="0">
                  <a:pos x="T0" y="T1"/>
                </a:cxn>
                <a:cxn ang="0">
                  <a:pos x="T2" y="T3"/>
                </a:cxn>
                <a:cxn ang="0">
                  <a:pos x="T4" y="T5"/>
                </a:cxn>
                <a:cxn ang="0">
                  <a:pos x="T6" y="T7"/>
                </a:cxn>
              </a:cxnLst>
              <a:rect l="0" t="0" r="r" b="b"/>
              <a:pathLst>
                <a:path w="23" h="15">
                  <a:moveTo>
                    <a:pt x="23" y="15"/>
                  </a:moveTo>
                  <a:lnTo>
                    <a:pt x="0" y="7"/>
                  </a:lnTo>
                  <a:lnTo>
                    <a:pt x="23" y="0"/>
                  </a:lnTo>
                  <a:lnTo>
                    <a:pt x="23" y="15"/>
                  </a:lnTo>
                  <a:close/>
                </a:path>
              </a:pathLst>
            </a:custGeom>
            <a:solidFill>
              <a:srgbClr val="4672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1" name="Rectangle 189">
              <a:extLst>
                <a:ext uri="{FF2B5EF4-FFF2-40B4-BE49-F238E27FC236}">
                  <a16:creationId xmlns:a16="http://schemas.microsoft.com/office/drawing/2014/main" id="{7A9B7832-E8D4-A63F-7C19-2619032F4096}"/>
                </a:ext>
              </a:extLst>
            </p:cNvPr>
            <p:cNvSpPr>
              <a:spLocks noChangeArrowheads="1"/>
            </p:cNvSpPr>
            <p:nvPr/>
          </p:nvSpPr>
          <p:spPr bwMode="auto">
            <a:xfrm>
              <a:off x="5370" y="2037"/>
              <a:ext cx="156"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a:ln>
                    <a:noFill/>
                  </a:ln>
                  <a:solidFill>
                    <a:srgbClr val="4672C4"/>
                  </a:solidFill>
                  <a:effectLst/>
                  <a:latin typeface="Calibri" panose="020F0502020204030204" pitchFamily="34" charset="0"/>
                </a:rPr>
                <a:t>PORT_0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52" name="Rectangle 190">
              <a:extLst>
                <a:ext uri="{FF2B5EF4-FFF2-40B4-BE49-F238E27FC236}">
                  <a16:creationId xmlns:a16="http://schemas.microsoft.com/office/drawing/2014/main" id="{2399F73B-2555-4206-3B12-81FC75404340}"/>
                </a:ext>
              </a:extLst>
            </p:cNvPr>
            <p:cNvSpPr>
              <a:spLocks noChangeArrowheads="1"/>
            </p:cNvSpPr>
            <p:nvPr/>
          </p:nvSpPr>
          <p:spPr bwMode="auto">
            <a:xfrm>
              <a:off x="5314" y="2567"/>
              <a:ext cx="156"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600">
                  <a:solidFill>
                    <a:srgbClr val="4672C4"/>
                  </a:solidFill>
                  <a:latin typeface="Calibri" panose="020F0502020204030204" pitchFamily="34" charset="0"/>
                </a:rPr>
                <a:t>PORT</a:t>
              </a:r>
              <a:r>
                <a:rPr kumimoji="0" lang="en-US" altLang="en-US" sz="600" b="0" i="0" u="none" strike="noStrike" cap="none" normalizeH="0" baseline="0">
                  <a:ln>
                    <a:noFill/>
                  </a:ln>
                  <a:solidFill>
                    <a:srgbClr val="4672C4"/>
                  </a:solidFill>
                  <a:effectLst/>
                  <a:latin typeface="Calibri" panose="020F0502020204030204" pitchFamily="34" charset="0"/>
                </a:rPr>
                <a:t>_1</a:t>
              </a:r>
              <a:endParaRPr kumimoji="0" lang="en-US" altLang="en-US" sz="600" b="0" i="0" u="none" strike="noStrike" cap="none" normalizeH="0" baseline="0">
                <a:ln>
                  <a:noFill/>
                </a:ln>
                <a:solidFill>
                  <a:schemeClr val="tx1"/>
                </a:solidFill>
                <a:effectLst/>
                <a:latin typeface="Arial" panose="020B0604020202020204" pitchFamily="34" charset="0"/>
              </a:endParaRPr>
            </a:p>
          </p:txBody>
        </p:sp>
        <p:sp>
          <p:nvSpPr>
            <p:cNvPr id="1153" name="Rectangle 191">
              <a:extLst>
                <a:ext uri="{FF2B5EF4-FFF2-40B4-BE49-F238E27FC236}">
                  <a16:creationId xmlns:a16="http://schemas.microsoft.com/office/drawing/2014/main" id="{E06449FA-2E32-8FB4-6399-E295D3CB6BAF}"/>
                </a:ext>
              </a:extLst>
            </p:cNvPr>
            <p:cNvSpPr>
              <a:spLocks noChangeArrowheads="1"/>
            </p:cNvSpPr>
            <p:nvPr/>
          </p:nvSpPr>
          <p:spPr bwMode="auto">
            <a:xfrm>
              <a:off x="6605" y="2503"/>
              <a:ext cx="47" cy="354"/>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4" name="Rectangle 192">
              <a:extLst>
                <a:ext uri="{FF2B5EF4-FFF2-40B4-BE49-F238E27FC236}">
                  <a16:creationId xmlns:a16="http://schemas.microsoft.com/office/drawing/2014/main" id="{94FB8E35-ADC5-18F9-27FE-6C9E808A05EF}"/>
                </a:ext>
              </a:extLst>
            </p:cNvPr>
            <p:cNvSpPr>
              <a:spLocks noChangeArrowheads="1"/>
            </p:cNvSpPr>
            <p:nvPr/>
          </p:nvSpPr>
          <p:spPr bwMode="auto">
            <a:xfrm>
              <a:off x="6605" y="2503"/>
              <a:ext cx="47" cy="354"/>
            </a:xfrm>
            <a:prstGeom prst="rect">
              <a:avLst/>
            </a:prstGeom>
            <a:noFill/>
            <a:ln w="0"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5" name="Rectangle 193">
              <a:extLst>
                <a:ext uri="{FF2B5EF4-FFF2-40B4-BE49-F238E27FC236}">
                  <a16:creationId xmlns:a16="http://schemas.microsoft.com/office/drawing/2014/main" id="{9D9E001F-872B-8613-F432-B97152CC7894}"/>
                </a:ext>
              </a:extLst>
            </p:cNvPr>
            <p:cNvSpPr>
              <a:spLocks noChangeArrowheads="1"/>
            </p:cNvSpPr>
            <p:nvPr/>
          </p:nvSpPr>
          <p:spPr bwMode="auto">
            <a:xfrm>
              <a:off x="6623" y="2559"/>
              <a:ext cx="25"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 b="0" i="0" u="none" strike="noStrike" cap="none" normalizeH="0" baseline="0">
                  <a:ln>
                    <a:noFill/>
                  </a:ln>
                  <a:solidFill>
                    <a:srgbClr val="FEFFFF"/>
                  </a:solidFill>
                  <a:effectLst/>
                  <a:latin typeface="Calibri" panose="020F0502020204030204" pitchFamily="34" charset="0"/>
                </a:rPr>
                <a:t>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56" name="Rectangle 194">
              <a:extLst>
                <a:ext uri="{FF2B5EF4-FFF2-40B4-BE49-F238E27FC236}">
                  <a16:creationId xmlns:a16="http://schemas.microsoft.com/office/drawing/2014/main" id="{4B7CF109-2A7D-0B65-9BFD-EC0393E4D702}"/>
                </a:ext>
              </a:extLst>
            </p:cNvPr>
            <p:cNvSpPr>
              <a:spLocks noChangeArrowheads="1"/>
            </p:cNvSpPr>
            <p:nvPr/>
          </p:nvSpPr>
          <p:spPr bwMode="auto">
            <a:xfrm>
              <a:off x="6622" y="2587"/>
              <a:ext cx="27" cy="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 b="0" i="0" u="none" strike="noStrike" cap="none" normalizeH="0" baseline="0">
                  <a:ln>
                    <a:noFill/>
                  </a:ln>
                  <a:solidFill>
                    <a:srgbClr val="FEFFFF"/>
                  </a:solidFill>
                  <a:effectLst/>
                  <a:latin typeface="Calibri" panose="020F0502020204030204" pitchFamily="34" charset="0"/>
                </a:rPr>
                <a:t>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57" name="Rectangle 195">
              <a:extLst>
                <a:ext uri="{FF2B5EF4-FFF2-40B4-BE49-F238E27FC236}">
                  <a16:creationId xmlns:a16="http://schemas.microsoft.com/office/drawing/2014/main" id="{878602FE-F9E3-919D-1240-7284E8070E81}"/>
                </a:ext>
              </a:extLst>
            </p:cNvPr>
            <p:cNvSpPr>
              <a:spLocks noChangeArrowheads="1"/>
            </p:cNvSpPr>
            <p:nvPr/>
          </p:nvSpPr>
          <p:spPr bwMode="auto">
            <a:xfrm>
              <a:off x="6622" y="2613"/>
              <a:ext cx="28"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 b="0" i="0" u="none" strike="noStrike" cap="none" normalizeH="0" baseline="0">
                  <a:ln>
                    <a:noFill/>
                  </a:ln>
                  <a:solidFill>
                    <a:srgbClr val="FEFFFF"/>
                  </a:solidFill>
                  <a:effectLst/>
                  <a:latin typeface="Calibri" panose="020F0502020204030204" pitchFamily="34" charset="0"/>
                </a:rPr>
                <a:t>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58" name="Rectangle 196">
              <a:extLst>
                <a:ext uri="{FF2B5EF4-FFF2-40B4-BE49-F238E27FC236}">
                  <a16:creationId xmlns:a16="http://schemas.microsoft.com/office/drawing/2014/main" id="{C90AA0B0-8291-C370-1560-4617E7BBE86D}"/>
                </a:ext>
              </a:extLst>
            </p:cNvPr>
            <p:cNvSpPr>
              <a:spLocks noChangeArrowheads="1"/>
            </p:cNvSpPr>
            <p:nvPr/>
          </p:nvSpPr>
          <p:spPr bwMode="auto">
            <a:xfrm>
              <a:off x="6622" y="2640"/>
              <a:ext cx="28" cy="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 b="0" i="0" u="none" strike="noStrike" cap="none" normalizeH="0" baseline="0">
                  <a:ln>
                    <a:noFill/>
                  </a:ln>
                  <a:solidFill>
                    <a:srgbClr val="FEFFFF"/>
                  </a:solidFill>
                  <a:effectLst/>
                  <a:latin typeface="Calibri" panose="020F0502020204030204" pitchFamily="34" charset="0"/>
                </a:rPr>
                <a:t>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59" name="Rectangle 197">
              <a:extLst>
                <a:ext uri="{FF2B5EF4-FFF2-40B4-BE49-F238E27FC236}">
                  <a16:creationId xmlns:a16="http://schemas.microsoft.com/office/drawing/2014/main" id="{1C123654-1934-28DB-96EE-399CF0445651}"/>
                </a:ext>
              </a:extLst>
            </p:cNvPr>
            <p:cNvSpPr>
              <a:spLocks noChangeArrowheads="1"/>
            </p:cNvSpPr>
            <p:nvPr/>
          </p:nvSpPr>
          <p:spPr bwMode="auto">
            <a:xfrm>
              <a:off x="6624" y="2666"/>
              <a:ext cx="23"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 b="0" i="0" u="none" strike="noStrike" cap="none" normalizeH="0" baseline="0">
                  <a:ln>
                    <a:noFill/>
                  </a:ln>
                  <a:solidFill>
                    <a:srgbClr val="FEFFFF"/>
                  </a:solidFill>
                  <a:effectLst/>
                  <a:latin typeface="Calibri" panose="020F0502020204030204" pitchFamily="34" charset="0"/>
                </a:rPr>
                <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60" name="Rectangle 198">
              <a:extLst>
                <a:ext uri="{FF2B5EF4-FFF2-40B4-BE49-F238E27FC236}">
                  <a16:creationId xmlns:a16="http://schemas.microsoft.com/office/drawing/2014/main" id="{72F494C8-45B5-9E23-D692-297E7F4EF083}"/>
                </a:ext>
              </a:extLst>
            </p:cNvPr>
            <p:cNvSpPr>
              <a:spLocks noChangeArrowheads="1"/>
            </p:cNvSpPr>
            <p:nvPr/>
          </p:nvSpPr>
          <p:spPr bwMode="auto">
            <a:xfrm>
              <a:off x="6623" y="2691"/>
              <a:ext cx="25"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 b="0" i="0" u="none" strike="noStrike" cap="none" normalizeH="0" baseline="0">
                  <a:ln>
                    <a:noFill/>
                  </a:ln>
                  <a:solidFill>
                    <a:srgbClr val="FEFFFF"/>
                  </a:solidFill>
                  <a:effectLst/>
                  <a:latin typeface="Calibri" panose="020F0502020204030204" pitchFamily="34" charset="0"/>
                </a:rPr>
                <a:t>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61" name="Rectangle 199">
              <a:extLst>
                <a:ext uri="{FF2B5EF4-FFF2-40B4-BE49-F238E27FC236}">
                  <a16:creationId xmlns:a16="http://schemas.microsoft.com/office/drawing/2014/main" id="{D9A60D20-D9C6-D32D-1ED7-4F070C1E6E70}"/>
                </a:ext>
              </a:extLst>
            </p:cNvPr>
            <p:cNvSpPr>
              <a:spLocks noChangeArrowheads="1"/>
            </p:cNvSpPr>
            <p:nvPr/>
          </p:nvSpPr>
          <p:spPr bwMode="auto">
            <a:xfrm>
              <a:off x="6624" y="2719"/>
              <a:ext cx="23" cy="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 b="0" i="0" u="none" strike="noStrike" cap="none" normalizeH="0" baseline="0">
                  <a:ln>
                    <a:noFill/>
                  </a:ln>
                  <a:solidFill>
                    <a:srgbClr val="FEFFFF"/>
                  </a:solidFill>
                  <a:effectLst/>
                  <a:latin typeface="Calibri" panose="020F0502020204030204" pitchFamily="34" charset="0"/>
                </a:rPr>
                <a:t>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62" name="Rectangle 200">
              <a:extLst>
                <a:ext uri="{FF2B5EF4-FFF2-40B4-BE49-F238E27FC236}">
                  <a16:creationId xmlns:a16="http://schemas.microsoft.com/office/drawing/2014/main" id="{BF8AD147-63C5-C47D-4227-89A9D094B544}"/>
                </a:ext>
              </a:extLst>
            </p:cNvPr>
            <p:cNvSpPr>
              <a:spLocks noChangeArrowheads="1"/>
            </p:cNvSpPr>
            <p:nvPr/>
          </p:nvSpPr>
          <p:spPr bwMode="auto">
            <a:xfrm>
              <a:off x="6622" y="2745"/>
              <a:ext cx="27"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 b="0" i="0" u="none" strike="noStrike" cap="none" normalizeH="0" baseline="0">
                  <a:ln>
                    <a:noFill/>
                  </a:ln>
                  <a:solidFill>
                    <a:srgbClr val="FEFFFF"/>
                  </a:solidFill>
                  <a:effectLst/>
                  <a:latin typeface="Calibri" panose="020F0502020204030204" pitchFamily="34" charset="0"/>
                </a:rPr>
                <a:t>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63" name="Rectangle 201">
              <a:extLst>
                <a:ext uri="{FF2B5EF4-FFF2-40B4-BE49-F238E27FC236}">
                  <a16:creationId xmlns:a16="http://schemas.microsoft.com/office/drawing/2014/main" id="{5B052B6A-95C3-B700-9D30-C48B2E32B81A}"/>
                </a:ext>
              </a:extLst>
            </p:cNvPr>
            <p:cNvSpPr>
              <a:spLocks noChangeArrowheads="1"/>
            </p:cNvSpPr>
            <p:nvPr/>
          </p:nvSpPr>
          <p:spPr bwMode="auto">
            <a:xfrm>
              <a:off x="6623" y="2772"/>
              <a:ext cx="25" cy="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 b="0" i="0" u="none" strike="noStrike" cap="none" normalizeH="0" baseline="0">
                  <a:ln>
                    <a:noFill/>
                  </a:ln>
                  <a:solidFill>
                    <a:srgbClr val="FEFFFF"/>
                  </a:solidFill>
                  <a:effectLst/>
                  <a:latin typeface="Calibri" panose="020F0502020204030204" pitchFamily="34" charset="0"/>
                </a:rPr>
                <a:t>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64" name="Rectangle 202">
              <a:extLst>
                <a:ext uri="{FF2B5EF4-FFF2-40B4-BE49-F238E27FC236}">
                  <a16:creationId xmlns:a16="http://schemas.microsoft.com/office/drawing/2014/main" id="{0154A918-0D7E-B669-B283-7AF424C9BDBD}"/>
                </a:ext>
              </a:extLst>
            </p:cNvPr>
            <p:cNvSpPr>
              <a:spLocks noChangeArrowheads="1"/>
            </p:cNvSpPr>
            <p:nvPr/>
          </p:nvSpPr>
          <p:spPr bwMode="auto">
            <a:xfrm>
              <a:off x="6601" y="1977"/>
              <a:ext cx="46" cy="354"/>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5" name="Rectangle 203">
              <a:extLst>
                <a:ext uri="{FF2B5EF4-FFF2-40B4-BE49-F238E27FC236}">
                  <a16:creationId xmlns:a16="http://schemas.microsoft.com/office/drawing/2014/main" id="{A5E18E85-00A2-2606-C6ED-F90B6E7D1C15}"/>
                </a:ext>
              </a:extLst>
            </p:cNvPr>
            <p:cNvSpPr>
              <a:spLocks noChangeArrowheads="1"/>
            </p:cNvSpPr>
            <p:nvPr/>
          </p:nvSpPr>
          <p:spPr bwMode="auto">
            <a:xfrm>
              <a:off x="6601" y="1977"/>
              <a:ext cx="46" cy="354"/>
            </a:xfrm>
            <a:prstGeom prst="rect">
              <a:avLst/>
            </a:prstGeom>
            <a:noFill/>
            <a:ln w="0"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6" name="Rectangle 204">
              <a:extLst>
                <a:ext uri="{FF2B5EF4-FFF2-40B4-BE49-F238E27FC236}">
                  <a16:creationId xmlns:a16="http://schemas.microsoft.com/office/drawing/2014/main" id="{3EB90F30-C6AF-FEF3-7D19-074EBCF19F7D}"/>
                </a:ext>
              </a:extLst>
            </p:cNvPr>
            <p:cNvSpPr>
              <a:spLocks noChangeArrowheads="1"/>
            </p:cNvSpPr>
            <p:nvPr/>
          </p:nvSpPr>
          <p:spPr bwMode="auto">
            <a:xfrm>
              <a:off x="6619" y="2035"/>
              <a:ext cx="25" cy="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 b="0" i="0" u="none" strike="noStrike" cap="none" normalizeH="0" baseline="0">
                  <a:ln>
                    <a:noFill/>
                  </a:ln>
                  <a:solidFill>
                    <a:srgbClr val="FEFFFF"/>
                  </a:solidFill>
                  <a:effectLst/>
                  <a:latin typeface="Calibri" panose="020F0502020204030204" pitchFamily="34" charset="0"/>
                </a:rPr>
                <a:t>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67" name="Rectangle 205">
              <a:extLst>
                <a:ext uri="{FF2B5EF4-FFF2-40B4-BE49-F238E27FC236}">
                  <a16:creationId xmlns:a16="http://schemas.microsoft.com/office/drawing/2014/main" id="{DD9A8F23-5CF7-6A2B-8113-8036E0F2ADB1}"/>
                </a:ext>
              </a:extLst>
            </p:cNvPr>
            <p:cNvSpPr>
              <a:spLocks noChangeArrowheads="1"/>
            </p:cNvSpPr>
            <p:nvPr/>
          </p:nvSpPr>
          <p:spPr bwMode="auto">
            <a:xfrm>
              <a:off x="6617" y="2061"/>
              <a:ext cx="28"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 b="0" i="0" u="none" strike="noStrike" cap="none" normalizeH="0" baseline="0">
                  <a:ln>
                    <a:noFill/>
                  </a:ln>
                  <a:solidFill>
                    <a:srgbClr val="FEFFFF"/>
                  </a:solidFill>
                  <a:effectLst/>
                  <a:latin typeface="Calibri" panose="020F0502020204030204" pitchFamily="34" charset="0"/>
                </a:rPr>
                <a:t>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69" name="Rectangle 206">
              <a:extLst>
                <a:ext uri="{FF2B5EF4-FFF2-40B4-BE49-F238E27FC236}">
                  <a16:creationId xmlns:a16="http://schemas.microsoft.com/office/drawing/2014/main" id="{894231B5-E9A9-7DA4-3C91-42FA2491EB77}"/>
                </a:ext>
              </a:extLst>
            </p:cNvPr>
            <p:cNvSpPr>
              <a:spLocks noChangeArrowheads="1"/>
            </p:cNvSpPr>
            <p:nvPr/>
          </p:nvSpPr>
          <p:spPr bwMode="auto">
            <a:xfrm>
              <a:off x="6617" y="2087"/>
              <a:ext cx="28"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 b="0" i="0" u="none" strike="noStrike" cap="none" normalizeH="0" baseline="0">
                  <a:ln>
                    <a:noFill/>
                  </a:ln>
                  <a:solidFill>
                    <a:srgbClr val="FEFFFF"/>
                  </a:solidFill>
                  <a:effectLst/>
                  <a:latin typeface="Calibri" panose="020F0502020204030204" pitchFamily="34" charset="0"/>
                </a:rPr>
                <a:t>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70" name="Rectangle 207">
              <a:extLst>
                <a:ext uri="{FF2B5EF4-FFF2-40B4-BE49-F238E27FC236}">
                  <a16:creationId xmlns:a16="http://schemas.microsoft.com/office/drawing/2014/main" id="{113B6FE5-28E1-5018-2CA8-B2236CC96098}"/>
                </a:ext>
              </a:extLst>
            </p:cNvPr>
            <p:cNvSpPr>
              <a:spLocks noChangeArrowheads="1"/>
            </p:cNvSpPr>
            <p:nvPr/>
          </p:nvSpPr>
          <p:spPr bwMode="auto">
            <a:xfrm>
              <a:off x="6617" y="2114"/>
              <a:ext cx="28" cy="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 b="0" i="0" u="none" strike="noStrike" cap="none" normalizeH="0" baseline="0">
                  <a:ln>
                    <a:noFill/>
                  </a:ln>
                  <a:solidFill>
                    <a:srgbClr val="FEFFFF"/>
                  </a:solidFill>
                  <a:effectLst/>
                  <a:latin typeface="Calibri" panose="020F0502020204030204" pitchFamily="34" charset="0"/>
                </a:rPr>
                <a:t>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71" name="Rectangle 208">
              <a:extLst>
                <a:ext uri="{FF2B5EF4-FFF2-40B4-BE49-F238E27FC236}">
                  <a16:creationId xmlns:a16="http://schemas.microsoft.com/office/drawing/2014/main" id="{33954BC2-3385-56CF-AEE6-40427A644553}"/>
                </a:ext>
              </a:extLst>
            </p:cNvPr>
            <p:cNvSpPr>
              <a:spLocks noChangeArrowheads="1"/>
            </p:cNvSpPr>
            <p:nvPr/>
          </p:nvSpPr>
          <p:spPr bwMode="auto">
            <a:xfrm>
              <a:off x="6619" y="2140"/>
              <a:ext cx="24"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 b="0" i="0" u="none" strike="noStrike" cap="none" normalizeH="0" baseline="0">
                  <a:ln>
                    <a:noFill/>
                  </a:ln>
                  <a:solidFill>
                    <a:srgbClr val="FEFFFF"/>
                  </a:solidFill>
                  <a:effectLst/>
                  <a:latin typeface="Calibri" panose="020F0502020204030204" pitchFamily="34" charset="0"/>
                </a:rPr>
                <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72" name="Rectangle 209">
              <a:extLst>
                <a:ext uri="{FF2B5EF4-FFF2-40B4-BE49-F238E27FC236}">
                  <a16:creationId xmlns:a16="http://schemas.microsoft.com/office/drawing/2014/main" id="{A5971196-0219-86EE-100C-E4BD4E24461E}"/>
                </a:ext>
              </a:extLst>
            </p:cNvPr>
            <p:cNvSpPr>
              <a:spLocks noChangeArrowheads="1"/>
            </p:cNvSpPr>
            <p:nvPr/>
          </p:nvSpPr>
          <p:spPr bwMode="auto">
            <a:xfrm>
              <a:off x="6619" y="2165"/>
              <a:ext cx="25"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 b="0" i="0" u="none" strike="noStrike" cap="none" normalizeH="0" baseline="0">
                  <a:ln>
                    <a:noFill/>
                  </a:ln>
                  <a:solidFill>
                    <a:srgbClr val="FEFFFF"/>
                  </a:solidFill>
                  <a:effectLst/>
                  <a:latin typeface="Calibri" panose="020F0502020204030204" pitchFamily="34" charset="0"/>
                </a:rPr>
                <a:t>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73" name="Rectangle 210">
              <a:extLst>
                <a:ext uri="{FF2B5EF4-FFF2-40B4-BE49-F238E27FC236}">
                  <a16:creationId xmlns:a16="http://schemas.microsoft.com/office/drawing/2014/main" id="{7A431E95-CE7B-C1E9-BA6E-A599B03B3F96}"/>
                </a:ext>
              </a:extLst>
            </p:cNvPr>
            <p:cNvSpPr>
              <a:spLocks noChangeArrowheads="1"/>
            </p:cNvSpPr>
            <p:nvPr/>
          </p:nvSpPr>
          <p:spPr bwMode="auto">
            <a:xfrm>
              <a:off x="6619" y="2193"/>
              <a:ext cx="24"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 b="0" i="0" u="none" strike="noStrike" cap="none" normalizeH="0" baseline="0">
                  <a:ln>
                    <a:noFill/>
                  </a:ln>
                  <a:solidFill>
                    <a:srgbClr val="FEFFFF"/>
                  </a:solidFill>
                  <a:effectLst/>
                  <a:latin typeface="Calibri" panose="020F0502020204030204" pitchFamily="34" charset="0"/>
                </a:rPr>
                <a:t>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74" name="Rectangle 211">
              <a:extLst>
                <a:ext uri="{FF2B5EF4-FFF2-40B4-BE49-F238E27FC236}">
                  <a16:creationId xmlns:a16="http://schemas.microsoft.com/office/drawing/2014/main" id="{18D44970-C8EA-5CF6-1DAC-5B511D4083E8}"/>
                </a:ext>
              </a:extLst>
            </p:cNvPr>
            <p:cNvSpPr>
              <a:spLocks noChangeArrowheads="1"/>
            </p:cNvSpPr>
            <p:nvPr/>
          </p:nvSpPr>
          <p:spPr bwMode="auto">
            <a:xfrm>
              <a:off x="6617" y="2219"/>
              <a:ext cx="28"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 b="0" i="0" u="none" strike="noStrike" cap="none" normalizeH="0" baseline="0">
                  <a:ln>
                    <a:noFill/>
                  </a:ln>
                  <a:solidFill>
                    <a:srgbClr val="FEFFFF"/>
                  </a:solidFill>
                  <a:effectLst/>
                  <a:latin typeface="Calibri" panose="020F0502020204030204" pitchFamily="34" charset="0"/>
                </a:rPr>
                <a:t>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75" name="Rectangle 212">
              <a:extLst>
                <a:ext uri="{FF2B5EF4-FFF2-40B4-BE49-F238E27FC236}">
                  <a16:creationId xmlns:a16="http://schemas.microsoft.com/office/drawing/2014/main" id="{D1E8B5DB-54CB-F3A6-1B68-F2407718D759}"/>
                </a:ext>
              </a:extLst>
            </p:cNvPr>
            <p:cNvSpPr>
              <a:spLocks noChangeArrowheads="1"/>
            </p:cNvSpPr>
            <p:nvPr/>
          </p:nvSpPr>
          <p:spPr bwMode="auto">
            <a:xfrm>
              <a:off x="6619" y="2246"/>
              <a:ext cx="25" cy="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 b="0" i="0" u="none" strike="noStrike" cap="none" normalizeH="0" baseline="0">
                  <a:ln>
                    <a:noFill/>
                  </a:ln>
                  <a:solidFill>
                    <a:srgbClr val="FEFFFF"/>
                  </a:solidFill>
                  <a:effectLst/>
                  <a:latin typeface="Calibri" panose="020F0502020204030204" pitchFamily="34" charset="0"/>
                </a:rPr>
                <a:t>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78" name="Rectangle 215">
              <a:extLst>
                <a:ext uri="{FF2B5EF4-FFF2-40B4-BE49-F238E27FC236}">
                  <a16:creationId xmlns:a16="http://schemas.microsoft.com/office/drawing/2014/main" id="{D3C66548-A522-DA11-AB56-9BE59B5941D2}"/>
                </a:ext>
              </a:extLst>
            </p:cNvPr>
            <p:cNvSpPr>
              <a:spLocks noChangeArrowheads="1"/>
            </p:cNvSpPr>
            <p:nvPr/>
          </p:nvSpPr>
          <p:spPr bwMode="auto">
            <a:xfrm>
              <a:off x="6591" y="1531"/>
              <a:ext cx="25"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 b="0" i="0" u="none" strike="noStrike" cap="none" normalizeH="0" baseline="0">
                  <a:ln>
                    <a:noFill/>
                  </a:ln>
                  <a:solidFill>
                    <a:srgbClr val="FEFFFF"/>
                  </a:solidFill>
                  <a:effectLst/>
                  <a:latin typeface="Calibri" panose="020F0502020204030204" pitchFamily="34" charset="0"/>
                </a:rPr>
                <a:t>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81" name="Rectangle 218">
              <a:extLst>
                <a:ext uri="{FF2B5EF4-FFF2-40B4-BE49-F238E27FC236}">
                  <a16:creationId xmlns:a16="http://schemas.microsoft.com/office/drawing/2014/main" id="{4E8F663B-84AC-BA1F-0B4D-5D636E4FCF71}"/>
                </a:ext>
              </a:extLst>
            </p:cNvPr>
            <p:cNvSpPr>
              <a:spLocks noChangeArrowheads="1"/>
            </p:cNvSpPr>
            <p:nvPr/>
          </p:nvSpPr>
          <p:spPr bwMode="auto">
            <a:xfrm>
              <a:off x="6589" y="1610"/>
              <a:ext cx="28"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 b="0" i="0" u="none" strike="noStrike" cap="none" normalizeH="0" baseline="0">
                  <a:ln>
                    <a:noFill/>
                  </a:ln>
                  <a:solidFill>
                    <a:srgbClr val="FEFFFF"/>
                  </a:solidFill>
                  <a:effectLst/>
                  <a:latin typeface="Calibri" panose="020F0502020204030204" pitchFamily="34" charset="0"/>
                </a:rPr>
                <a:t>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82" name="Rectangle 219">
              <a:extLst>
                <a:ext uri="{FF2B5EF4-FFF2-40B4-BE49-F238E27FC236}">
                  <a16:creationId xmlns:a16="http://schemas.microsoft.com/office/drawing/2014/main" id="{E993BB42-D7C0-FBD4-750B-F39DA677EF57}"/>
                </a:ext>
              </a:extLst>
            </p:cNvPr>
            <p:cNvSpPr>
              <a:spLocks noChangeArrowheads="1"/>
            </p:cNvSpPr>
            <p:nvPr/>
          </p:nvSpPr>
          <p:spPr bwMode="auto">
            <a:xfrm>
              <a:off x="6591" y="1637"/>
              <a:ext cx="24" cy="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 b="0" i="0" u="none" strike="noStrike" cap="none" normalizeH="0" baseline="0">
                  <a:ln>
                    <a:noFill/>
                  </a:ln>
                  <a:solidFill>
                    <a:srgbClr val="FEFFFF"/>
                  </a:solidFill>
                  <a:effectLst/>
                  <a:latin typeface="Calibri" panose="020F0502020204030204" pitchFamily="34" charset="0"/>
                </a:rPr>
                <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84" name="Rectangle 221">
              <a:extLst>
                <a:ext uri="{FF2B5EF4-FFF2-40B4-BE49-F238E27FC236}">
                  <a16:creationId xmlns:a16="http://schemas.microsoft.com/office/drawing/2014/main" id="{FAF1FDA4-2570-5450-95E4-4C4CCCE770C2}"/>
                </a:ext>
              </a:extLst>
            </p:cNvPr>
            <p:cNvSpPr>
              <a:spLocks noChangeArrowheads="1"/>
            </p:cNvSpPr>
            <p:nvPr/>
          </p:nvSpPr>
          <p:spPr bwMode="auto">
            <a:xfrm>
              <a:off x="6591" y="1688"/>
              <a:ext cx="24"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 b="0" i="0" u="none" strike="noStrike" cap="none" normalizeH="0" baseline="0">
                  <a:ln>
                    <a:noFill/>
                  </a:ln>
                  <a:solidFill>
                    <a:srgbClr val="FEFFFF"/>
                  </a:solidFill>
                  <a:effectLst/>
                  <a:latin typeface="Calibri" panose="020F0502020204030204" pitchFamily="34" charset="0"/>
                </a:rPr>
                <a:t>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89" name="Rectangle 226">
              <a:extLst>
                <a:ext uri="{FF2B5EF4-FFF2-40B4-BE49-F238E27FC236}">
                  <a16:creationId xmlns:a16="http://schemas.microsoft.com/office/drawing/2014/main" id="{D265A427-1E16-21E9-F71D-148228BC6586}"/>
                </a:ext>
              </a:extLst>
            </p:cNvPr>
            <p:cNvSpPr>
              <a:spLocks noChangeArrowheads="1"/>
            </p:cNvSpPr>
            <p:nvPr/>
          </p:nvSpPr>
          <p:spPr bwMode="auto">
            <a:xfrm>
              <a:off x="6587" y="1004"/>
              <a:ext cx="26" cy="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 b="0" i="0" u="none" strike="noStrike" cap="none" normalizeH="0" baseline="0">
                  <a:ln>
                    <a:noFill/>
                  </a:ln>
                  <a:solidFill>
                    <a:srgbClr val="FEFFFF"/>
                  </a:solidFill>
                  <a:effectLst/>
                  <a:latin typeface="Calibri" panose="020F0502020204030204" pitchFamily="34" charset="0"/>
                </a:rPr>
                <a:t>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90" name="Rectangle 227">
              <a:extLst>
                <a:ext uri="{FF2B5EF4-FFF2-40B4-BE49-F238E27FC236}">
                  <a16:creationId xmlns:a16="http://schemas.microsoft.com/office/drawing/2014/main" id="{7AFB4715-6300-21FD-078C-436E05EF1801}"/>
                </a:ext>
              </a:extLst>
            </p:cNvPr>
            <p:cNvSpPr>
              <a:spLocks noChangeArrowheads="1"/>
            </p:cNvSpPr>
            <p:nvPr/>
          </p:nvSpPr>
          <p:spPr bwMode="auto">
            <a:xfrm>
              <a:off x="6586" y="1030"/>
              <a:ext cx="28"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 b="0" i="0" u="none" strike="noStrike" cap="none" normalizeH="0" baseline="0">
                  <a:ln>
                    <a:noFill/>
                  </a:ln>
                  <a:solidFill>
                    <a:srgbClr val="FEFFFF"/>
                  </a:solidFill>
                  <a:effectLst/>
                  <a:latin typeface="Calibri" panose="020F0502020204030204" pitchFamily="34" charset="0"/>
                </a:rPr>
                <a:t>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92" name="Rectangle 229">
              <a:extLst>
                <a:ext uri="{FF2B5EF4-FFF2-40B4-BE49-F238E27FC236}">
                  <a16:creationId xmlns:a16="http://schemas.microsoft.com/office/drawing/2014/main" id="{D93C2792-AE53-FB30-DBA3-C034C90FADDD}"/>
                </a:ext>
              </a:extLst>
            </p:cNvPr>
            <p:cNvSpPr>
              <a:spLocks noChangeArrowheads="1"/>
            </p:cNvSpPr>
            <p:nvPr/>
          </p:nvSpPr>
          <p:spPr bwMode="auto">
            <a:xfrm>
              <a:off x="6586" y="1083"/>
              <a:ext cx="28"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 b="0" i="0" u="none" strike="noStrike" cap="none" normalizeH="0" baseline="0">
                  <a:ln>
                    <a:noFill/>
                  </a:ln>
                  <a:solidFill>
                    <a:srgbClr val="FEFFFF"/>
                  </a:solidFill>
                  <a:effectLst/>
                  <a:latin typeface="Calibri" panose="020F0502020204030204" pitchFamily="34" charset="0"/>
                </a:rPr>
                <a:t>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93" name="Rectangle 230">
              <a:extLst>
                <a:ext uri="{FF2B5EF4-FFF2-40B4-BE49-F238E27FC236}">
                  <a16:creationId xmlns:a16="http://schemas.microsoft.com/office/drawing/2014/main" id="{484345B8-B39C-2A44-DC81-B5702FF2A097}"/>
                </a:ext>
              </a:extLst>
            </p:cNvPr>
            <p:cNvSpPr>
              <a:spLocks noChangeArrowheads="1"/>
            </p:cNvSpPr>
            <p:nvPr/>
          </p:nvSpPr>
          <p:spPr bwMode="auto">
            <a:xfrm>
              <a:off x="6588" y="1108"/>
              <a:ext cx="24"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 b="0" i="0" u="none" strike="noStrike" cap="none" normalizeH="0" baseline="0">
                  <a:ln>
                    <a:noFill/>
                  </a:ln>
                  <a:solidFill>
                    <a:srgbClr val="FEFFFF"/>
                  </a:solidFill>
                  <a:effectLst/>
                  <a:latin typeface="Calibri" panose="020F0502020204030204" pitchFamily="34" charset="0"/>
                </a:rPr>
                <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94" name="Rectangle 231">
              <a:extLst>
                <a:ext uri="{FF2B5EF4-FFF2-40B4-BE49-F238E27FC236}">
                  <a16:creationId xmlns:a16="http://schemas.microsoft.com/office/drawing/2014/main" id="{0E0CA370-41C6-1750-0622-E9039159B9B5}"/>
                </a:ext>
              </a:extLst>
            </p:cNvPr>
            <p:cNvSpPr>
              <a:spLocks noChangeArrowheads="1"/>
            </p:cNvSpPr>
            <p:nvPr/>
          </p:nvSpPr>
          <p:spPr bwMode="auto">
            <a:xfrm>
              <a:off x="6587" y="1136"/>
              <a:ext cx="26" cy="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 b="0" i="0" u="none" strike="noStrike" cap="none" normalizeH="0" baseline="0">
                  <a:ln>
                    <a:noFill/>
                  </a:ln>
                  <a:solidFill>
                    <a:srgbClr val="FEFFFF"/>
                  </a:solidFill>
                  <a:effectLst/>
                  <a:latin typeface="Calibri" panose="020F0502020204030204" pitchFamily="34" charset="0"/>
                </a:rPr>
                <a:t>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96" name="Rectangle 233">
              <a:extLst>
                <a:ext uri="{FF2B5EF4-FFF2-40B4-BE49-F238E27FC236}">
                  <a16:creationId xmlns:a16="http://schemas.microsoft.com/office/drawing/2014/main" id="{2A134169-8A58-13FE-643A-C6FBF8E9D5B8}"/>
                </a:ext>
              </a:extLst>
            </p:cNvPr>
            <p:cNvSpPr>
              <a:spLocks noChangeArrowheads="1"/>
            </p:cNvSpPr>
            <p:nvPr/>
          </p:nvSpPr>
          <p:spPr bwMode="auto">
            <a:xfrm>
              <a:off x="6586" y="1189"/>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98" name="Rectangle 235">
              <a:extLst>
                <a:ext uri="{FF2B5EF4-FFF2-40B4-BE49-F238E27FC236}">
                  <a16:creationId xmlns:a16="http://schemas.microsoft.com/office/drawing/2014/main" id="{717AE896-4089-8288-7194-F7A6755D93B4}"/>
                </a:ext>
              </a:extLst>
            </p:cNvPr>
            <p:cNvSpPr>
              <a:spLocks noChangeArrowheads="1"/>
            </p:cNvSpPr>
            <p:nvPr/>
          </p:nvSpPr>
          <p:spPr bwMode="auto">
            <a:xfrm>
              <a:off x="6932" y="2583"/>
              <a:ext cx="149" cy="77"/>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9" name="Rectangle 236">
              <a:extLst>
                <a:ext uri="{FF2B5EF4-FFF2-40B4-BE49-F238E27FC236}">
                  <a16:creationId xmlns:a16="http://schemas.microsoft.com/office/drawing/2014/main" id="{F4002E32-8A74-F863-1DC9-79261E042457}"/>
                </a:ext>
              </a:extLst>
            </p:cNvPr>
            <p:cNvSpPr>
              <a:spLocks noChangeArrowheads="1"/>
            </p:cNvSpPr>
            <p:nvPr/>
          </p:nvSpPr>
          <p:spPr bwMode="auto">
            <a:xfrm>
              <a:off x="6932" y="2583"/>
              <a:ext cx="149" cy="77"/>
            </a:xfrm>
            <a:prstGeom prst="rect">
              <a:avLst/>
            </a:prstGeom>
            <a:noFill/>
            <a:ln w="0"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0" name="Rectangle 237">
              <a:extLst>
                <a:ext uri="{FF2B5EF4-FFF2-40B4-BE49-F238E27FC236}">
                  <a16:creationId xmlns:a16="http://schemas.microsoft.com/office/drawing/2014/main" id="{735191F7-C20D-ED3A-3578-64DFC5EB959E}"/>
                </a:ext>
              </a:extLst>
            </p:cNvPr>
            <p:cNvSpPr>
              <a:spLocks noChangeArrowheads="1"/>
            </p:cNvSpPr>
            <p:nvPr/>
          </p:nvSpPr>
          <p:spPr bwMode="auto">
            <a:xfrm>
              <a:off x="6963" y="2608"/>
              <a:ext cx="37" cy="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 b="0" i="0" u="none" strike="noStrike" cap="none" normalizeH="0" baseline="0">
                  <a:ln>
                    <a:noFill/>
                  </a:ln>
                  <a:solidFill>
                    <a:srgbClr val="FEFFFF"/>
                  </a:solidFill>
                  <a:effectLst/>
                  <a:latin typeface="Calibri" panose="020F0502020204030204" pitchFamily="34" charset="0"/>
                </a:rPr>
                <a:t>RE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01" name="Rectangle 238">
              <a:extLst>
                <a:ext uri="{FF2B5EF4-FFF2-40B4-BE49-F238E27FC236}">
                  <a16:creationId xmlns:a16="http://schemas.microsoft.com/office/drawing/2014/main" id="{5E0FC43B-4035-4F09-16EA-BDD71EAC0644}"/>
                </a:ext>
              </a:extLst>
            </p:cNvPr>
            <p:cNvSpPr>
              <a:spLocks noChangeArrowheads="1"/>
            </p:cNvSpPr>
            <p:nvPr/>
          </p:nvSpPr>
          <p:spPr bwMode="auto">
            <a:xfrm>
              <a:off x="6986" y="2608"/>
              <a:ext cx="19" cy="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 b="0" i="0" u="none" strike="noStrike" cap="none" normalizeH="0" baseline="0">
                  <a:ln>
                    <a:noFill/>
                  </a:ln>
                  <a:solidFill>
                    <a:srgbClr val="FEFFFF"/>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02" name="Rectangle 239">
              <a:extLst>
                <a:ext uri="{FF2B5EF4-FFF2-40B4-BE49-F238E27FC236}">
                  <a16:creationId xmlns:a16="http://schemas.microsoft.com/office/drawing/2014/main" id="{93A915DD-6F2A-F799-2892-D2F8DE9980C4}"/>
                </a:ext>
              </a:extLst>
            </p:cNvPr>
            <p:cNvSpPr>
              <a:spLocks noChangeArrowheads="1"/>
            </p:cNvSpPr>
            <p:nvPr/>
          </p:nvSpPr>
          <p:spPr bwMode="auto">
            <a:xfrm>
              <a:off x="6993" y="2608"/>
              <a:ext cx="75" cy="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 b="0" i="0" u="none" strike="noStrike" cap="none" normalizeH="0" baseline="0">
                  <a:ln>
                    <a:noFill/>
                  </a:ln>
                  <a:solidFill>
                    <a:srgbClr val="FEFFFF"/>
                  </a:solidFill>
                  <a:effectLst/>
                  <a:latin typeface="Calibri" panose="020F0502020204030204" pitchFamily="34" charset="0"/>
                </a:rPr>
                <a:t>TIMER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03" name="Rectangle 240">
              <a:extLst>
                <a:ext uri="{FF2B5EF4-FFF2-40B4-BE49-F238E27FC236}">
                  <a16:creationId xmlns:a16="http://schemas.microsoft.com/office/drawing/2014/main" id="{634003AC-BF1B-6A35-445D-B03BFD46CC97}"/>
                </a:ext>
              </a:extLst>
            </p:cNvPr>
            <p:cNvSpPr>
              <a:spLocks noChangeArrowheads="1"/>
            </p:cNvSpPr>
            <p:nvPr/>
          </p:nvSpPr>
          <p:spPr bwMode="auto">
            <a:xfrm>
              <a:off x="6932" y="2688"/>
              <a:ext cx="164" cy="135"/>
            </a:xfrm>
            <a:prstGeom prst="rect">
              <a:avLst/>
            </a:prstGeom>
            <a:solidFill>
              <a:srgbClr val="C55A1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4" name="Rectangle 241">
              <a:extLst>
                <a:ext uri="{FF2B5EF4-FFF2-40B4-BE49-F238E27FC236}">
                  <a16:creationId xmlns:a16="http://schemas.microsoft.com/office/drawing/2014/main" id="{7BD0E597-22EA-8D3D-46F5-670B4CBDB676}"/>
                </a:ext>
              </a:extLst>
            </p:cNvPr>
            <p:cNvSpPr>
              <a:spLocks noChangeArrowheads="1"/>
            </p:cNvSpPr>
            <p:nvPr/>
          </p:nvSpPr>
          <p:spPr bwMode="auto">
            <a:xfrm>
              <a:off x="6932" y="2688"/>
              <a:ext cx="164" cy="135"/>
            </a:xfrm>
            <a:prstGeom prst="rect">
              <a:avLst/>
            </a:prstGeom>
            <a:noFill/>
            <a:ln w="0"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5" name="Rectangle 242">
              <a:extLst>
                <a:ext uri="{FF2B5EF4-FFF2-40B4-BE49-F238E27FC236}">
                  <a16:creationId xmlns:a16="http://schemas.microsoft.com/office/drawing/2014/main" id="{A3B5392C-0FD1-F1DB-B05C-6643577B0C9D}"/>
                </a:ext>
              </a:extLst>
            </p:cNvPr>
            <p:cNvSpPr>
              <a:spLocks noChangeArrowheads="1"/>
            </p:cNvSpPr>
            <p:nvPr/>
          </p:nvSpPr>
          <p:spPr bwMode="auto">
            <a:xfrm>
              <a:off x="6958" y="2742"/>
              <a:ext cx="136"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 b="0" i="0" u="none" strike="noStrike" cap="none" normalizeH="0" baseline="0">
                  <a:ln>
                    <a:noFill/>
                  </a:ln>
                  <a:solidFill>
                    <a:srgbClr val="FEFFFF"/>
                  </a:solidFill>
                  <a:effectLst/>
                  <a:latin typeface="Calibri" panose="020F0502020204030204" pitchFamily="34" charset="0"/>
                </a:rPr>
                <a:t>PD, EEPROM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06" name="Line 243">
              <a:extLst>
                <a:ext uri="{FF2B5EF4-FFF2-40B4-BE49-F238E27FC236}">
                  <a16:creationId xmlns:a16="http://schemas.microsoft.com/office/drawing/2014/main" id="{54266594-9586-C625-C136-97B1C83AFA1A}"/>
                </a:ext>
              </a:extLst>
            </p:cNvPr>
            <p:cNvSpPr>
              <a:spLocks noChangeShapeType="1"/>
            </p:cNvSpPr>
            <p:nvPr/>
          </p:nvSpPr>
          <p:spPr bwMode="auto">
            <a:xfrm flipH="1">
              <a:off x="6600" y="2728"/>
              <a:ext cx="311" cy="0"/>
            </a:xfrm>
            <a:prstGeom prst="line">
              <a:avLst/>
            </a:prstGeom>
            <a:noFill/>
            <a:ln w="3175" cap="rnd">
              <a:solidFill>
                <a:srgbClr val="ED7D3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7" name="Freeform 244">
              <a:extLst>
                <a:ext uri="{FF2B5EF4-FFF2-40B4-BE49-F238E27FC236}">
                  <a16:creationId xmlns:a16="http://schemas.microsoft.com/office/drawing/2014/main" id="{0A80E205-089F-7C75-2B31-6D711C4C2134}"/>
                </a:ext>
              </a:extLst>
            </p:cNvPr>
            <p:cNvSpPr>
              <a:spLocks/>
            </p:cNvSpPr>
            <p:nvPr/>
          </p:nvSpPr>
          <p:spPr bwMode="auto">
            <a:xfrm>
              <a:off x="6909" y="2720"/>
              <a:ext cx="23" cy="16"/>
            </a:xfrm>
            <a:custGeom>
              <a:avLst/>
              <a:gdLst>
                <a:gd name="T0" fmla="*/ 0 w 23"/>
                <a:gd name="T1" fmla="*/ 0 h 16"/>
                <a:gd name="T2" fmla="*/ 23 w 23"/>
                <a:gd name="T3" fmla="*/ 8 h 16"/>
                <a:gd name="T4" fmla="*/ 0 w 23"/>
                <a:gd name="T5" fmla="*/ 16 h 16"/>
                <a:gd name="T6" fmla="*/ 0 w 23"/>
                <a:gd name="T7" fmla="*/ 0 h 16"/>
              </a:gdLst>
              <a:ahLst/>
              <a:cxnLst>
                <a:cxn ang="0">
                  <a:pos x="T0" y="T1"/>
                </a:cxn>
                <a:cxn ang="0">
                  <a:pos x="T2" y="T3"/>
                </a:cxn>
                <a:cxn ang="0">
                  <a:pos x="T4" y="T5"/>
                </a:cxn>
                <a:cxn ang="0">
                  <a:pos x="T6" y="T7"/>
                </a:cxn>
              </a:cxnLst>
              <a:rect l="0" t="0" r="r" b="b"/>
              <a:pathLst>
                <a:path w="23" h="16">
                  <a:moveTo>
                    <a:pt x="0" y="0"/>
                  </a:moveTo>
                  <a:lnTo>
                    <a:pt x="23" y="8"/>
                  </a:lnTo>
                  <a:lnTo>
                    <a:pt x="0" y="16"/>
                  </a:lnTo>
                  <a:lnTo>
                    <a:pt x="0" y="0"/>
                  </a:lnTo>
                  <a:close/>
                </a:path>
              </a:pathLst>
            </a:custGeom>
            <a:solidFill>
              <a:srgbClr val="ED7D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8" name="Freeform 245">
              <a:extLst>
                <a:ext uri="{FF2B5EF4-FFF2-40B4-BE49-F238E27FC236}">
                  <a16:creationId xmlns:a16="http://schemas.microsoft.com/office/drawing/2014/main" id="{C3D7ED27-A744-F9AB-4E51-FF55F4D7A6AE}"/>
                </a:ext>
              </a:extLst>
            </p:cNvPr>
            <p:cNvSpPr>
              <a:spLocks/>
            </p:cNvSpPr>
            <p:nvPr/>
          </p:nvSpPr>
          <p:spPr bwMode="auto">
            <a:xfrm>
              <a:off x="6579" y="2720"/>
              <a:ext cx="23" cy="16"/>
            </a:xfrm>
            <a:custGeom>
              <a:avLst/>
              <a:gdLst>
                <a:gd name="T0" fmla="*/ 23 w 23"/>
                <a:gd name="T1" fmla="*/ 16 h 16"/>
                <a:gd name="T2" fmla="*/ 0 w 23"/>
                <a:gd name="T3" fmla="*/ 8 h 16"/>
                <a:gd name="T4" fmla="*/ 23 w 23"/>
                <a:gd name="T5" fmla="*/ 0 h 16"/>
                <a:gd name="T6" fmla="*/ 23 w 23"/>
                <a:gd name="T7" fmla="*/ 16 h 16"/>
              </a:gdLst>
              <a:ahLst/>
              <a:cxnLst>
                <a:cxn ang="0">
                  <a:pos x="T0" y="T1"/>
                </a:cxn>
                <a:cxn ang="0">
                  <a:pos x="T2" y="T3"/>
                </a:cxn>
                <a:cxn ang="0">
                  <a:pos x="T4" y="T5"/>
                </a:cxn>
                <a:cxn ang="0">
                  <a:pos x="T6" y="T7"/>
                </a:cxn>
              </a:cxnLst>
              <a:rect l="0" t="0" r="r" b="b"/>
              <a:pathLst>
                <a:path w="23" h="16">
                  <a:moveTo>
                    <a:pt x="23" y="16"/>
                  </a:moveTo>
                  <a:lnTo>
                    <a:pt x="0" y="8"/>
                  </a:lnTo>
                  <a:lnTo>
                    <a:pt x="23" y="0"/>
                  </a:lnTo>
                  <a:lnTo>
                    <a:pt x="23" y="16"/>
                  </a:lnTo>
                  <a:close/>
                </a:path>
              </a:pathLst>
            </a:custGeom>
            <a:solidFill>
              <a:srgbClr val="ED7D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9" name="Line 246">
              <a:extLst>
                <a:ext uri="{FF2B5EF4-FFF2-40B4-BE49-F238E27FC236}">
                  <a16:creationId xmlns:a16="http://schemas.microsoft.com/office/drawing/2014/main" id="{93AF36E1-08F4-8EA9-4A3B-8B9F16DB2EF8}"/>
                </a:ext>
              </a:extLst>
            </p:cNvPr>
            <p:cNvSpPr>
              <a:spLocks noChangeShapeType="1"/>
            </p:cNvSpPr>
            <p:nvPr/>
          </p:nvSpPr>
          <p:spPr bwMode="auto">
            <a:xfrm flipH="1">
              <a:off x="4581" y="2728"/>
              <a:ext cx="1977" cy="0"/>
            </a:xfrm>
            <a:prstGeom prst="line">
              <a:avLst/>
            </a:prstGeom>
            <a:noFill/>
            <a:ln w="3175" cap="rnd">
              <a:solidFill>
                <a:srgbClr val="FFC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0" name="Freeform 247">
              <a:extLst>
                <a:ext uri="{FF2B5EF4-FFF2-40B4-BE49-F238E27FC236}">
                  <a16:creationId xmlns:a16="http://schemas.microsoft.com/office/drawing/2014/main" id="{AFD5590F-AF39-EA99-BBCD-A5DB354E50D8}"/>
                </a:ext>
              </a:extLst>
            </p:cNvPr>
            <p:cNvSpPr>
              <a:spLocks/>
            </p:cNvSpPr>
            <p:nvPr/>
          </p:nvSpPr>
          <p:spPr bwMode="auto">
            <a:xfrm>
              <a:off x="6556" y="2720"/>
              <a:ext cx="23" cy="16"/>
            </a:xfrm>
            <a:custGeom>
              <a:avLst/>
              <a:gdLst>
                <a:gd name="T0" fmla="*/ 0 w 23"/>
                <a:gd name="T1" fmla="*/ 0 h 16"/>
                <a:gd name="T2" fmla="*/ 23 w 23"/>
                <a:gd name="T3" fmla="*/ 8 h 16"/>
                <a:gd name="T4" fmla="*/ 0 w 23"/>
                <a:gd name="T5" fmla="*/ 16 h 16"/>
                <a:gd name="T6" fmla="*/ 0 w 23"/>
                <a:gd name="T7" fmla="*/ 0 h 16"/>
              </a:gdLst>
              <a:ahLst/>
              <a:cxnLst>
                <a:cxn ang="0">
                  <a:pos x="T0" y="T1"/>
                </a:cxn>
                <a:cxn ang="0">
                  <a:pos x="T2" y="T3"/>
                </a:cxn>
                <a:cxn ang="0">
                  <a:pos x="T4" y="T5"/>
                </a:cxn>
                <a:cxn ang="0">
                  <a:pos x="T6" y="T7"/>
                </a:cxn>
              </a:cxnLst>
              <a:rect l="0" t="0" r="r" b="b"/>
              <a:pathLst>
                <a:path w="23" h="16">
                  <a:moveTo>
                    <a:pt x="0" y="0"/>
                  </a:moveTo>
                  <a:lnTo>
                    <a:pt x="23" y="8"/>
                  </a:lnTo>
                  <a:lnTo>
                    <a:pt x="0" y="16"/>
                  </a:lnTo>
                  <a:lnTo>
                    <a:pt x="0" y="0"/>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1" name="Freeform 248">
              <a:extLst>
                <a:ext uri="{FF2B5EF4-FFF2-40B4-BE49-F238E27FC236}">
                  <a16:creationId xmlns:a16="http://schemas.microsoft.com/office/drawing/2014/main" id="{4C640E00-4B30-8CA9-9A32-54460D520C71}"/>
                </a:ext>
              </a:extLst>
            </p:cNvPr>
            <p:cNvSpPr>
              <a:spLocks/>
            </p:cNvSpPr>
            <p:nvPr/>
          </p:nvSpPr>
          <p:spPr bwMode="auto">
            <a:xfrm>
              <a:off x="4560" y="2720"/>
              <a:ext cx="23" cy="16"/>
            </a:xfrm>
            <a:custGeom>
              <a:avLst/>
              <a:gdLst>
                <a:gd name="T0" fmla="*/ 23 w 23"/>
                <a:gd name="T1" fmla="*/ 16 h 16"/>
                <a:gd name="T2" fmla="*/ 0 w 23"/>
                <a:gd name="T3" fmla="*/ 8 h 16"/>
                <a:gd name="T4" fmla="*/ 23 w 23"/>
                <a:gd name="T5" fmla="*/ 0 h 16"/>
                <a:gd name="T6" fmla="*/ 23 w 23"/>
                <a:gd name="T7" fmla="*/ 16 h 16"/>
              </a:gdLst>
              <a:ahLst/>
              <a:cxnLst>
                <a:cxn ang="0">
                  <a:pos x="T0" y="T1"/>
                </a:cxn>
                <a:cxn ang="0">
                  <a:pos x="T2" y="T3"/>
                </a:cxn>
                <a:cxn ang="0">
                  <a:pos x="T4" y="T5"/>
                </a:cxn>
                <a:cxn ang="0">
                  <a:pos x="T6" y="T7"/>
                </a:cxn>
              </a:cxnLst>
              <a:rect l="0" t="0" r="r" b="b"/>
              <a:pathLst>
                <a:path w="23" h="16">
                  <a:moveTo>
                    <a:pt x="23" y="16"/>
                  </a:moveTo>
                  <a:lnTo>
                    <a:pt x="0" y="8"/>
                  </a:lnTo>
                  <a:lnTo>
                    <a:pt x="23" y="0"/>
                  </a:lnTo>
                  <a:lnTo>
                    <a:pt x="23" y="16"/>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2" name="Rectangle 249">
              <a:extLst>
                <a:ext uri="{FF2B5EF4-FFF2-40B4-BE49-F238E27FC236}">
                  <a16:creationId xmlns:a16="http://schemas.microsoft.com/office/drawing/2014/main" id="{1900BB10-6002-0347-B433-86AEF5524DF8}"/>
                </a:ext>
              </a:extLst>
            </p:cNvPr>
            <p:cNvSpPr>
              <a:spLocks noChangeArrowheads="1"/>
            </p:cNvSpPr>
            <p:nvPr/>
          </p:nvSpPr>
          <p:spPr bwMode="auto">
            <a:xfrm>
              <a:off x="5442" y="1154"/>
              <a:ext cx="88" cy="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a:ln>
                    <a:noFill/>
                  </a:ln>
                  <a:solidFill>
                    <a:srgbClr val="4672C4"/>
                  </a:solidFill>
                  <a:effectLst/>
                  <a:latin typeface="Calibri" panose="020F0502020204030204" pitchFamily="34" charset="0"/>
                </a:rPr>
                <a:t>I2C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13" name="Rectangle 250">
              <a:extLst>
                <a:ext uri="{FF2B5EF4-FFF2-40B4-BE49-F238E27FC236}">
                  <a16:creationId xmlns:a16="http://schemas.microsoft.com/office/drawing/2014/main" id="{E1778A15-5228-DB20-BB6E-F9FBBAD3D619}"/>
                </a:ext>
              </a:extLst>
            </p:cNvPr>
            <p:cNvSpPr>
              <a:spLocks noChangeArrowheads="1"/>
            </p:cNvSpPr>
            <p:nvPr/>
          </p:nvSpPr>
          <p:spPr bwMode="auto">
            <a:xfrm>
              <a:off x="5394" y="2686"/>
              <a:ext cx="63"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a:ln>
                    <a:noFill/>
                  </a:ln>
                  <a:solidFill>
                    <a:srgbClr val="4672C4"/>
                  </a:solidFill>
                  <a:effectLst/>
                  <a:latin typeface="Calibri" panose="020F0502020204030204" pitchFamily="34" charset="0"/>
                </a:rPr>
                <a:t>I2C</a:t>
              </a:r>
              <a:endParaRPr kumimoji="0" lang="en-US" altLang="en-US" sz="600" b="0" i="0" u="none" strike="noStrike" cap="none" normalizeH="0" baseline="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71625361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4608" y="76837"/>
            <a:ext cx="10972800" cy="654156"/>
          </a:xfrm>
        </p:spPr>
        <p:txBody>
          <a:bodyPr anchor="ctr"/>
          <a:lstStyle/>
          <a:p>
            <a:r>
              <a:rPr lang="en-US" sz="3450">
                <a:latin typeface="Intel Clear Light"/>
              </a:rPr>
              <a:t>TBT Modules – HBR/GBR Flash Programming</a:t>
            </a:r>
          </a:p>
        </p:txBody>
      </p:sp>
      <p:sp>
        <p:nvSpPr>
          <p:cNvPr id="4" name="Content Placeholder 3"/>
          <p:cNvSpPr>
            <a:spLocks noGrp="1"/>
          </p:cNvSpPr>
          <p:nvPr>
            <p:ph sz="quarter" idx="13"/>
          </p:nvPr>
        </p:nvSpPr>
        <p:spPr>
          <a:xfrm>
            <a:off x="474864" y="945931"/>
            <a:ext cx="10972800" cy="5171090"/>
          </a:xfrm>
        </p:spPr>
        <p:txBody>
          <a:bodyPr>
            <a:normAutofit/>
          </a:bodyPr>
          <a:lstStyle/>
          <a:p>
            <a:pPr marL="380981" indent="-380981">
              <a:buFont typeface="Arial" panose="020B0604020202020204" pitchFamily="34" charset="0"/>
              <a:buChar char="•"/>
            </a:pPr>
            <a:r>
              <a:rPr lang="en-US" sz="1867"/>
              <a:t>HBR </a:t>
            </a:r>
            <a:r>
              <a:rPr lang="en-US" sz="1867" err="1"/>
              <a:t>retimer</a:t>
            </a:r>
            <a:r>
              <a:rPr lang="en-US" sz="1867"/>
              <a:t> SPI Flash on TBT modules (103/104/105/900/700/701) can be programmed using the crocodile clip and </a:t>
            </a:r>
            <a:r>
              <a:rPr lang="en-US" sz="1867" err="1"/>
              <a:t>dediprog</a:t>
            </a:r>
            <a:r>
              <a:rPr lang="en-US" sz="1867"/>
              <a:t>(S08 </a:t>
            </a:r>
            <a:r>
              <a:rPr lang="en-US" sz="1867" err="1"/>
              <a:t>Testclip</a:t>
            </a:r>
            <a:r>
              <a:rPr lang="en-US" sz="1867"/>
              <a:t>) . </a:t>
            </a:r>
          </a:p>
          <a:p>
            <a:pPr marL="380981" indent="-380981">
              <a:buFont typeface="Arial" panose="020B0604020202020204" pitchFamily="34" charset="0"/>
              <a:buChar char="•"/>
            </a:pPr>
            <a:r>
              <a:rPr lang="en-US" sz="1867"/>
              <a:t>Default HBR and GBR flash are pre-programmed from factory. </a:t>
            </a:r>
          </a:p>
          <a:p>
            <a:pPr marL="380981" indent="-380981">
              <a:buFont typeface="Arial" panose="020B0604020202020204" pitchFamily="34" charset="0"/>
              <a:buChar char="•"/>
            </a:pPr>
            <a:r>
              <a:rPr lang="en-US" sz="1867"/>
              <a:t>No header available on modules for HBR flash programming expect GBR Module.</a:t>
            </a:r>
          </a:p>
          <a:p>
            <a:pPr marL="380981" indent="-380981">
              <a:buFont typeface="Arial" panose="020B0604020202020204" pitchFamily="34" charset="0"/>
              <a:buChar char="•"/>
            </a:pPr>
            <a:endParaRPr lang="en-US" sz="1867"/>
          </a:p>
        </p:txBody>
      </p:sp>
      <p:pic>
        <p:nvPicPr>
          <p:cNvPr id="1026" name="Picture 2">
            <a:extLst>
              <a:ext uri="{FF2B5EF4-FFF2-40B4-BE49-F238E27FC236}">
                <a16:creationId xmlns:a16="http://schemas.microsoft.com/office/drawing/2014/main" id="{3E979A61-2ED0-D112-95E6-DD82B4DA0B1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974" b="18740"/>
          <a:stretch/>
        </p:blipFill>
        <p:spPr bwMode="auto">
          <a:xfrm>
            <a:off x="5187357" y="2713313"/>
            <a:ext cx="6260307" cy="328809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D6C8EEC8-EABB-A099-F0A8-2F925583BE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2044" y="2923519"/>
            <a:ext cx="2988549" cy="298854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B8FEA1F-8633-3BB4-B659-87C02AD199B1}"/>
              </a:ext>
            </a:extLst>
          </p:cNvPr>
          <p:cNvPicPr>
            <a:picLocks noChangeAspect="1"/>
          </p:cNvPicPr>
          <p:nvPr/>
        </p:nvPicPr>
        <p:blipFill>
          <a:blip r:embed="rId5"/>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48731706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9F4BE2-8E4A-4003-B816-9E34781F7E88}"/>
              </a:ext>
            </a:extLst>
          </p:cNvPr>
          <p:cNvSpPr>
            <a:spLocks noGrp="1"/>
          </p:cNvSpPr>
          <p:nvPr>
            <p:ph type="title"/>
          </p:nvPr>
        </p:nvSpPr>
        <p:spPr>
          <a:xfrm>
            <a:off x="1462172" y="3585279"/>
            <a:ext cx="10296525" cy="1091827"/>
          </a:xfrm>
        </p:spPr>
        <p:txBody>
          <a:bodyPr/>
          <a:lstStyle/>
          <a:p>
            <a:r>
              <a:rPr lang="en-US" sz="6600"/>
              <a:t>RVP DAC</a:t>
            </a:r>
          </a:p>
        </p:txBody>
      </p:sp>
      <p:sp>
        <p:nvSpPr>
          <p:cNvPr id="4" name="Text Placeholder 3">
            <a:extLst>
              <a:ext uri="{FF2B5EF4-FFF2-40B4-BE49-F238E27FC236}">
                <a16:creationId xmlns:a16="http://schemas.microsoft.com/office/drawing/2014/main" id="{C5139A39-08BC-4F2F-94A3-F43AAEEFAEB4}"/>
              </a:ext>
            </a:extLst>
          </p:cNvPr>
          <p:cNvSpPr>
            <a:spLocks noGrp="1"/>
          </p:cNvSpPr>
          <p:nvPr>
            <p:ph type="body" sz="quarter" idx="25"/>
          </p:nvPr>
        </p:nvSpPr>
        <p:spPr>
          <a:xfrm>
            <a:off x="1563772" y="2730500"/>
            <a:ext cx="10296524" cy="756615"/>
          </a:xfrm>
        </p:spPr>
        <p:txBody>
          <a:bodyPr>
            <a:normAutofit/>
          </a:bodyPr>
          <a:lstStyle/>
          <a:p>
            <a:endParaRPr lang="en-US"/>
          </a:p>
          <a:p>
            <a:r>
              <a:rPr lang="en-US"/>
              <a:t>WW14’22</a:t>
            </a:r>
          </a:p>
        </p:txBody>
      </p:sp>
      <p:sp>
        <p:nvSpPr>
          <p:cNvPr id="9" name="Text Placeholder 8">
            <a:extLst>
              <a:ext uri="{FF2B5EF4-FFF2-40B4-BE49-F238E27FC236}">
                <a16:creationId xmlns:a16="http://schemas.microsoft.com/office/drawing/2014/main" id="{ABEAF9F9-E88D-44A4-A1B6-BAA2E532B65E}"/>
              </a:ext>
            </a:extLst>
          </p:cNvPr>
          <p:cNvSpPr>
            <a:spLocks noGrp="1"/>
          </p:cNvSpPr>
          <p:nvPr>
            <p:ph type="body" sz="quarter" idx="27"/>
          </p:nvPr>
        </p:nvSpPr>
        <p:spPr>
          <a:xfrm>
            <a:off x="1462172" y="4677106"/>
            <a:ext cx="3287628" cy="326776"/>
          </a:xfrm>
        </p:spPr>
        <p:txBody>
          <a:bodyPr>
            <a:normAutofit/>
          </a:bodyPr>
          <a:lstStyle/>
          <a:p>
            <a:r>
              <a:rPr lang="en-US" b="1">
                <a:solidFill>
                  <a:schemeClr val="accent1"/>
                </a:solidFill>
              </a:rPr>
              <a:t>CCG-CPE-CPS-BA RVP Team </a:t>
            </a:r>
          </a:p>
        </p:txBody>
      </p:sp>
      <p:sp>
        <p:nvSpPr>
          <p:cNvPr id="6" name="TextBox 5">
            <a:extLst>
              <a:ext uri="{FF2B5EF4-FFF2-40B4-BE49-F238E27FC236}">
                <a16:creationId xmlns:a16="http://schemas.microsoft.com/office/drawing/2014/main" id="{821D1A43-08F9-403C-8830-1E39DCDD8671}"/>
              </a:ext>
            </a:extLst>
          </p:cNvPr>
          <p:cNvSpPr txBox="1"/>
          <p:nvPr/>
        </p:nvSpPr>
        <p:spPr>
          <a:xfrm>
            <a:off x="4914901" y="5118762"/>
            <a:ext cx="6945396" cy="1423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N" b="1" i="0">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Video for </a:t>
            </a:r>
            <a:r>
              <a:rPr lang="en-IN" b="1" i="0" err="1">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DAC+Nest+KVM</a:t>
            </a:r>
            <a:r>
              <a:rPr lang="en-IN" b="1" i="0">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  </a:t>
            </a:r>
            <a:r>
              <a:rPr lang="en-IN">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https://intel.sharepoint.com/:f:/r/sites/ccgcpecpssmartkvm/Shared%20Documents/General/Videos?csf=1&amp;web=1&amp;e=ardovI</a:t>
            </a:r>
          </a:p>
        </p:txBody>
      </p:sp>
    </p:spTree>
    <p:extLst>
      <p:ext uri="{BB962C8B-B14F-4D97-AF65-F5344CB8AC3E}">
        <p14:creationId xmlns:p14="http://schemas.microsoft.com/office/powerpoint/2010/main" val="3251058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A2FBA-7EDD-4043-BE3B-D129FBD69866}"/>
              </a:ext>
            </a:extLst>
          </p:cNvPr>
          <p:cNvSpPr>
            <a:spLocks noGrp="1"/>
          </p:cNvSpPr>
          <p:nvPr>
            <p:ph type="title"/>
          </p:nvPr>
        </p:nvSpPr>
        <p:spPr>
          <a:xfrm>
            <a:off x="425791" y="83488"/>
            <a:ext cx="2687110" cy="873744"/>
          </a:xfrm>
        </p:spPr>
        <p:txBody>
          <a:bodyPr>
            <a:normAutofit/>
          </a:bodyPr>
          <a:lstStyle/>
          <a:p>
            <a:r>
              <a:rPr lang="en-US" b="1">
                <a:solidFill>
                  <a:schemeClr val="accent1"/>
                </a:solidFill>
              </a:rPr>
              <a:t>PURPOSE</a:t>
            </a:r>
          </a:p>
        </p:txBody>
      </p:sp>
      <p:sp>
        <p:nvSpPr>
          <p:cNvPr id="13" name="Text Placeholder 12">
            <a:extLst>
              <a:ext uri="{FF2B5EF4-FFF2-40B4-BE49-F238E27FC236}">
                <a16:creationId xmlns:a16="http://schemas.microsoft.com/office/drawing/2014/main" id="{F04A60C0-9352-4D92-8F7E-4B9DC3A270B3}"/>
              </a:ext>
            </a:extLst>
          </p:cNvPr>
          <p:cNvSpPr>
            <a:spLocks noGrp="1"/>
          </p:cNvSpPr>
          <p:nvPr>
            <p:ph type="body" sz="quarter" idx="10"/>
          </p:nvPr>
        </p:nvSpPr>
        <p:spPr>
          <a:xfrm>
            <a:off x="590550" y="1626780"/>
            <a:ext cx="8128000" cy="4630129"/>
          </a:xfrm>
        </p:spPr>
        <p:txBody>
          <a:bodyPr>
            <a:normAutofit/>
          </a:bodyPr>
          <a:lstStyle/>
          <a:p>
            <a:pPr marL="171450" lvl="2" indent="-171450" defTabSz="914400" rtl="0" fontAlgn="base">
              <a:lnSpc>
                <a:spcPct val="95000"/>
              </a:lnSpc>
              <a:spcBef>
                <a:spcPct val="30000"/>
              </a:spcBef>
              <a:spcAft>
                <a:spcPct val="0"/>
              </a:spcAft>
              <a:buClr>
                <a:sysClr val="window" lastClr="FFFFFF"/>
              </a:buClr>
              <a:defRPr/>
            </a:pPr>
            <a:endParaRPr lang="en-US" sz="1400">
              <a:solidFill>
                <a:srgbClr val="F3D54E">
                  <a:lumMod val="75000"/>
                </a:srgbClr>
              </a:solidFill>
              <a:latin typeface="Intel Clear"/>
            </a:endParaRPr>
          </a:p>
          <a:p>
            <a:pPr marL="0" lvl="2" indent="0" defTabSz="914400" rtl="0" fontAlgn="base">
              <a:lnSpc>
                <a:spcPct val="95000"/>
              </a:lnSpc>
              <a:spcBef>
                <a:spcPct val="30000"/>
              </a:spcBef>
              <a:spcAft>
                <a:spcPct val="0"/>
              </a:spcAft>
              <a:buClr>
                <a:sysClr val="window" lastClr="FFFFFF"/>
              </a:buClr>
              <a:buNone/>
              <a:defRPr/>
            </a:pPr>
            <a:endParaRPr lang="en-US" sz="1100">
              <a:solidFill>
                <a:srgbClr val="00AEEF">
                  <a:lumMod val="40000"/>
                  <a:lumOff val="60000"/>
                </a:srgbClr>
              </a:solidFill>
              <a:latin typeface="Intel Clear"/>
            </a:endParaRPr>
          </a:p>
          <a:p>
            <a:pPr marL="0" lvl="2" indent="0" defTabSz="914400" rtl="0" fontAlgn="base">
              <a:lnSpc>
                <a:spcPct val="95000"/>
              </a:lnSpc>
              <a:spcBef>
                <a:spcPct val="30000"/>
              </a:spcBef>
              <a:spcAft>
                <a:spcPct val="0"/>
              </a:spcAft>
              <a:buClr>
                <a:sysClr val="window" lastClr="FFFFFF"/>
              </a:buClr>
              <a:buNone/>
              <a:defRPr/>
            </a:pPr>
            <a:endParaRPr lang="en-US" sz="1100">
              <a:solidFill>
                <a:srgbClr val="00AEEF">
                  <a:lumMod val="40000"/>
                  <a:lumOff val="60000"/>
                </a:srgbClr>
              </a:solidFill>
              <a:latin typeface="Intel Clear"/>
            </a:endParaRPr>
          </a:p>
          <a:p>
            <a:endParaRPr lang="en-GB"/>
          </a:p>
        </p:txBody>
      </p:sp>
      <p:sp>
        <p:nvSpPr>
          <p:cNvPr id="8" name="Rectangle 7">
            <a:extLst>
              <a:ext uri="{FF2B5EF4-FFF2-40B4-BE49-F238E27FC236}">
                <a16:creationId xmlns:a16="http://schemas.microsoft.com/office/drawing/2014/main" id="{FA96B04A-B0DC-4F19-8B0F-29BC8F2F7928}"/>
              </a:ext>
            </a:extLst>
          </p:cNvPr>
          <p:cNvSpPr/>
          <p:nvPr/>
        </p:nvSpPr>
        <p:spPr>
          <a:xfrm>
            <a:off x="116953" y="4794950"/>
            <a:ext cx="11591137" cy="634020"/>
          </a:xfrm>
          <a:prstGeom prst="rect">
            <a:avLst/>
          </a:prstGeom>
          <a:ln>
            <a:solidFill>
              <a:schemeClr val="accent1"/>
            </a:solidFill>
          </a:ln>
        </p:spPr>
        <p:txBody>
          <a:bodyPr wrap="square">
            <a:spAutoFit/>
          </a:bodyPr>
          <a:lstStyle/>
          <a:p>
            <a:pPr marL="0" marR="0" lvl="2" indent="0" algn="l" defTabSz="914400" rtl="0" eaLnBrk="1" fontAlgn="base" latinLnBrk="0" hangingPunct="0">
              <a:lnSpc>
                <a:spcPct val="95000"/>
              </a:lnSpc>
              <a:spcBef>
                <a:spcPct val="30000"/>
              </a:spcBef>
              <a:spcAft>
                <a:spcPct val="0"/>
              </a:spcAft>
              <a:buClr>
                <a:sysClr val="window" lastClr="FFFFFF"/>
              </a:buClr>
              <a:buSzTx/>
              <a:buFontTx/>
              <a:buNone/>
              <a:tabLst/>
              <a:defRPr/>
            </a:pPr>
            <a:r>
              <a:rPr kumimoji="0" lang="en-US" sz="1600" b="1" i="0" u="none" strike="noStrike" kern="0" cap="none" spc="0" normalizeH="0" baseline="0" noProof="0">
                <a:ln>
                  <a:noFill/>
                </a:ln>
                <a:solidFill>
                  <a:srgbClr val="00B050"/>
                </a:solidFill>
                <a:effectLst/>
                <a:uLnTx/>
                <a:uFillTx/>
                <a:latin typeface="Intel Clear"/>
                <a:sym typeface="Helvetica Neue"/>
              </a:rPr>
              <a:t>GOAL</a:t>
            </a:r>
          </a:p>
          <a:p>
            <a:pPr marL="0" marR="0" lvl="2" indent="0" algn="l" defTabSz="914400" rtl="0" eaLnBrk="1" fontAlgn="base" latinLnBrk="0" hangingPunct="0">
              <a:lnSpc>
                <a:spcPct val="95000"/>
              </a:lnSpc>
              <a:spcBef>
                <a:spcPct val="30000"/>
              </a:spcBef>
              <a:spcAft>
                <a:spcPct val="0"/>
              </a:spcAft>
              <a:buClr>
                <a:sysClr val="window" lastClr="FFFFFF"/>
              </a:buClr>
              <a:buSzTx/>
              <a:buFontTx/>
              <a:buNone/>
              <a:tabLst/>
              <a:defRPr/>
            </a:pPr>
            <a:r>
              <a:rPr kumimoji="0" lang="en-US" sz="1600" b="0" i="0" u="none" strike="noStrike" kern="0" cap="none" spc="0" normalizeH="0" baseline="0" noProof="0">
                <a:ln>
                  <a:noFill/>
                </a:ln>
                <a:solidFill>
                  <a:srgbClr val="000000"/>
                </a:solidFill>
                <a:effectLst/>
                <a:uLnTx/>
                <a:uFillTx/>
                <a:latin typeface="Intel Clear"/>
                <a:sym typeface="Helvetica Neue"/>
              </a:rPr>
              <a:t>-    Goal is to enable “ </a:t>
            </a:r>
            <a:r>
              <a:rPr kumimoji="0" lang="en-US" sz="1600" b="1" i="1" u="none" strike="noStrike" kern="0" cap="none" spc="0" normalizeH="0" baseline="0" noProof="0">
                <a:ln>
                  <a:noFill/>
                </a:ln>
                <a:solidFill>
                  <a:srgbClr val="0068B5"/>
                </a:solidFill>
                <a:effectLst/>
                <a:uLnTx/>
                <a:uFillTx/>
                <a:latin typeface="Intel Clear"/>
                <a:sym typeface="Helvetica Neue"/>
              </a:rPr>
              <a:t>Remote debug and accessibility</a:t>
            </a:r>
            <a:r>
              <a:rPr kumimoji="0" lang="en-US" sz="1600" b="0" i="0" u="none" strike="noStrike" kern="0" cap="none" spc="0" normalizeH="0" baseline="0" noProof="0">
                <a:ln>
                  <a:noFill/>
                </a:ln>
                <a:solidFill>
                  <a:srgbClr val="000000"/>
                </a:solidFill>
                <a:effectLst/>
                <a:uLnTx/>
                <a:uFillTx/>
                <a:latin typeface="Intel Clear"/>
                <a:sym typeface="Helvetica Neue"/>
              </a:rPr>
              <a:t>” of deployed  RVP to validation customers.</a:t>
            </a:r>
          </a:p>
        </p:txBody>
      </p:sp>
      <p:grpSp>
        <p:nvGrpSpPr>
          <p:cNvPr id="5" name="Group 4">
            <a:extLst>
              <a:ext uri="{FF2B5EF4-FFF2-40B4-BE49-F238E27FC236}">
                <a16:creationId xmlns:a16="http://schemas.microsoft.com/office/drawing/2014/main" id="{3CFCCB4F-40A6-4E3B-AC79-244C7759A5B3}"/>
              </a:ext>
            </a:extLst>
          </p:cNvPr>
          <p:cNvGrpSpPr/>
          <p:nvPr/>
        </p:nvGrpSpPr>
        <p:grpSpPr>
          <a:xfrm>
            <a:off x="907680" y="862013"/>
            <a:ext cx="10009681" cy="4028156"/>
            <a:chOff x="907680" y="862013"/>
            <a:chExt cx="10009681" cy="4028156"/>
          </a:xfrm>
        </p:grpSpPr>
        <p:grpSp>
          <p:nvGrpSpPr>
            <p:cNvPr id="3" name="Group 2">
              <a:extLst>
                <a:ext uri="{FF2B5EF4-FFF2-40B4-BE49-F238E27FC236}">
                  <a16:creationId xmlns:a16="http://schemas.microsoft.com/office/drawing/2014/main" id="{09F56850-74DC-4F2B-821C-76271789E8C6}"/>
                </a:ext>
              </a:extLst>
            </p:cNvPr>
            <p:cNvGrpSpPr/>
            <p:nvPr/>
          </p:nvGrpSpPr>
          <p:grpSpPr>
            <a:xfrm>
              <a:off x="907680" y="862013"/>
              <a:ext cx="10009681" cy="4028156"/>
              <a:chOff x="480091" y="2554940"/>
              <a:chExt cx="8128000" cy="4028156"/>
            </a:xfrm>
          </p:grpSpPr>
          <p:graphicFrame>
            <p:nvGraphicFramePr>
              <p:cNvPr id="4" name="Diagram 3">
                <a:extLst>
                  <a:ext uri="{FF2B5EF4-FFF2-40B4-BE49-F238E27FC236}">
                    <a16:creationId xmlns:a16="http://schemas.microsoft.com/office/drawing/2014/main" id="{F15289B8-4DB8-4C45-AE35-49A2F9FC38A2}"/>
                  </a:ext>
                </a:extLst>
              </p:cNvPr>
              <p:cNvGraphicFramePr/>
              <p:nvPr/>
            </p:nvGraphicFramePr>
            <p:xfrm>
              <a:off x="480091" y="2554940"/>
              <a:ext cx="8128000" cy="3711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9039A6A8-6A8B-4E85-87C2-574239D01175}"/>
                  </a:ext>
                </a:extLst>
              </p:cNvPr>
              <p:cNvSpPr txBox="1"/>
              <p:nvPr/>
            </p:nvSpPr>
            <p:spPr>
              <a:xfrm>
                <a:off x="752533" y="5044208"/>
                <a:ext cx="2116514" cy="1292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285750" marR="0" lvl="0" indent="-28575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Intel Clear"/>
                    <a:sym typeface="Helvetica Neue"/>
                  </a:rPr>
                  <a:t>Voltage probing, </a:t>
                </a:r>
              </a:p>
              <a:p>
                <a:pPr marL="285750" marR="0" lvl="0" indent="-28575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Intel Clear"/>
                    <a:sym typeface="Helvetica Neue"/>
                  </a:rPr>
                  <a:t>LEDs, LCD display, </a:t>
                </a:r>
              </a:p>
              <a:p>
                <a:pPr marL="285750" marR="0" lvl="0" indent="-28575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Intel Clear"/>
                    <a:sym typeface="Helvetica Neue"/>
                  </a:rPr>
                  <a:t>Power </a:t>
                </a:r>
                <a:r>
                  <a:rPr kumimoji="0" lang="en-IN" sz="1200" b="0" i="0" u="none" strike="noStrike" kern="1200" cap="none" spc="0" normalizeH="0" baseline="0" noProof="0" err="1">
                    <a:ln>
                      <a:noFill/>
                    </a:ln>
                    <a:solidFill>
                      <a:srgbClr val="FFFFFF"/>
                    </a:solidFill>
                    <a:effectLst/>
                    <a:uLnTx/>
                    <a:uFillTx/>
                    <a:latin typeface="Intel Clear"/>
                    <a:sym typeface="Helvetica Neue"/>
                  </a:rPr>
                  <a:t>seq</a:t>
                </a:r>
                <a:r>
                  <a:rPr kumimoji="0" lang="en-IN" sz="1200" b="0" i="0" u="none" strike="noStrike" kern="1200" cap="none" spc="0" normalizeH="0" baseline="0" noProof="0">
                    <a:ln>
                      <a:noFill/>
                    </a:ln>
                    <a:solidFill>
                      <a:srgbClr val="FFFFFF"/>
                    </a:solidFill>
                    <a:effectLst/>
                    <a:uLnTx/>
                    <a:uFillTx/>
                    <a:latin typeface="Intel Clear"/>
                    <a:sym typeface="Helvetica Neue"/>
                  </a:rPr>
                  <a:t> flow,</a:t>
                </a:r>
              </a:p>
              <a:p>
                <a:pPr marL="285750" marR="0" lvl="0" indent="-28575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Intel Clear"/>
                    <a:sym typeface="Helvetica Neue"/>
                  </a:rPr>
                  <a:t>Power cycling,</a:t>
                </a:r>
              </a:p>
              <a:p>
                <a:pPr marL="285750" marR="0" lvl="0" indent="-28575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Intel Clear"/>
                    <a:sym typeface="Helvetica Neue"/>
                  </a:rPr>
                  <a:t>Flashing FW</a:t>
                </a: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err="1">
                  <a:ln>
                    <a:noFill/>
                  </a:ln>
                  <a:solidFill>
                    <a:srgbClr val="004A86"/>
                  </a:solidFill>
                  <a:effectLst/>
                  <a:uLnTx/>
                  <a:uFillTx/>
                  <a:latin typeface="Intel Clear"/>
                  <a:ea typeface="+mn-ea"/>
                  <a:cs typeface="+mn-cs"/>
                  <a:sym typeface="Helvetica Neue"/>
                </a:endParaRPr>
              </a:p>
            </p:txBody>
          </p:sp>
          <p:sp>
            <p:nvSpPr>
              <p:cNvPr id="9" name="TextBox 8">
                <a:extLst>
                  <a:ext uri="{FF2B5EF4-FFF2-40B4-BE49-F238E27FC236}">
                    <a16:creationId xmlns:a16="http://schemas.microsoft.com/office/drawing/2014/main" id="{72A60036-7991-4D6C-9ADA-AABEC0ABC136}"/>
                  </a:ext>
                </a:extLst>
              </p:cNvPr>
              <p:cNvSpPr txBox="1"/>
              <p:nvPr/>
            </p:nvSpPr>
            <p:spPr>
              <a:xfrm>
                <a:off x="2659204" y="4989935"/>
                <a:ext cx="1674661"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285750" marR="0" lvl="2" indent="-28575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Intel Clear"/>
                    <a:sym typeface="Helvetica Neue"/>
                  </a:rPr>
                  <a:t>Captures, Triggers, GUIs, LCD display of board hygiene data.</a:t>
                </a:r>
              </a:p>
              <a:p>
                <a:pPr marL="285750" marR="0" lvl="2" indent="-28575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Intel Clear"/>
                    <a:sym typeface="Helvetica Neue"/>
                  </a:rPr>
                  <a:t>View system state of remote RVP.</a:t>
                </a:r>
              </a:p>
              <a:p>
                <a:pPr marL="285750" marR="0" lvl="2" indent="-28575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Intel Clear"/>
                    <a:sym typeface="Helvetica Neue"/>
                  </a:rPr>
                  <a:t>View system logs</a:t>
                </a: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err="1">
                  <a:ln>
                    <a:noFill/>
                  </a:ln>
                  <a:solidFill>
                    <a:srgbClr val="004A86"/>
                  </a:solidFill>
                  <a:effectLst/>
                  <a:uLnTx/>
                  <a:uFillTx/>
                  <a:latin typeface="Intel Clear"/>
                  <a:ea typeface="+mn-ea"/>
                  <a:cs typeface="+mn-cs"/>
                  <a:sym typeface="Helvetica Neue"/>
                </a:endParaRPr>
              </a:p>
            </p:txBody>
          </p:sp>
          <p:sp>
            <p:nvSpPr>
              <p:cNvPr id="10" name="TextBox 9">
                <a:extLst>
                  <a:ext uri="{FF2B5EF4-FFF2-40B4-BE49-F238E27FC236}">
                    <a16:creationId xmlns:a16="http://schemas.microsoft.com/office/drawing/2014/main" id="{DAC9A383-9782-4665-86B8-408FB490127C}"/>
                  </a:ext>
                </a:extLst>
              </p:cNvPr>
              <p:cNvSpPr txBox="1"/>
              <p:nvPr/>
            </p:nvSpPr>
            <p:spPr>
              <a:xfrm>
                <a:off x="4689760" y="4921103"/>
                <a:ext cx="1674662" cy="1661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285750" marR="0" lvl="2" indent="-28575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Intel Clear"/>
                    <a:sym typeface="Helvetica Neue"/>
                  </a:rPr>
                  <a:t>Change Power seq. flow or timing.</a:t>
                </a:r>
              </a:p>
              <a:p>
                <a:pPr marL="285750" marR="0" lvl="2" indent="-28575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Intel Clear"/>
                    <a:sym typeface="Helvetica Neue"/>
                  </a:rPr>
                  <a:t>Set/Reset GPIOs.</a:t>
                </a:r>
              </a:p>
              <a:p>
                <a:pPr marL="285750" marR="0" lvl="2" indent="-28575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Intel Clear"/>
                    <a:sym typeface="Helvetica Neue"/>
                  </a:rPr>
                  <a:t>Set/Reset switches or Jumpers</a:t>
                </a:r>
              </a:p>
              <a:p>
                <a:pPr marL="285750" marR="0" lvl="2" indent="-28575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Intel Clear"/>
                    <a:sym typeface="Helvetica Neue"/>
                  </a:rPr>
                  <a:t>Functionality emulation </a:t>
                </a: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err="1">
                  <a:ln>
                    <a:noFill/>
                  </a:ln>
                  <a:solidFill>
                    <a:srgbClr val="004A86"/>
                  </a:solidFill>
                  <a:effectLst/>
                  <a:uLnTx/>
                  <a:uFillTx/>
                  <a:latin typeface="Intel Clear"/>
                  <a:ea typeface="+mn-ea"/>
                  <a:cs typeface="+mn-cs"/>
                  <a:sym typeface="Helvetica Neue"/>
                </a:endParaRPr>
              </a:p>
            </p:txBody>
          </p:sp>
        </p:grpSp>
        <p:sp>
          <p:nvSpPr>
            <p:cNvPr id="22" name="TextBox 21">
              <a:extLst>
                <a:ext uri="{FF2B5EF4-FFF2-40B4-BE49-F238E27FC236}">
                  <a16:creationId xmlns:a16="http://schemas.microsoft.com/office/drawing/2014/main" id="{1C74685C-601C-40D0-9529-D8F3E66B207A}"/>
                </a:ext>
              </a:extLst>
            </p:cNvPr>
            <p:cNvSpPr txBox="1"/>
            <p:nvPr/>
          </p:nvSpPr>
          <p:spPr>
            <a:xfrm>
              <a:off x="8573818" y="3297008"/>
              <a:ext cx="2062356"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285750" marR="0" lvl="2" indent="-28575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Intel Clear"/>
                  <a:sym typeface="Helvetica Neue"/>
                </a:rPr>
                <a:t>DAC works with Nest setup to provide connectivity.</a:t>
              </a:r>
            </a:p>
            <a:p>
              <a:pPr marL="285750" marR="0" lvl="2" indent="-28575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Intel Clear"/>
                  <a:sym typeface="Helvetica Neue"/>
                </a:rPr>
                <a:t>Helps in easy sharing of  debug logs.</a:t>
              </a:r>
            </a:p>
            <a:p>
              <a:pPr marL="285750" marR="0" lvl="2" indent="-28575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Intel Clear"/>
                  <a:sym typeface="Helvetica Neue"/>
                </a:rPr>
                <a:t>Complete RVP solution.</a:t>
              </a: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err="1">
                <a:ln>
                  <a:noFill/>
                </a:ln>
                <a:solidFill>
                  <a:srgbClr val="004A86"/>
                </a:solidFill>
                <a:effectLst/>
                <a:uLnTx/>
                <a:uFillTx/>
                <a:latin typeface="Intel Clear"/>
                <a:ea typeface="+mn-ea"/>
                <a:cs typeface="+mn-cs"/>
                <a:sym typeface="Helvetica Neue"/>
              </a:endParaRPr>
            </a:p>
          </p:txBody>
        </p:sp>
      </p:grpSp>
      <p:pic>
        <p:nvPicPr>
          <p:cNvPr id="12" name="Picture 11">
            <a:extLst>
              <a:ext uri="{FF2B5EF4-FFF2-40B4-BE49-F238E27FC236}">
                <a16:creationId xmlns:a16="http://schemas.microsoft.com/office/drawing/2014/main" id="{A75D17E0-6461-4BE5-BB02-1403CFFB089D}"/>
              </a:ext>
            </a:extLst>
          </p:cNvPr>
          <p:cNvPicPr>
            <a:picLocks noChangeAspect="1"/>
          </p:cNvPicPr>
          <p:nvPr/>
        </p:nvPicPr>
        <p:blipFill>
          <a:blip r:embed="rId8"/>
          <a:stretch>
            <a:fillRect/>
          </a:stretch>
        </p:blipFill>
        <p:spPr>
          <a:xfrm>
            <a:off x="1704976" y="6438507"/>
            <a:ext cx="983278" cy="419493"/>
          </a:xfrm>
          <a:prstGeom prst="rect">
            <a:avLst/>
          </a:prstGeom>
        </p:spPr>
      </p:pic>
    </p:spTree>
    <p:extLst>
      <p:ext uri="{BB962C8B-B14F-4D97-AF65-F5344CB8AC3E}">
        <p14:creationId xmlns:p14="http://schemas.microsoft.com/office/powerpoint/2010/main" val="1091032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D3D5C-6B2C-4923-BFBE-D5B0CD6BB382}"/>
              </a:ext>
            </a:extLst>
          </p:cNvPr>
          <p:cNvSpPr>
            <a:spLocks noGrp="1"/>
          </p:cNvSpPr>
          <p:nvPr>
            <p:ph type="title"/>
          </p:nvPr>
        </p:nvSpPr>
        <p:spPr>
          <a:xfrm>
            <a:off x="1230478" y="95250"/>
            <a:ext cx="10351707" cy="952499"/>
          </a:xfrm>
        </p:spPr>
        <p:txBody>
          <a:bodyPr/>
          <a:lstStyle/>
          <a:p>
            <a:r>
              <a:rPr lang="en-US" b="1">
                <a:solidFill>
                  <a:schemeClr val="accent1"/>
                </a:solidFill>
              </a:rPr>
              <a:t>BLOCK DIAGRAM</a:t>
            </a:r>
          </a:p>
        </p:txBody>
      </p:sp>
      <p:pic>
        <p:nvPicPr>
          <p:cNvPr id="7" name="Picture 6">
            <a:extLst>
              <a:ext uri="{FF2B5EF4-FFF2-40B4-BE49-F238E27FC236}">
                <a16:creationId xmlns:a16="http://schemas.microsoft.com/office/drawing/2014/main" id="{9466B310-F43F-42B5-96F6-6FF7957E66AE}"/>
              </a:ext>
            </a:extLst>
          </p:cNvPr>
          <p:cNvPicPr>
            <a:picLocks noChangeAspect="1"/>
          </p:cNvPicPr>
          <p:nvPr/>
        </p:nvPicPr>
        <p:blipFill>
          <a:blip r:embed="rId2"/>
          <a:stretch>
            <a:fillRect/>
          </a:stretch>
        </p:blipFill>
        <p:spPr>
          <a:xfrm>
            <a:off x="1230479" y="702644"/>
            <a:ext cx="9617381" cy="5734401"/>
          </a:xfrm>
          <a:prstGeom prst="rect">
            <a:avLst/>
          </a:prstGeom>
        </p:spPr>
      </p:pic>
      <p:pic>
        <p:nvPicPr>
          <p:cNvPr id="4" name="Picture 3">
            <a:extLst>
              <a:ext uri="{FF2B5EF4-FFF2-40B4-BE49-F238E27FC236}">
                <a16:creationId xmlns:a16="http://schemas.microsoft.com/office/drawing/2014/main" id="{9A9A1AB8-034C-431E-B899-FAFFA35811A3}"/>
              </a:ext>
            </a:extLst>
          </p:cNvPr>
          <p:cNvPicPr>
            <a:picLocks noChangeAspect="1"/>
          </p:cNvPicPr>
          <p:nvPr/>
        </p:nvPicPr>
        <p:blipFill>
          <a:blip r:embed="rId3"/>
          <a:stretch>
            <a:fillRect/>
          </a:stretch>
        </p:blipFill>
        <p:spPr>
          <a:xfrm>
            <a:off x="1847851" y="6438507"/>
            <a:ext cx="983278" cy="419493"/>
          </a:xfrm>
          <a:prstGeom prst="rect">
            <a:avLst/>
          </a:prstGeom>
        </p:spPr>
      </p:pic>
    </p:spTree>
    <p:extLst>
      <p:ext uri="{BB962C8B-B14F-4D97-AF65-F5344CB8AC3E}">
        <p14:creationId xmlns:p14="http://schemas.microsoft.com/office/powerpoint/2010/main" val="2414286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501DC392-5BAF-4D02-A34B-64A2AA13F621}"/>
              </a:ext>
            </a:extLst>
          </p:cNvPr>
          <p:cNvSpPr txBox="1"/>
          <p:nvPr/>
        </p:nvSpPr>
        <p:spPr>
          <a:xfrm>
            <a:off x="193053" y="1292432"/>
            <a:ext cx="4149457" cy="5054079"/>
          </a:xfrm>
          <a:prstGeom prst="rect">
            <a:avLst/>
          </a:prstGeom>
          <a:noFill/>
          <a:ln w="28575" cap="flat">
            <a:solidFill>
              <a:srgbClr val="0068B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err="1">
              <a:ln>
                <a:noFill/>
              </a:ln>
              <a:solidFill>
                <a:srgbClr val="004A86"/>
              </a:solidFill>
              <a:effectLst/>
              <a:uLnTx/>
              <a:uFillTx/>
              <a:latin typeface="Intel Clear"/>
              <a:ea typeface="+mn-ea"/>
              <a:cs typeface="+mn-cs"/>
              <a:sym typeface="Helvetica Neue"/>
            </a:endParaRPr>
          </a:p>
        </p:txBody>
      </p:sp>
      <p:sp>
        <p:nvSpPr>
          <p:cNvPr id="4" name="TextBox 3">
            <a:extLst>
              <a:ext uri="{FF2B5EF4-FFF2-40B4-BE49-F238E27FC236}">
                <a16:creationId xmlns:a16="http://schemas.microsoft.com/office/drawing/2014/main" id="{3754AB0B-7597-4D1A-B292-9F32E58E4E13}"/>
              </a:ext>
            </a:extLst>
          </p:cNvPr>
          <p:cNvSpPr txBox="1"/>
          <p:nvPr/>
        </p:nvSpPr>
        <p:spPr>
          <a:xfrm>
            <a:off x="4572883" y="806533"/>
            <a:ext cx="4149457" cy="5539978"/>
          </a:xfrm>
          <a:prstGeom prst="rect">
            <a:avLst/>
          </a:prstGeom>
          <a:noFill/>
          <a:ln w="28575" cap="flat">
            <a:solidFill>
              <a:srgbClr val="0068B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4A86"/>
              </a:solidFill>
              <a:effectLst/>
              <a:uLnTx/>
              <a:uFillTx/>
              <a:latin typeface="Intel Clear"/>
              <a:ea typeface="+mn-ea"/>
              <a:cs typeface="+mn-cs"/>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4A86"/>
              </a:solidFill>
              <a:effectLst/>
              <a:uLnTx/>
              <a:uFillTx/>
              <a:latin typeface="Intel Clear"/>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4A86"/>
              </a:solidFill>
              <a:effectLst/>
              <a:uLnTx/>
              <a:uFillTx/>
              <a:latin typeface="Intel Clear"/>
              <a:ea typeface="+mn-ea"/>
              <a:cs typeface="+mn-cs"/>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4A86"/>
              </a:solidFill>
              <a:effectLst/>
              <a:uLnTx/>
              <a:uFillTx/>
              <a:latin typeface="Intel Clear"/>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4A86"/>
              </a:solidFill>
              <a:effectLst/>
              <a:uLnTx/>
              <a:uFillTx/>
              <a:latin typeface="Intel Clear"/>
              <a:ea typeface="+mn-ea"/>
              <a:cs typeface="+mn-cs"/>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4A86"/>
              </a:solidFill>
              <a:effectLst/>
              <a:uLnTx/>
              <a:uFillTx/>
              <a:latin typeface="Intel Clear"/>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4A86"/>
              </a:solidFill>
              <a:effectLst/>
              <a:uLnTx/>
              <a:uFillTx/>
              <a:latin typeface="Intel Clear"/>
              <a:ea typeface="+mn-ea"/>
              <a:cs typeface="+mn-cs"/>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4A86"/>
              </a:solidFill>
              <a:effectLst/>
              <a:uLnTx/>
              <a:uFillTx/>
              <a:latin typeface="Intel Clear"/>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4A86"/>
              </a:solidFill>
              <a:effectLst/>
              <a:uLnTx/>
              <a:uFillTx/>
              <a:latin typeface="Intel Clear"/>
              <a:ea typeface="+mn-ea"/>
              <a:cs typeface="+mn-cs"/>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4A86"/>
              </a:solidFill>
              <a:effectLst/>
              <a:uLnTx/>
              <a:uFillTx/>
              <a:latin typeface="Intel Clear"/>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4A86"/>
              </a:solidFill>
              <a:effectLst/>
              <a:uLnTx/>
              <a:uFillTx/>
              <a:latin typeface="Intel Clear"/>
              <a:ea typeface="+mn-ea"/>
              <a:cs typeface="+mn-cs"/>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4A86"/>
              </a:solidFill>
              <a:effectLst/>
              <a:uLnTx/>
              <a:uFillTx/>
              <a:latin typeface="Intel Clear"/>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4A86"/>
              </a:solidFill>
              <a:effectLst/>
              <a:uLnTx/>
              <a:uFillTx/>
              <a:latin typeface="Intel Clear"/>
              <a:ea typeface="+mn-ea"/>
              <a:cs typeface="+mn-cs"/>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4A86"/>
              </a:solidFill>
              <a:effectLst/>
              <a:uLnTx/>
              <a:uFillTx/>
              <a:latin typeface="Intel Clear"/>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err="1">
              <a:ln>
                <a:noFill/>
              </a:ln>
              <a:solidFill>
                <a:srgbClr val="004A86"/>
              </a:solidFill>
              <a:effectLst/>
              <a:uLnTx/>
              <a:uFillTx/>
              <a:latin typeface="Intel Clear"/>
              <a:ea typeface="+mn-ea"/>
              <a:cs typeface="+mn-cs"/>
              <a:sym typeface="Helvetica Neue"/>
            </a:endParaRPr>
          </a:p>
        </p:txBody>
      </p:sp>
      <p:pic>
        <p:nvPicPr>
          <p:cNvPr id="10" name="Picture 9">
            <a:extLst>
              <a:ext uri="{FF2B5EF4-FFF2-40B4-BE49-F238E27FC236}">
                <a16:creationId xmlns:a16="http://schemas.microsoft.com/office/drawing/2014/main" id="{2915D2CE-C097-45E3-8FFA-4E83B49311B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05435" y="1698983"/>
            <a:ext cx="3969262" cy="4616529"/>
          </a:xfrm>
          <a:prstGeom prst="rect">
            <a:avLst/>
          </a:prstGeom>
          <a:noFill/>
        </p:spPr>
      </p:pic>
      <p:sp>
        <p:nvSpPr>
          <p:cNvPr id="2" name="Title 1">
            <a:extLst>
              <a:ext uri="{FF2B5EF4-FFF2-40B4-BE49-F238E27FC236}">
                <a16:creationId xmlns:a16="http://schemas.microsoft.com/office/drawing/2014/main" id="{FF373B26-E258-4F1D-9946-E10BDFC8C090}"/>
              </a:ext>
            </a:extLst>
          </p:cNvPr>
          <p:cNvSpPr>
            <a:spLocks noGrp="1"/>
          </p:cNvSpPr>
          <p:nvPr>
            <p:ph type="title"/>
          </p:nvPr>
        </p:nvSpPr>
        <p:spPr>
          <a:xfrm>
            <a:off x="184174" y="121548"/>
            <a:ext cx="4911670" cy="389941"/>
          </a:xfrm>
        </p:spPr>
        <p:txBody>
          <a:bodyPr/>
          <a:lstStyle/>
          <a:p>
            <a:r>
              <a:rPr lang="en-US" sz="3200" b="1">
                <a:solidFill>
                  <a:schemeClr val="accent1"/>
                </a:solidFill>
              </a:rPr>
              <a:t>CABLE INTERFACE TO RVP</a:t>
            </a:r>
          </a:p>
        </p:txBody>
      </p:sp>
      <p:sp>
        <p:nvSpPr>
          <p:cNvPr id="5" name="TextBox 4">
            <a:extLst>
              <a:ext uri="{FF2B5EF4-FFF2-40B4-BE49-F238E27FC236}">
                <a16:creationId xmlns:a16="http://schemas.microsoft.com/office/drawing/2014/main" id="{004229CD-3135-44AE-8AFC-841939B90FFD}"/>
              </a:ext>
            </a:extLst>
          </p:cNvPr>
          <p:cNvSpPr txBox="1"/>
          <p:nvPr/>
        </p:nvSpPr>
        <p:spPr>
          <a:xfrm>
            <a:off x="9141988" y="131787"/>
            <a:ext cx="3190876"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4A86"/>
                </a:solidFill>
                <a:effectLst/>
                <a:highlight>
                  <a:srgbClr val="00FF00"/>
                </a:highlight>
                <a:uLnTx/>
                <a:uFillTx/>
                <a:latin typeface="Intel Clear"/>
                <a:ea typeface="+mn-ea"/>
                <a:cs typeface="+mn-cs"/>
                <a:sym typeface="Helvetica Neue"/>
              </a:rPr>
              <a:t>RVP INTERFACE</a:t>
            </a:r>
            <a:r>
              <a:rPr kumimoji="0" lang="en-US" sz="2400" b="0" i="0" u="none" strike="noStrike" kern="0" cap="none" spc="0" normalizeH="0" baseline="0" noProof="0">
                <a:ln>
                  <a:noFill/>
                </a:ln>
                <a:solidFill>
                  <a:srgbClr val="004A86"/>
                </a:solidFill>
                <a:effectLst/>
                <a:uLnTx/>
                <a:uFillTx/>
                <a:latin typeface="Intel Clear"/>
                <a:ea typeface="+mn-ea"/>
                <a:cs typeface="+mn-cs"/>
                <a:sym typeface="Helvetica Neue"/>
              </a:rPr>
              <a:t> </a:t>
            </a:r>
          </a:p>
        </p:txBody>
      </p:sp>
      <p:sp>
        <p:nvSpPr>
          <p:cNvPr id="6" name="TextBox 5">
            <a:extLst>
              <a:ext uri="{FF2B5EF4-FFF2-40B4-BE49-F238E27FC236}">
                <a16:creationId xmlns:a16="http://schemas.microsoft.com/office/drawing/2014/main" id="{18EC05F1-24A2-4E91-9FAC-57AEB6FFB177}"/>
              </a:ext>
            </a:extLst>
          </p:cNvPr>
          <p:cNvSpPr txBox="1"/>
          <p:nvPr/>
        </p:nvSpPr>
        <p:spPr>
          <a:xfrm>
            <a:off x="5541533" y="976787"/>
            <a:ext cx="2371725"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4A86"/>
                </a:solidFill>
                <a:effectLst/>
                <a:highlight>
                  <a:srgbClr val="00FF00"/>
                </a:highlight>
                <a:uLnTx/>
                <a:uFillTx/>
                <a:latin typeface="Intel Clear"/>
                <a:sym typeface="Helvetica Neue"/>
              </a:rPr>
              <a:t>DAC INTERFACE</a:t>
            </a:r>
          </a:p>
        </p:txBody>
      </p:sp>
      <p:pic>
        <p:nvPicPr>
          <p:cNvPr id="9" name="Picture 8">
            <a:extLst>
              <a:ext uri="{FF2B5EF4-FFF2-40B4-BE49-F238E27FC236}">
                <a16:creationId xmlns:a16="http://schemas.microsoft.com/office/drawing/2014/main" id="{DD07DFB0-AFE8-43DD-9013-FE1127A38416}"/>
              </a:ext>
            </a:extLst>
          </p:cNvPr>
          <p:cNvPicPr>
            <a:picLocks noChangeAspect="1"/>
          </p:cNvPicPr>
          <p:nvPr/>
        </p:nvPicPr>
        <p:blipFill>
          <a:blip r:embed="rId3"/>
          <a:stretch>
            <a:fillRect/>
          </a:stretch>
        </p:blipFill>
        <p:spPr>
          <a:xfrm>
            <a:off x="1776143" y="6438507"/>
            <a:ext cx="983278" cy="419493"/>
          </a:xfrm>
          <a:prstGeom prst="rect">
            <a:avLst/>
          </a:prstGeom>
        </p:spPr>
      </p:pic>
      <p:pic>
        <p:nvPicPr>
          <p:cNvPr id="11" name="Picture 10">
            <a:extLst>
              <a:ext uri="{FF2B5EF4-FFF2-40B4-BE49-F238E27FC236}">
                <a16:creationId xmlns:a16="http://schemas.microsoft.com/office/drawing/2014/main" id="{20A58565-CF14-4258-B84C-B760CD55962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3618118" y="3134045"/>
            <a:ext cx="4565015" cy="1653540"/>
          </a:xfrm>
          <a:prstGeom prst="rect">
            <a:avLst/>
          </a:prstGeom>
          <a:noFill/>
        </p:spPr>
      </p:pic>
      <p:pic>
        <p:nvPicPr>
          <p:cNvPr id="12" name="Picture 11">
            <a:extLst>
              <a:ext uri="{FF2B5EF4-FFF2-40B4-BE49-F238E27FC236}">
                <a16:creationId xmlns:a16="http://schemas.microsoft.com/office/drawing/2014/main" id="{AC99BEE5-D720-4382-8E4F-AC2B78C77B73}"/>
              </a:ext>
            </a:extLst>
          </p:cNvPr>
          <p:cNvPicPr/>
          <p:nvPr/>
        </p:nvPicPr>
        <p:blipFill>
          <a:blip r:embed="rId5"/>
          <a:stretch>
            <a:fillRect/>
          </a:stretch>
        </p:blipFill>
        <p:spPr>
          <a:xfrm rot="10800000">
            <a:off x="6810851" y="2514049"/>
            <a:ext cx="1612900" cy="3015615"/>
          </a:xfrm>
          <a:prstGeom prst="rect">
            <a:avLst/>
          </a:prstGeom>
        </p:spPr>
      </p:pic>
      <p:pic>
        <p:nvPicPr>
          <p:cNvPr id="13" name="Picture 12">
            <a:extLst>
              <a:ext uri="{FF2B5EF4-FFF2-40B4-BE49-F238E27FC236}">
                <a16:creationId xmlns:a16="http://schemas.microsoft.com/office/drawing/2014/main" id="{62758210-FCC6-4097-A2BD-AECE216E892C}"/>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9162044" y="578762"/>
            <a:ext cx="2559548" cy="1935287"/>
          </a:xfrm>
          <a:prstGeom prst="rect">
            <a:avLst/>
          </a:prstGeom>
          <a:noFill/>
        </p:spPr>
      </p:pic>
      <p:pic>
        <p:nvPicPr>
          <p:cNvPr id="14" name="Picture 13">
            <a:extLst>
              <a:ext uri="{FF2B5EF4-FFF2-40B4-BE49-F238E27FC236}">
                <a16:creationId xmlns:a16="http://schemas.microsoft.com/office/drawing/2014/main" id="{23414807-B5E7-4527-B0AF-557F7E15952D}"/>
              </a:ext>
            </a:extLst>
          </p:cNvPr>
          <p:cNvPicPr/>
          <p:nvPr/>
        </p:nvPicPr>
        <p:blipFill>
          <a:blip r:embed="rId7"/>
          <a:stretch>
            <a:fillRect/>
          </a:stretch>
        </p:blipFill>
        <p:spPr>
          <a:xfrm>
            <a:off x="9372548" y="2539987"/>
            <a:ext cx="2248082" cy="2090278"/>
          </a:xfrm>
          <a:prstGeom prst="rect">
            <a:avLst/>
          </a:prstGeom>
        </p:spPr>
      </p:pic>
      <p:pic>
        <p:nvPicPr>
          <p:cNvPr id="15" name="Picture 14">
            <a:extLst>
              <a:ext uri="{FF2B5EF4-FFF2-40B4-BE49-F238E27FC236}">
                <a16:creationId xmlns:a16="http://schemas.microsoft.com/office/drawing/2014/main" id="{3B512C77-A7D4-4420-B2CA-724A465CDE47}"/>
              </a:ext>
            </a:extLst>
          </p:cNvPr>
          <p:cNvPicPr/>
          <p:nvPr/>
        </p:nvPicPr>
        <p:blipFill>
          <a:blip r:embed="rId8"/>
          <a:stretch>
            <a:fillRect/>
          </a:stretch>
        </p:blipFill>
        <p:spPr>
          <a:xfrm>
            <a:off x="10034717" y="4661971"/>
            <a:ext cx="1585913" cy="1653541"/>
          </a:xfrm>
          <a:prstGeom prst="rect">
            <a:avLst/>
          </a:prstGeom>
        </p:spPr>
      </p:pic>
      <p:sp>
        <p:nvSpPr>
          <p:cNvPr id="16" name="TextBox 15">
            <a:extLst>
              <a:ext uri="{FF2B5EF4-FFF2-40B4-BE49-F238E27FC236}">
                <a16:creationId xmlns:a16="http://schemas.microsoft.com/office/drawing/2014/main" id="{87F336E0-19DC-4AEA-8220-849426E042C7}"/>
              </a:ext>
            </a:extLst>
          </p:cNvPr>
          <p:cNvSpPr txBox="1"/>
          <p:nvPr/>
        </p:nvSpPr>
        <p:spPr>
          <a:xfrm>
            <a:off x="8931671" y="578762"/>
            <a:ext cx="2796667" cy="5766969"/>
          </a:xfrm>
          <a:prstGeom prst="rect">
            <a:avLst/>
          </a:prstGeom>
          <a:noFill/>
          <a:ln w="28575" cap="flat">
            <a:solidFill>
              <a:srgbClr val="0068B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err="1">
              <a:ln>
                <a:noFill/>
              </a:ln>
              <a:solidFill>
                <a:srgbClr val="004A86"/>
              </a:solidFill>
              <a:effectLst/>
              <a:uLnTx/>
              <a:uFillTx/>
              <a:latin typeface="Intel Clear"/>
              <a:ea typeface="+mn-ea"/>
              <a:cs typeface="+mn-cs"/>
              <a:sym typeface="Helvetica Neue"/>
            </a:endParaRPr>
          </a:p>
        </p:txBody>
      </p:sp>
    </p:spTree>
    <p:extLst>
      <p:ext uri="{BB962C8B-B14F-4D97-AF65-F5344CB8AC3E}">
        <p14:creationId xmlns:p14="http://schemas.microsoft.com/office/powerpoint/2010/main" val="2025458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E2DD1-F3A6-4C40-9EC5-FA73177DB6C6}"/>
              </a:ext>
            </a:extLst>
          </p:cNvPr>
          <p:cNvSpPr>
            <a:spLocks noGrp="1"/>
          </p:cNvSpPr>
          <p:nvPr>
            <p:ph type="title"/>
          </p:nvPr>
        </p:nvSpPr>
        <p:spPr>
          <a:xfrm>
            <a:off x="571370" y="318777"/>
            <a:ext cx="11010816" cy="952499"/>
          </a:xfrm>
        </p:spPr>
        <p:txBody>
          <a:bodyPr/>
          <a:lstStyle/>
          <a:p>
            <a:r>
              <a:rPr lang="en-US" b="1">
                <a:solidFill>
                  <a:schemeClr val="accent1"/>
                </a:solidFill>
              </a:rPr>
              <a:t>Important Link:</a:t>
            </a:r>
          </a:p>
        </p:txBody>
      </p:sp>
      <p:pic>
        <p:nvPicPr>
          <p:cNvPr id="4" name="Picture 3">
            <a:extLst>
              <a:ext uri="{FF2B5EF4-FFF2-40B4-BE49-F238E27FC236}">
                <a16:creationId xmlns:a16="http://schemas.microsoft.com/office/drawing/2014/main" id="{E7F53206-3F5B-42FC-993D-76A7C3933F57}"/>
              </a:ext>
            </a:extLst>
          </p:cNvPr>
          <p:cNvPicPr>
            <a:picLocks noChangeAspect="1"/>
          </p:cNvPicPr>
          <p:nvPr/>
        </p:nvPicPr>
        <p:blipFill>
          <a:blip r:embed="rId2"/>
          <a:stretch>
            <a:fillRect/>
          </a:stretch>
        </p:blipFill>
        <p:spPr>
          <a:xfrm>
            <a:off x="1704976" y="6438507"/>
            <a:ext cx="983278" cy="419493"/>
          </a:xfrm>
          <a:prstGeom prst="rect">
            <a:avLst/>
          </a:prstGeom>
        </p:spPr>
      </p:pic>
      <p:sp>
        <p:nvSpPr>
          <p:cNvPr id="3" name="TextBox 2">
            <a:extLst>
              <a:ext uri="{FF2B5EF4-FFF2-40B4-BE49-F238E27FC236}">
                <a16:creationId xmlns:a16="http://schemas.microsoft.com/office/drawing/2014/main" id="{FD2891DC-7C86-48A5-BF11-8442AE372FCA}"/>
              </a:ext>
            </a:extLst>
          </p:cNvPr>
          <p:cNvSpPr txBox="1"/>
          <p:nvPr/>
        </p:nvSpPr>
        <p:spPr>
          <a:xfrm>
            <a:off x="710214" y="1162975"/>
            <a:ext cx="9490229" cy="48013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457200" marR="0" lvl="0" indent="-457200" algn="l" defTabSz="2438338" rtl="0" eaLnBrk="1" fontAlgn="auto" latinLnBrk="0" hangingPunct="0">
              <a:lnSpc>
                <a:spcPct val="100000"/>
              </a:lnSpc>
              <a:spcBef>
                <a:spcPts val="0"/>
              </a:spcBef>
              <a:spcAft>
                <a:spcPts val="0"/>
              </a:spcAft>
              <a:buClrTx/>
              <a:buSzTx/>
              <a:buFontTx/>
              <a:buAutoNum type="arabicPeriod"/>
              <a:tabLst/>
              <a:defRPr/>
            </a:pPr>
            <a:r>
              <a:rPr kumimoji="0" lang="en-IN" sz="2400" b="0" i="0" u="none" strike="noStrike" kern="0" cap="none" spc="0" normalizeH="0" baseline="0" noProof="0">
                <a:ln>
                  <a:noFill/>
                </a:ln>
                <a:solidFill>
                  <a:srgbClr val="004A86"/>
                </a:solidFill>
                <a:effectLst/>
                <a:uLnTx/>
                <a:uFillTx/>
                <a:latin typeface="Intel Clear"/>
                <a:ea typeface="+mn-ea"/>
                <a:cs typeface="+mn-cs"/>
                <a:sym typeface="Helvetica Neue"/>
              </a:rPr>
              <a:t>RVP Health DAC One stop (It has all required collateral's related to DAC):</a:t>
            </a:r>
          </a:p>
          <a:p>
            <a:pPr marL="0" marR="0" lvl="0" indent="0" algn="l" defTabSz="2438338" rtl="0" eaLnBrk="1" fontAlgn="auto" latinLnBrk="0" hangingPunct="0">
              <a:lnSpc>
                <a:spcPct val="100000"/>
              </a:lnSpc>
              <a:spcBef>
                <a:spcPts val="0"/>
              </a:spcBef>
              <a:spcAft>
                <a:spcPts val="0"/>
              </a:spcAft>
              <a:buClrTx/>
              <a:buSzTx/>
              <a:buFontTx/>
              <a:buNone/>
              <a:tabLst/>
              <a:defRPr/>
            </a:pPr>
            <a:r>
              <a:rPr kumimoji="0" lang="en-IN" sz="2400" b="0" i="0" u="none" strike="noStrike" kern="0" cap="none" spc="0" normalizeH="0" baseline="0" noProof="0">
                <a:ln>
                  <a:noFill/>
                </a:ln>
                <a:solidFill>
                  <a:srgbClr val="004A86"/>
                </a:solidFill>
                <a:effectLst/>
                <a:uLnTx/>
                <a:uFillTx/>
                <a:latin typeface="Intel Clear"/>
                <a:ea typeface="+mn-ea"/>
                <a:cs typeface="+mn-cs"/>
                <a:sym typeface="Helvetica Neue"/>
                <a:hlinkClick r:id="rId3"/>
              </a:rPr>
              <a:t>https://goto/rvpdac</a:t>
            </a:r>
            <a:endParaRPr kumimoji="0" lang="en-IN" sz="2400" b="0" i="0" u="none" strike="noStrike" kern="0" cap="none" spc="0" normalizeH="0" baseline="0" noProof="0">
              <a:ln>
                <a:noFill/>
              </a:ln>
              <a:solidFill>
                <a:srgbClr val="004A86"/>
              </a:solidFill>
              <a:effectLst/>
              <a:uLnTx/>
              <a:uFillTx/>
              <a:latin typeface="Intel Clear"/>
              <a:ea typeface="+mn-ea"/>
              <a:cs typeface="+mn-cs"/>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srgbClr val="004A86"/>
              </a:solidFill>
              <a:effectLst/>
              <a:uLnTx/>
              <a:uFillTx/>
              <a:latin typeface="Intel Clear"/>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r>
              <a:rPr kumimoji="0" lang="en-IN" sz="2400" b="0" i="0" u="none" strike="noStrike" kern="0" cap="none" spc="0" normalizeH="0" baseline="0" noProof="0">
                <a:ln>
                  <a:noFill/>
                </a:ln>
                <a:solidFill>
                  <a:srgbClr val="004A86"/>
                </a:solidFill>
                <a:effectLst/>
                <a:uLnTx/>
                <a:uFillTx/>
                <a:latin typeface="Intel Clear"/>
                <a:ea typeface="+mn-ea"/>
                <a:cs typeface="+mn-cs"/>
                <a:sym typeface="Helvetica Neue"/>
              </a:rPr>
              <a:t>2. RVP Health DAC Demo Video:</a:t>
            </a: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srgbClr val="004A86"/>
              </a:solidFill>
              <a:effectLst/>
              <a:uLnTx/>
              <a:uFillTx/>
              <a:latin typeface="Intel Clear"/>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r>
              <a:rPr kumimoji="0" lang="en-IN" sz="2400" b="0" i="0" u="none" strike="noStrike" kern="0" cap="none" spc="0" normalizeH="0" baseline="0" noProof="0">
                <a:ln>
                  <a:noFill/>
                </a:ln>
                <a:solidFill>
                  <a:srgbClr val="004A86"/>
                </a:solidFill>
                <a:effectLst/>
                <a:uLnTx/>
                <a:uFillTx/>
                <a:latin typeface="Intel Clear"/>
                <a:ea typeface="+mn-ea"/>
                <a:cs typeface="+mn-cs"/>
                <a:sym typeface="Helvetica Neue"/>
                <a:hlinkClick r:id="rId4"/>
              </a:rPr>
              <a:t>https://intel.sharepoint.com/:v:/r/sites/ccgcpecpsrvpdaconestop/Shared%20Documents/DAC_DEMO_REV1p0_Meeting_Recording.mp4?csf=1&amp;web=1&amp;e=8g4Sdg&amp;isSPOFile=1</a:t>
            </a:r>
            <a:endParaRPr kumimoji="0" lang="en-IN" sz="2400" b="0" i="0" u="none" strike="noStrike" kern="0" cap="none" spc="0" normalizeH="0" baseline="0" noProof="0">
              <a:ln>
                <a:noFill/>
              </a:ln>
              <a:solidFill>
                <a:srgbClr val="004A86"/>
              </a:solidFill>
              <a:effectLst/>
              <a:uLnTx/>
              <a:uFillTx/>
              <a:latin typeface="Intel Clear"/>
              <a:ea typeface="+mn-ea"/>
              <a:cs typeface="+mn-cs"/>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srgbClr val="004A86"/>
              </a:solidFill>
              <a:effectLst/>
              <a:uLnTx/>
              <a:uFillTx/>
              <a:latin typeface="Intel Clear"/>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r>
              <a:rPr kumimoji="0" lang="en-IN" sz="2400" b="0" i="0" u="none" strike="noStrike" kern="0" cap="none" spc="0" normalizeH="0" baseline="0" noProof="0">
                <a:ln>
                  <a:noFill/>
                </a:ln>
                <a:solidFill>
                  <a:srgbClr val="004A86"/>
                </a:solidFill>
                <a:effectLst/>
                <a:uLnTx/>
                <a:uFillTx/>
                <a:latin typeface="Intel Clear"/>
                <a:ea typeface="+mn-ea"/>
                <a:cs typeface="+mn-cs"/>
                <a:sym typeface="Helvetica Neue"/>
              </a:rPr>
              <a:t>3. Any Question/Clarifications: </a:t>
            </a:r>
          </a:p>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4A86"/>
                </a:solidFill>
                <a:effectLst/>
                <a:uLnTx/>
                <a:uFillTx/>
                <a:latin typeface="Intel Clear"/>
                <a:ea typeface="+mn-ea"/>
                <a:cs typeface="+mn-cs"/>
                <a:sym typeface="Helvetica Neue"/>
              </a:rPr>
              <a:t>Sharma, Deepak </a:t>
            </a:r>
            <a:r>
              <a:rPr kumimoji="0" lang="en-US" sz="2400" b="0" i="0" u="none" strike="noStrike" kern="0" cap="none" spc="0" normalizeH="0" baseline="0" noProof="0">
                <a:ln>
                  <a:noFill/>
                </a:ln>
                <a:solidFill>
                  <a:srgbClr val="004A86"/>
                </a:solidFill>
                <a:effectLst/>
                <a:uLnTx/>
                <a:uFillTx/>
                <a:latin typeface="Intel Clear"/>
                <a:ea typeface="+mn-ea"/>
                <a:cs typeface="+mn-cs"/>
                <a:sym typeface="Helvetica Neue"/>
                <a:hlinkClick r:id="rId5"/>
              </a:rPr>
              <a:t>deepak.sharma@intel.com</a:t>
            </a:r>
            <a:endParaRPr kumimoji="0" lang="en-IN" sz="2400" b="0" i="0" u="none" strike="noStrike" kern="0" cap="none" spc="0" normalizeH="0" baseline="0" noProof="0">
              <a:ln>
                <a:noFill/>
              </a:ln>
              <a:solidFill>
                <a:srgbClr val="004A86"/>
              </a:solidFill>
              <a:effectLst/>
              <a:uLnTx/>
              <a:uFillTx/>
              <a:latin typeface="Intel Clear"/>
              <a:ea typeface="+mn-ea"/>
              <a:cs typeface="+mn-cs"/>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srgbClr val="004A86"/>
              </a:solidFill>
              <a:effectLst/>
              <a:uLnTx/>
              <a:uFillTx/>
              <a:latin typeface="Intel Clear"/>
              <a:ea typeface="+mn-ea"/>
              <a:cs typeface="+mn-cs"/>
              <a:sym typeface="Helvetica Neue"/>
            </a:endParaRPr>
          </a:p>
        </p:txBody>
      </p:sp>
    </p:spTree>
    <p:extLst>
      <p:ext uri="{BB962C8B-B14F-4D97-AF65-F5344CB8AC3E}">
        <p14:creationId xmlns:p14="http://schemas.microsoft.com/office/powerpoint/2010/main" val="323687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9F4BE2-8E4A-4003-B816-9E34781F7E88}"/>
              </a:ext>
            </a:extLst>
          </p:cNvPr>
          <p:cNvSpPr>
            <a:spLocks noGrp="1"/>
          </p:cNvSpPr>
          <p:nvPr>
            <p:ph type="title"/>
          </p:nvPr>
        </p:nvSpPr>
        <p:spPr>
          <a:xfrm>
            <a:off x="5330537" y="2337173"/>
            <a:ext cx="6037118" cy="1091827"/>
          </a:xfrm>
        </p:spPr>
        <p:txBody>
          <a:bodyPr/>
          <a:lstStyle/>
          <a:p>
            <a:r>
              <a:rPr lang="en-US"/>
              <a:t>UCP-SQUID</a:t>
            </a:r>
          </a:p>
        </p:txBody>
      </p:sp>
      <p:pic>
        <p:nvPicPr>
          <p:cNvPr id="3" name="Picture 2" descr="A picture containing icon&#10;&#10;Description automatically generated">
            <a:extLst>
              <a:ext uri="{FF2B5EF4-FFF2-40B4-BE49-F238E27FC236}">
                <a16:creationId xmlns:a16="http://schemas.microsoft.com/office/drawing/2014/main" id="{B7800286-E8B2-43D4-AD28-22C7BBEDA2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5118" y="2815654"/>
            <a:ext cx="3429000" cy="1260374"/>
          </a:xfrm>
          <a:prstGeom prst="rect">
            <a:avLst/>
          </a:prstGeom>
        </p:spPr>
      </p:pic>
      <p:sp>
        <p:nvSpPr>
          <p:cNvPr id="8" name="TextBox 7">
            <a:extLst>
              <a:ext uri="{FF2B5EF4-FFF2-40B4-BE49-F238E27FC236}">
                <a16:creationId xmlns:a16="http://schemas.microsoft.com/office/drawing/2014/main" id="{A4678081-38FF-40FF-AF24-731FDC1CA654}"/>
              </a:ext>
            </a:extLst>
          </p:cNvPr>
          <p:cNvSpPr txBox="1"/>
          <p:nvPr/>
        </p:nvSpPr>
        <p:spPr>
          <a:xfrm>
            <a:off x="4969539" y="3244334"/>
            <a:ext cx="55583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ww9’22</a:t>
            </a:r>
          </a:p>
        </p:txBody>
      </p:sp>
    </p:spTree>
    <p:extLst>
      <p:ext uri="{BB962C8B-B14F-4D97-AF65-F5344CB8AC3E}">
        <p14:creationId xmlns:p14="http://schemas.microsoft.com/office/powerpoint/2010/main" val="2086400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0F7B0C84-52D8-4B66-8625-2AAB874330A8}"/>
              </a:ext>
            </a:extLst>
          </p:cNvPr>
          <p:cNvSpPr txBox="1">
            <a:spLocks/>
          </p:cNvSpPr>
          <p:nvPr/>
        </p:nvSpPr>
        <p:spPr>
          <a:xfrm>
            <a:off x="0" y="0"/>
            <a:ext cx="12192000" cy="539073"/>
          </a:xfrm>
          <a:prstGeom prst="rect">
            <a:avLst/>
          </a:prstGeom>
        </p:spPr>
        <p:txBody>
          <a:bodyPr vert="horz" lIns="91440" tIns="45720" rIns="91440" bIns="45720" rtlCol="0" anchor="b"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1" i="0" u="none" strike="noStrike" kern="1200" cap="none" spc="0" normalizeH="0" baseline="0" noProof="0">
                <a:ln>
                  <a:noFill/>
                </a:ln>
                <a:solidFill>
                  <a:prstClr val="white"/>
                </a:solidFill>
                <a:effectLst/>
                <a:uLnTx/>
                <a:uFillTx/>
                <a:latin typeface="Calibri" panose="020F0502020204030204"/>
                <a:ea typeface="+mn-ea"/>
                <a:cs typeface="+mn-cs"/>
              </a:rPr>
              <a:t> UCP-SQUID</a:t>
            </a:r>
          </a:p>
        </p:txBody>
      </p:sp>
      <p:pic>
        <p:nvPicPr>
          <p:cNvPr id="19" name="Picture 18">
            <a:extLst>
              <a:ext uri="{FF2B5EF4-FFF2-40B4-BE49-F238E27FC236}">
                <a16:creationId xmlns:a16="http://schemas.microsoft.com/office/drawing/2014/main" id="{BD88B1C1-3443-42D3-866C-0EB7D6047008}"/>
              </a:ext>
            </a:extLst>
          </p:cNvPr>
          <p:cNvPicPr>
            <a:picLocks noChangeAspect="1"/>
          </p:cNvPicPr>
          <p:nvPr/>
        </p:nvPicPr>
        <p:blipFill>
          <a:blip r:embed="rId2"/>
          <a:stretch>
            <a:fillRect/>
          </a:stretch>
        </p:blipFill>
        <p:spPr>
          <a:xfrm>
            <a:off x="6335874" y="539073"/>
            <a:ext cx="5280527" cy="3373655"/>
          </a:xfrm>
          <a:prstGeom prst="rect">
            <a:avLst/>
          </a:prstGeom>
        </p:spPr>
      </p:pic>
      <p:grpSp>
        <p:nvGrpSpPr>
          <p:cNvPr id="13" name="Group 12">
            <a:extLst>
              <a:ext uri="{FF2B5EF4-FFF2-40B4-BE49-F238E27FC236}">
                <a16:creationId xmlns:a16="http://schemas.microsoft.com/office/drawing/2014/main" id="{A8DE8A0C-81F8-4919-9445-67A81E5C02A0}"/>
              </a:ext>
            </a:extLst>
          </p:cNvPr>
          <p:cNvGrpSpPr/>
          <p:nvPr/>
        </p:nvGrpSpPr>
        <p:grpSpPr>
          <a:xfrm>
            <a:off x="8387610" y="3914665"/>
            <a:ext cx="3330915" cy="2506491"/>
            <a:chOff x="8492359" y="3912728"/>
            <a:chExt cx="3411841" cy="2506491"/>
          </a:xfrm>
        </p:grpSpPr>
        <p:pic>
          <p:nvPicPr>
            <p:cNvPr id="3" name="Picture 2">
              <a:extLst>
                <a:ext uri="{FF2B5EF4-FFF2-40B4-BE49-F238E27FC236}">
                  <a16:creationId xmlns:a16="http://schemas.microsoft.com/office/drawing/2014/main" id="{1D2FEDAB-71C9-45EA-94BF-0A57EA41E420}"/>
                </a:ext>
              </a:extLst>
            </p:cNvPr>
            <p:cNvPicPr>
              <a:picLocks noChangeAspect="1"/>
            </p:cNvPicPr>
            <p:nvPr/>
          </p:nvPicPr>
          <p:blipFill>
            <a:blip r:embed="rId3"/>
            <a:stretch>
              <a:fillRect/>
            </a:stretch>
          </p:blipFill>
          <p:spPr>
            <a:xfrm>
              <a:off x="8492359" y="3912728"/>
              <a:ext cx="3411841" cy="2506491"/>
            </a:xfrm>
            <a:prstGeom prst="rect">
              <a:avLst/>
            </a:prstGeom>
          </p:spPr>
        </p:pic>
        <p:pic>
          <p:nvPicPr>
            <p:cNvPr id="4" name="Picture 3">
              <a:extLst>
                <a:ext uri="{FF2B5EF4-FFF2-40B4-BE49-F238E27FC236}">
                  <a16:creationId xmlns:a16="http://schemas.microsoft.com/office/drawing/2014/main" id="{72FD39E1-CC50-4B24-A022-34AB63AD451A}"/>
                </a:ext>
              </a:extLst>
            </p:cNvPr>
            <p:cNvPicPr>
              <a:picLocks noChangeAspect="1"/>
            </p:cNvPicPr>
            <p:nvPr/>
          </p:nvPicPr>
          <p:blipFill>
            <a:blip r:embed="rId4"/>
            <a:stretch>
              <a:fillRect/>
            </a:stretch>
          </p:blipFill>
          <p:spPr>
            <a:xfrm>
              <a:off x="9658736" y="5060394"/>
              <a:ext cx="1079086" cy="499915"/>
            </a:xfrm>
            <a:prstGeom prst="rect">
              <a:avLst/>
            </a:prstGeom>
          </p:spPr>
        </p:pic>
      </p:grpSp>
      <p:grpSp>
        <p:nvGrpSpPr>
          <p:cNvPr id="11" name="Group 10">
            <a:extLst>
              <a:ext uri="{FF2B5EF4-FFF2-40B4-BE49-F238E27FC236}">
                <a16:creationId xmlns:a16="http://schemas.microsoft.com/office/drawing/2014/main" id="{C760ED7A-C913-455E-80BE-53BC35976E8F}"/>
              </a:ext>
            </a:extLst>
          </p:cNvPr>
          <p:cNvGrpSpPr/>
          <p:nvPr/>
        </p:nvGrpSpPr>
        <p:grpSpPr>
          <a:xfrm>
            <a:off x="6593276" y="3912728"/>
            <a:ext cx="1899082" cy="2196152"/>
            <a:chOff x="6593276" y="3912728"/>
            <a:chExt cx="1899082" cy="2196152"/>
          </a:xfrm>
        </p:grpSpPr>
        <p:pic>
          <p:nvPicPr>
            <p:cNvPr id="7" name="Picture 6">
              <a:extLst>
                <a:ext uri="{FF2B5EF4-FFF2-40B4-BE49-F238E27FC236}">
                  <a16:creationId xmlns:a16="http://schemas.microsoft.com/office/drawing/2014/main" id="{ED44086C-2E38-4BDB-A064-11249503FDF6}"/>
                </a:ext>
              </a:extLst>
            </p:cNvPr>
            <p:cNvPicPr>
              <a:picLocks noChangeAspect="1"/>
            </p:cNvPicPr>
            <p:nvPr/>
          </p:nvPicPr>
          <p:blipFill>
            <a:blip r:embed="rId5"/>
            <a:stretch>
              <a:fillRect/>
            </a:stretch>
          </p:blipFill>
          <p:spPr>
            <a:xfrm>
              <a:off x="6695400" y="3912728"/>
              <a:ext cx="1694835" cy="1694835"/>
            </a:xfrm>
            <a:prstGeom prst="rect">
              <a:avLst/>
            </a:prstGeom>
          </p:spPr>
        </p:pic>
        <p:pic>
          <p:nvPicPr>
            <p:cNvPr id="6" name="Picture 5">
              <a:extLst>
                <a:ext uri="{FF2B5EF4-FFF2-40B4-BE49-F238E27FC236}">
                  <a16:creationId xmlns:a16="http://schemas.microsoft.com/office/drawing/2014/main" id="{0F26D63E-0FF3-49BA-9227-45E740872E21}"/>
                </a:ext>
              </a:extLst>
            </p:cNvPr>
            <p:cNvPicPr>
              <a:picLocks noChangeAspect="1"/>
            </p:cNvPicPr>
            <p:nvPr/>
          </p:nvPicPr>
          <p:blipFill>
            <a:blip r:embed="rId6"/>
            <a:stretch>
              <a:fillRect/>
            </a:stretch>
          </p:blipFill>
          <p:spPr>
            <a:xfrm>
              <a:off x="6593276" y="5560309"/>
              <a:ext cx="1899082" cy="548571"/>
            </a:xfrm>
            <a:prstGeom prst="rect">
              <a:avLst/>
            </a:prstGeom>
          </p:spPr>
        </p:pic>
      </p:grpSp>
      <p:sp>
        <p:nvSpPr>
          <p:cNvPr id="8" name="TextBox 7">
            <a:extLst>
              <a:ext uri="{FF2B5EF4-FFF2-40B4-BE49-F238E27FC236}">
                <a16:creationId xmlns:a16="http://schemas.microsoft.com/office/drawing/2014/main" id="{41A471D1-026E-4665-B55D-9701EEEEEB90}"/>
              </a:ext>
            </a:extLst>
          </p:cNvPr>
          <p:cNvSpPr txBox="1"/>
          <p:nvPr/>
        </p:nvSpPr>
        <p:spPr>
          <a:xfrm>
            <a:off x="368726" y="539073"/>
            <a:ext cx="5607622" cy="49859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srgbClr val="FFC000"/>
                </a:solidFill>
                <a:effectLst/>
                <a:uLnTx/>
                <a:uFillTx/>
                <a:latin typeface="Calibri" panose="020F0502020204030204"/>
                <a:ea typeface="+mn-ea"/>
                <a:cs typeface="+mn-cs"/>
              </a:rPr>
              <a:t>Problem Statement (Customer Pain Points):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RVPs have many devices to program</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Different devices needs different tools and different GUI’s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Customers don’t know how to identify given RVP SKU</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Customers don’t know what are the programmable devices in the given RVP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Costly solution- different tool for different devices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C000"/>
                </a:solidFill>
                <a:effectLst/>
                <a:uLnTx/>
                <a:uFillTx/>
                <a:latin typeface="Calibri" panose="020F0502020204030204"/>
                <a:ea typeface="+mn-ea"/>
                <a:cs typeface="+mn-cs"/>
              </a:rPr>
              <a:t>Solution&gt;UCP-SQUID:</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1" u="none" strike="noStrike" kern="1200" cap="none" spc="0" normalizeH="0" baseline="0" noProof="0">
                <a:ln>
                  <a:noFill/>
                </a:ln>
                <a:solidFill>
                  <a:prstClr val="white"/>
                </a:solidFill>
                <a:effectLst/>
                <a:uLnTx/>
                <a:uFillTx/>
                <a:latin typeface="Calibri" panose="020F0502020204030204"/>
                <a:ea typeface="+mn-ea"/>
                <a:cs typeface="+mn-cs"/>
              </a:rPr>
              <a:t>A single programmer tool with single GUI to configure all programmable devices on RVP</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UCP-SQUID GUI identifies the RVP the UCP is plugged into and provide all info related to RVP including list of rework, list of programmable devices etc., same GUI to be used to program all RVP devices.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UCP tool and GUI can be used across all RVP programs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Cheaper solution- One tool to program all devices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0EB291F5-0946-4D46-8B8E-E996F64D7888}"/>
              </a:ext>
            </a:extLst>
          </p:cNvPr>
          <p:cNvPicPr>
            <a:picLocks noChangeAspect="1"/>
          </p:cNvPicPr>
          <p:nvPr/>
        </p:nvPicPr>
        <p:blipFill>
          <a:blip r:embed="rId7"/>
          <a:stretch>
            <a:fillRect/>
          </a:stretch>
        </p:blipFill>
        <p:spPr>
          <a:xfrm>
            <a:off x="111324" y="4988973"/>
            <a:ext cx="6224550" cy="1432183"/>
          </a:xfrm>
          <a:prstGeom prst="rect">
            <a:avLst/>
          </a:prstGeom>
        </p:spPr>
      </p:pic>
    </p:spTree>
    <p:extLst>
      <p:ext uri="{BB962C8B-B14F-4D97-AF65-F5344CB8AC3E}">
        <p14:creationId xmlns:p14="http://schemas.microsoft.com/office/powerpoint/2010/main" val="9513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ChangeArrowheads="1"/>
          </p:cNvSpPr>
          <p:nvPr/>
        </p:nvSpPr>
        <p:spPr bwMode="auto">
          <a:xfrm>
            <a:off x="0" y="-253573"/>
            <a:ext cx="15999269"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endParaRPr lang="en-US" sz="3200"/>
          </a:p>
        </p:txBody>
      </p:sp>
      <p:sp>
        <p:nvSpPr>
          <p:cNvPr id="7" name="Title 2">
            <a:extLst>
              <a:ext uri="{FF2B5EF4-FFF2-40B4-BE49-F238E27FC236}">
                <a16:creationId xmlns:a16="http://schemas.microsoft.com/office/drawing/2014/main" id="{532A3EC8-F28A-4DED-9B90-26B3EA9AA5F2}"/>
              </a:ext>
            </a:extLst>
          </p:cNvPr>
          <p:cNvSpPr txBox="1">
            <a:spLocks/>
          </p:cNvSpPr>
          <p:nvPr/>
        </p:nvSpPr>
        <p:spPr>
          <a:xfrm>
            <a:off x="231400" y="145587"/>
            <a:ext cx="3167455" cy="57210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rgbClr val="52525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rtl="0" hangingPunct="1"/>
            <a:r>
              <a:rPr lang="en-US">
                <a:solidFill>
                  <a:schemeClr val="bg2"/>
                </a:solidFill>
              </a:rPr>
              <a:t>WCL RVP (LP5x T3) Block Diagram</a:t>
            </a:r>
          </a:p>
          <a:p>
            <a:pPr rtl="0" hangingPunct="1"/>
            <a:r>
              <a:rPr lang="en-US">
                <a:solidFill>
                  <a:schemeClr val="bg2"/>
                </a:solidFill>
              </a:rPr>
              <a:t>- Golden Config</a:t>
            </a:r>
          </a:p>
        </p:txBody>
      </p:sp>
      <p:sp>
        <p:nvSpPr>
          <p:cNvPr id="2" name="Rectangle 2">
            <a:extLst>
              <a:ext uri="{FF2B5EF4-FFF2-40B4-BE49-F238E27FC236}">
                <a16:creationId xmlns:a16="http://schemas.microsoft.com/office/drawing/2014/main" id="{5B7895B6-53A0-5A66-EDED-FD16FC1A6132}"/>
              </a:ext>
            </a:extLst>
          </p:cNvPr>
          <p:cNvSpPr>
            <a:spLocks noChangeArrowheads="1"/>
          </p:cNvSpPr>
          <p:nvPr/>
        </p:nvSpPr>
        <p:spPr bwMode="auto">
          <a:xfrm>
            <a:off x="3863190" y="-1065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 name="Picture 2">
            <a:extLst>
              <a:ext uri="{FF2B5EF4-FFF2-40B4-BE49-F238E27FC236}">
                <a16:creationId xmlns:a16="http://schemas.microsoft.com/office/drawing/2014/main" id="{9AD6630A-0536-5AB6-39EF-EA68A9933D81}"/>
              </a:ext>
            </a:extLst>
          </p:cNvPr>
          <p:cNvPicPr>
            <a:picLocks noChangeAspect="1"/>
          </p:cNvPicPr>
          <p:nvPr/>
        </p:nvPicPr>
        <p:blipFill>
          <a:blip r:embed="rId2"/>
          <a:stretch>
            <a:fillRect/>
          </a:stretch>
        </p:blipFill>
        <p:spPr>
          <a:xfrm>
            <a:off x="3235003" y="6409189"/>
            <a:ext cx="930867" cy="448811"/>
          </a:xfrm>
          <a:prstGeom prst="rect">
            <a:avLst/>
          </a:prstGeom>
        </p:spPr>
      </p:pic>
      <p:pic>
        <p:nvPicPr>
          <p:cNvPr id="6" name="Picture 5">
            <a:extLst>
              <a:ext uri="{FF2B5EF4-FFF2-40B4-BE49-F238E27FC236}">
                <a16:creationId xmlns:a16="http://schemas.microsoft.com/office/drawing/2014/main" id="{9E8DCA8E-F58A-17A1-9AA6-F66C5318A173}"/>
              </a:ext>
            </a:extLst>
          </p:cNvPr>
          <p:cNvPicPr>
            <a:picLocks noChangeAspect="1"/>
          </p:cNvPicPr>
          <p:nvPr/>
        </p:nvPicPr>
        <p:blipFill>
          <a:blip r:embed="rId3"/>
          <a:stretch>
            <a:fillRect/>
          </a:stretch>
        </p:blipFill>
        <p:spPr>
          <a:xfrm>
            <a:off x="2836917" y="30479"/>
            <a:ext cx="9123683" cy="6692372"/>
          </a:xfrm>
          <a:prstGeom prst="rect">
            <a:avLst/>
          </a:prstGeom>
        </p:spPr>
      </p:pic>
    </p:spTree>
    <p:extLst>
      <p:ext uri="{BB962C8B-B14F-4D97-AF65-F5344CB8AC3E}">
        <p14:creationId xmlns:p14="http://schemas.microsoft.com/office/powerpoint/2010/main" val="138113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C3B145-BEA0-FA0F-47E2-CBD1400543B2}"/>
            </a:ext>
          </a:extLst>
        </p:cNvPr>
        <p:cNvGrpSpPr/>
        <p:nvPr/>
      </p:nvGrpSpPr>
      <p:grpSpPr>
        <a:xfrm>
          <a:off x="0" y="0"/>
          <a:ext cx="0" cy="0"/>
          <a:chOff x="0" y="0"/>
          <a:chExt cx="0" cy="0"/>
        </a:xfrm>
      </p:grpSpPr>
      <p:sp>
        <p:nvSpPr>
          <p:cNvPr id="9" name="Rectangle 2">
            <a:extLst>
              <a:ext uri="{FF2B5EF4-FFF2-40B4-BE49-F238E27FC236}">
                <a16:creationId xmlns:a16="http://schemas.microsoft.com/office/drawing/2014/main" id="{265A313F-2E8A-8483-8003-6C81988B36F0}"/>
              </a:ext>
            </a:extLst>
          </p:cNvPr>
          <p:cNvSpPr>
            <a:spLocks noChangeArrowheads="1"/>
          </p:cNvSpPr>
          <p:nvPr/>
        </p:nvSpPr>
        <p:spPr bwMode="auto">
          <a:xfrm>
            <a:off x="0" y="-253573"/>
            <a:ext cx="15999269"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endParaRPr lang="en-US" sz="3200"/>
          </a:p>
        </p:txBody>
      </p:sp>
      <p:sp>
        <p:nvSpPr>
          <p:cNvPr id="7" name="Title 2">
            <a:extLst>
              <a:ext uri="{FF2B5EF4-FFF2-40B4-BE49-F238E27FC236}">
                <a16:creationId xmlns:a16="http://schemas.microsoft.com/office/drawing/2014/main" id="{635CCE3B-76D3-A747-3EFE-6146D7E00D3F}"/>
              </a:ext>
            </a:extLst>
          </p:cNvPr>
          <p:cNvSpPr txBox="1">
            <a:spLocks/>
          </p:cNvSpPr>
          <p:nvPr/>
        </p:nvSpPr>
        <p:spPr>
          <a:xfrm>
            <a:off x="231400" y="145587"/>
            <a:ext cx="3167455" cy="57210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rgbClr val="52525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rtl="0" hangingPunct="1"/>
            <a:r>
              <a:rPr lang="en-US">
                <a:solidFill>
                  <a:schemeClr val="bg2"/>
                </a:solidFill>
              </a:rPr>
              <a:t>WCL RVP (DDR5 SODIMM T3) Block Diagram</a:t>
            </a:r>
          </a:p>
        </p:txBody>
      </p:sp>
      <p:sp>
        <p:nvSpPr>
          <p:cNvPr id="2" name="Rectangle 2">
            <a:extLst>
              <a:ext uri="{FF2B5EF4-FFF2-40B4-BE49-F238E27FC236}">
                <a16:creationId xmlns:a16="http://schemas.microsoft.com/office/drawing/2014/main" id="{FB0D784F-96D3-56C1-E794-9E933616871A}"/>
              </a:ext>
            </a:extLst>
          </p:cNvPr>
          <p:cNvSpPr>
            <a:spLocks noChangeArrowheads="1"/>
          </p:cNvSpPr>
          <p:nvPr/>
        </p:nvSpPr>
        <p:spPr bwMode="auto">
          <a:xfrm>
            <a:off x="3863190" y="-1065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 name="Picture 2">
            <a:extLst>
              <a:ext uri="{FF2B5EF4-FFF2-40B4-BE49-F238E27FC236}">
                <a16:creationId xmlns:a16="http://schemas.microsoft.com/office/drawing/2014/main" id="{2B786840-CB2A-FF24-209B-452216745789}"/>
              </a:ext>
            </a:extLst>
          </p:cNvPr>
          <p:cNvPicPr>
            <a:picLocks noChangeAspect="1"/>
          </p:cNvPicPr>
          <p:nvPr/>
        </p:nvPicPr>
        <p:blipFill>
          <a:blip r:embed="rId2"/>
          <a:stretch>
            <a:fillRect/>
          </a:stretch>
        </p:blipFill>
        <p:spPr>
          <a:xfrm>
            <a:off x="3235003" y="6409189"/>
            <a:ext cx="930867" cy="448811"/>
          </a:xfrm>
          <a:prstGeom prst="rect">
            <a:avLst/>
          </a:prstGeom>
        </p:spPr>
      </p:pic>
      <p:sp>
        <p:nvSpPr>
          <p:cNvPr id="4" name="Rectangle 2">
            <a:extLst>
              <a:ext uri="{FF2B5EF4-FFF2-40B4-BE49-F238E27FC236}">
                <a16:creationId xmlns:a16="http://schemas.microsoft.com/office/drawing/2014/main" id="{C406C318-36A7-8222-9D0F-3032600068F3}"/>
              </a:ext>
            </a:extLst>
          </p:cNvPr>
          <p:cNvSpPr>
            <a:spLocks noChangeArrowheads="1"/>
          </p:cNvSpPr>
          <p:nvPr/>
        </p:nvSpPr>
        <p:spPr bwMode="auto">
          <a:xfrm>
            <a:off x="2877423" y="0"/>
            <a:ext cx="1614959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MY"/>
          </a:p>
        </p:txBody>
      </p:sp>
      <p:graphicFrame>
        <p:nvGraphicFramePr>
          <p:cNvPr id="5" name="Object 4">
            <a:extLst>
              <a:ext uri="{FF2B5EF4-FFF2-40B4-BE49-F238E27FC236}">
                <a16:creationId xmlns:a16="http://schemas.microsoft.com/office/drawing/2014/main" id="{AA1D289E-E11A-F13D-AECC-6F3091E4F7B2}"/>
              </a:ext>
            </a:extLst>
          </p:cNvPr>
          <p:cNvGraphicFramePr>
            <a:graphicFrameLocks noChangeAspect="1"/>
          </p:cNvGraphicFramePr>
          <p:nvPr>
            <p:extLst>
              <p:ext uri="{D42A27DB-BD31-4B8C-83A1-F6EECF244321}">
                <p14:modId xmlns:p14="http://schemas.microsoft.com/office/powerpoint/2010/main" val="900961225"/>
              </p:ext>
            </p:extLst>
          </p:nvPr>
        </p:nvGraphicFramePr>
        <p:xfrm>
          <a:off x="2499001" y="145587"/>
          <a:ext cx="9694327" cy="6566824"/>
        </p:xfrm>
        <a:graphic>
          <a:graphicData uri="http://schemas.openxmlformats.org/presentationml/2006/ole">
            <mc:AlternateContent xmlns:mc="http://schemas.openxmlformats.org/markup-compatibility/2006">
              <mc:Choice xmlns:v="urn:schemas-microsoft-com:vml" Requires="v">
                <p:oleObj name="Visio" r:id="rId3" imgW="12031803" imgH="8130505" progId="Visio.Drawing.15">
                  <p:embed/>
                </p:oleObj>
              </mc:Choice>
              <mc:Fallback>
                <p:oleObj name="Visio" r:id="rId3" imgW="12031803" imgH="8130505" progId="Visio.Drawing.15">
                  <p:embed/>
                  <p:pic>
                    <p:nvPicPr>
                      <p:cNvPr id="5" name="Object 4">
                        <a:extLst>
                          <a:ext uri="{FF2B5EF4-FFF2-40B4-BE49-F238E27FC236}">
                            <a16:creationId xmlns:a16="http://schemas.microsoft.com/office/drawing/2014/main" id="{AA1D289E-E11A-F13D-AECC-6F3091E4F7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9001" y="145587"/>
                        <a:ext cx="9694327" cy="6566824"/>
                      </a:xfrm>
                      <a:prstGeom prst="rect">
                        <a:avLst/>
                      </a:prstGeom>
                      <a:noFill/>
                    </p:spPr>
                  </p:pic>
                </p:oleObj>
              </mc:Fallback>
            </mc:AlternateContent>
          </a:graphicData>
        </a:graphic>
      </p:graphicFrame>
    </p:spTree>
    <p:extLst>
      <p:ext uri="{BB962C8B-B14F-4D97-AF65-F5344CB8AC3E}">
        <p14:creationId xmlns:p14="http://schemas.microsoft.com/office/powerpoint/2010/main" val="337148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87639"/>
            <a:ext cx="10972800" cy="1143000"/>
          </a:xfrm>
        </p:spPr>
        <p:txBody>
          <a:bodyPr/>
          <a:lstStyle/>
          <a:p>
            <a:pPr algn="r"/>
            <a:r>
              <a:rPr lang="en-US" sz="4500" b="1">
                <a:solidFill>
                  <a:schemeClr val="accent4">
                    <a:lumMod val="75000"/>
                  </a:schemeClr>
                </a:solidFill>
              </a:rPr>
              <a:t>Board Layout</a:t>
            </a:r>
          </a:p>
        </p:txBody>
      </p:sp>
      <p:sp>
        <p:nvSpPr>
          <p:cNvPr id="3" name="TextBox 2">
            <a:extLst>
              <a:ext uri="{FF2B5EF4-FFF2-40B4-BE49-F238E27FC236}">
                <a16:creationId xmlns:a16="http://schemas.microsoft.com/office/drawing/2014/main" id="{37EA57D0-4EEB-CE6E-5E1F-F75A4621B2A8}"/>
              </a:ext>
            </a:extLst>
          </p:cNvPr>
          <p:cNvSpPr txBox="1"/>
          <p:nvPr/>
        </p:nvSpPr>
        <p:spPr>
          <a:xfrm>
            <a:off x="7519435" y="5240020"/>
            <a:ext cx="4062965" cy="2585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algn="r" defTabSz="2438338">
              <a:lnSpc>
                <a:spcPct val="100000"/>
              </a:lnSpc>
              <a:spcBef>
                <a:spcPts val="0"/>
              </a:spcBef>
            </a:pPr>
            <a:r>
              <a:rPr lang="en-US">
                <a:solidFill>
                  <a:schemeClr val="tx2"/>
                </a:solidFill>
              </a:rPr>
              <a:t>Zakaria, Anas</a:t>
            </a:r>
          </a:p>
          <a:p>
            <a:pPr algn="r" defTabSz="2438338">
              <a:lnSpc>
                <a:spcPct val="100000"/>
              </a:lnSpc>
              <a:spcBef>
                <a:spcPts val="0"/>
              </a:spcBef>
            </a:pPr>
            <a:r>
              <a:rPr lang="en-US">
                <a:solidFill>
                  <a:schemeClr val="tx2"/>
                </a:solidFill>
              </a:rPr>
              <a:t>Lee, Poh Ling</a:t>
            </a:r>
          </a:p>
          <a:p>
            <a:pPr algn="r" defTabSz="2438338">
              <a:lnSpc>
                <a:spcPct val="100000"/>
              </a:lnSpc>
              <a:spcBef>
                <a:spcPts val="0"/>
              </a:spcBef>
            </a:pPr>
            <a:r>
              <a:rPr lang="en-US">
                <a:solidFill>
                  <a:schemeClr val="tx2"/>
                </a:solidFill>
              </a:rPr>
              <a:t>Selvaraj, Balaji</a:t>
            </a:r>
          </a:p>
          <a:p>
            <a:pPr defTabSz="2438338">
              <a:lnSpc>
                <a:spcPct val="100000"/>
              </a:lnSpc>
              <a:spcBef>
                <a:spcPts val="0"/>
              </a:spcBef>
            </a:pPr>
            <a:endParaRPr lang="en-US" sz="2400">
              <a:solidFill>
                <a:schemeClr val="bg2"/>
              </a:solidFill>
              <a:cs typeface="Intel Clear" panose="020B0604020203020204" pitchFamily="34" charset="0"/>
            </a:endParaRPr>
          </a:p>
          <a:p>
            <a:pPr defTabSz="2438338">
              <a:lnSpc>
                <a:spcPct val="100000"/>
              </a:lnSpc>
              <a:spcBef>
                <a:spcPts val="0"/>
              </a:spcBef>
            </a:pPr>
            <a:endParaRPr lang="en-US"/>
          </a:p>
          <a:p>
            <a:pPr marL="0" marR="0" indent="0" algn="l" defTabSz="2438338" rtl="0" fontAlgn="auto" latinLnBrk="0" hangingPunct="0">
              <a:lnSpc>
                <a:spcPct val="100000"/>
              </a:lnSpc>
              <a:spcBef>
                <a:spcPts val="0"/>
              </a:spcBef>
              <a:spcAft>
                <a:spcPts val="0"/>
              </a:spcAft>
              <a:buClrTx/>
              <a:buSzTx/>
              <a:buFontTx/>
              <a:buNone/>
              <a:tabLst/>
            </a:pPr>
            <a:endParaRPr lang="en-US">
              <a:solidFill>
                <a:schemeClr val="tx2"/>
              </a:solidFill>
            </a:endParaRPr>
          </a:p>
          <a:p>
            <a:pPr marL="0" marR="0" indent="0" algn="l" defTabSz="2438338" rtl="0" fontAlgn="auto" latinLnBrk="0" hangingPunct="0">
              <a:lnSpc>
                <a:spcPct val="100000"/>
              </a:lnSpc>
              <a:spcBef>
                <a:spcPts val="0"/>
              </a:spcBef>
              <a:spcAft>
                <a:spcPts val="0"/>
              </a:spcAft>
              <a:buClrTx/>
              <a:buSzTx/>
              <a:buFontTx/>
              <a:buNone/>
              <a:tabLst/>
            </a:pPr>
            <a:endParaRPr kumimoji="0" lang="en-US" b="0" i="0" u="none" strike="noStrike" cap="none" spc="0" normalizeH="0" baseline="0">
              <a:ln>
                <a:noFill/>
              </a:ln>
              <a:solidFill>
                <a:schemeClr val="tx2"/>
              </a:solidFill>
              <a:effectLst/>
              <a:uFillTx/>
              <a:latin typeface="+mn-lt"/>
              <a:ea typeface="+mn-ea"/>
              <a:cs typeface="+mn-cs"/>
              <a:sym typeface="Helvetica Neue"/>
            </a:endParaRPr>
          </a:p>
        </p:txBody>
      </p:sp>
      <p:pic>
        <p:nvPicPr>
          <p:cNvPr id="4" name="Picture 3">
            <a:extLst>
              <a:ext uri="{FF2B5EF4-FFF2-40B4-BE49-F238E27FC236}">
                <a16:creationId xmlns:a16="http://schemas.microsoft.com/office/drawing/2014/main" id="{A4775BA5-2522-478F-FDCB-219119F88141}"/>
              </a:ext>
            </a:extLst>
          </p:cNvPr>
          <p:cNvPicPr>
            <a:picLocks noChangeAspect="1"/>
          </p:cNvPicPr>
          <p:nvPr/>
        </p:nvPicPr>
        <p:blipFill>
          <a:blip r:embed="rId2"/>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3009851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0000" y="142413"/>
            <a:ext cx="10972800" cy="619276"/>
          </a:xfrm>
          <a:ln w="12700">
            <a:miter lim="400000"/>
          </a:ln>
        </p:spPr>
        <p:txBody>
          <a:bodyPr lIns="0" tIns="0" rIns="0" bIns="0" anchor="ctr">
            <a:normAutofit fontScale="97500"/>
          </a:bodyPr>
          <a:lstStyle/>
          <a:p>
            <a:pPr rtl="0"/>
            <a:r>
              <a:rPr lang="en-US">
                <a:solidFill>
                  <a:schemeClr val="bg2"/>
                </a:solidFill>
                <a:latin typeface="Intel Clear Light" panose="020B0404020203020204" pitchFamily="34" charset="0"/>
                <a:cs typeface="Intel Clear Light" panose="020B0404020203020204" pitchFamily="34" charset="0"/>
                <a:sym typeface="Helvetica Neue"/>
              </a:rPr>
              <a:t>Contents</a:t>
            </a:r>
          </a:p>
        </p:txBody>
      </p:sp>
      <p:sp>
        <p:nvSpPr>
          <p:cNvPr id="4" name="Content Placeholder 3"/>
          <p:cNvSpPr>
            <a:spLocks noGrp="1"/>
          </p:cNvSpPr>
          <p:nvPr>
            <p:ph sz="quarter" idx="13"/>
          </p:nvPr>
        </p:nvSpPr>
        <p:spPr>
          <a:xfrm>
            <a:off x="519050" y="846144"/>
            <a:ext cx="5526617" cy="5432049"/>
          </a:xfrm>
        </p:spPr>
        <p:txBody>
          <a:bodyPr>
            <a:normAutofit/>
          </a:bodyPr>
          <a:lstStyle/>
          <a:p>
            <a:pPr marL="304792" indent="-304792">
              <a:lnSpc>
                <a:spcPct val="80000"/>
              </a:lnSpc>
              <a:buFont typeface="+mj-lt"/>
              <a:buAutoNum type="arabicPeriod"/>
            </a:pPr>
            <a:r>
              <a:rPr lang="en-US" sz="2000" dirty="0">
                <a:solidFill>
                  <a:schemeClr val="bg2"/>
                </a:solidFill>
                <a:cs typeface="Intel Clear" panose="020B0604020203020204" pitchFamily="34" charset="0"/>
              </a:rPr>
              <a:t>Introduction</a:t>
            </a:r>
          </a:p>
          <a:p>
            <a:pPr marL="304792" indent="-304792">
              <a:lnSpc>
                <a:spcPct val="80000"/>
              </a:lnSpc>
              <a:buFont typeface="+mj-lt"/>
              <a:buAutoNum type="arabicPeriod"/>
            </a:pPr>
            <a:r>
              <a:rPr lang="en-US" sz="2000" dirty="0">
                <a:solidFill>
                  <a:schemeClr val="bg2"/>
                </a:solidFill>
                <a:cs typeface="Intel Clear" panose="020B0604020203020204" pitchFamily="34" charset="0"/>
              </a:rPr>
              <a:t>SKU Offerings</a:t>
            </a:r>
          </a:p>
          <a:p>
            <a:pPr marL="304792" indent="-304792">
              <a:lnSpc>
                <a:spcPct val="80000"/>
              </a:lnSpc>
              <a:buFont typeface="+mj-lt"/>
              <a:buAutoNum type="arabicPeriod"/>
            </a:pPr>
            <a:r>
              <a:rPr lang="en-US" sz="2000" dirty="0">
                <a:solidFill>
                  <a:schemeClr val="bg2"/>
                </a:solidFill>
                <a:cs typeface="Intel Clear" panose="020B0604020203020204" pitchFamily="34" charset="0"/>
              </a:rPr>
              <a:t>High level RVP overview</a:t>
            </a:r>
          </a:p>
          <a:p>
            <a:pPr marL="304792" indent="-304792">
              <a:lnSpc>
                <a:spcPct val="80000"/>
              </a:lnSpc>
              <a:buFont typeface="+mj-lt"/>
              <a:buAutoNum type="arabicPeriod"/>
            </a:pPr>
            <a:r>
              <a:rPr lang="en-US" sz="2000" dirty="0">
                <a:solidFill>
                  <a:schemeClr val="bg2"/>
                </a:solidFill>
                <a:cs typeface="Intel Clear" panose="020B0604020203020204" pitchFamily="34" charset="0"/>
              </a:rPr>
              <a:t>Board Layout</a:t>
            </a:r>
          </a:p>
          <a:p>
            <a:pPr marL="304792" indent="-304792">
              <a:lnSpc>
                <a:spcPct val="80000"/>
              </a:lnSpc>
              <a:buFont typeface="+mj-lt"/>
              <a:buAutoNum type="arabicPeriod"/>
            </a:pPr>
            <a:r>
              <a:rPr lang="en-US" sz="2000" dirty="0">
                <a:solidFill>
                  <a:schemeClr val="bg2"/>
                </a:solidFill>
                <a:cs typeface="Intel Clear" panose="020B0604020203020204" pitchFamily="34" charset="0"/>
              </a:rPr>
              <a:t>Memory </a:t>
            </a:r>
          </a:p>
          <a:p>
            <a:pPr marL="304792" indent="-304792">
              <a:lnSpc>
                <a:spcPct val="80000"/>
              </a:lnSpc>
              <a:buFont typeface="+mj-lt"/>
              <a:buAutoNum type="arabicPeriod"/>
            </a:pPr>
            <a:r>
              <a:rPr lang="en-US" sz="2000" dirty="0">
                <a:solidFill>
                  <a:schemeClr val="bg2"/>
                </a:solidFill>
                <a:cs typeface="Intel Clear" panose="020B0604020203020204" pitchFamily="34" charset="0"/>
              </a:rPr>
              <a:t>Display </a:t>
            </a:r>
          </a:p>
          <a:p>
            <a:pPr marL="304792" indent="-304792">
              <a:lnSpc>
                <a:spcPct val="80000"/>
              </a:lnSpc>
              <a:buFont typeface="+mj-lt"/>
              <a:buAutoNum type="arabicPeriod"/>
            </a:pPr>
            <a:r>
              <a:rPr lang="en-US" sz="2000" dirty="0">
                <a:solidFill>
                  <a:schemeClr val="bg2"/>
                </a:solidFill>
                <a:cs typeface="Intel Clear" panose="020B0604020203020204" pitchFamily="34" charset="0"/>
              </a:rPr>
              <a:t>Modular TCSS </a:t>
            </a:r>
          </a:p>
          <a:p>
            <a:pPr marL="304792" indent="-304792">
              <a:lnSpc>
                <a:spcPct val="80000"/>
              </a:lnSpc>
              <a:buFont typeface="+mj-lt"/>
              <a:buAutoNum type="arabicPeriod"/>
            </a:pPr>
            <a:r>
              <a:rPr lang="en-US" sz="2000" dirty="0">
                <a:solidFill>
                  <a:schemeClr val="bg2"/>
                </a:solidFill>
                <a:cs typeface="Intel Clear" panose="020B0604020203020204" pitchFamily="34" charset="0"/>
              </a:rPr>
              <a:t>Type C TBT</a:t>
            </a:r>
          </a:p>
          <a:p>
            <a:pPr marL="304792" indent="-304792">
              <a:lnSpc>
                <a:spcPct val="80000"/>
              </a:lnSpc>
              <a:buFont typeface="+mj-lt"/>
              <a:buAutoNum type="arabicPeriod"/>
            </a:pPr>
            <a:r>
              <a:rPr lang="en-US" sz="2000" dirty="0">
                <a:solidFill>
                  <a:schemeClr val="bg2"/>
                </a:solidFill>
                <a:cs typeface="Intel Clear" panose="020B0604020203020204" pitchFamily="34" charset="0"/>
              </a:rPr>
              <a:t>HSIO mapping </a:t>
            </a:r>
          </a:p>
          <a:p>
            <a:pPr marL="304792" indent="-304792">
              <a:lnSpc>
                <a:spcPct val="80000"/>
              </a:lnSpc>
              <a:buFont typeface="+mj-lt"/>
              <a:buAutoNum type="arabicPeriod"/>
            </a:pPr>
            <a:r>
              <a:rPr lang="en-US" sz="2000" dirty="0">
                <a:solidFill>
                  <a:schemeClr val="bg2"/>
                </a:solidFill>
                <a:cs typeface="Intel Clear" panose="020B0604020203020204" pitchFamily="34" charset="0"/>
              </a:rPr>
              <a:t>Storage </a:t>
            </a:r>
          </a:p>
          <a:p>
            <a:pPr marL="304792" indent="-304792">
              <a:lnSpc>
                <a:spcPct val="80000"/>
              </a:lnSpc>
              <a:buFont typeface="+mj-lt"/>
              <a:buAutoNum type="arabicPeriod"/>
            </a:pPr>
            <a:r>
              <a:rPr lang="en-US" sz="2000" dirty="0">
                <a:solidFill>
                  <a:schemeClr val="bg2"/>
                </a:solidFill>
                <a:cs typeface="Intel Clear" panose="020B0604020203020204" pitchFamily="34" charset="0"/>
              </a:rPr>
              <a:t>UFS</a:t>
            </a:r>
          </a:p>
          <a:p>
            <a:pPr marL="304792" indent="-304792">
              <a:lnSpc>
                <a:spcPct val="80000"/>
              </a:lnSpc>
              <a:buFont typeface="+mj-lt"/>
              <a:buAutoNum type="arabicPeriod"/>
            </a:pPr>
            <a:r>
              <a:rPr lang="en-US" sz="2000" dirty="0">
                <a:solidFill>
                  <a:schemeClr val="bg2"/>
                </a:solidFill>
                <a:cs typeface="Intel Clear" panose="020B0604020203020204" pitchFamily="34" charset="0"/>
              </a:rPr>
              <a:t>Connectivity</a:t>
            </a:r>
          </a:p>
          <a:p>
            <a:pPr marL="304792" indent="-304792">
              <a:lnSpc>
                <a:spcPct val="80000"/>
              </a:lnSpc>
              <a:buFont typeface="+mj-lt"/>
              <a:buAutoNum type="arabicPeriod"/>
            </a:pPr>
            <a:r>
              <a:rPr lang="en-US" sz="2000" dirty="0">
                <a:solidFill>
                  <a:schemeClr val="bg2"/>
                </a:solidFill>
                <a:cs typeface="Intel Clear" panose="020B0604020203020204" pitchFamily="34" charset="0"/>
              </a:rPr>
              <a:t>Audio  </a:t>
            </a:r>
          </a:p>
          <a:p>
            <a:pPr marL="304792" indent="-304792">
              <a:lnSpc>
                <a:spcPct val="80000"/>
              </a:lnSpc>
              <a:buFont typeface="+mj-lt"/>
              <a:buAutoNum type="arabicPeriod"/>
            </a:pPr>
            <a:r>
              <a:rPr lang="en-US" sz="2000" dirty="0">
                <a:solidFill>
                  <a:schemeClr val="bg2"/>
                </a:solidFill>
                <a:cs typeface="Intel Clear" panose="020B0604020203020204" pitchFamily="34" charset="0"/>
              </a:rPr>
              <a:t>SPI Flash &amp; TPM</a:t>
            </a:r>
            <a:endParaRPr lang="en-US" sz="2100" dirty="0">
              <a:solidFill>
                <a:schemeClr val="bg2"/>
              </a:solidFill>
              <a:cs typeface="Intel Clear" panose="020B0604020203020204" pitchFamily="34" charset="0"/>
            </a:endParaRPr>
          </a:p>
          <a:p>
            <a:pPr marL="304792" indent="-304792">
              <a:lnSpc>
                <a:spcPct val="80000"/>
              </a:lnSpc>
              <a:buFont typeface="+mj-lt"/>
              <a:buAutoNum type="arabicPeriod"/>
            </a:pPr>
            <a:endParaRPr lang="en-US" sz="2100" dirty="0">
              <a:solidFill>
                <a:schemeClr val="bg2"/>
              </a:solidFill>
              <a:cs typeface="Intel Clear" panose="020B0604020203020204" pitchFamily="34" charset="0"/>
            </a:endParaRPr>
          </a:p>
        </p:txBody>
      </p:sp>
      <p:sp>
        <p:nvSpPr>
          <p:cNvPr id="5" name="Content Placeholder 3"/>
          <p:cNvSpPr txBox="1">
            <a:spLocks/>
          </p:cNvSpPr>
          <p:nvPr/>
        </p:nvSpPr>
        <p:spPr>
          <a:xfrm>
            <a:off x="6256023" y="846144"/>
            <a:ext cx="5526617" cy="5817200"/>
          </a:xfrm>
          <a:prstGeom prst="rect">
            <a:avLst/>
          </a:prstGeom>
          <a:ln w="12700">
            <a:miter lim="400000"/>
          </a:ln>
        </p:spPr>
        <p:txBody>
          <a:bodyPr lIns="0" tIns="0" rIns="0" bIns="0">
            <a:normAutofit/>
          </a:bodyPr>
          <a:lstStyle>
            <a:lvl1pPr marL="304792" indent="-304792" defTabSz="609600">
              <a:lnSpc>
                <a:spcPct val="80000"/>
              </a:lnSpc>
              <a:spcBef>
                <a:spcPts val="1200"/>
              </a:spcBef>
              <a:buFont typeface="+mj-lt"/>
              <a:buAutoNum type="arabicPeriod"/>
              <a:defRPr sz="20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sym typeface="Helvetica"/>
              </a:defRPr>
            </a:lvl1pPr>
            <a:lvl2pPr marL="431800" indent="-203200" defTabSz="609600">
              <a:lnSpc>
                <a:spcPct val="100000"/>
              </a:lnSpc>
              <a:spcBef>
                <a:spcPts val="1200"/>
              </a:spcBef>
              <a:buFont typeface="Arial" panose="020B0604020202020204" pitchFamily="34" charset="0"/>
              <a:buChar char="•"/>
              <a:defRPr>
                <a:solidFill>
                  <a:schemeClr val="tx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indent="-197644" defTabSz="609600">
              <a:lnSpc>
                <a:spcPct val="100000"/>
              </a:lnSpc>
              <a:spcBef>
                <a:spcPts val="1200"/>
              </a:spcBef>
              <a:buFont typeface="Arial" panose="020B0604020202020204" pitchFamily="34" charset="0"/>
              <a:buChar char="•"/>
              <a:defRPr>
                <a:solidFill>
                  <a:schemeClr val="tx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indent="-228600" defTabSz="609600">
              <a:lnSpc>
                <a:spcPct val="100000"/>
              </a:lnSpc>
              <a:spcBef>
                <a:spcPts val="1200"/>
              </a:spcBef>
              <a:buFont typeface="Arial" panose="020B0604020202020204" pitchFamily="34" charset="0"/>
              <a:buChar char="•"/>
              <a:defRPr sz="2133">
                <a:solidFill>
                  <a:schemeClr val="tx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indent="-228600" defTabSz="609600">
              <a:lnSpc>
                <a:spcPct val="100000"/>
              </a:lnSpc>
              <a:spcBef>
                <a:spcPts val="1200"/>
              </a:spcBef>
              <a:buFont typeface="Arial" panose="020B0604020202020204" pitchFamily="34" charset="0"/>
              <a:buChar char="•"/>
              <a:defRPr sz="1600">
                <a:solidFill>
                  <a:schemeClr val="tx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indent="571500" defTabSz="609600">
              <a:spcBef>
                <a:spcPts val="0"/>
              </a:spcBef>
              <a:defRPr sz="1300">
                <a:solidFill>
                  <a:srgbClr val="5E5E5E"/>
                </a:solidFill>
                <a:latin typeface="Helvetica"/>
                <a:ea typeface="Helvetica"/>
                <a:cs typeface="Helvetica"/>
                <a:sym typeface="Helvetica"/>
              </a:defRPr>
            </a:lvl6pPr>
            <a:lvl7pPr indent="685800" defTabSz="609600">
              <a:spcBef>
                <a:spcPts val="0"/>
              </a:spcBef>
              <a:defRPr sz="1300">
                <a:solidFill>
                  <a:srgbClr val="5E5E5E"/>
                </a:solidFill>
                <a:latin typeface="Helvetica"/>
                <a:ea typeface="Helvetica"/>
                <a:cs typeface="Helvetica"/>
                <a:sym typeface="Helvetica"/>
              </a:defRPr>
            </a:lvl7pPr>
            <a:lvl8pPr indent="800100" defTabSz="609600">
              <a:spcBef>
                <a:spcPts val="0"/>
              </a:spcBef>
              <a:defRPr sz="1300">
                <a:solidFill>
                  <a:srgbClr val="5E5E5E"/>
                </a:solidFill>
                <a:latin typeface="Helvetica"/>
                <a:ea typeface="Helvetica"/>
                <a:cs typeface="Helvetica"/>
                <a:sym typeface="Helvetica"/>
              </a:defRPr>
            </a:lvl8pPr>
            <a:lvl9pPr indent="914400" defTabSz="609600">
              <a:spcBef>
                <a:spcPts val="0"/>
              </a:spcBef>
              <a:defRPr sz="1300">
                <a:solidFill>
                  <a:srgbClr val="5E5E5E"/>
                </a:solidFill>
                <a:latin typeface="Helvetica"/>
                <a:ea typeface="Helvetica"/>
                <a:cs typeface="Helvetica"/>
                <a:sym typeface="Helvetica"/>
              </a:defRPr>
            </a:lvl9pPr>
          </a:lstStyle>
          <a:p>
            <a:pPr marL="0" indent="0">
              <a:lnSpc>
                <a:spcPct val="80000"/>
              </a:lnSpc>
              <a:buNone/>
            </a:pPr>
            <a:r>
              <a:rPr lang="en-US" dirty="0"/>
              <a:t>15. Sensors</a:t>
            </a:r>
          </a:p>
          <a:p>
            <a:pPr marL="0" indent="0">
              <a:lnSpc>
                <a:spcPct val="80000"/>
              </a:lnSpc>
              <a:buNone/>
            </a:pPr>
            <a:r>
              <a:rPr lang="en-US" dirty="0"/>
              <a:t>16. </a:t>
            </a:r>
            <a:r>
              <a:rPr lang="en-US" sz="2000" dirty="0">
                <a:solidFill>
                  <a:schemeClr val="bg2"/>
                </a:solidFill>
                <a:cs typeface="Intel Clear" panose="020B0604020203020204" pitchFamily="34" charset="0"/>
              </a:rPr>
              <a:t>LPSS and LSIO</a:t>
            </a:r>
          </a:p>
          <a:p>
            <a:pPr marL="0" indent="0">
              <a:lnSpc>
                <a:spcPct val="80000"/>
              </a:lnSpc>
              <a:buNone/>
            </a:pPr>
            <a:r>
              <a:rPr lang="en-US" sz="2000" dirty="0">
                <a:solidFill>
                  <a:schemeClr val="bg2"/>
                </a:solidFill>
                <a:cs typeface="Intel Clear" panose="020B0604020203020204" pitchFamily="34" charset="0"/>
              </a:rPr>
              <a:t>1</a:t>
            </a:r>
            <a:r>
              <a:rPr lang="en-US" dirty="0"/>
              <a:t>7</a:t>
            </a:r>
            <a:r>
              <a:rPr lang="en-US" sz="2000" dirty="0">
                <a:solidFill>
                  <a:schemeClr val="bg2"/>
                </a:solidFill>
                <a:cs typeface="Intel Clear" panose="020B0604020203020204" pitchFamily="34" charset="0"/>
              </a:rPr>
              <a:t>. Embedded Controllers</a:t>
            </a:r>
          </a:p>
          <a:p>
            <a:pPr marL="0" indent="0">
              <a:buNone/>
            </a:pPr>
            <a:r>
              <a:rPr lang="en-US" dirty="0"/>
              <a:t>18. </a:t>
            </a:r>
            <a:r>
              <a:rPr lang="en-US" sz="2000" dirty="0">
                <a:solidFill>
                  <a:schemeClr val="bg2"/>
                </a:solidFill>
                <a:cs typeface="Intel Clear" panose="020B0604020203020204" pitchFamily="34" charset="0"/>
              </a:rPr>
              <a:t>Chrome Support</a:t>
            </a:r>
            <a:endParaRPr lang="en-US" dirty="0"/>
          </a:p>
          <a:p>
            <a:pPr marL="0" indent="0">
              <a:buNone/>
            </a:pPr>
            <a:r>
              <a:rPr lang="en-US" sz="2000" dirty="0">
                <a:solidFill>
                  <a:schemeClr val="bg2"/>
                </a:solidFill>
                <a:cs typeface="Intel Clear" panose="020B0604020203020204" pitchFamily="34" charset="0"/>
              </a:rPr>
              <a:t>1</a:t>
            </a:r>
            <a:r>
              <a:rPr lang="en-US" dirty="0"/>
              <a:t>9</a:t>
            </a:r>
            <a:r>
              <a:rPr lang="en-US" sz="2000" dirty="0">
                <a:solidFill>
                  <a:schemeClr val="bg2"/>
                </a:solidFill>
                <a:cs typeface="Intel Clear" panose="020B0604020203020204" pitchFamily="34" charset="0"/>
              </a:rPr>
              <a:t>. Debug and Validation </a:t>
            </a:r>
            <a:endParaRPr lang="en-US" dirty="0"/>
          </a:p>
          <a:p>
            <a:pPr marL="0" indent="0">
              <a:buNone/>
            </a:pPr>
            <a:r>
              <a:rPr lang="en-US" dirty="0"/>
              <a:t>20. Power Delivery</a:t>
            </a:r>
          </a:p>
          <a:p>
            <a:pPr marL="0" indent="0">
              <a:buNone/>
            </a:pPr>
            <a:r>
              <a:rPr lang="en-US" dirty="0"/>
              <a:t>21. Quick Start</a:t>
            </a:r>
          </a:p>
          <a:p>
            <a:pPr marL="0" indent="0">
              <a:buNone/>
            </a:pPr>
            <a:r>
              <a:rPr lang="en-IN" dirty="0"/>
              <a:t>22. WCL SOC &amp; Memory Retention Solution</a:t>
            </a:r>
          </a:p>
          <a:p>
            <a:pPr marL="0" indent="0">
              <a:buNone/>
            </a:pPr>
            <a:r>
              <a:rPr lang="en-IN" dirty="0"/>
              <a:t>23. Jumper, Switch &amp; LED details</a:t>
            </a:r>
          </a:p>
          <a:p>
            <a:pPr marL="0" indent="0">
              <a:buNone/>
            </a:pPr>
            <a:r>
              <a:rPr lang="en-IN" dirty="0"/>
              <a:t>24. WCL SOC straps</a:t>
            </a:r>
          </a:p>
          <a:p>
            <a:pPr marL="0" indent="0">
              <a:buNone/>
            </a:pPr>
            <a:r>
              <a:rPr lang="en-US" dirty="0"/>
              <a:t>25. RVP NEST</a:t>
            </a:r>
          </a:p>
          <a:p>
            <a:pPr marL="0" indent="0">
              <a:buNone/>
            </a:pPr>
            <a:r>
              <a:rPr lang="en-US" dirty="0"/>
              <a:t>26. Back-up</a:t>
            </a:r>
          </a:p>
          <a:p>
            <a:endParaRPr lang="en-US" dirty="0"/>
          </a:p>
          <a:p>
            <a:pPr lvl="1"/>
            <a:endParaRPr lang="en-US" dirty="0"/>
          </a:p>
        </p:txBody>
      </p:sp>
      <p:pic>
        <p:nvPicPr>
          <p:cNvPr id="7" name="Picture 6">
            <a:extLst>
              <a:ext uri="{FF2B5EF4-FFF2-40B4-BE49-F238E27FC236}">
                <a16:creationId xmlns:a16="http://schemas.microsoft.com/office/drawing/2014/main" id="{7BA98FE5-9912-E609-10C6-406297C57931}"/>
              </a:ext>
            </a:extLst>
          </p:cNvPr>
          <p:cNvPicPr>
            <a:picLocks noChangeAspect="1"/>
          </p:cNvPicPr>
          <p:nvPr/>
        </p:nvPicPr>
        <p:blipFill>
          <a:blip r:embed="rId3"/>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1934257748"/>
      </p:ext>
    </p:extLst>
  </p:cSld>
  <p:clrMapOvr>
    <a:masterClrMapping/>
  </p:clrMapOvr>
  <mc:AlternateContent xmlns:mc="http://schemas.openxmlformats.org/markup-compatibility/2006" xmlns:p14="http://schemas.microsoft.com/office/powerpoint/2010/main">
    <mc:Choice Requires="p14">
      <p:transition spd="med" p14:dur="700" advTm="2331">
        <p:fade/>
      </p:transition>
    </mc:Choice>
    <mc:Fallback xmlns="">
      <p:transition spd="med" advTm="2331">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8F1D0-924B-C2E0-C0E0-8DF02E06CC8E}"/>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F4970347-9BE8-6B82-6B5F-C3C24778B00C}"/>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881677" y="602791"/>
            <a:ext cx="7056790" cy="5823841"/>
          </a:xfrm>
          <a:prstGeom prst="rect">
            <a:avLst/>
          </a:prstGeom>
        </p:spPr>
      </p:pic>
      <p:pic>
        <p:nvPicPr>
          <p:cNvPr id="3" name="Picture 2">
            <a:extLst>
              <a:ext uri="{FF2B5EF4-FFF2-40B4-BE49-F238E27FC236}">
                <a16:creationId xmlns:a16="http://schemas.microsoft.com/office/drawing/2014/main" id="{E401EA81-A71E-2614-3FCB-C23703F61228}"/>
              </a:ext>
            </a:extLst>
          </p:cNvPr>
          <p:cNvPicPr>
            <a:picLocks noChangeAspect="1"/>
          </p:cNvPicPr>
          <p:nvPr/>
        </p:nvPicPr>
        <p:blipFill>
          <a:blip r:embed="rId4"/>
          <a:stretch>
            <a:fillRect/>
          </a:stretch>
        </p:blipFill>
        <p:spPr>
          <a:xfrm>
            <a:off x="3235003" y="6409189"/>
            <a:ext cx="930867" cy="448811"/>
          </a:xfrm>
          <a:prstGeom prst="rect">
            <a:avLst/>
          </a:prstGeom>
        </p:spPr>
      </p:pic>
      <p:sp>
        <p:nvSpPr>
          <p:cNvPr id="110" name="Title 2">
            <a:extLst>
              <a:ext uri="{FF2B5EF4-FFF2-40B4-BE49-F238E27FC236}">
                <a16:creationId xmlns:a16="http://schemas.microsoft.com/office/drawing/2014/main" id="{2D8118C1-F8D5-9454-E2AD-71594417CE7F}"/>
              </a:ext>
            </a:extLst>
          </p:cNvPr>
          <p:cNvSpPr txBox="1">
            <a:spLocks/>
          </p:cNvSpPr>
          <p:nvPr/>
        </p:nvSpPr>
        <p:spPr>
          <a:xfrm>
            <a:off x="508000" y="-8374"/>
            <a:ext cx="10432291" cy="524508"/>
          </a:xfrm>
          <a:prstGeom prst="rect">
            <a:avLst/>
          </a:prstGeom>
          <a:ln w="12700">
            <a:miter lim="400000"/>
          </a:ln>
        </p:spPr>
        <p:txBody>
          <a:bodyPr lIns="0" tIns="0" rIns="0" bIns="0" anchor="ctr">
            <a:normAutofit fontScale="97500"/>
          </a:bodyPr>
          <a:lstStyle>
            <a:lvl1pPr defTabSz="609600">
              <a:spcBef>
                <a:spcPts val="0"/>
              </a:spcBef>
              <a:defRPr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defTabSz="609600">
              <a:spcBef>
                <a:spcPts val="0"/>
              </a:spcBef>
              <a:defRPr sz="3300" b="1">
                <a:solidFill>
                  <a:srgbClr val="535353"/>
                </a:solidFill>
                <a:latin typeface="Helvetica"/>
                <a:ea typeface="Helvetica"/>
                <a:cs typeface="Helvetica"/>
                <a:sym typeface="Helvetica"/>
              </a:defRPr>
            </a:lvl2pPr>
            <a:lvl3pPr defTabSz="609600">
              <a:spcBef>
                <a:spcPts val="0"/>
              </a:spcBef>
              <a:defRPr sz="3300" b="1">
                <a:solidFill>
                  <a:srgbClr val="535353"/>
                </a:solidFill>
                <a:latin typeface="Helvetica"/>
                <a:ea typeface="Helvetica"/>
                <a:cs typeface="Helvetica"/>
                <a:sym typeface="Helvetica"/>
              </a:defRPr>
            </a:lvl3pPr>
            <a:lvl4pPr defTabSz="609600">
              <a:spcBef>
                <a:spcPts val="0"/>
              </a:spcBef>
              <a:defRPr sz="3300" b="1">
                <a:solidFill>
                  <a:srgbClr val="535353"/>
                </a:solidFill>
                <a:latin typeface="Helvetica"/>
                <a:ea typeface="Helvetica"/>
                <a:cs typeface="Helvetica"/>
                <a:sym typeface="Helvetica"/>
              </a:defRPr>
            </a:lvl4pPr>
            <a:lvl5pPr defTabSz="609600">
              <a:spcBef>
                <a:spcPts val="0"/>
              </a:spcBef>
              <a:defRPr sz="3300" b="1">
                <a:solidFill>
                  <a:srgbClr val="535353"/>
                </a:solidFill>
                <a:latin typeface="Helvetica"/>
                <a:ea typeface="Helvetica"/>
                <a:cs typeface="Helvetica"/>
                <a:sym typeface="Helvetica"/>
              </a:defRPr>
            </a:lvl5pPr>
            <a:lvl6pPr defTabSz="609600">
              <a:spcBef>
                <a:spcPts val="0"/>
              </a:spcBef>
              <a:defRPr sz="3300" b="1">
                <a:solidFill>
                  <a:srgbClr val="535353"/>
                </a:solidFill>
                <a:latin typeface="Helvetica"/>
                <a:ea typeface="Helvetica"/>
                <a:cs typeface="Helvetica"/>
                <a:sym typeface="Helvetica"/>
              </a:defRPr>
            </a:lvl6pPr>
            <a:lvl7pPr defTabSz="609600">
              <a:spcBef>
                <a:spcPts val="0"/>
              </a:spcBef>
              <a:defRPr sz="3300" b="1">
                <a:solidFill>
                  <a:srgbClr val="535353"/>
                </a:solidFill>
                <a:latin typeface="Helvetica"/>
                <a:ea typeface="Helvetica"/>
                <a:cs typeface="Helvetica"/>
                <a:sym typeface="Helvetica"/>
              </a:defRPr>
            </a:lvl7pPr>
            <a:lvl8pPr defTabSz="609600">
              <a:spcBef>
                <a:spcPts val="0"/>
              </a:spcBef>
              <a:defRPr sz="3300" b="1">
                <a:solidFill>
                  <a:srgbClr val="535353"/>
                </a:solidFill>
                <a:latin typeface="Helvetica"/>
                <a:ea typeface="Helvetica"/>
                <a:cs typeface="Helvetica"/>
                <a:sym typeface="Helvetica"/>
              </a:defRPr>
            </a:lvl8pPr>
            <a:lvl9pPr defTabSz="609600">
              <a:spcBef>
                <a:spcPts val="0"/>
              </a:spcBef>
              <a:defRPr sz="3300" b="1">
                <a:solidFill>
                  <a:srgbClr val="535353"/>
                </a:solidFill>
                <a:latin typeface="Helvetica"/>
                <a:ea typeface="Helvetica"/>
                <a:cs typeface="Helvetica"/>
                <a:sym typeface="Helvetica"/>
              </a:defRPr>
            </a:lvl9pPr>
          </a:lstStyle>
          <a:p>
            <a:r>
              <a:rPr lang="en-US" sz="3200"/>
              <a:t>WCL LP5x T3 RVP-Board Layout – TOP</a:t>
            </a:r>
          </a:p>
        </p:txBody>
      </p:sp>
      <p:sp>
        <p:nvSpPr>
          <p:cNvPr id="149" name="Rectangle 148">
            <a:extLst>
              <a:ext uri="{FF2B5EF4-FFF2-40B4-BE49-F238E27FC236}">
                <a16:creationId xmlns:a16="http://schemas.microsoft.com/office/drawing/2014/main" id="{BCC85B60-8647-DE84-4755-AB114AC1104D}"/>
              </a:ext>
            </a:extLst>
          </p:cNvPr>
          <p:cNvSpPr/>
          <p:nvPr/>
        </p:nvSpPr>
        <p:spPr>
          <a:xfrm>
            <a:off x="377233" y="5140873"/>
            <a:ext cx="1372305" cy="370807"/>
          </a:xfrm>
          <a:prstGeom prst="rect">
            <a:avLst/>
          </a:prstGeom>
          <a:noFill/>
        </p:spPr>
        <p:txBody>
          <a:bodyPr wrap="square" lIns="121920" tIns="60960" rIns="121920" bIns="60960">
            <a:spAutoFit/>
          </a:bodyPr>
          <a:lstStyle/>
          <a:p>
            <a:pPr algn="ctr">
              <a:spcBef>
                <a:spcPts val="200"/>
              </a:spcBef>
            </a:pPr>
            <a:r>
              <a:rPr lang="en-US" sz="800" b="1" err="1">
                <a:ln w="0"/>
                <a:solidFill>
                  <a:srgbClr val="C00000"/>
                </a:solidFill>
              </a:rPr>
              <a:t>uAB</a:t>
            </a:r>
            <a:r>
              <a:rPr lang="en-US" sz="800" b="1">
                <a:ln w="0"/>
                <a:solidFill>
                  <a:srgbClr val="C00000"/>
                </a:solidFill>
              </a:rPr>
              <a:t> Debug </a:t>
            </a:r>
          </a:p>
          <a:p>
            <a:pPr algn="ctr">
              <a:spcBef>
                <a:spcPts val="200"/>
              </a:spcBef>
            </a:pPr>
            <a:r>
              <a:rPr lang="en-US" sz="800" b="1">
                <a:ln w="0"/>
                <a:solidFill>
                  <a:srgbClr val="C00000"/>
                </a:solidFill>
              </a:rPr>
              <a:t>port (J9H1)</a:t>
            </a:r>
          </a:p>
        </p:txBody>
      </p:sp>
      <p:cxnSp>
        <p:nvCxnSpPr>
          <p:cNvPr id="161" name="Straight Arrow Connector 160">
            <a:extLst>
              <a:ext uri="{FF2B5EF4-FFF2-40B4-BE49-F238E27FC236}">
                <a16:creationId xmlns:a16="http://schemas.microsoft.com/office/drawing/2014/main" id="{29CFF0C8-EBD0-2A27-560B-7D8DF8219C6C}"/>
              </a:ext>
            </a:extLst>
          </p:cNvPr>
          <p:cNvCxnSpPr>
            <a:cxnSpLocks/>
          </p:cNvCxnSpPr>
          <p:nvPr/>
        </p:nvCxnSpPr>
        <p:spPr>
          <a:xfrm>
            <a:off x="1354274" y="5345990"/>
            <a:ext cx="551913" cy="0"/>
          </a:xfrm>
          <a:prstGeom prst="straightConnector1">
            <a:avLst/>
          </a:prstGeom>
          <a:ln w="158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2" name="Rounded Rectangle 258">
            <a:extLst>
              <a:ext uri="{FF2B5EF4-FFF2-40B4-BE49-F238E27FC236}">
                <a16:creationId xmlns:a16="http://schemas.microsoft.com/office/drawing/2014/main" id="{E81CAED8-B586-EC18-607E-45F36828AE06}"/>
              </a:ext>
            </a:extLst>
          </p:cNvPr>
          <p:cNvSpPr/>
          <p:nvPr/>
        </p:nvSpPr>
        <p:spPr>
          <a:xfrm>
            <a:off x="1906187" y="5214225"/>
            <a:ext cx="226855" cy="279253"/>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66" name="Rounded Rectangle 258">
            <a:extLst>
              <a:ext uri="{FF2B5EF4-FFF2-40B4-BE49-F238E27FC236}">
                <a16:creationId xmlns:a16="http://schemas.microsoft.com/office/drawing/2014/main" id="{1935AB2B-8B8F-7060-528E-1F4E26F83E03}"/>
              </a:ext>
            </a:extLst>
          </p:cNvPr>
          <p:cNvSpPr/>
          <p:nvPr/>
        </p:nvSpPr>
        <p:spPr>
          <a:xfrm>
            <a:off x="4267635" y="1992052"/>
            <a:ext cx="324782" cy="121549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69" name="Rectangle 168">
            <a:extLst>
              <a:ext uri="{FF2B5EF4-FFF2-40B4-BE49-F238E27FC236}">
                <a16:creationId xmlns:a16="http://schemas.microsoft.com/office/drawing/2014/main" id="{E73AF347-66EA-4060-E031-F3E2C254EAD8}"/>
              </a:ext>
            </a:extLst>
          </p:cNvPr>
          <p:cNvSpPr/>
          <p:nvPr/>
        </p:nvSpPr>
        <p:spPr>
          <a:xfrm rot="16200000">
            <a:off x="3936423" y="2439846"/>
            <a:ext cx="1033297" cy="345159"/>
          </a:xfrm>
          <a:prstGeom prst="rect">
            <a:avLst/>
          </a:prstGeom>
          <a:noFill/>
        </p:spPr>
        <p:txBody>
          <a:bodyPr wrap="square" lIns="121920" tIns="60960" rIns="121920" bIns="60960">
            <a:spAutoFit/>
          </a:bodyPr>
          <a:lstStyle/>
          <a:p>
            <a:pPr algn="ctr"/>
            <a:r>
              <a:rPr lang="en-US" sz="800" b="1">
                <a:ln w="0"/>
                <a:solidFill>
                  <a:srgbClr val="C00000"/>
                </a:solidFill>
                <a:highlight>
                  <a:srgbClr val="00FF00"/>
                </a:highlight>
              </a:rPr>
              <a:t>x4 PCIE Slot 2** (J6C3)</a:t>
            </a:r>
          </a:p>
        </p:txBody>
      </p:sp>
      <p:grpSp>
        <p:nvGrpSpPr>
          <p:cNvPr id="173" name="Group 172">
            <a:extLst>
              <a:ext uri="{FF2B5EF4-FFF2-40B4-BE49-F238E27FC236}">
                <a16:creationId xmlns:a16="http://schemas.microsoft.com/office/drawing/2014/main" id="{2CE4D182-63CA-D745-5D54-94D8E3D6FF76}"/>
              </a:ext>
            </a:extLst>
          </p:cNvPr>
          <p:cNvGrpSpPr/>
          <p:nvPr/>
        </p:nvGrpSpPr>
        <p:grpSpPr>
          <a:xfrm rot="16200000">
            <a:off x="2258779" y="5141513"/>
            <a:ext cx="1204165" cy="317707"/>
            <a:chOff x="3620071" y="1316695"/>
            <a:chExt cx="842833" cy="272302"/>
          </a:xfrm>
        </p:grpSpPr>
        <p:sp>
          <p:nvSpPr>
            <p:cNvPr id="174" name="Rounded Rectangle 217">
              <a:extLst>
                <a:ext uri="{FF2B5EF4-FFF2-40B4-BE49-F238E27FC236}">
                  <a16:creationId xmlns:a16="http://schemas.microsoft.com/office/drawing/2014/main" id="{4E48C558-613B-E263-2CDE-4D2BFF83AF63}"/>
                </a:ext>
              </a:extLst>
            </p:cNvPr>
            <p:cNvSpPr/>
            <p:nvPr/>
          </p:nvSpPr>
          <p:spPr>
            <a:xfrm>
              <a:off x="3715374" y="1316695"/>
              <a:ext cx="674042" cy="27230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75" name="Rectangle 174">
              <a:extLst>
                <a:ext uri="{FF2B5EF4-FFF2-40B4-BE49-F238E27FC236}">
                  <a16:creationId xmlns:a16="http://schemas.microsoft.com/office/drawing/2014/main" id="{37D450CD-535C-37CC-7598-8D1018D9559F}"/>
                </a:ext>
              </a:extLst>
            </p:cNvPr>
            <p:cNvSpPr/>
            <p:nvPr/>
          </p:nvSpPr>
          <p:spPr>
            <a:xfrm>
              <a:off x="3620071" y="1366206"/>
              <a:ext cx="842833" cy="205208"/>
            </a:xfrm>
            <a:prstGeom prst="rect">
              <a:avLst/>
            </a:prstGeom>
            <a:noFill/>
          </p:spPr>
          <p:txBody>
            <a:bodyPr wrap="square" lIns="121920" tIns="60960" rIns="121920" bIns="60960">
              <a:spAutoFit/>
            </a:bodyPr>
            <a:lstStyle/>
            <a:p>
              <a:pPr algn="ctr"/>
              <a:r>
                <a:rPr lang="en-US" sz="900" b="1">
                  <a:ln w="0"/>
                  <a:solidFill>
                    <a:srgbClr val="FFFF00"/>
                  </a:solidFill>
                  <a:highlight>
                    <a:srgbClr val="000000"/>
                  </a:highlight>
                </a:rPr>
                <a:t>PORT 80</a:t>
              </a:r>
            </a:p>
          </p:txBody>
        </p:sp>
      </p:grpSp>
      <p:sp>
        <p:nvSpPr>
          <p:cNvPr id="200" name="Rounded Rectangle 258">
            <a:extLst>
              <a:ext uri="{FF2B5EF4-FFF2-40B4-BE49-F238E27FC236}">
                <a16:creationId xmlns:a16="http://schemas.microsoft.com/office/drawing/2014/main" id="{73082FF8-F335-B2B8-4E3D-AB4D5F705D27}"/>
              </a:ext>
            </a:extLst>
          </p:cNvPr>
          <p:cNvSpPr/>
          <p:nvPr/>
        </p:nvSpPr>
        <p:spPr>
          <a:xfrm rot="16200000">
            <a:off x="2786506" y="5792877"/>
            <a:ext cx="380332" cy="368279"/>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01" name="Rectangle 200">
            <a:extLst>
              <a:ext uri="{FF2B5EF4-FFF2-40B4-BE49-F238E27FC236}">
                <a16:creationId xmlns:a16="http://schemas.microsoft.com/office/drawing/2014/main" id="{39577250-AD5B-2EE6-431A-DA485EF8FB78}"/>
              </a:ext>
            </a:extLst>
          </p:cNvPr>
          <p:cNvSpPr/>
          <p:nvPr/>
        </p:nvSpPr>
        <p:spPr>
          <a:xfrm>
            <a:off x="55751" y="2704519"/>
            <a:ext cx="1356042" cy="345159"/>
          </a:xfrm>
          <a:prstGeom prst="rect">
            <a:avLst/>
          </a:prstGeom>
          <a:noFill/>
        </p:spPr>
        <p:txBody>
          <a:bodyPr wrap="square" lIns="121920" tIns="60960" rIns="121920" bIns="60960">
            <a:spAutoFit/>
          </a:bodyPr>
          <a:lstStyle/>
          <a:p>
            <a:pPr algn="ctr"/>
            <a:r>
              <a:rPr lang="en-US" sz="800" b="1">
                <a:ln w="0"/>
                <a:solidFill>
                  <a:srgbClr val="C00000"/>
                </a:solidFill>
              </a:rPr>
              <a:t>PM sideband header (J9D2)</a:t>
            </a:r>
          </a:p>
        </p:txBody>
      </p:sp>
      <p:cxnSp>
        <p:nvCxnSpPr>
          <p:cNvPr id="202" name="Straight Arrow Connector 201">
            <a:extLst>
              <a:ext uri="{FF2B5EF4-FFF2-40B4-BE49-F238E27FC236}">
                <a16:creationId xmlns:a16="http://schemas.microsoft.com/office/drawing/2014/main" id="{D8CBCDB1-DCDE-37E5-A6C6-71E258CC3A78}"/>
              </a:ext>
            </a:extLst>
          </p:cNvPr>
          <p:cNvCxnSpPr>
            <a:cxnSpLocks/>
          </p:cNvCxnSpPr>
          <p:nvPr/>
        </p:nvCxnSpPr>
        <p:spPr>
          <a:xfrm>
            <a:off x="1310902" y="2858101"/>
            <a:ext cx="692194" cy="0"/>
          </a:xfrm>
          <a:prstGeom prst="straightConnector1">
            <a:avLst/>
          </a:prstGeom>
          <a:ln w="158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03" name="Rounded Rectangle 258">
            <a:extLst>
              <a:ext uri="{FF2B5EF4-FFF2-40B4-BE49-F238E27FC236}">
                <a16:creationId xmlns:a16="http://schemas.microsoft.com/office/drawing/2014/main" id="{A1E10291-25FE-5949-A0B5-F31A9D87EECB}"/>
              </a:ext>
            </a:extLst>
          </p:cNvPr>
          <p:cNvSpPr/>
          <p:nvPr/>
        </p:nvSpPr>
        <p:spPr>
          <a:xfrm rot="5400000">
            <a:off x="1503277" y="2820403"/>
            <a:ext cx="1215493" cy="22215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31" name="Rectangle 230">
            <a:extLst>
              <a:ext uri="{FF2B5EF4-FFF2-40B4-BE49-F238E27FC236}">
                <a16:creationId xmlns:a16="http://schemas.microsoft.com/office/drawing/2014/main" id="{471C16B1-9E66-8875-E7CB-80B8BDC40F5F}"/>
              </a:ext>
            </a:extLst>
          </p:cNvPr>
          <p:cNvSpPr/>
          <p:nvPr/>
        </p:nvSpPr>
        <p:spPr>
          <a:xfrm>
            <a:off x="739692" y="5763651"/>
            <a:ext cx="724517" cy="566758"/>
          </a:xfrm>
          <a:prstGeom prst="rect">
            <a:avLst/>
          </a:prstGeom>
          <a:noFill/>
        </p:spPr>
        <p:txBody>
          <a:bodyPr wrap="square" lIns="121920" tIns="60960" rIns="121920" bIns="60960">
            <a:spAutoFit/>
          </a:bodyPr>
          <a:lstStyle/>
          <a:p>
            <a:pPr algn="ctr"/>
            <a:r>
              <a:rPr lang="en-US" sz="800" b="1">
                <a:ln w="0"/>
                <a:solidFill>
                  <a:srgbClr val="C00000"/>
                </a:solidFill>
              </a:rPr>
              <a:t>3.5mm AUDIO JACK (J9J1)</a:t>
            </a:r>
          </a:p>
        </p:txBody>
      </p:sp>
      <p:sp>
        <p:nvSpPr>
          <p:cNvPr id="236" name="Rounded Rectangle 258">
            <a:extLst>
              <a:ext uri="{FF2B5EF4-FFF2-40B4-BE49-F238E27FC236}">
                <a16:creationId xmlns:a16="http://schemas.microsoft.com/office/drawing/2014/main" id="{B992B2AC-61C6-3ED0-5B21-25382A82626C}"/>
              </a:ext>
            </a:extLst>
          </p:cNvPr>
          <p:cNvSpPr/>
          <p:nvPr/>
        </p:nvSpPr>
        <p:spPr>
          <a:xfrm>
            <a:off x="1856232" y="5874871"/>
            <a:ext cx="447755" cy="38033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46" name="Rectangle 245">
            <a:extLst>
              <a:ext uri="{FF2B5EF4-FFF2-40B4-BE49-F238E27FC236}">
                <a16:creationId xmlns:a16="http://schemas.microsoft.com/office/drawing/2014/main" id="{74B42ACC-4B54-A280-81CA-47D208EC9996}"/>
              </a:ext>
            </a:extLst>
          </p:cNvPr>
          <p:cNvSpPr/>
          <p:nvPr/>
        </p:nvSpPr>
        <p:spPr>
          <a:xfrm>
            <a:off x="7447299" y="358878"/>
            <a:ext cx="788035" cy="455959"/>
          </a:xfrm>
          <a:prstGeom prst="rect">
            <a:avLst/>
          </a:prstGeom>
          <a:noFill/>
        </p:spPr>
        <p:txBody>
          <a:bodyPr wrap="square" lIns="121920" tIns="60960" rIns="121920" bIns="60960">
            <a:spAutoFit/>
          </a:bodyPr>
          <a:lstStyle/>
          <a:p>
            <a:pPr algn="ctr">
              <a:spcBef>
                <a:spcPts val="0"/>
              </a:spcBef>
            </a:pPr>
            <a:r>
              <a:rPr lang="en-US" sz="800" b="1">
                <a:ln w="0"/>
                <a:solidFill>
                  <a:srgbClr val="FFFF00"/>
                </a:solidFill>
                <a:highlight>
                  <a:srgbClr val="000000"/>
                </a:highlight>
              </a:rPr>
              <a:t>Battery</a:t>
            </a:r>
          </a:p>
          <a:p>
            <a:pPr algn="ctr">
              <a:spcBef>
                <a:spcPts val="0"/>
              </a:spcBef>
            </a:pPr>
            <a:r>
              <a:rPr lang="en-US" sz="800" b="1">
                <a:ln w="0"/>
                <a:solidFill>
                  <a:srgbClr val="FFFF00"/>
                </a:solidFill>
                <a:highlight>
                  <a:srgbClr val="000000"/>
                </a:highlight>
              </a:rPr>
              <a:t> Connector </a:t>
            </a:r>
          </a:p>
          <a:p>
            <a:pPr algn="ctr">
              <a:spcBef>
                <a:spcPts val="0"/>
              </a:spcBef>
            </a:pPr>
            <a:r>
              <a:rPr lang="en-US" sz="800" b="1">
                <a:ln w="0"/>
                <a:solidFill>
                  <a:srgbClr val="FFFF00"/>
                </a:solidFill>
                <a:highlight>
                  <a:srgbClr val="000000"/>
                </a:highlight>
              </a:rPr>
              <a:t>(J2A2)</a:t>
            </a:r>
          </a:p>
        </p:txBody>
      </p:sp>
      <p:sp>
        <p:nvSpPr>
          <p:cNvPr id="250" name="Rounded Rectangle 258">
            <a:extLst>
              <a:ext uri="{FF2B5EF4-FFF2-40B4-BE49-F238E27FC236}">
                <a16:creationId xmlns:a16="http://schemas.microsoft.com/office/drawing/2014/main" id="{C91047D1-028A-9E2B-697F-D603633D0339}"/>
              </a:ext>
            </a:extLst>
          </p:cNvPr>
          <p:cNvSpPr/>
          <p:nvPr/>
        </p:nvSpPr>
        <p:spPr>
          <a:xfrm>
            <a:off x="7560843" y="773346"/>
            <a:ext cx="560678" cy="309245"/>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54" name="Rounded Rectangle 258">
            <a:extLst>
              <a:ext uri="{FF2B5EF4-FFF2-40B4-BE49-F238E27FC236}">
                <a16:creationId xmlns:a16="http://schemas.microsoft.com/office/drawing/2014/main" id="{371863B5-698C-C60C-4EF0-728DA09BC470}"/>
              </a:ext>
            </a:extLst>
          </p:cNvPr>
          <p:cNvSpPr/>
          <p:nvPr/>
        </p:nvSpPr>
        <p:spPr>
          <a:xfrm rot="16200000">
            <a:off x="2445326" y="4110735"/>
            <a:ext cx="1058172" cy="234361"/>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nvGrpSpPr>
          <p:cNvPr id="44" name="Group 43">
            <a:extLst>
              <a:ext uri="{FF2B5EF4-FFF2-40B4-BE49-F238E27FC236}">
                <a16:creationId xmlns:a16="http://schemas.microsoft.com/office/drawing/2014/main" id="{7AF42494-A929-3FD4-0302-64F911993D41}"/>
              </a:ext>
            </a:extLst>
          </p:cNvPr>
          <p:cNvGrpSpPr>
            <a:grpSpLocks noGrp="1" noUngrp="1" noRot="1" noMove="1" noResize="1"/>
          </p:cNvGrpSpPr>
          <p:nvPr/>
        </p:nvGrpSpPr>
        <p:grpSpPr>
          <a:xfrm>
            <a:off x="8407281" y="3264735"/>
            <a:ext cx="2610874" cy="479328"/>
            <a:chOff x="8407281" y="3264735"/>
            <a:chExt cx="2610874" cy="479328"/>
          </a:xfrm>
        </p:grpSpPr>
        <p:sp>
          <p:nvSpPr>
            <p:cNvPr id="282" name="Rounded Rectangle 258">
              <a:extLst>
                <a:ext uri="{FF2B5EF4-FFF2-40B4-BE49-F238E27FC236}">
                  <a16:creationId xmlns:a16="http://schemas.microsoft.com/office/drawing/2014/main" id="{7888EA36-786C-53A3-26B1-7AAEF340E645}"/>
                </a:ext>
              </a:extLst>
            </p:cNvPr>
            <p:cNvSpPr>
              <a:spLocks noGrp="1" noRot="1" noMove="1" noResize="1" noEditPoints="1" noAdjustHandles="1" noChangeArrowheads="1" noChangeShapeType="1"/>
            </p:cNvSpPr>
            <p:nvPr/>
          </p:nvSpPr>
          <p:spPr>
            <a:xfrm>
              <a:off x="8407281" y="3264735"/>
              <a:ext cx="534232" cy="41451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83" name="Rectangle 282">
              <a:extLst>
                <a:ext uri="{FF2B5EF4-FFF2-40B4-BE49-F238E27FC236}">
                  <a16:creationId xmlns:a16="http://schemas.microsoft.com/office/drawing/2014/main" id="{7B157B33-63C3-731D-5E48-A7ACA7930378}"/>
                </a:ext>
              </a:extLst>
            </p:cNvPr>
            <p:cNvSpPr>
              <a:spLocks noGrp="1" noRot="1" noMove="1" noResize="1" noEditPoints="1" noAdjustHandles="1" noChangeArrowheads="1" noChangeShapeType="1"/>
            </p:cNvSpPr>
            <p:nvPr/>
          </p:nvSpPr>
          <p:spPr>
            <a:xfrm>
              <a:off x="9483343" y="3288104"/>
              <a:ext cx="1534812" cy="455959"/>
            </a:xfrm>
            <a:prstGeom prst="rect">
              <a:avLst/>
            </a:prstGeom>
            <a:noFill/>
          </p:spPr>
          <p:txBody>
            <a:bodyPr wrap="square" lIns="121920" tIns="60960" rIns="121920" bIns="60960">
              <a:spAutoFit/>
            </a:bodyPr>
            <a:lstStyle/>
            <a:p>
              <a:pPr>
                <a:spcBef>
                  <a:spcPts val="0"/>
                </a:spcBef>
              </a:pPr>
              <a:r>
                <a:rPr lang="es-ES" sz="800" b="1">
                  <a:ln w="0"/>
                  <a:solidFill>
                    <a:srgbClr val="C00000"/>
                  </a:solidFill>
                </a:rPr>
                <a:t>USB 3.2 Gen2 x1 </a:t>
              </a:r>
              <a:r>
                <a:rPr lang="es-ES" sz="800" b="1" err="1">
                  <a:ln w="0"/>
                  <a:solidFill>
                    <a:srgbClr val="C00000"/>
                  </a:solidFill>
                </a:rPr>
                <a:t>Type</a:t>
              </a:r>
              <a:r>
                <a:rPr lang="es-ES" sz="800" b="1">
                  <a:ln w="0"/>
                  <a:solidFill>
                    <a:srgbClr val="C00000"/>
                  </a:solidFill>
                </a:rPr>
                <a:t>-A Con </a:t>
              </a:r>
              <a:r>
                <a:rPr lang="es-ES" sz="800" b="1" err="1">
                  <a:ln w="0"/>
                  <a:solidFill>
                    <a:srgbClr val="C00000"/>
                  </a:solidFill>
                </a:rPr>
                <a:t>with</a:t>
              </a:r>
              <a:r>
                <a:rPr lang="es-ES" sz="800" b="1">
                  <a:ln w="0"/>
                  <a:solidFill>
                    <a:srgbClr val="C00000"/>
                  </a:solidFill>
                </a:rPr>
                <a:t> Redriver - # 2 (J1E1)</a:t>
              </a:r>
              <a:endParaRPr lang="en-US" sz="800" b="1">
                <a:ln w="0"/>
                <a:solidFill>
                  <a:srgbClr val="C00000"/>
                </a:solidFill>
              </a:endParaRPr>
            </a:p>
          </p:txBody>
        </p:sp>
        <p:cxnSp>
          <p:nvCxnSpPr>
            <p:cNvPr id="288" name="Straight Arrow Connector 287">
              <a:extLst>
                <a:ext uri="{FF2B5EF4-FFF2-40B4-BE49-F238E27FC236}">
                  <a16:creationId xmlns:a16="http://schemas.microsoft.com/office/drawing/2014/main" id="{22D2EE90-A300-30CC-8E7C-0ACFEDD878E3}"/>
                </a:ext>
              </a:extLst>
            </p:cNvPr>
            <p:cNvCxnSpPr>
              <a:cxnSpLocks noGrp="1" noRot="1" noMove="1" noResize="1" noEditPoints="1" noAdjustHandles="1" noChangeArrowheads="1" noChangeShapeType="1"/>
            </p:cNvCxnSpPr>
            <p:nvPr/>
          </p:nvCxnSpPr>
          <p:spPr>
            <a:xfrm flipH="1">
              <a:off x="8972240" y="3458779"/>
              <a:ext cx="515656" cy="0"/>
            </a:xfrm>
            <a:prstGeom prst="straightConnector1">
              <a:avLst/>
            </a:prstGeom>
            <a:ln w="158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08" name="Rectangle 307">
            <a:extLst>
              <a:ext uri="{FF2B5EF4-FFF2-40B4-BE49-F238E27FC236}">
                <a16:creationId xmlns:a16="http://schemas.microsoft.com/office/drawing/2014/main" id="{9FB7817B-614B-E9DB-DDB5-710E0DB9B79D}"/>
              </a:ext>
            </a:extLst>
          </p:cNvPr>
          <p:cNvSpPr/>
          <p:nvPr/>
        </p:nvSpPr>
        <p:spPr>
          <a:xfrm>
            <a:off x="6011684" y="3318777"/>
            <a:ext cx="1052176" cy="248273"/>
          </a:xfrm>
          <a:prstGeom prst="rect">
            <a:avLst/>
          </a:prstGeom>
          <a:noFill/>
        </p:spPr>
        <p:txBody>
          <a:bodyPr wrap="square" lIns="121920" tIns="60960" rIns="121920" bIns="60960">
            <a:spAutoFit/>
          </a:bodyPr>
          <a:lstStyle/>
          <a:p>
            <a:pPr algn="ctr"/>
            <a:r>
              <a:rPr lang="en-US" sz="900" b="1">
                <a:ln w="0"/>
                <a:solidFill>
                  <a:srgbClr val="FFFF00"/>
                </a:solidFill>
                <a:highlight>
                  <a:srgbClr val="000000"/>
                </a:highlight>
              </a:rPr>
              <a:t>WCL SOC</a:t>
            </a:r>
          </a:p>
        </p:txBody>
      </p:sp>
      <p:sp>
        <p:nvSpPr>
          <p:cNvPr id="310" name="Rounded Rectangle 217">
            <a:extLst>
              <a:ext uri="{FF2B5EF4-FFF2-40B4-BE49-F238E27FC236}">
                <a16:creationId xmlns:a16="http://schemas.microsoft.com/office/drawing/2014/main" id="{95512E0D-720B-85AA-4FBA-DECC1BFEC3E2}"/>
              </a:ext>
            </a:extLst>
          </p:cNvPr>
          <p:cNvSpPr/>
          <p:nvPr/>
        </p:nvSpPr>
        <p:spPr>
          <a:xfrm>
            <a:off x="5760570" y="3349834"/>
            <a:ext cx="1353700" cy="89464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nvGrpSpPr>
          <p:cNvPr id="315" name="Group 314">
            <a:extLst>
              <a:ext uri="{FF2B5EF4-FFF2-40B4-BE49-F238E27FC236}">
                <a16:creationId xmlns:a16="http://schemas.microsoft.com/office/drawing/2014/main" id="{21272070-0222-C2FE-E11C-87768CF6E4BB}"/>
              </a:ext>
            </a:extLst>
          </p:cNvPr>
          <p:cNvGrpSpPr/>
          <p:nvPr/>
        </p:nvGrpSpPr>
        <p:grpSpPr>
          <a:xfrm>
            <a:off x="5317128" y="4587909"/>
            <a:ext cx="1999904" cy="455958"/>
            <a:chOff x="3678661" y="1218880"/>
            <a:chExt cx="1679605" cy="510965"/>
          </a:xfrm>
        </p:grpSpPr>
        <p:sp>
          <p:nvSpPr>
            <p:cNvPr id="316" name="Rounded Rectangle 217">
              <a:extLst>
                <a:ext uri="{FF2B5EF4-FFF2-40B4-BE49-F238E27FC236}">
                  <a16:creationId xmlns:a16="http://schemas.microsoft.com/office/drawing/2014/main" id="{BE7A2DAF-51FB-6F7D-A20E-D05959A4FA5B}"/>
                </a:ext>
              </a:extLst>
            </p:cNvPr>
            <p:cNvSpPr/>
            <p:nvPr/>
          </p:nvSpPr>
          <p:spPr>
            <a:xfrm>
              <a:off x="3715375" y="1218880"/>
              <a:ext cx="1583792" cy="510965"/>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17" name="Rectangle 316">
              <a:extLst>
                <a:ext uri="{FF2B5EF4-FFF2-40B4-BE49-F238E27FC236}">
                  <a16:creationId xmlns:a16="http://schemas.microsoft.com/office/drawing/2014/main" id="{5F5DB2BC-ED64-85A6-A727-28B026CAE318}"/>
                </a:ext>
              </a:extLst>
            </p:cNvPr>
            <p:cNvSpPr/>
            <p:nvPr/>
          </p:nvSpPr>
          <p:spPr>
            <a:xfrm>
              <a:off x="3678661" y="1346722"/>
              <a:ext cx="1679605" cy="278225"/>
            </a:xfrm>
            <a:prstGeom prst="rect">
              <a:avLst/>
            </a:prstGeom>
            <a:noFill/>
          </p:spPr>
          <p:txBody>
            <a:bodyPr wrap="square" lIns="121920" tIns="60960" rIns="121920" bIns="60960">
              <a:spAutoFit/>
            </a:bodyPr>
            <a:lstStyle/>
            <a:p>
              <a:pPr algn="ctr">
                <a:spcBef>
                  <a:spcPts val="0"/>
                </a:spcBef>
              </a:pPr>
              <a:r>
                <a:rPr lang="en-US" sz="900" b="1">
                  <a:ln w="0"/>
                  <a:solidFill>
                    <a:srgbClr val="FFFF00"/>
                  </a:solidFill>
                  <a:highlight>
                    <a:srgbClr val="000000"/>
                  </a:highlight>
                </a:rPr>
                <a:t>LP5x Memory </a:t>
              </a:r>
            </a:p>
          </p:txBody>
        </p:sp>
      </p:grpSp>
      <p:grpSp>
        <p:nvGrpSpPr>
          <p:cNvPr id="56" name="Group 55">
            <a:extLst>
              <a:ext uri="{FF2B5EF4-FFF2-40B4-BE49-F238E27FC236}">
                <a16:creationId xmlns:a16="http://schemas.microsoft.com/office/drawing/2014/main" id="{40B2F028-71E1-32A8-0895-7BE324D85E44}"/>
              </a:ext>
            </a:extLst>
          </p:cNvPr>
          <p:cNvGrpSpPr>
            <a:grpSpLocks noGrp="1" noUngrp="1" noRot="1" noMove="1" noResize="1"/>
          </p:cNvGrpSpPr>
          <p:nvPr/>
        </p:nvGrpSpPr>
        <p:grpSpPr>
          <a:xfrm>
            <a:off x="8291476" y="3885187"/>
            <a:ext cx="2633715" cy="427110"/>
            <a:chOff x="8291476" y="3885187"/>
            <a:chExt cx="2633715" cy="427110"/>
          </a:xfrm>
        </p:grpSpPr>
        <p:sp>
          <p:nvSpPr>
            <p:cNvPr id="319" name="Rounded Rectangle 258">
              <a:extLst>
                <a:ext uri="{FF2B5EF4-FFF2-40B4-BE49-F238E27FC236}">
                  <a16:creationId xmlns:a16="http://schemas.microsoft.com/office/drawing/2014/main" id="{8D40E99F-868B-C065-AD9B-5B9D775785FD}"/>
                </a:ext>
              </a:extLst>
            </p:cNvPr>
            <p:cNvSpPr>
              <a:spLocks noGrp="1" noRot="1" noMove="1" noResize="1" noEditPoints="1" noAdjustHandles="1" noChangeArrowheads="1" noChangeShapeType="1"/>
            </p:cNvSpPr>
            <p:nvPr/>
          </p:nvSpPr>
          <p:spPr>
            <a:xfrm>
              <a:off x="8291476" y="3885187"/>
              <a:ext cx="249761" cy="41938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20" name="Rectangle 319">
              <a:extLst>
                <a:ext uri="{FF2B5EF4-FFF2-40B4-BE49-F238E27FC236}">
                  <a16:creationId xmlns:a16="http://schemas.microsoft.com/office/drawing/2014/main" id="{14EBDCFB-CBFA-D020-E9F7-BF748B1E0EDE}"/>
                </a:ext>
              </a:extLst>
            </p:cNvPr>
            <p:cNvSpPr>
              <a:spLocks noGrp="1" noRot="1" noMove="1" noResize="1" noEditPoints="1" noAdjustHandles="1" noChangeArrowheads="1" noChangeShapeType="1"/>
            </p:cNvSpPr>
            <p:nvPr/>
          </p:nvSpPr>
          <p:spPr>
            <a:xfrm>
              <a:off x="9640435" y="3963078"/>
              <a:ext cx="1284756" cy="349219"/>
            </a:xfrm>
            <a:prstGeom prst="rect">
              <a:avLst/>
            </a:prstGeom>
            <a:noFill/>
          </p:spPr>
          <p:txBody>
            <a:bodyPr wrap="square" lIns="121920" tIns="60960" rIns="121920" bIns="60960">
              <a:spAutoFit/>
            </a:bodyPr>
            <a:lstStyle/>
            <a:p>
              <a:pPr>
                <a:spcBef>
                  <a:spcPts val="0"/>
                </a:spcBef>
              </a:pPr>
              <a:r>
                <a:rPr lang="es-ES" sz="800" b="1" err="1">
                  <a:ln w="0"/>
                  <a:solidFill>
                    <a:srgbClr val="C00000"/>
                  </a:solidFill>
                </a:rPr>
                <a:t>DediProg</a:t>
              </a:r>
              <a:endParaRPr lang="es-ES" sz="800" b="1">
                <a:ln w="0"/>
                <a:solidFill>
                  <a:srgbClr val="C00000"/>
                </a:solidFill>
              </a:endParaRPr>
            </a:p>
            <a:p>
              <a:pPr>
                <a:spcBef>
                  <a:spcPts val="0"/>
                </a:spcBef>
              </a:pPr>
              <a:r>
                <a:rPr lang="es-ES" sz="800" b="1" err="1">
                  <a:ln w="0"/>
                  <a:solidFill>
                    <a:srgbClr val="C00000"/>
                  </a:solidFill>
                </a:rPr>
                <a:t>Conn</a:t>
              </a:r>
              <a:r>
                <a:rPr lang="es-ES" sz="800" b="1">
                  <a:ln w="0"/>
                  <a:solidFill>
                    <a:srgbClr val="C00000"/>
                  </a:solidFill>
                </a:rPr>
                <a:t> (SF600)-J1F2</a:t>
              </a:r>
              <a:endParaRPr lang="en-US" sz="800" b="1">
                <a:ln w="0"/>
                <a:solidFill>
                  <a:srgbClr val="C00000"/>
                </a:solidFill>
              </a:endParaRPr>
            </a:p>
          </p:txBody>
        </p:sp>
        <p:cxnSp>
          <p:nvCxnSpPr>
            <p:cNvPr id="321" name="Straight Arrow Connector 320">
              <a:extLst>
                <a:ext uri="{FF2B5EF4-FFF2-40B4-BE49-F238E27FC236}">
                  <a16:creationId xmlns:a16="http://schemas.microsoft.com/office/drawing/2014/main" id="{BC917CA0-D331-0AB2-6AAB-D7F0C18431AB}"/>
                </a:ext>
              </a:extLst>
            </p:cNvPr>
            <p:cNvCxnSpPr>
              <a:cxnSpLocks noGrp="1" noRot="1" noMove="1" noResize="1" noEditPoints="1" noAdjustHandles="1" noChangeArrowheads="1" noChangeShapeType="1"/>
            </p:cNvCxnSpPr>
            <p:nvPr/>
          </p:nvCxnSpPr>
          <p:spPr>
            <a:xfrm flipH="1">
              <a:off x="8401258" y="4086726"/>
              <a:ext cx="1293319" cy="3789"/>
            </a:xfrm>
            <a:prstGeom prst="straightConnector1">
              <a:avLst/>
            </a:prstGeom>
            <a:ln w="158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23" name="Rounded Rectangle 258">
            <a:extLst>
              <a:ext uri="{FF2B5EF4-FFF2-40B4-BE49-F238E27FC236}">
                <a16:creationId xmlns:a16="http://schemas.microsoft.com/office/drawing/2014/main" id="{1D0F1B76-7AE1-6502-43F9-1E18357F7263}"/>
              </a:ext>
            </a:extLst>
          </p:cNvPr>
          <p:cNvSpPr/>
          <p:nvPr/>
        </p:nvSpPr>
        <p:spPr>
          <a:xfrm rot="5400000">
            <a:off x="6000785" y="5381450"/>
            <a:ext cx="190428" cy="949189"/>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24" name="Rectangle 323">
            <a:extLst>
              <a:ext uri="{FF2B5EF4-FFF2-40B4-BE49-F238E27FC236}">
                <a16:creationId xmlns:a16="http://schemas.microsoft.com/office/drawing/2014/main" id="{F8E29C0A-0A88-3B20-6A7F-4F32E6A3402E}"/>
              </a:ext>
            </a:extLst>
          </p:cNvPr>
          <p:cNvSpPr/>
          <p:nvPr/>
        </p:nvSpPr>
        <p:spPr>
          <a:xfrm>
            <a:off x="9601189" y="4641019"/>
            <a:ext cx="1366329" cy="234360"/>
          </a:xfrm>
          <a:prstGeom prst="rect">
            <a:avLst/>
          </a:prstGeom>
          <a:noFill/>
        </p:spPr>
        <p:txBody>
          <a:bodyPr wrap="square" lIns="121920" tIns="60960" rIns="121920" bIns="60960">
            <a:spAutoFit/>
          </a:bodyPr>
          <a:lstStyle/>
          <a:p>
            <a:pPr>
              <a:spcBef>
                <a:spcPts val="0"/>
              </a:spcBef>
            </a:pPr>
            <a:r>
              <a:rPr lang="es-ES" sz="800" b="1">
                <a:ln w="0"/>
                <a:solidFill>
                  <a:srgbClr val="C00000"/>
                </a:solidFill>
                <a:highlight>
                  <a:srgbClr val="00FF00"/>
                </a:highlight>
              </a:rPr>
              <a:t>ESPI Bus HDR** (J1G1)</a:t>
            </a:r>
            <a:endParaRPr lang="en-US" sz="800" b="1">
              <a:ln w="0"/>
              <a:solidFill>
                <a:srgbClr val="C00000"/>
              </a:solidFill>
              <a:highlight>
                <a:srgbClr val="00FF00"/>
              </a:highlight>
            </a:endParaRPr>
          </a:p>
        </p:txBody>
      </p:sp>
      <p:cxnSp>
        <p:nvCxnSpPr>
          <p:cNvPr id="325" name="Straight Arrow Connector 324">
            <a:extLst>
              <a:ext uri="{FF2B5EF4-FFF2-40B4-BE49-F238E27FC236}">
                <a16:creationId xmlns:a16="http://schemas.microsoft.com/office/drawing/2014/main" id="{2EB1914C-101B-0E44-0687-9402E0C84089}"/>
              </a:ext>
            </a:extLst>
          </p:cNvPr>
          <p:cNvCxnSpPr>
            <a:cxnSpLocks/>
          </p:cNvCxnSpPr>
          <p:nvPr/>
        </p:nvCxnSpPr>
        <p:spPr>
          <a:xfrm flipH="1">
            <a:off x="8838845" y="4757002"/>
            <a:ext cx="840822" cy="0"/>
          </a:xfrm>
          <a:prstGeom prst="straightConnector1">
            <a:avLst/>
          </a:prstGeom>
          <a:ln w="158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36" name="Group 335">
            <a:extLst>
              <a:ext uri="{FF2B5EF4-FFF2-40B4-BE49-F238E27FC236}">
                <a16:creationId xmlns:a16="http://schemas.microsoft.com/office/drawing/2014/main" id="{C2AD2152-EC7F-3B92-E18F-30514D09F95C}"/>
              </a:ext>
            </a:extLst>
          </p:cNvPr>
          <p:cNvGrpSpPr/>
          <p:nvPr/>
        </p:nvGrpSpPr>
        <p:grpSpPr>
          <a:xfrm>
            <a:off x="7473642" y="5275603"/>
            <a:ext cx="788489" cy="414344"/>
            <a:chOff x="1531510" y="1154621"/>
            <a:chExt cx="631609" cy="342474"/>
          </a:xfrm>
        </p:grpSpPr>
        <p:sp>
          <p:nvSpPr>
            <p:cNvPr id="337" name="Rounded Rectangle 217">
              <a:extLst>
                <a:ext uri="{FF2B5EF4-FFF2-40B4-BE49-F238E27FC236}">
                  <a16:creationId xmlns:a16="http://schemas.microsoft.com/office/drawing/2014/main" id="{A20791F9-DD40-8B1A-1E91-7B5DDCA667B2}"/>
                </a:ext>
              </a:extLst>
            </p:cNvPr>
            <p:cNvSpPr/>
            <p:nvPr/>
          </p:nvSpPr>
          <p:spPr>
            <a:xfrm>
              <a:off x="1655165" y="1317866"/>
              <a:ext cx="392328" cy="11259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38" name="Rectangle 337">
              <a:extLst>
                <a:ext uri="{FF2B5EF4-FFF2-40B4-BE49-F238E27FC236}">
                  <a16:creationId xmlns:a16="http://schemas.microsoft.com/office/drawing/2014/main" id="{4E5549C9-FEE0-CF48-4816-D2F709356997}"/>
                </a:ext>
              </a:extLst>
            </p:cNvPr>
            <p:cNvSpPr/>
            <p:nvPr/>
          </p:nvSpPr>
          <p:spPr>
            <a:xfrm>
              <a:off x="1531510" y="1154621"/>
              <a:ext cx="631609" cy="342474"/>
            </a:xfrm>
            <a:prstGeom prst="rect">
              <a:avLst/>
            </a:prstGeom>
            <a:noFill/>
          </p:spPr>
          <p:txBody>
            <a:bodyPr wrap="square" lIns="121920" tIns="60960" rIns="121920" bIns="60960">
              <a:spAutoFit/>
            </a:bodyPr>
            <a:lstStyle/>
            <a:p>
              <a:pPr algn="ctr">
                <a:spcBef>
                  <a:spcPts val="0"/>
                </a:spcBef>
              </a:pPr>
              <a:r>
                <a:rPr lang="en-US" sz="700" b="1">
                  <a:ln w="0"/>
                  <a:solidFill>
                    <a:srgbClr val="FFFF00"/>
                  </a:solidFill>
                  <a:highlight>
                    <a:srgbClr val="000000"/>
                  </a:highlight>
                </a:rPr>
                <a:t>THC 0 Conn</a:t>
              </a:r>
            </a:p>
            <a:p>
              <a:pPr algn="ctr">
                <a:spcBef>
                  <a:spcPts val="0"/>
                </a:spcBef>
              </a:pPr>
              <a:endParaRPr lang="en-US" sz="700" b="1">
                <a:ln w="0"/>
                <a:solidFill>
                  <a:srgbClr val="FFFF00"/>
                </a:solidFill>
                <a:highlight>
                  <a:srgbClr val="000000"/>
                </a:highlight>
              </a:endParaRPr>
            </a:p>
            <a:p>
              <a:pPr algn="ctr">
                <a:spcBef>
                  <a:spcPts val="0"/>
                </a:spcBef>
              </a:pPr>
              <a:r>
                <a:rPr lang="en-US" sz="700" b="1">
                  <a:ln w="0"/>
                  <a:solidFill>
                    <a:srgbClr val="FFFF00"/>
                  </a:solidFill>
                  <a:highlight>
                    <a:srgbClr val="000000"/>
                  </a:highlight>
                </a:rPr>
                <a:t>J2H3</a:t>
              </a:r>
            </a:p>
          </p:txBody>
        </p:sp>
      </p:grpSp>
      <p:sp>
        <p:nvSpPr>
          <p:cNvPr id="347" name="Rounded Rectangle 217">
            <a:extLst>
              <a:ext uri="{FF2B5EF4-FFF2-40B4-BE49-F238E27FC236}">
                <a16:creationId xmlns:a16="http://schemas.microsoft.com/office/drawing/2014/main" id="{B399265D-FD07-59D2-C390-06686E592FDF}"/>
              </a:ext>
            </a:extLst>
          </p:cNvPr>
          <p:cNvSpPr/>
          <p:nvPr/>
        </p:nvSpPr>
        <p:spPr>
          <a:xfrm>
            <a:off x="8022447" y="1637569"/>
            <a:ext cx="673860" cy="27701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nvGrpSpPr>
          <p:cNvPr id="48" name="Group 47">
            <a:extLst>
              <a:ext uri="{FF2B5EF4-FFF2-40B4-BE49-F238E27FC236}">
                <a16:creationId xmlns:a16="http://schemas.microsoft.com/office/drawing/2014/main" id="{ADFC3A52-BF5B-E4DC-3258-4DCB2EB78399}"/>
              </a:ext>
            </a:extLst>
          </p:cNvPr>
          <p:cNvGrpSpPr>
            <a:grpSpLocks noGrp="1" noUngrp="1" noRot="1" noMove="1" noResize="1"/>
          </p:cNvGrpSpPr>
          <p:nvPr/>
        </p:nvGrpSpPr>
        <p:grpSpPr>
          <a:xfrm>
            <a:off x="8629998" y="992005"/>
            <a:ext cx="2270613" cy="345159"/>
            <a:chOff x="8629998" y="992005"/>
            <a:chExt cx="2270613" cy="345159"/>
          </a:xfrm>
        </p:grpSpPr>
        <p:sp>
          <p:nvSpPr>
            <p:cNvPr id="353" name="Rounded Rectangle 258">
              <a:extLst>
                <a:ext uri="{FF2B5EF4-FFF2-40B4-BE49-F238E27FC236}">
                  <a16:creationId xmlns:a16="http://schemas.microsoft.com/office/drawing/2014/main" id="{B3BFD49F-0AC0-C1B3-B9EA-7C16491E21FF}"/>
                </a:ext>
              </a:extLst>
            </p:cNvPr>
            <p:cNvSpPr>
              <a:spLocks noGrp="1" noRot="1" noMove="1" noResize="1" noEditPoints="1" noAdjustHandles="1" noChangeArrowheads="1" noChangeShapeType="1"/>
            </p:cNvSpPr>
            <p:nvPr/>
          </p:nvSpPr>
          <p:spPr>
            <a:xfrm>
              <a:off x="8629998" y="996861"/>
              <a:ext cx="185235" cy="32944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54" name="Rectangle 353">
              <a:extLst>
                <a:ext uri="{FF2B5EF4-FFF2-40B4-BE49-F238E27FC236}">
                  <a16:creationId xmlns:a16="http://schemas.microsoft.com/office/drawing/2014/main" id="{4C9BCF4F-B4E1-90E0-E752-2A9E708DF507}"/>
                </a:ext>
              </a:extLst>
            </p:cNvPr>
            <p:cNvSpPr>
              <a:spLocks noGrp="1" noRot="1" noMove="1" noResize="1" noEditPoints="1" noAdjustHandles="1" noChangeArrowheads="1" noChangeShapeType="1"/>
            </p:cNvSpPr>
            <p:nvPr/>
          </p:nvSpPr>
          <p:spPr>
            <a:xfrm>
              <a:off x="9397649" y="992005"/>
              <a:ext cx="1502962" cy="345159"/>
            </a:xfrm>
            <a:prstGeom prst="rect">
              <a:avLst/>
            </a:prstGeom>
            <a:noFill/>
          </p:spPr>
          <p:txBody>
            <a:bodyPr wrap="square" lIns="121920" tIns="60960" rIns="121920" bIns="60960">
              <a:spAutoFit/>
            </a:bodyPr>
            <a:lstStyle/>
            <a:p>
              <a:pPr>
                <a:spcBef>
                  <a:spcPts val="0"/>
                </a:spcBef>
              </a:pPr>
              <a:r>
                <a:rPr lang="es-ES" sz="800" b="1">
                  <a:ln w="0"/>
                  <a:solidFill>
                    <a:srgbClr val="C00000"/>
                  </a:solidFill>
                </a:rPr>
                <a:t>FAN HDR (</a:t>
              </a:r>
              <a:r>
                <a:rPr lang="es-ES" sz="800" b="1" err="1">
                  <a:ln w="0"/>
                  <a:solidFill>
                    <a:srgbClr val="C00000"/>
                  </a:solidFill>
                </a:rPr>
                <a:t>Always</a:t>
              </a:r>
              <a:r>
                <a:rPr lang="es-ES" sz="800" b="1">
                  <a:ln w="0"/>
                  <a:solidFill>
                    <a:srgbClr val="C00000"/>
                  </a:solidFill>
                </a:rPr>
                <a:t> ON)-J1A2</a:t>
              </a:r>
              <a:endParaRPr lang="en-US" sz="800" b="1">
                <a:ln w="0"/>
                <a:solidFill>
                  <a:srgbClr val="C00000"/>
                </a:solidFill>
              </a:endParaRPr>
            </a:p>
          </p:txBody>
        </p:sp>
        <p:cxnSp>
          <p:nvCxnSpPr>
            <p:cNvPr id="355" name="Straight Arrow Connector 354">
              <a:extLst>
                <a:ext uri="{FF2B5EF4-FFF2-40B4-BE49-F238E27FC236}">
                  <a16:creationId xmlns:a16="http://schemas.microsoft.com/office/drawing/2014/main" id="{A4E3C419-C78C-CC6D-380D-018457D767B7}"/>
                </a:ext>
              </a:extLst>
            </p:cNvPr>
            <p:cNvCxnSpPr>
              <a:cxnSpLocks noGrp="1" noRot="1" noMove="1" noResize="1" noEditPoints="1" noAdjustHandles="1" noChangeArrowheads="1" noChangeShapeType="1"/>
            </p:cNvCxnSpPr>
            <p:nvPr/>
          </p:nvCxnSpPr>
          <p:spPr>
            <a:xfrm flipH="1">
              <a:off x="8910609" y="1161585"/>
              <a:ext cx="581240" cy="1095"/>
            </a:xfrm>
            <a:prstGeom prst="straightConnector1">
              <a:avLst/>
            </a:prstGeom>
            <a:ln w="158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id="{6B19E295-C8F5-C151-F924-135AC91EBEF0}"/>
              </a:ext>
            </a:extLst>
          </p:cNvPr>
          <p:cNvGrpSpPr>
            <a:grpSpLocks noGrp="1" noUngrp="1" noRot="1" noMove="1" noResize="1"/>
          </p:cNvGrpSpPr>
          <p:nvPr/>
        </p:nvGrpSpPr>
        <p:grpSpPr>
          <a:xfrm>
            <a:off x="8617564" y="2848341"/>
            <a:ext cx="2475492" cy="345159"/>
            <a:chOff x="8617564" y="2848341"/>
            <a:chExt cx="2475492" cy="345159"/>
          </a:xfrm>
        </p:grpSpPr>
        <p:sp>
          <p:nvSpPr>
            <p:cNvPr id="357" name="Rounded Rectangle 258">
              <a:extLst>
                <a:ext uri="{FF2B5EF4-FFF2-40B4-BE49-F238E27FC236}">
                  <a16:creationId xmlns:a16="http://schemas.microsoft.com/office/drawing/2014/main" id="{47772E3F-556D-EA45-EADF-A34C5553B19D}"/>
                </a:ext>
              </a:extLst>
            </p:cNvPr>
            <p:cNvSpPr>
              <a:spLocks noGrp="1" noRot="1" noMove="1" noResize="1" noEditPoints="1" noAdjustHandles="1" noChangeArrowheads="1" noChangeShapeType="1"/>
            </p:cNvSpPr>
            <p:nvPr/>
          </p:nvSpPr>
          <p:spPr>
            <a:xfrm rot="5400000">
              <a:off x="8555399" y="2927513"/>
              <a:ext cx="317472" cy="19314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58" name="Rectangle 357">
              <a:extLst>
                <a:ext uri="{FF2B5EF4-FFF2-40B4-BE49-F238E27FC236}">
                  <a16:creationId xmlns:a16="http://schemas.microsoft.com/office/drawing/2014/main" id="{0C77B150-A0B7-0D3E-8915-62C6415C881A}"/>
                </a:ext>
              </a:extLst>
            </p:cNvPr>
            <p:cNvSpPr>
              <a:spLocks noGrp="1" noRot="1" noMove="1" noResize="1" noEditPoints="1" noAdjustHandles="1" noChangeArrowheads="1" noChangeShapeType="1"/>
            </p:cNvSpPr>
            <p:nvPr/>
          </p:nvSpPr>
          <p:spPr>
            <a:xfrm>
              <a:off x="9398819" y="2848341"/>
              <a:ext cx="1694237" cy="345159"/>
            </a:xfrm>
            <a:prstGeom prst="rect">
              <a:avLst/>
            </a:prstGeom>
            <a:noFill/>
          </p:spPr>
          <p:txBody>
            <a:bodyPr wrap="square" lIns="121920" tIns="60960" rIns="121920" bIns="60960">
              <a:spAutoFit/>
            </a:bodyPr>
            <a:lstStyle/>
            <a:p>
              <a:pPr>
                <a:spcBef>
                  <a:spcPts val="0"/>
                </a:spcBef>
              </a:pPr>
              <a:r>
                <a:rPr lang="es-ES" sz="800" b="1">
                  <a:ln w="0"/>
                  <a:solidFill>
                    <a:srgbClr val="C00000"/>
                  </a:solidFill>
                </a:rPr>
                <a:t>FAN HDR (PWM control)-J1A1</a:t>
              </a:r>
              <a:endParaRPr lang="en-US" sz="800" b="1">
                <a:ln w="0"/>
                <a:solidFill>
                  <a:srgbClr val="C00000"/>
                </a:solidFill>
              </a:endParaRPr>
            </a:p>
          </p:txBody>
        </p:sp>
        <p:cxnSp>
          <p:nvCxnSpPr>
            <p:cNvPr id="359" name="Straight Arrow Connector 358">
              <a:extLst>
                <a:ext uri="{FF2B5EF4-FFF2-40B4-BE49-F238E27FC236}">
                  <a16:creationId xmlns:a16="http://schemas.microsoft.com/office/drawing/2014/main" id="{5668A94C-3A45-B4D0-88DA-31E8ACB9A9E3}"/>
                </a:ext>
              </a:extLst>
            </p:cNvPr>
            <p:cNvCxnSpPr>
              <a:cxnSpLocks noGrp="1" noRot="1" noMove="1" noResize="1" noEditPoints="1" noAdjustHandles="1" noChangeArrowheads="1" noChangeShapeType="1"/>
            </p:cNvCxnSpPr>
            <p:nvPr/>
          </p:nvCxnSpPr>
          <p:spPr>
            <a:xfrm flipH="1">
              <a:off x="8900792" y="3019016"/>
              <a:ext cx="583515" cy="213"/>
            </a:xfrm>
            <a:prstGeom prst="straightConnector1">
              <a:avLst/>
            </a:prstGeom>
            <a:ln w="158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0" name="Rounded Rectangle 258">
            <a:extLst>
              <a:ext uri="{FF2B5EF4-FFF2-40B4-BE49-F238E27FC236}">
                <a16:creationId xmlns:a16="http://schemas.microsoft.com/office/drawing/2014/main" id="{701B5737-6D47-6D7F-29A0-C6F56A1E83BD}"/>
              </a:ext>
            </a:extLst>
          </p:cNvPr>
          <p:cNvSpPr/>
          <p:nvPr/>
        </p:nvSpPr>
        <p:spPr>
          <a:xfrm>
            <a:off x="8295683" y="690512"/>
            <a:ext cx="400866" cy="31747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2" name="Rounded Rectangle 217">
            <a:extLst>
              <a:ext uri="{FF2B5EF4-FFF2-40B4-BE49-F238E27FC236}">
                <a16:creationId xmlns:a16="http://schemas.microsoft.com/office/drawing/2014/main" id="{F82EF049-9874-A381-7ED9-A628FF4E0166}"/>
              </a:ext>
            </a:extLst>
          </p:cNvPr>
          <p:cNvSpPr/>
          <p:nvPr/>
        </p:nvSpPr>
        <p:spPr>
          <a:xfrm>
            <a:off x="2019615" y="3999484"/>
            <a:ext cx="323957" cy="894647"/>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3" name="Rectangle 32">
            <a:extLst>
              <a:ext uri="{FF2B5EF4-FFF2-40B4-BE49-F238E27FC236}">
                <a16:creationId xmlns:a16="http://schemas.microsoft.com/office/drawing/2014/main" id="{605AD007-DBAF-4770-33BE-0C05B2934772}"/>
              </a:ext>
            </a:extLst>
          </p:cNvPr>
          <p:cNvSpPr/>
          <p:nvPr/>
        </p:nvSpPr>
        <p:spPr>
          <a:xfrm>
            <a:off x="394045" y="4319388"/>
            <a:ext cx="1052177" cy="345159"/>
          </a:xfrm>
          <a:prstGeom prst="rect">
            <a:avLst/>
          </a:prstGeom>
          <a:noFill/>
        </p:spPr>
        <p:txBody>
          <a:bodyPr wrap="square" lIns="121920" tIns="60960" rIns="121920" bIns="60960">
            <a:spAutoFit/>
          </a:bodyPr>
          <a:lstStyle/>
          <a:p>
            <a:pPr algn="ctr"/>
            <a:r>
              <a:rPr lang="en-US" sz="800" b="1">
                <a:ln w="0"/>
                <a:solidFill>
                  <a:srgbClr val="FFFF00"/>
                </a:solidFill>
                <a:highlight>
                  <a:srgbClr val="000000"/>
                </a:highlight>
              </a:rPr>
              <a:t>SINAI2/NEVO Conn(J9F2)</a:t>
            </a:r>
          </a:p>
        </p:txBody>
      </p:sp>
      <p:sp>
        <p:nvSpPr>
          <p:cNvPr id="35" name="Rectangle 34">
            <a:extLst>
              <a:ext uri="{FF2B5EF4-FFF2-40B4-BE49-F238E27FC236}">
                <a16:creationId xmlns:a16="http://schemas.microsoft.com/office/drawing/2014/main" id="{5E6C5F8A-DFA3-095C-A314-D747C4C2C688}"/>
              </a:ext>
            </a:extLst>
          </p:cNvPr>
          <p:cNvSpPr/>
          <p:nvPr/>
        </p:nvSpPr>
        <p:spPr>
          <a:xfrm>
            <a:off x="8174986" y="312453"/>
            <a:ext cx="1473839" cy="345159"/>
          </a:xfrm>
          <a:prstGeom prst="rect">
            <a:avLst/>
          </a:prstGeom>
          <a:noFill/>
        </p:spPr>
        <p:txBody>
          <a:bodyPr wrap="square" lIns="121920" tIns="60960" rIns="121920" bIns="60960">
            <a:spAutoFit/>
          </a:bodyPr>
          <a:lstStyle/>
          <a:p>
            <a:pPr>
              <a:spcBef>
                <a:spcPts val="0"/>
              </a:spcBef>
            </a:pPr>
            <a:r>
              <a:rPr lang="en-US" sz="800" b="1">
                <a:ln w="0"/>
                <a:solidFill>
                  <a:srgbClr val="C00000"/>
                </a:solidFill>
              </a:rPr>
              <a:t>Main AC BRICK- </a:t>
            </a:r>
          </a:p>
          <a:p>
            <a:pPr>
              <a:spcBef>
                <a:spcPts val="0"/>
              </a:spcBef>
            </a:pPr>
            <a:r>
              <a:rPr lang="en-US" sz="800" b="1">
                <a:ln w="0"/>
                <a:solidFill>
                  <a:srgbClr val="C00000"/>
                </a:solidFill>
              </a:rPr>
              <a:t>Power Adapter -J1A1</a:t>
            </a:r>
          </a:p>
        </p:txBody>
      </p:sp>
      <p:sp>
        <p:nvSpPr>
          <p:cNvPr id="36" name="Rounded Rectangle 258">
            <a:extLst>
              <a:ext uri="{FF2B5EF4-FFF2-40B4-BE49-F238E27FC236}">
                <a16:creationId xmlns:a16="http://schemas.microsoft.com/office/drawing/2014/main" id="{C3F85E4D-676E-3440-4D9F-284611DB5AB3}"/>
              </a:ext>
            </a:extLst>
          </p:cNvPr>
          <p:cNvSpPr/>
          <p:nvPr/>
        </p:nvSpPr>
        <p:spPr>
          <a:xfrm>
            <a:off x="7566698" y="4588695"/>
            <a:ext cx="798269" cy="738689"/>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7" name="Rectangle 36">
            <a:extLst>
              <a:ext uri="{FF2B5EF4-FFF2-40B4-BE49-F238E27FC236}">
                <a16:creationId xmlns:a16="http://schemas.microsoft.com/office/drawing/2014/main" id="{9275A882-56C8-C028-72B4-E5EDFA10F147}"/>
              </a:ext>
            </a:extLst>
          </p:cNvPr>
          <p:cNvSpPr/>
          <p:nvPr/>
        </p:nvSpPr>
        <p:spPr>
          <a:xfrm>
            <a:off x="7796220" y="4670398"/>
            <a:ext cx="650602" cy="455959"/>
          </a:xfrm>
          <a:prstGeom prst="rect">
            <a:avLst/>
          </a:prstGeom>
          <a:noFill/>
        </p:spPr>
        <p:txBody>
          <a:bodyPr wrap="square" lIns="121920" tIns="60960" rIns="121920" bIns="60960">
            <a:spAutoFit/>
          </a:bodyPr>
          <a:lstStyle/>
          <a:p>
            <a:pPr algn="ctr">
              <a:spcBef>
                <a:spcPts val="0"/>
              </a:spcBef>
            </a:pPr>
            <a:r>
              <a:rPr lang="en-US" sz="800" b="1">
                <a:ln w="0"/>
                <a:solidFill>
                  <a:srgbClr val="FFFF00"/>
                </a:solidFill>
                <a:highlight>
                  <a:srgbClr val="000000"/>
                </a:highlight>
              </a:rPr>
              <a:t>WLAN module- J2G2</a:t>
            </a:r>
          </a:p>
        </p:txBody>
      </p:sp>
      <p:sp>
        <p:nvSpPr>
          <p:cNvPr id="46" name="Rounded Rectangle 258">
            <a:extLst>
              <a:ext uri="{FF2B5EF4-FFF2-40B4-BE49-F238E27FC236}">
                <a16:creationId xmlns:a16="http://schemas.microsoft.com/office/drawing/2014/main" id="{3CB93588-F273-B8DE-04BC-11E74D3B8011}"/>
              </a:ext>
            </a:extLst>
          </p:cNvPr>
          <p:cNvSpPr/>
          <p:nvPr/>
        </p:nvSpPr>
        <p:spPr>
          <a:xfrm>
            <a:off x="5594072" y="809201"/>
            <a:ext cx="974303" cy="115742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4" name="Rectangle 3">
            <a:extLst>
              <a:ext uri="{FF2B5EF4-FFF2-40B4-BE49-F238E27FC236}">
                <a16:creationId xmlns:a16="http://schemas.microsoft.com/office/drawing/2014/main" id="{ABF78E61-D11A-C064-11FF-2CDFD7AFECFD}"/>
              </a:ext>
            </a:extLst>
          </p:cNvPr>
          <p:cNvSpPr/>
          <p:nvPr/>
        </p:nvSpPr>
        <p:spPr>
          <a:xfrm>
            <a:off x="5678408" y="1250975"/>
            <a:ext cx="805629" cy="592406"/>
          </a:xfrm>
          <a:prstGeom prst="rect">
            <a:avLst/>
          </a:prstGeom>
          <a:noFill/>
        </p:spPr>
        <p:txBody>
          <a:bodyPr wrap="square" lIns="121920" tIns="60960" rIns="121920" bIns="60960">
            <a:spAutoFit/>
          </a:bodyPr>
          <a:lstStyle/>
          <a:p>
            <a:pPr algn="ctr">
              <a:spcBef>
                <a:spcPts val="200"/>
              </a:spcBef>
            </a:pPr>
            <a:r>
              <a:rPr lang="en-US" sz="800" b="1">
                <a:ln w="0"/>
                <a:solidFill>
                  <a:srgbClr val="FFFF00"/>
                </a:solidFill>
                <a:highlight>
                  <a:srgbClr val="000000"/>
                </a:highlight>
              </a:rPr>
              <a:t>Modular TCSS AIC 1 (J4B1)</a:t>
            </a:r>
          </a:p>
          <a:p>
            <a:pPr algn="ctr">
              <a:spcBef>
                <a:spcPts val="200"/>
              </a:spcBef>
            </a:pPr>
            <a:r>
              <a:rPr lang="en-US" sz="800" b="1">
                <a:ln w="0"/>
                <a:solidFill>
                  <a:srgbClr val="FFFF00"/>
                </a:solidFill>
                <a:highlight>
                  <a:srgbClr val="000000"/>
                </a:highlight>
              </a:rPr>
              <a:t>TCP0 port</a:t>
            </a:r>
          </a:p>
        </p:txBody>
      </p:sp>
      <p:sp>
        <p:nvSpPr>
          <p:cNvPr id="5" name="Rectangle 4">
            <a:extLst>
              <a:ext uri="{FF2B5EF4-FFF2-40B4-BE49-F238E27FC236}">
                <a16:creationId xmlns:a16="http://schemas.microsoft.com/office/drawing/2014/main" id="{5A303826-89E2-A559-650A-B6656EF1CD67}"/>
              </a:ext>
            </a:extLst>
          </p:cNvPr>
          <p:cNvSpPr/>
          <p:nvPr/>
        </p:nvSpPr>
        <p:spPr>
          <a:xfrm>
            <a:off x="205382" y="3687542"/>
            <a:ext cx="1411654" cy="677558"/>
          </a:xfrm>
          <a:prstGeom prst="rect">
            <a:avLst/>
          </a:prstGeom>
          <a:noFill/>
        </p:spPr>
        <p:txBody>
          <a:bodyPr wrap="square" lIns="121920" tIns="60960" rIns="121920" bIns="60960">
            <a:spAutoFit/>
          </a:bodyPr>
          <a:lstStyle/>
          <a:p>
            <a:r>
              <a:rPr lang="en-US" sz="800" b="1">
                <a:ln w="0"/>
                <a:solidFill>
                  <a:srgbClr val="C00000"/>
                </a:solidFill>
              </a:rPr>
              <a:t>Reset Button(SW8E1),      Power Button(SW8F1),               Home Button(SW8F2), Volume Down(SW8F3), Volume Up (SW8G1)</a:t>
            </a:r>
          </a:p>
        </p:txBody>
      </p:sp>
      <p:cxnSp>
        <p:nvCxnSpPr>
          <p:cNvPr id="6" name="Straight Arrow Connector 5">
            <a:extLst>
              <a:ext uri="{FF2B5EF4-FFF2-40B4-BE49-F238E27FC236}">
                <a16:creationId xmlns:a16="http://schemas.microsoft.com/office/drawing/2014/main" id="{BF08F3B0-2133-44DC-6BE1-DE81CCFB0D91}"/>
              </a:ext>
            </a:extLst>
          </p:cNvPr>
          <p:cNvCxnSpPr>
            <a:cxnSpLocks/>
          </p:cNvCxnSpPr>
          <p:nvPr/>
        </p:nvCxnSpPr>
        <p:spPr>
          <a:xfrm>
            <a:off x="1453071" y="3891651"/>
            <a:ext cx="1404160" cy="0"/>
          </a:xfrm>
          <a:prstGeom prst="straightConnector1">
            <a:avLst/>
          </a:prstGeom>
          <a:ln w="158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937F13CB-BA67-3EF5-850B-E96D36FFDAC1}"/>
              </a:ext>
            </a:extLst>
          </p:cNvPr>
          <p:cNvCxnSpPr>
            <a:cxnSpLocks/>
          </p:cNvCxnSpPr>
          <p:nvPr/>
        </p:nvCxnSpPr>
        <p:spPr>
          <a:xfrm>
            <a:off x="1310902" y="4420209"/>
            <a:ext cx="696389" cy="0"/>
          </a:xfrm>
          <a:prstGeom prst="straightConnector1">
            <a:avLst/>
          </a:prstGeom>
          <a:ln w="158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7F793F44-2504-7C8A-7D38-D26414CA2412}"/>
              </a:ext>
            </a:extLst>
          </p:cNvPr>
          <p:cNvSpPr/>
          <p:nvPr/>
        </p:nvSpPr>
        <p:spPr>
          <a:xfrm>
            <a:off x="7949448" y="1637089"/>
            <a:ext cx="842605" cy="317395"/>
          </a:xfrm>
          <a:prstGeom prst="rect">
            <a:avLst/>
          </a:prstGeom>
          <a:noFill/>
        </p:spPr>
        <p:txBody>
          <a:bodyPr wrap="square" lIns="121920" tIns="60960" rIns="121920" bIns="60960">
            <a:spAutoFit/>
          </a:bodyPr>
          <a:lstStyle/>
          <a:p>
            <a:pPr algn="ctr">
              <a:spcBef>
                <a:spcPts val="0"/>
              </a:spcBef>
            </a:pPr>
            <a:r>
              <a:rPr lang="en-US" sz="700" b="1">
                <a:ln w="0"/>
                <a:solidFill>
                  <a:srgbClr val="FFFF00"/>
                </a:solidFill>
                <a:highlight>
                  <a:srgbClr val="000000"/>
                </a:highlight>
              </a:rPr>
              <a:t>RTC Coin Cell</a:t>
            </a:r>
          </a:p>
          <a:p>
            <a:pPr algn="ctr">
              <a:spcBef>
                <a:spcPts val="0"/>
              </a:spcBef>
            </a:pPr>
            <a:r>
              <a:rPr lang="en-US" sz="700" b="1">
                <a:ln w="0"/>
                <a:solidFill>
                  <a:srgbClr val="FFFF00"/>
                </a:solidFill>
                <a:highlight>
                  <a:srgbClr val="000000"/>
                </a:highlight>
              </a:rPr>
              <a:t>XJ1B2</a:t>
            </a:r>
          </a:p>
        </p:txBody>
      </p:sp>
      <p:grpSp>
        <p:nvGrpSpPr>
          <p:cNvPr id="39" name="Group 38">
            <a:extLst>
              <a:ext uri="{FF2B5EF4-FFF2-40B4-BE49-F238E27FC236}">
                <a16:creationId xmlns:a16="http://schemas.microsoft.com/office/drawing/2014/main" id="{3C9E37CC-BC53-183F-E68B-3F24C9426DDC}"/>
              </a:ext>
            </a:extLst>
          </p:cNvPr>
          <p:cNvGrpSpPr>
            <a:grpSpLocks noGrp="1" noUngrp="1" noRot="1" noMove="1" noResize="1"/>
          </p:cNvGrpSpPr>
          <p:nvPr/>
        </p:nvGrpSpPr>
        <p:grpSpPr>
          <a:xfrm>
            <a:off x="7900768" y="2117874"/>
            <a:ext cx="3117387" cy="526450"/>
            <a:chOff x="7900768" y="2117874"/>
            <a:chExt cx="3117387" cy="526450"/>
          </a:xfrm>
        </p:grpSpPr>
        <p:sp>
          <p:nvSpPr>
            <p:cNvPr id="21" name="Rounded Rectangle 258">
              <a:extLst>
                <a:ext uri="{FF2B5EF4-FFF2-40B4-BE49-F238E27FC236}">
                  <a16:creationId xmlns:a16="http://schemas.microsoft.com/office/drawing/2014/main" id="{1A3A5DF5-AFCA-D777-04E6-429B1C97C0C4}"/>
                </a:ext>
              </a:extLst>
            </p:cNvPr>
            <p:cNvSpPr>
              <a:spLocks noGrp="1" noRot="1" noMove="1" noResize="1" noEditPoints="1" noAdjustHandles="1" noChangeArrowheads="1" noChangeShapeType="1"/>
            </p:cNvSpPr>
            <p:nvPr/>
          </p:nvSpPr>
          <p:spPr>
            <a:xfrm>
              <a:off x="7900768" y="2117874"/>
              <a:ext cx="534232" cy="41451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2" name="Rectangle 21">
              <a:extLst>
                <a:ext uri="{FF2B5EF4-FFF2-40B4-BE49-F238E27FC236}">
                  <a16:creationId xmlns:a16="http://schemas.microsoft.com/office/drawing/2014/main" id="{D52DB64C-92A5-6F1A-D605-07948DED0392}"/>
                </a:ext>
              </a:extLst>
            </p:cNvPr>
            <p:cNvSpPr>
              <a:spLocks noGrp="1" noRot="1" noMove="1" noResize="1" noEditPoints="1" noAdjustHandles="1" noChangeArrowheads="1" noChangeShapeType="1"/>
            </p:cNvSpPr>
            <p:nvPr/>
          </p:nvSpPr>
          <p:spPr>
            <a:xfrm>
              <a:off x="9544158" y="2299165"/>
              <a:ext cx="1473997" cy="345159"/>
            </a:xfrm>
            <a:prstGeom prst="rect">
              <a:avLst/>
            </a:prstGeom>
            <a:noFill/>
          </p:spPr>
          <p:txBody>
            <a:bodyPr wrap="square" lIns="121920" tIns="60960" rIns="121920" bIns="60960">
              <a:spAutoFit/>
            </a:bodyPr>
            <a:lstStyle/>
            <a:p>
              <a:pPr>
                <a:spcBef>
                  <a:spcPts val="0"/>
                </a:spcBef>
              </a:pPr>
              <a:r>
                <a:rPr lang="es-ES" sz="800" b="1">
                  <a:ln w="0"/>
                  <a:solidFill>
                    <a:srgbClr val="C00000"/>
                  </a:solidFill>
                </a:rPr>
                <a:t>USB 3.2 Gen2 x1 </a:t>
              </a:r>
              <a:r>
                <a:rPr lang="es-ES" sz="800" b="1" err="1">
                  <a:ln w="0"/>
                  <a:solidFill>
                    <a:srgbClr val="C00000"/>
                  </a:solidFill>
                </a:rPr>
                <a:t>Type</a:t>
              </a:r>
              <a:r>
                <a:rPr lang="es-ES" sz="800" b="1">
                  <a:ln w="0"/>
                  <a:solidFill>
                    <a:srgbClr val="C00000"/>
                  </a:solidFill>
                </a:rPr>
                <a:t>-A Con - # 1 (J1C3)</a:t>
              </a:r>
              <a:endParaRPr lang="en-US" sz="800" b="1">
                <a:ln w="0"/>
                <a:solidFill>
                  <a:srgbClr val="C00000"/>
                </a:solidFill>
              </a:endParaRPr>
            </a:p>
          </p:txBody>
        </p:sp>
        <p:cxnSp>
          <p:nvCxnSpPr>
            <p:cNvPr id="23" name="Straight Arrow Connector 22">
              <a:extLst>
                <a:ext uri="{FF2B5EF4-FFF2-40B4-BE49-F238E27FC236}">
                  <a16:creationId xmlns:a16="http://schemas.microsoft.com/office/drawing/2014/main" id="{02E3E4B6-906B-963B-402D-073F156B3E73}"/>
                </a:ext>
              </a:extLst>
            </p:cNvPr>
            <p:cNvCxnSpPr>
              <a:cxnSpLocks noGrp="1" noRot="1" noMove="1" noResize="1" noEditPoints="1" noAdjustHandles="1" noChangeArrowheads="1" noChangeShapeType="1"/>
            </p:cNvCxnSpPr>
            <p:nvPr/>
          </p:nvCxnSpPr>
          <p:spPr>
            <a:xfrm flipH="1" flipV="1">
              <a:off x="8262645" y="2449385"/>
              <a:ext cx="1346266" cy="20455"/>
            </a:xfrm>
            <a:prstGeom prst="straightConnector1">
              <a:avLst/>
            </a:prstGeom>
            <a:ln w="158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40" name="Group 39">
            <a:extLst>
              <a:ext uri="{FF2B5EF4-FFF2-40B4-BE49-F238E27FC236}">
                <a16:creationId xmlns:a16="http://schemas.microsoft.com/office/drawing/2014/main" id="{A3DD3000-332A-563C-9283-84705FD456A8}"/>
              </a:ext>
            </a:extLst>
          </p:cNvPr>
          <p:cNvGrpSpPr>
            <a:grpSpLocks noGrp="1" noUngrp="1" noRot="1" noMove="1" noResize="1"/>
          </p:cNvGrpSpPr>
          <p:nvPr/>
        </p:nvGrpSpPr>
        <p:grpSpPr>
          <a:xfrm>
            <a:off x="8508628" y="1939701"/>
            <a:ext cx="2148721" cy="908639"/>
            <a:chOff x="8508628" y="1939701"/>
            <a:chExt cx="2148721" cy="908639"/>
          </a:xfrm>
        </p:grpSpPr>
        <p:sp>
          <p:nvSpPr>
            <p:cNvPr id="306" name="Rectangle 305">
              <a:extLst>
                <a:ext uri="{FF2B5EF4-FFF2-40B4-BE49-F238E27FC236}">
                  <a16:creationId xmlns:a16="http://schemas.microsoft.com/office/drawing/2014/main" id="{47A52C21-9F8F-30AB-342A-AA395FB9E83A}"/>
                </a:ext>
              </a:extLst>
            </p:cNvPr>
            <p:cNvSpPr>
              <a:spLocks noGrp="1" noRot="1" noMove="1" noResize="1" noEditPoints="1" noAdjustHandles="1" noChangeArrowheads="1" noChangeShapeType="1"/>
            </p:cNvSpPr>
            <p:nvPr/>
          </p:nvSpPr>
          <p:spPr>
            <a:xfrm>
              <a:off x="9538959" y="1987124"/>
              <a:ext cx="1118390" cy="234360"/>
            </a:xfrm>
            <a:prstGeom prst="rect">
              <a:avLst/>
            </a:prstGeom>
            <a:noFill/>
          </p:spPr>
          <p:txBody>
            <a:bodyPr wrap="square" lIns="121920" tIns="60960" rIns="121920" bIns="60960">
              <a:spAutoFit/>
            </a:bodyPr>
            <a:lstStyle/>
            <a:p>
              <a:pPr algn="ctr"/>
              <a:r>
                <a:rPr lang="en-US" sz="800" b="1" err="1">
                  <a:ln w="0"/>
                  <a:solidFill>
                    <a:srgbClr val="C00000"/>
                  </a:solidFill>
                </a:rPr>
                <a:t>eDP</a:t>
              </a:r>
              <a:r>
                <a:rPr lang="en-US" sz="800" b="1">
                  <a:ln w="0"/>
                  <a:solidFill>
                    <a:srgbClr val="C00000"/>
                  </a:solidFill>
                </a:rPr>
                <a:t>  conn (J1C2)</a:t>
              </a:r>
            </a:p>
          </p:txBody>
        </p:sp>
        <p:sp>
          <p:nvSpPr>
            <p:cNvPr id="307" name="Rounded Rectangle 258">
              <a:extLst>
                <a:ext uri="{FF2B5EF4-FFF2-40B4-BE49-F238E27FC236}">
                  <a16:creationId xmlns:a16="http://schemas.microsoft.com/office/drawing/2014/main" id="{1E9AB36F-7748-27B8-AD55-ACC61686AC34}"/>
                </a:ext>
              </a:extLst>
            </p:cNvPr>
            <p:cNvSpPr>
              <a:spLocks noGrp="1" noRot="1" noMove="1" noResize="1" noEditPoints="1" noAdjustHandles="1" noChangeArrowheads="1" noChangeShapeType="1"/>
            </p:cNvSpPr>
            <p:nvPr/>
          </p:nvSpPr>
          <p:spPr>
            <a:xfrm>
              <a:off x="8508628" y="1939701"/>
              <a:ext cx="197222" cy="908639"/>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cxnSp>
          <p:nvCxnSpPr>
            <p:cNvPr id="25" name="Straight Arrow Connector 24">
              <a:extLst>
                <a:ext uri="{FF2B5EF4-FFF2-40B4-BE49-F238E27FC236}">
                  <a16:creationId xmlns:a16="http://schemas.microsoft.com/office/drawing/2014/main" id="{E235341A-D975-45DD-4B6C-AF0B6E31977B}"/>
                </a:ext>
              </a:extLst>
            </p:cNvPr>
            <p:cNvCxnSpPr>
              <a:cxnSpLocks noGrp="1" noRot="1" noMove="1" noResize="1" noEditPoints="1" noAdjustHandles="1" noChangeArrowheads="1" noChangeShapeType="1"/>
            </p:cNvCxnSpPr>
            <p:nvPr/>
          </p:nvCxnSpPr>
          <p:spPr>
            <a:xfrm flipH="1" flipV="1">
              <a:off x="8705850" y="2104304"/>
              <a:ext cx="903061" cy="1826"/>
            </a:xfrm>
            <a:prstGeom prst="straightConnector1">
              <a:avLst/>
            </a:prstGeom>
            <a:ln w="158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55" name="Group 54">
            <a:extLst>
              <a:ext uri="{FF2B5EF4-FFF2-40B4-BE49-F238E27FC236}">
                <a16:creationId xmlns:a16="http://schemas.microsoft.com/office/drawing/2014/main" id="{222AF4F7-427C-7DE5-A640-82044A36D0BA}"/>
              </a:ext>
            </a:extLst>
          </p:cNvPr>
          <p:cNvGrpSpPr>
            <a:grpSpLocks/>
          </p:cNvGrpSpPr>
          <p:nvPr/>
        </p:nvGrpSpPr>
        <p:grpSpPr>
          <a:xfrm>
            <a:off x="8541237" y="3724908"/>
            <a:ext cx="2614945" cy="317472"/>
            <a:chOff x="8541237" y="3657804"/>
            <a:chExt cx="2614945" cy="317472"/>
          </a:xfrm>
        </p:grpSpPr>
        <p:sp>
          <p:nvSpPr>
            <p:cNvPr id="52" name="Rounded Rectangle 258">
              <a:extLst>
                <a:ext uri="{FF2B5EF4-FFF2-40B4-BE49-F238E27FC236}">
                  <a16:creationId xmlns:a16="http://schemas.microsoft.com/office/drawing/2014/main" id="{9891667E-8BF8-E684-6E70-7D23E05930A8}"/>
                </a:ext>
              </a:extLst>
            </p:cNvPr>
            <p:cNvSpPr>
              <a:spLocks/>
            </p:cNvSpPr>
            <p:nvPr/>
          </p:nvSpPr>
          <p:spPr>
            <a:xfrm rot="5400000">
              <a:off x="8482065" y="3716976"/>
              <a:ext cx="317472" cy="199127"/>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53" name="Rectangle 52">
              <a:extLst>
                <a:ext uri="{FF2B5EF4-FFF2-40B4-BE49-F238E27FC236}">
                  <a16:creationId xmlns:a16="http://schemas.microsoft.com/office/drawing/2014/main" id="{E5932040-1143-B484-FE32-2FA1EB6436EA}"/>
                </a:ext>
              </a:extLst>
            </p:cNvPr>
            <p:cNvSpPr>
              <a:spLocks/>
            </p:cNvSpPr>
            <p:nvPr/>
          </p:nvSpPr>
          <p:spPr>
            <a:xfrm>
              <a:off x="9409444" y="3692364"/>
              <a:ext cx="1746738" cy="234360"/>
            </a:xfrm>
            <a:prstGeom prst="rect">
              <a:avLst/>
            </a:prstGeom>
            <a:noFill/>
          </p:spPr>
          <p:txBody>
            <a:bodyPr wrap="square" lIns="121920" tIns="60960" rIns="121920" bIns="60960">
              <a:spAutoFit/>
            </a:bodyPr>
            <a:lstStyle/>
            <a:p>
              <a:pPr>
                <a:spcBef>
                  <a:spcPts val="0"/>
                </a:spcBef>
              </a:pPr>
              <a:r>
                <a:rPr lang="es-ES" sz="800" b="1">
                  <a:ln w="0"/>
                  <a:solidFill>
                    <a:srgbClr val="FFFF00"/>
                  </a:solidFill>
                  <a:highlight>
                    <a:srgbClr val="000000"/>
                  </a:highlight>
                </a:rPr>
                <a:t>Fingerprint Sensor Con - J1F1</a:t>
              </a:r>
              <a:endParaRPr lang="en-US" sz="800" b="1">
                <a:ln w="0"/>
                <a:solidFill>
                  <a:srgbClr val="FFFF00"/>
                </a:solidFill>
                <a:highlight>
                  <a:srgbClr val="000000"/>
                </a:highlight>
              </a:endParaRPr>
            </a:p>
          </p:txBody>
        </p:sp>
        <p:cxnSp>
          <p:nvCxnSpPr>
            <p:cNvPr id="54" name="Straight Arrow Connector 53">
              <a:extLst>
                <a:ext uri="{FF2B5EF4-FFF2-40B4-BE49-F238E27FC236}">
                  <a16:creationId xmlns:a16="http://schemas.microsoft.com/office/drawing/2014/main" id="{F22398E2-F162-8587-132A-DDAA7DEBD743}"/>
                </a:ext>
              </a:extLst>
            </p:cNvPr>
            <p:cNvCxnSpPr>
              <a:cxnSpLocks/>
            </p:cNvCxnSpPr>
            <p:nvPr/>
          </p:nvCxnSpPr>
          <p:spPr>
            <a:xfrm flipH="1">
              <a:off x="8833242" y="3811472"/>
              <a:ext cx="601597" cy="213"/>
            </a:xfrm>
            <a:prstGeom prst="straightConnector1">
              <a:avLst/>
            </a:prstGeom>
            <a:ln w="158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57" name="Rounded Rectangle 258">
            <a:extLst>
              <a:ext uri="{FF2B5EF4-FFF2-40B4-BE49-F238E27FC236}">
                <a16:creationId xmlns:a16="http://schemas.microsoft.com/office/drawing/2014/main" id="{4120389C-6120-D862-A222-6F99B6E804A2}"/>
              </a:ext>
            </a:extLst>
          </p:cNvPr>
          <p:cNvSpPr/>
          <p:nvPr/>
        </p:nvSpPr>
        <p:spPr>
          <a:xfrm>
            <a:off x="7965832" y="2704519"/>
            <a:ext cx="480990" cy="309245"/>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58" name="Rounded Rectangle 258">
            <a:extLst>
              <a:ext uri="{FF2B5EF4-FFF2-40B4-BE49-F238E27FC236}">
                <a16:creationId xmlns:a16="http://schemas.microsoft.com/office/drawing/2014/main" id="{C6AFB0FD-D513-ED4B-C2F1-6CFEAA04FB00}"/>
              </a:ext>
            </a:extLst>
          </p:cNvPr>
          <p:cNvSpPr/>
          <p:nvPr/>
        </p:nvSpPr>
        <p:spPr>
          <a:xfrm>
            <a:off x="7722926" y="2713669"/>
            <a:ext cx="243827" cy="30009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59" name="Rectangle 58">
            <a:extLst>
              <a:ext uri="{FF2B5EF4-FFF2-40B4-BE49-F238E27FC236}">
                <a16:creationId xmlns:a16="http://schemas.microsoft.com/office/drawing/2014/main" id="{00DB51C7-8109-4845-90D0-4F42767B0997}"/>
              </a:ext>
            </a:extLst>
          </p:cNvPr>
          <p:cNvSpPr/>
          <p:nvPr/>
        </p:nvSpPr>
        <p:spPr>
          <a:xfrm>
            <a:off x="7090365" y="2690153"/>
            <a:ext cx="788035" cy="345159"/>
          </a:xfrm>
          <a:prstGeom prst="rect">
            <a:avLst/>
          </a:prstGeom>
          <a:noFill/>
        </p:spPr>
        <p:txBody>
          <a:bodyPr wrap="square" lIns="121920" tIns="60960" rIns="121920" bIns="60960">
            <a:spAutoFit/>
          </a:bodyPr>
          <a:lstStyle/>
          <a:p>
            <a:pPr algn="ctr">
              <a:spcBef>
                <a:spcPts val="0"/>
              </a:spcBef>
            </a:pPr>
            <a:r>
              <a:rPr lang="en-US" sz="800" b="1">
                <a:ln w="0"/>
                <a:solidFill>
                  <a:srgbClr val="FFFF00"/>
                </a:solidFill>
                <a:highlight>
                  <a:srgbClr val="000000"/>
                </a:highlight>
              </a:rPr>
              <a:t>SVID HDR</a:t>
            </a:r>
            <a:br>
              <a:rPr lang="en-US" sz="800" b="1">
                <a:ln w="0"/>
                <a:solidFill>
                  <a:srgbClr val="FFFF00"/>
                </a:solidFill>
                <a:highlight>
                  <a:srgbClr val="000000"/>
                </a:highlight>
              </a:rPr>
            </a:br>
            <a:r>
              <a:rPr lang="en-US" sz="800" b="1">
                <a:ln w="0"/>
                <a:solidFill>
                  <a:srgbClr val="FFFF00"/>
                </a:solidFill>
                <a:highlight>
                  <a:srgbClr val="000000"/>
                </a:highlight>
              </a:rPr>
              <a:t>(J2D1)</a:t>
            </a:r>
          </a:p>
        </p:txBody>
      </p:sp>
      <p:sp>
        <p:nvSpPr>
          <p:cNvPr id="60" name="Rectangle 59">
            <a:extLst>
              <a:ext uri="{FF2B5EF4-FFF2-40B4-BE49-F238E27FC236}">
                <a16:creationId xmlns:a16="http://schemas.microsoft.com/office/drawing/2014/main" id="{4491332C-8F62-D463-BD14-CDDCB9FF528B}"/>
              </a:ext>
            </a:extLst>
          </p:cNvPr>
          <p:cNvSpPr/>
          <p:nvPr/>
        </p:nvSpPr>
        <p:spPr>
          <a:xfrm>
            <a:off x="7795644" y="2937322"/>
            <a:ext cx="788035" cy="455959"/>
          </a:xfrm>
          <a:prstGeom prst="rect">
            <a:avLst/>
          </a:prstGeom>
          <a:noFill/>
        </p:spPr>
        <p:txBody>
          <a:bodyPr wrap="square" lIns="121920" tIns="60960" rIns="121920" bIns="60960">
            <a:spAutoFit/>
          </a:bodyPr>
          <a:lstStyle/>
          <a:p>
            <a:pPr algn="ctr">
              <a:spcBef>
                <a:spcPts val="0"/>
              </a:spcBef>
            </a:pPr>
            <a:r>
              <a:rPr lang="en-US" sz="800" b="1">
                <a:ln w="0"/>
                <a:solidFill>
                  <a:srgbClr val="C00000"/>
                </a:solidFill>
                <a:highlight>
                  <a:srgbClr val="00FF00"/>
                </a:highlight>
              </a:rPr>
              <a:t>USB2 FP** HDR #2</a:t>
            </a:r>
            <a:br>
              <a:rPr lang="en-US" sz="800" b="1">
                <a:ln w="0"/>
                <a:solidFill>
                  <a:srgbClr val="C00000"/>
                </a:solidFill>
                <a:highlight>
                  <a:srgbClr val="00FF00"/>
                </a:highlight>
              </a:rPr>
            </a:br>
            <a:r>
              <a:rPr lang="en-US" sz="800" b="1">
                <a:ln w="0"/>
                <a:solidFill>
                  <a:srgbClr val="C00000"/>
                </a:solidFill>
                <a:highlight>
                  <a:srgbClr val="00FF00"/>
                </a:highlight>
              </a:rPr>
              <a:t>(J1D1)</a:t>
            </a:r>
          </a:p>
        </p:txBody>
      </p:sp>
      <p:grpSp>
        <p:nvGrpSpPr>
          <p:cNvPr id="61" name="Group 60">
            <a:extLst>
              <a:ext uri="{FF2B5EF4-FFF2-40B4-BE49-F238E27FC236}">
                <a16:creationId xmlns:a16="http://schemas.microsoft.com/office/drawing/2014/main" id="{15E62262-599F-F885-8C28-32CAC182ADF7}"/>
              </a:ext>
            </a:extLst>
          </p:cNvPr>
          <p:cNvGrpSpPr/>
          <p:nvPr/>
        </p:nvGrpSpPr>
        <p:grpSpPr>
          <a:xfrm>
            <a:off x="8055625" y="5280522"/>
            <a:ext cx="788489" cy="414344"/>
            <a:chOff x="1531510" y="1154621"/>
            <a:chExt cx="631609" cy="342474"/>
          </a:xfrm>
        </p:grpSpPr>
        <p:sp>
          <p:nvSpPr>
            <p:cNvPr id="62" name="Rounded Rectangle 217">
              <a:extLst>
                <a:ext uri="{FF2B5EF4-FFF2-40B4-BE49-F238E27FC236}">
                  <a16:creationId xmlns:a16="http://schemas.microsoft.com/office/drawing/2014/main" id="{BBB8D4B1-68C8-48B9-2EA7-911786446037}"/>
                </a:ext>
              </a:extLst>
            </p:cNvPr>
            <p:cNvSpPr/>
            <p:nvPr/>
          </p:nvSpPr>
          <p:spPr>
            <a:xfrm>
              <a:off x="1655165" y="1317866"/>
              <a:ext cx="392328" cy="11259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63" name="Rectangle 62">
              <a:extLst>
                <a:ext uri="{FF2B5EF4-FFF2-40B4-BE49-F238E27FC236}">
                  <a16:creationId xmlns:a16="http://schemas.microsoft.com/office/drawing/2014/main" id="{DB1CBC9D-BFB8-4D2C-F71E-4BE6CDC70321}"/>
                </a:ext>
              </a:extLst>
            </p:cNvPr>
            <p:cNvSpPr/>
            <p:nvPr/>
          </p:nvSpPr>
          <p:spPr>
            <a:xfrm>
              <a:off x="1531510" y="1154621"/>
              <a:ext cx="631609" cy="342474"/>
            </a:xfrm>
            <a:prstGeom prst="rect">
              <a:avLst/>
            </a:prstGeom>
            <a:noFill/>
          </p:spPr>
          <p:txBody>
            <a:bodyPr wrap="square" lIns="121920" tIns="60960" rIns="121920" bIns="60960">
              <a:spAutoFit/>
            </a:bodyPr>
            <a:lstStyle/>
            <a:p>
              <a:pPr algn="ctr">
                <a:spcBef>
                  <a:spcPts val="0"/>
                </a:spcBef>
              </a:pPr>
              <a:r>
                <a:rPr lang="en-US" sz="700" b="1">
                  <a:ln w="0"/>
                  <a:solidFill>
                    <a:srgbClr val="FFFF00"/>
                  </a:solidFill>
                  <a:highlight>
                    <a:srgbClr val="000000"/>
                  </a:highlight>
                </a:rPr>
                <a:t>THC 1 Conn</a:t>
              </a:r>
            </a:p>
            <a:p>
              <a:pPr algn="ctr">
                <a:spcBef>
                  <a:spcPts val="0"/>
                </a:spcBef>
              </a:pPr>
              <a:endParaRPr lang="en-US" sz="700" b="1">
                <a:ln w="0"/>
                <a:solidFill>
                  <a:srgbClr val="FFFF00"/>
                </a:solidFill>
                <a:highlight>
                  <a:srgbClr val="000000"/>
                </a:highlight>
              </a:endParaRPr>
            </a:p>
            <a:p>
              <a:pPr algn="ctr">
                <a:spcBef>
                  <a:spcPts val="0"/>
                </a:spcBef>
              </a:pPr>
              <a:r>
                <a:rPr lang="en-US" sz="700" b="1">
                  <a:ln w="0"/>
                  <a:solidFill>
                    <a:srgbClr val="FFFF00"/>
                  </a:solidFill>
                  <a:highlight>
                    <a:srgbClr val="000000"/>
                  </a:highlight>
                </a:rPr>
                <a:t>J1H2</a:t>
              </a:r>
            </a:p>
          </p:txBody>
        </p:sp>
      </p:grpSp>
      <p:sp>
        <p:nvSpPr>
          <p:cNvPr id="64" name="Rounded Rectangle 258">
            <a:extLst>
              <a:ext uri="{FF2B5EF4-FFF2-40B4-BE49-F238E27FC236}">
                <a16:creationId xmlns:a16="http://schemas.microsoft.com/office/drawing/2014/main" id="{C3E06908-F2D3-0DD3-BD5D-04731F578CAA}"/>
              </a:ext>
            </a:extLst>
          </p:cNvPr>
          <p:cNvSpPr/>
          <p:nvPr/>
        </p:nvSpPr>
        <p:spPr>
          <a:xfrm rot="5400000">
            <a:off x="4719807" y="1887797"/>
            <a:ext cx="480990" cy="309245"/>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65" name="Rectangle 64">
            <a:extLst>
              <a:ext uri="{FF2B5EF4-FFF2-40B4-BE49-F238E27FC236}">
                <a16:creationId xmlns:a16="http://schemas.microsoft.com/office/drawing/2014/main" id="{ED29FE5D-4E5E-E89C-1675-BCC91D09DA9B}"/>
              </a:ext>
            </a:extLst>
          </p:cNvPr>
          <p:cNvSpPr/>
          <p:nvPr/>
        </p:nvSpPr>
        <p:spPr>
          <a:xfrm>
            <a:off x="4842611" y="1895922"/>
            <a:ext cx="788035" cy="455959"/>
          </a:xfrm>
          <a:prstGeom prst="rect">
            <a:avLst/>
          </a:prstGeom>
          <a:noFill/>
        </p:spPr>
        <p:txBody>
          <a:bodyPr wrap="square" lIns="121920" tIns="60960" rIns="121920" bIns="60960">
            <a:spAutoFit/>
          </a:bodyPr>
          <a:lstStyle/>
          <a:p>
            <a:pPr algn="ctr">
              <a:spcBef>
                <a:spcPts val="0"/>
              </a:spcBef>
            </a:pPr>
            <a:r>
              <a:rPr lang="en-US" sz="800" b="1">
                <a:ln w="0"/>
                <a:solidFill>
                  <a:srgbClr val="FFFF00"/>
                </a:solidFill>
                <a:highlight>
                  <a:srgbClr val="000000"/>
                </a:highlight>
              </a:rPr>
              <a:t>USB2 FP HDR #1</a:t>
            </a:r>
            <a:br>
              <a:rPr lang="en-US" sz="800" b="1">
                <a:ln w="0"/>
                <a:solidFill>
                  <a:srgbClr val="FFFF00"/>
                </a:solidFill>
                <a:highlight>
                  <a:srgbClr val="000000"/>
                </a:highlight>
              </a:rPr>
            </a:br>
            <a:r>
              <a:rPr lang="en-US" sz="800" b="1">
                <a:ln w="0"/>
                <a:solidFill>
                  <a:srgbClr val="FFFF00"/>
                </a:solidFill>
                <a:highlight>
                  <a:srgbClr val="000000"/>
                </a:highlight>
              </a:rPr>
              <a:t>(J6B4)</a:t>
            </a:r>
          </a:p>
        </p:txBody>
      </p:sp>
      <p:grpSp>
        <p:nvGrpSpPr>
          <p:cNvPr id="70" name="Group 69">
            <a:extLst>
              <a:ext uri="{FF2B5EF4-FFF2-40B4-BE49-F238E27FC236}">
                <a16:creationId xmlns:a16="http://schemas.microsoft.com/office/drawing/2014/main" id="{847CBAAC-002C-2058-0B82-5AC79670764A}"/>
              </a:ext>
            </a:extLst>
          </p:cNvPr>
          <p:cNvGrpSpPr>
            <a:grpSpLocks/>
          </p:cNvGrpSpPr>
          <p:nvPr/>
        </p:nvGrpSpPr>
        <p:grpSpPr>
          <a:xfrm>
            <a:off x="3189160" y="350406"/>
            <a:ext cx="985598" cy="1006298"/>
            <a:chOff x="3189160" y="350405"/>
            <a:chExt cx="985598" cy="1073583"/>
          </a:xfrm>
        </p:grpSpPr>
        <p:grpSp>
          <p:nvGrpSpPr>
            <p:cNvPr id="69" name="Group 68">
              <a:extLst>
                <a:ext uri="{FF2B5EF4-FFF2-40B4-BE49-F238E27FC236}">
                  <a16:creationId xmlns:a16="http://schemas.microsoft.com/office/drawing/2014/main" id="{E2A4570B-F272-5731-6458-F4F120EABA57}"/>
                </a:ext>
              </a:extLst>
            </p:cNvPr>
            <p:cNvGrpSpPr>
              <a:grpSpLocks/>
            </p:cNvGrpSpPr>
            <p:nvPr/>
          </p:nvGrpSpPr>
          <p:grpSpPr>
            <a:xfrm>
              <a:off x="3189160" y="350405"/>
              <a:ext cx="985598" cy="1073583"/>
              <a:chOff x="3189160" y="350405"/>
              <a:chExt cx="985598" cy="1073583"/>
            </a:xfrm>
          </p:grpSpPr>
          <p:sp>
            <p:nvSpPr>
              <p:cNvPr id="340" name="Rounded Rectangle 217">
                <a:extLst>
                  <a:ext uri="{FF2B5EF4-FFF2-40B4-BE49-F238E27FC236}">
                    <a16:creationId xmlns:a16="http://schemas.microsoft.com/office/drawing/2014/main" id="{69156B78-8F76-8A91-BB56-6D45F01A2E03}"/>
                  </a:ext>
                </a:extLst>
              </p:cNvPr>
              <p:cNvSpPr>
                <a:spLocks/>
              </p:cNvSpPr>
              <p:nvPr/>
            </p:nvSpPr>
            <p:spPr>
              <a:xfrm>
                <a:off x="3471862" y="1268474"/>
                <a:ext cx="191569" cy="15551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41" name="Rectangle 340">
                <a:extLst>
                  <a:ext uri="{FF2B5EF4-FFF2-40B4-BE49-F238E27FC236}">
                    <a16:creationId xmlns:a16="http://schemas.microsoft.com/office/drawing/2014/main" id="{84F66B46-33DD-EA46-6B27-523D4BA6E205}"/>
                  </a:ext>
                </a:extLst>
              </p:cNvPr>
              <p:cNvSpPr>
                <a:spLocks/>
              </p:cNvSpPr>
              <p:nvPr/>
            </p:nvSpPr>
            <p:spPr>
              <a:xfrm>
                <a:off x="3189160" y="350405"/>
                <a:ext cx="985598" cy="338617"/>
              </a:xfrm>
              <a:prstGeom prst="rect">
                <a:avLst/>
              </a:prstGeom>
              <a:noFill/>
            </p:spPr>
            <p:txBody>
              <a:bodyPr wrap="square" lIns="121920" tIns="60960" rIns="121920" bIns="60960">
                <a:spAutoFit/>
              </a:bodyPr>
              <a:lstStyle/>
              <a:p>
                <a:pPr algn="ctr">
                  <a:spcBef>
                    <a:spcPts val="0"/>
                  </a:spcBef>
                </a:pPr>
                <a:r>
                  <a:rPr lang="en-US" sz="700" b="1">
                    <a:ln w="0"/>
                    <a:solidFill>
                      <a:srgbClr val="C00000"/>
                    </a:solidFill>
                    <a:highlight>
                      <a:srgbClr val="00FF00"/>
                    </a:highlight>
                  </a:rPr>
                  <a:t>USB Camera** Con - J7A2</a:t>
                </a:r>
              </a:p>
            </p:txBody>
          </p:sp>
        </p:grpSp>
        <p:cxnSp>
          <p:nvCxnSpPr>
            <p:cNvPr id="66" name="Straight Arrow Connector 65">
              <a:extLst>
                <a:ext uri="{FF2B5EF4-FFF2-40B4-BE49-F238E27FC236}">
                  <a16:creationId xmlns:a16="http://schemas.microsoft.com/office/drawing/2014/main" id="{6540DC64-CFD3-764A-2FF1-84B4DAD674F6}"/>
                </a:ext>
              </a:extLst>
            </p:cNvPr>
            <p:cNvCxnSpPr>
              <a:cxnSpLocks/>
              <a:endCxn id="340" idx="0"/>
            </p:cNvCxnSpPr>
            <p:nvPr/>
          </p:nvCxnSpPr>
          <p:spPr>
            <a:xfrm>
              <a:off x="3567447" y="621033"/>
              <a:ext cx="200" cy="647441"/>
            </a:xfrm>
            <a:prstGeom prst="straightConnector1">
              <a:avLst/>
            </a:prstGeom>
            <a:ln w="158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71" name="Rounded Rectangle 258">
            <a:extLst>
              <a:ext uri="{FF2B5EF4-FFF2-40B4-BE49-F238E27FC236}">
                <a16:creationId xmlns:a16="http://schemas.microsoft.com/office/drawing/2014/main" id="{FBC1169E-490B-AF6F-75F1-CFF2277E856C}"/>
              </a:ext>
            </a:extLst>
          </p:cNvPr>
          <p:cNvSpPr/>
          <p:nvPr/>
        </p:nvSpPr>
        <p:spPr>
          <a:xfrm>
            <a:off x="5086878" y="629573"/>
            <a:ext cx="507192" cy="837239"/>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72" name="Rectangle 71">
            <a:extLst>
              <a:ext uri="{FF2B5EF4-FFF2-40B4-BE49-F238E27FC236}">
                <a16:creationId xmlns:a16="http://schemas.microsoft.com/office/drawing/2014/main" id="{B7A9D54E-BEAE-25C2-74A9-1C2001D84FEB}"/>
              </a:ext>
            </a:extLst>
          </p:cNvPr>
          <p:cNvSpPr/>
          <p:nvPr/>
        </p:nvSpPr>
        <p:spPr>
          <a:xfrm>
            <a:off x="4995181" y="360837"/>
            <a:ext cx="829782" cy="345159"/>
          </a:xfrm>
          <a:prstGeom prst="rect">
            <a:avLst/>
          </a:prstGeom>
          <a:noFill/>
        </p:spPr>
        <p:txBody>
          <a:bodyPr wrap="square" lIns="121920" tIns="60960" rIns="121920" bIns="60960">
            <a:spAutoFit/>
          </a:bodyPr>
          <a:lstStyle/>
          <a:p>
            <a:pPr>
              <a:spcBef>
                <a:spcPts val="0"/>
              </a:spcBef>
            </a:pPr>
            <a:r>
              <a:rPr lang="en-US" sz="800" b="1">
                <a:ln w="0"/>
                <a:solidFill>
                  <a:srgbClr val="C00000"/>
                </a:solidFill>
              </a:rPr>
              <a:t>RJ45 LAN</a:t>
            </a:r>
          </a:p>
          <a:p>
            <a:pPr>
              <a:spcBef>
                <a:spcPts val="0"/>
              </a:spcBef>
            </a:pPr>
            <a:r>
              <a:rPr lang="en-US" sz="800" b="1">
                <a:ln w="0"/>
                <a:solidFill>
                  <a:srgbClr val="C00000"/>
                </a:solidFill>
              </a:rPr>
              <a:t>Con – J5A1</a:t>
            </a:r>
          </a:p>
        </p:txBody>
      </p:sp>
      <p:sp>
        <p:nvSpPr>
          <p:cNvPr id="73" name="Rounded Rectangle 258">
            <a:extLst>
              <a:ext uri="{FF2B5EF4-FFF2-40B4-BE49-F238E27FC236}">
                <a16:creationId xmlns:a16="http://schemas.microsoft.com/office/drawing/2014/main" id="{F5DAB8F6-7ADE-6668-5021-73622E21ED84}"/>
              </a:ext>
            </a:extLst>
          </p:cNvPr>
          <p:cNvSpPr/>
          <p:nvPr/>
        </p:nvSpPr>
        <p:spPr>
          <a:xfrm>
            <a:off x="6586538" y="711750"/>
            <a:ext cx="409575" cy="455959"/>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74" name="Rectangle 73">
            <a:extLst>
              <a:ext uri="{FF2B5EF4-FFF2-40B4-BE49-F238E27FC236}">
                <a16:creationId xmlns:a16="http://schemas.microsoft.com/office/drawing/2014/main" id="{42C306DE-70CB-F6F2-3545-C5ED84386661}"/>
              </a:ext>
            </a:extLst>
          </p:cNvPr>
          <p:cNvSpPr/>
          <p:nvPr/>
        </p:nvSpPr>
        <p:spPr>
          <a:xfrm>
            <a:off x="6395011" y="335567"/>
            <a:ext cx="829782" cy="345159"/>
          </a:xfrm>
          <a:prstGeom prst="rect">
            <a:avLst/>
          </a:prstGeom>
          <a:noFill/>
        </p:spPr>
        <p:txBody>
          <a:bodyPr wrap="square" lIns="121920" tIns="60960" rIns="121920" bIns="60960">
            <a:spAutoFit/>
          </a:bodyPr>
          <a:lstStyle/>
          <a:p>
            <a:pPr>
              <a:spcBef>
                <a:spcPts val="0"/>
              </a:spcBef>
            </a:pPr>
            <a:r>
              <a:rPr lang="en-US" sz="800" b="1">
                <a:ln w="0"/>
                <a:solidFill>
                  <a:srgbClr val="C00000"/>
                </a:solidFill>
              </a:rPr>
              <a:t>HDMI Con 1 (J3A1)</a:t>
            </a:r>
          </a:p>
        </p:txBody>
      </p:sp>
      <p:sp>
        <p:nvSpPr>
          <p:cNvPr id="75" name="Rounded Rectangle 258">
            <a:extLst>
              <a:ext uri="{FF2B5EF4-FFF2-40B4-BE49-F238E27FC236}">
                <a16:creationId xmlns:a16="http://schemas.microsoft.com/office/drawing/2014/main" id="{6C9B5489-35E6-74D1-2C0A-B8EED94CF8DE}"/>
              </a:ext>
            </a:extLst>
          </p:cNvPr>
          <p:cNvSpPr/>
          <p:nvPr/>
        </p:nvSpPr>
        <p:spPr>
          <a:xfrm>
            <a:off x="6962734" y="1450941"/>
            <a:ext cx="424750" cy="533951"/>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76" name="Rectangle 75">
            <a:extLst>
              <a:ext uri="{FF2B5EF4-FFF2-40B4-BE49-F238E27FC236}">
                <a16:creationId xmlns:a16="http://schemas.microsoft.com/office/drawing/2014/main" id="{274D944F-1B45-7EC2-53B3-20C580A75FB1}"/>
              </a:ext>
            </a:extLst>
          </p:cNvPr>
          <p:cNvSpPr/>
          <p:nvPr/>
        </p:nvSpPr>
        <p:spPr>
          <a:xfrm>
            <a:off x="6936057" y="1092174"/>
            <a:ext cx="709494" cy="455959"/>
          </a:xfrm>
          <a:prstGeom prst="rect">
            <a:avLst/>
          </a:prstGeom>
          <a:noFill/>
        </p:spPr>
        <p:txBody>
          <a:bodyPr wrap="square" lIns="121920" tIns="60960" rIns="121920" bIns="60960">
            <a:spAutoFit/>
          </a:bodyPr>
          <a:lstStyle/>
          <a:p>
            <a:pPr>
              <a:spcBef>
                <a:spcPts val="0"/>
              </a:spcBef>
            </a:pPr>
            <a:r>
              <a:rPr lang="en-US" sz="800" b="1">
                <a:ln w="0"/>
                <a:solidFill>
                  <a:srgbClr val="C00000"/>
                </a:solidFill>
                <a:highlight>
                  <a:srgbClr val="00FF00"/>
                </a:highlight>
              </a:rPr>
              <a:t>HDMI** Con 2 (J3B2)</a:t>
            </a:r>
          </a:p>
        </p:txBody>
      </p:sp>
      <p:sp>
        <p:nvSpPr>
          <p:cNvPr id="77" name="Rounded Rectangle 258">
            <a:extLst>
              <a:ext uri="{FF2B5EF4-FFF2-40B4-BE49-F238E27FC236}">
                <a16:creationId xmlns:a16="http://schemas.microsoft.com/office/drawing/2014/main" id="{95040C94-CA37-8FEE-2953-AAB9B1527D6F}"/>
              </a:ext>
            </a:extLst>
          </p:cNvPr>
          <p:cNvSpPr/>
          <p:nvPr/>
        </p:nvSpPr>
        <p:spPr>
          <a:xfrm rot="5400000">
            <a:off x="4737653" y="1398126"/>
            <a:ext cx="380337" cy="37420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78" name="Rectangle 77">
            <a:extLst>
              <a:ext uri="{FF2B5EF4-FFF2-40B4-BE49-F238E27FC236}">
                <a16:creationId xmlns:a16="http://schemas.microsoft.com/office/drawing/2014/main" id="{7CE3C029-27B2-EBA5-E090-ABF7BDA481A9}"/>
              </a:ext>
            </a:extLst>
          </p:cNvPr>
          <p:cNvSpPr/>
          <p:nvPr/>
        </p:nvSpPr>
        <p:spPr>
          <a:xfrm>
            <a:off x="4186977" y="1276536"/>
            <a:ext cx="690016" cy="566758"/>
          </a:xfrm>
          <a:prstGeom prst="rect">
            <a:avLst/>
          </a:prstGeom>
          <a:noFill/>
        </p:spPr>
        <p:txBody>
          <a:bodyPr wrap="square" lIns="121920" tIns="60960" rIns="121920" bIns="60960">
            <a:spAutoFit/>
          </a:bodyPr>
          <a:lstStyle/>
          <a:p>
            <a:pPr algn="ctr">
              <a:spcBef>
                <a:spcPts val="0"/>
              </a:spcBef>
            </a:pPr>
            <a:r>
              <a:rPr lang="en-US" sz="800" b="1">
                <a:ln w="0"/>
                <a:solidFill>
                  <a:srgbClr val="C00000"/>
                </a:solidFill>
                <a:highlight>
                  <a:srgbClr val="00FF00"/>
                </a:highlight>
              </a:rPr>
              <a:t>USB2 Type-A PPV** (J6B2)</a:t>
            </a:r>
          </a:p>
        </p:txBody>
      </p:sp>
      <p:sp>
        <p:nvSpPr>
          <p:cNvPr id="79" name="Rectangle 78">
            <a:extLst>
              <a:ext uri="{FF2B5EF4-FFF2-40B4-BE49-F238E27FC236}">
                <a16:creationId xmlns:a16="http://schemas.microsoft.com/office/drawing/2014/main" id="{32AF5929-D729-AE07-DBB1-BA3AF807834E}"/>
              </a:ext>
            </a:extLst>
          </p:cNvPr>
          <p:cNvSpPr/>
          <p:nvPr/>
        </p:nvSpPr>
        <p:spPr>
          <a:xfrm>
            <a:off x="5788913" y="5493478"/>
            <a:ext cx="788035" cy="345159"/>
          </a:xfrm>
          <a:prstGeom prst="rect">
            <a:avLst/>
          </a:prstGeom>
          <a:noFill/>
        </p:spPr>
        <p:txBody>
          <a:bodyPr wrap="square" lIns="121920" tIns="60960" rIns="121920" bIns="60960">
            <a:spAutoFit/>
          </a:bodyPr>
          <a:lstStyle/>
          <a:p>
            <a:pPr>
              <a:spcBef>
                <a:spcPts val="0"/>
              </a:spcBef>
            </a:pPr>
            <a:r>
              <a:rPr lang="es-ES" sz="800" b="1">
                <a:ln w="0"/>
                <a:solidFill>
                  <a:srgbClr val="FFFF00"/>
                </a:solidFill>
                <a:highlight>
                  <a:srgbClr val="000000"/>
                </a:highlight>
              </a:rPr>
              <a:t>TTK3 Conn (J4J1)</a:t>
            </a:r>
            <a:endParaRPr lang="en-US" sz="800" b="1">
              <a:ln w="0"/>
              <a:solidFill>
                <a:srgbClr val="FFFF00"/>
              </a:solidFill>
              <a:highlight>
                <a:srgbClr val="000000"/>
              </a:highlight>
            </a:endParaRPr>
          </a:p>
        </p:txBody>
      </p:sp>
      <p:sp>
        <p:nvSpPr>
          <p:cNvPr id="80" name="Rounded Rectangle 258">
            <a:extLst>
              <a:ext uri="{FF2B5EF4-FFF2-40B4-BE49-F238E27FC236}">
                <a16:creationId xmlns:a16="http://schemas.microsoft.com/office/drawing/2014/main" id="{64B8CC35-1B2E-CBF4-8C7F-489B69807AEF}"/>
              </a:ext>
            </a:extLst>
          </p:cNvPr>
          <p:cNvSpPr/>
          <p:nvPr/>
        </p:nvSpPr>
        <p:spPr>
          <a:xfrm rot="5400000">
            <a:off x="4671307" y="4673072"/>
            <a:ext cx="178325" cy="411425"/>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81" name="Rectangle 80">
            <a:extLst>
              <a:ext uri="{FF2B5EF4-FFF2-40B4-BE49-F238E27FC236}">
                <a16:creationId xmlns:a16="http://schemas.microsoft.com/office/drawing/2014/main" id="{81C606B0-AE6E-7648-DACE-2484E4F3E49A}"/>
              </a:ext>
            </a:extLst>
          </p:cNvPr>
          <p:cNvSpPr/>
          <p:nvPr/>
        </p:nvSpPr>
        <p:spPr>
          <a:xfrm>
            <a:off x="4407328" y="4558477"/>
            <a:ext cx="788035" cy="345159"/>
          </a:xfrm>
          <a:prstGeom prst="rect">
            <a:avLst/>
          </a:prstGeom>
          <a:noFill/>
        </p:spPr>
        <p:txBody>
          <a:bodyPr wrap="square" lIns="121920" tIns="60960" rIns="121920" bIns="60960">
            <a:spAutoFit/>
          </a:bodyPr>
          <a:lstStyle/>
          <a:p>
            <a:pPr>
              <a:spcBef>
                <a:spcPts val="0"/>
              </a:spcBef>
            </a:pPr>
            <a:r>
              <a:rPr lang="es-ES" sz="800" b="1">
                <a:ln w="0"/>
                <a:solidFill>
                  <a:srgbClr val="FFFF00"/>
                </a:solidFill>
                <a:highlight>
                  <a:srgbClr val="000000"/>
                </a:highlight>
              </a:rPr>
              <a:t>INTEC HDR (J6G1)</a:t>
            </a:r>
            <a:endParaRPr lang="en-US" sz="800" b="1">
              <a:ln w="0"/>
              <a:solidFill>
                <a:srgbClr val="FFFF00"/>
              </a:solidFill>
              <a:highlight>
                <a:srgbClr val="000000"/>
              </a:highlight>
            </a:endParaRPr>
          </a:p>
        </p:txBody>
      </p:sp>
      <p:sp>
        <p:nvSpPr>
          <p:cNvPr id="82" name="Rounded Rectangle 258">
            <a:extLst>
              <a:ext uri="{FF2B5EF4-FFF2-40B4-BE49-F238E27FC236}">
                <a16:creationId xmlns:a16="http://schemas.microsoft.com/office/drawing/2014/main" id="{FD317826-FE2D-2C3A-EAEE-DFB149EED6E8}"/>
              </a:ext>
            </a:extLst>
          </p:cNvPr>
          <p:cNvSpPr>
            <a:spLocks/>
          </p:cNvSpPr>
          <p:nvPr/>
        </p:nvSpPr>
        <p:spPr>
          <a:xfrm rot="5400000">
            <a:off x="2899331" y="909994"/>
            <a:ext cx="305320" cy="65051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83" name="Rectangle 82">
            <a:extLst>
              <a:ext uri="{FF2B5EF4-FFF2-40B4-BE49-F238E27FC236}">
                <a16:creationId xmlns:a16="http://schemas.microsoft.com/office/drawing/2014/main" id="{BDDA353C-6CDE-57DB-6ADB-C4BA81F1CD50}"/>
              </a:ext>
            </a:extLst>
          </p:cNvPr>
          <p:cNvSpPr>
            <a:spLocks/>
          </p:cNvSpPr>
          <p:nvPr/>
        </p:nvSpPr>
        <p:spPr>
          <a:xfrm>
            <a:off x="2859179" y="1349846"/>
            <a:ext cx="862375" cy="455959"/>
          </a:xfrm>
          <a:prstGeom prst="rect">
            <a:avLst/>
          </a:prstGeom>
          <a:noFill/>
        </p:spPr>
        <p:txBody>
          <a:bodyPr wrap="square" lIns="121920" tIns="60960" rIns="121920" bIns="60960">
            <a:spAutoFit/>
          </a:bodyPr>
          <a:lstStyle/>
          <a:p>
            <a:pPr algn="ctr">
              <a:spcBef>
                <a:spcPts val="0"/>
              </a:spcBef>
            </a:pPr>
            <a:r>
              <a:rPr lang="en-US" sz="800" b="1">
                <a:ln w="0"/>
                <a:solidFill>
                  <a:srgbClr val="C00000"/>
                </a:solidFill>
                <a:highlight>
                  <a:srgbClr val="00FF00"/>
                </a:highlight>
              </a:rPr>
              <a:t>2x11 MCIO HDR** (J8A1)</a:t>
            </a:r>
          </a:p>
        </p:txBody>
      </p:sp>
      <p:sp>
        <p:nvSpPr>
          <p:cNvPr id="85" name="Rounded Rectangle 258">
            <a:extLst>
              <a:ext uri="{FF2B5EF4-FFF2-40B4-BE49-F238E27FC236}">
                <a16:creationId xmlns:a16="http://schemas.microsoft.com/office/drawing/2014/main" id="{D378B4FC-2C87-07F9-2CB2-4134A06BE9D1}"/>
              </a:ext>
            </a:extLst>
          </p:cNvPr>
          <p:cNvSpPr/>
          <p:nvPr/>
        </p:nvSpPr>
        <p:spPr>
          <a:xfrm>
            <a:off x="2857231" y="2690153"/>
            <a:ext cx="195852" cy="68377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86" name="Rectangle 85">
            <a:extLst>
              <a:ext uri="{FF2B5EF4-FFF2-40B4-BE49-F238E27FC236}">
                <a16:creationId xmlns:a16="http://schemas.microsoft.com/office/drawing/2014/main" id="{8986B93D-BA8F-0C05-5C10-8EE46A1DECCC}"/>
              </a:ext>
            </a:extLst>
          </p:cNvPr>
          <p:cNvSpPr/>
          <p:nvPr/>
        </p:nvSpPr>
        <p:spPr>
          <a:xfrm rot="16200000">
            <a:off x="2693991" y="2872117"/>
            <a:ext cx="975783" cy="234360"/>
          </a:xfrm>
          <a:prstGeom prst="rect">
            <a:avLst/>
          </a:prstGeom>
          <a:noFill/>
        </p:spPr>
        <p:txBody>
          <a:bodyPr wrap="square" lIns="121920" tIns="60960" rIns="121920" bIns="60960">
            <a:spAutoFit/>
          </a:bodyPr>
          <a:lstStyle/>
          <a:p>
            <a:pPr algn="ctr"/>
            <a:r>
              <a:rPr lang="en-US" sz="800" b="1">
                <a:ln w="0"/>
                <a:solidFill>
                  <a:srgbClr val="FFFF00"/>
                </a:solidFill>
                <a:highlight>
                  <a:srgbClr val="000000"/>
                </a:highlight>
              </a:rPr>
              <a:t>FP HDR (J8D1)</a:t>
            </a:r>
          </a:p>
        </p:txBody>
      </p:sp>
      <p:cxnSp>
        <p:nvCxnSpPr>
          <p:cNvPr id="89" name="Straight Arrow Connector 88">
            <a:extLst>
              <a:ext uri="{FF2B5EF4-FFF2-40B4-BE49-F238E27FC236}">
                <a16:creationId xmlns:a16="http://schemas.microsoft.com/office/drawing/2014/main" id="{578B64E1-321A-0576-AE1C-ABCB38DB64E1}"/>
              </a:ext>
            </a:extLst>
          </p:cNvPr>
          <p:cNvCxnSpPr>
            <a:cxnSpLocks/>
          </p:cNvCxnSpPr>
          <p:nvPr/>
        </p:nvCxnSpPr>
        <p:spPr>
          <a:xfrm>
            <a:off x="1310902" y="6047030"/>
            <a:ext cx="551913" cy="0"/>
          </a:xfrm>
          <a:prstGeom prst="straightConnector1">
            <a:avLst/>
          </a:prstGeom>
          <a:ln w="158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90" name="Rectangle 89">
            <a:extLst>
              <a:ext uri="{FF2B5EF4-FFF2-40B4-BE49-F238E27FC236}">
                <a16:creationId xmlns:a16="http://schemas.microsoft.com/office/drawing/2014/main" id="{00CD55F0-7D08-5CA1-72C5-F7637683C9F5}"/>
              </a:ext>
            </a:extLst>
          </p:cNvPr>
          <p:cNvSpPr/>
          <p:nvPr/>
        </p:nvSpPr>
        <p:spPr>
          <a:xfrm>
            <a:off x="2616200" y="6469736"/>
            <a:ext cx="724517" cy="345159"/>
          </a:xfrm>
          <a:prstGeom prst="rect">
            <a:avLst/>
          </a:prstGeom>
          <a:noFill/>
        </p:spPr>
        <p:txBody>
          <a:bodyPr wrap="square" lIns="121920" tIns="60960" rIns="121920" bIns="60960">
            <a:spAutoFit/>
          </a:bodyPr>
          <a:lstStyle/>
          <a:p>
            <a:pPr algn="ctr"/>
            <a:r>
              <a:rPr lang="en-US" sz="800" b="1">
                <a:ln w="0"/>
                <a:solidFill>
                  <a:srgbClr val="C00000"/>
                </a:solidFill>
              </a:rPr>
              <a:t>JH HDR (J8J1)</a:t>
            </a:r>
          </a:p>
        </p:txBody>
      </p:sp>
      <p:cxnSp>
        <p:nvCxnSpPr>
          <p:cNvPr id="91" name="Straight Arrow Connector 90">
            <a:extLst>
              <a:ext uri="{FF2B5EF4-FFF2-40B4-BE49-F238E27FC236}">
                <a16:creationId xmlns:a16="http://schemas.microsoft.com/office/drawing/2014/main" id="{C32E75EA-8589-2325-8137-1DB1D811BDB5}"/>
              </a:ext>
            </a:extLst>
          </p:cNvPr>
          <p:cNvCxnSpPr>
            <a:cxnSpLocks/>
            <a:stCxn id="90" idx="0"/>
          </p:cNvCxnSpPr>
          <p:nvPr/>
        </p:nvCxnSpPr>
        <p:spPr>
          <a:xfrm flipV="1">
            <a:off x="2978459" y="6167183"/>
            <a:ext cx="0" cy="302553"/>
          </a:xfrm>
          <a:prstGeom prst="straightConnector1">
            <a:avLst/>
          </a:prstGeom>
          <a:ln w="158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94" name="Rounded Rectangle 258">
            <a:extLst>
              <a:ext uri="{FF2B5EF4-FFF2-40B4-BE49-F238E27FC236}">
                <a16:creationId xmlns:a16="http://schemas.microsoft.com/office/drawing/2014/main" id="{402B9000-8001-962C-DB3E-403CF31FA64C}"/>
              </a:ext>
            </a:extLst>
          </p:cNvPr>
          <p:cNvSpPr/>
          <p:nvPr/>
        </p:nvSpPr>
        <p:spPr>
          <a:xfrm rot="16200000">
            <a:off x="3379375" y="5386704"/>
            <a:ext cx="249150" cy="49910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95" name="Rounded Rectangle 258">
            <a:extLst>
              <a:ext uri="{FF2B5EF4-FFF2-40B4-BE49-F238E27FC236}">
                <a16:creationId xmlns:a16="http://schemas.microsoft.com/office/drawing/2014/main" id="{0B234CCB-C24C-98F4-FED2-A8AFA2764804}"/>
              </a:ext>
            </a:extLst>
          </p:cNvPr>
          <p:cNvSpPr/>
          <p:nvPr/>
        </p:nvSpPr>
        <p:spPr>
          <a:xfrm rot="16200000">
            <a:off x="3414742" y="5733897"/>
            <a:ext cx="249150" cy="577553"/>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96" name="Rectangle 95">
            <a:extLst>
              <a:ext uri="{FF2B5EF4-FFF2-40B4-BE49-F238E27FC236}">
                <a16:creationId xmlns:a16="http://schemas.microsoft.com/office/drawing/2014/main" id="{52B755A5-AC4B-6373-05CA-97CECA3B9BB6}"/>
              </a:ext>
            </a:extLst>
          </p:cNvPr>
          <p:cNvSpPr/>
          <p:nvPr/>
        </p:nvSpPr>
        <p:spPr>
          <a:xfrm>
            <a:off x="3160809" y="5223461"/>
            <a:ext cx="788035" cy="345159"/>
          </a:xfrm>
          <a:prstGeom prst="rect">
            <a:avLst/>
          </a:prstGeom>
          <a:noFill/>
        </p:spPr>
        <p:txBody>
          <a:bodyPr wrap="square" lIns="121920" tIns="60960" rIns="121920" bIns="60960">
            <a:spAutoFit/>
          </a:bodyPr>
          <a:lstStyle/>
          <a:p>
            <a:pPr>
              <a:spcBef>
                <a:spcPts val="0"/>
              </a:spcBef>
            </a:pPr>
            <a:r>
              <a:rPr lang="es-ES" sz="800" b="1">
                <a:ln w="0"/>
                <a:solidFill>
                  <a:srgbClr val="FFFF00"/>
                </a:solidFill>
                <a:highlight>
                  <a:srgbClr val="000000"/>
                </a:highlight>
              </a:rPr>
              <a:t>JS HDR (J8H1)</a:t>
            </a:r>
            <a:endParaRPr lang="en-US" sz="800" b="1">
              <a:ln w="0"/>
              <a:solidFill>
                <a:srgbClr val="FFFF00"/>
              </a:solidFill>
              <a:highlight>
                <a:srgbClr val="000000"/>
              </a:highlight>
            </a:endParaRPr>
          </a:p>
        </p:txBody>
      </p:sp>
      <p:sp>
        <p:nvSpPr>
          <p:cNvPr id="97" name="Rectangle 96">
            <a:extLst>
              <a:ext uri="{FF2B5EF4-FFF2-40B4-BE49-F238E27FC236}">
                <a16:creationId xmlns:a16="http://schemas.microsoft.com/office/drawing/2014/main" id="{995DAAD6-60C2-C9C3-D9AF-18E8821EEEFC}"/>
              </a:ext>
            </a:extLst>
          </p:cNvPr>
          <p:cNvSpPr/>
          <p:nvPr/>
        </p:nvSpPr>
        <p:spPr>
          <a:xfrm>
            <a:off x="3244649" y="6127608"/>
            <a:ext cx="616372" cy="345159"/>
          </a:xfrm>
          <a:prstGeom prst="rect">
            <a:avLst/>
          </a:prstGeom>
          <a:noFill/>
        </p:spPr>
        <p:txBody>
          <a:bodyPr wrap="square" lIns="121920" tIns="60960" rIns="121920" bIns="60960">
            <a:spAutoFit/>
          </a:bodyPr>
          <a:lstStyle/>
          <a:p>
            <a:pPr>
              <a:spcBef>
                <a:spcPts val="0"/>
              </a:spcBef>
            </a:pPr>
            <a:r>
              <a:rPr lang="es-ES" sz="800" b="1">
                <a:ln w="0"/>
                <a:solidFill>
                  <a:srgbClr val="FFFF00"/>
                </a:solidFill>
                <a:highlight>
                  <a:srgbClr val="000000"/>
                </a:highlight>
              </a:rPr>
              <a:t>JA HDR (J7J1)</a:t>
            </a:r>
            <a:endParaRPr lang="en-US" sz="800" b="1">
              <a:ln w="0"/>
              <a:solidFill>
                <a:srgbClr val="FFFF00"/>
              </a:solidFill>
              <a:highlight>
                <a:srgbClr val="000000"/>
              </a:highlight>
            </a:endParaRPr>
          </a:p>
        </p:txBody>
      </p:sp>
      <p:sp>
        <p:nvSpPr>
          <p:cNvPr id="98" name="Rectangle 97">
            <a:extLst>
              <a:ext uri="{FF2B5EF4-FFF2-40B4-BE49-F238E27FC236}">
                <a16:creationId xmlns:a16="http://schemas.microsoft.com/office/drawing/2014/main" id="{DCE4F112-A7D7-4E46-8412-CB51926325B5}"/>
              </a:ext>
            </a:extLst>
          </p:cNvPr>
          <p:cNvSpPr/>
          <p:nvPr/>
        </p:nvSpPr>
        <p:spPr>
          <a:xfrm>
            <a:off x="3836699" y="6207105"/>
            <a:ext cx="616372" cy="345159"/>
          </a:xfrm>
          <a:prstGeom prst="rect">
            <a:avLst/>
          </a:prstGeom>
          <a:noFill/>
        </p:spPr>
        <p:txBody>
          <a:bodyPr wrap="square" lIns="121920" tIns="60960" rIns="121920" bIns="60960">
            <a:spAutoFit/>
          </a:bodyPr>
          <a:lstStyle/>
          <a:p>
            <a:pPr>
              <a:spcBef>
                <a:spcPts val="0"/>
              </a:spcBef>
            </a:pPr>
            <a:r>
              <a:rPr lang="es-ES" sz="800" b="1">
                <a:ln w="0"/>
                <a:solidFill>
                  <a:srgbClr val="FFFF00"/>
                </a:solidFill>
                <a:highlight>
                  <a:srgbClr val="000000"/>
                </a:highlight>
              </a:rPr>
              <a:t>JD HDR (J7J2)</a:t>
            </a:r>
            <a:endParaRPr lang="en-US" sz="800" b="1">
              <a:ln w="0"/>
              <a:solidFill>
                <a:srgbClr val="FFFF00"/>
              </a:solidFill>
              <a:highlight>
                <a:srgbClr val="000000"/>
              </a:highlight>
            </a:endParaRPr>
          </a:p>
        </p:txBody>
      </p:sp>
      <p:sp>
        <p:nvSpPr>
          <p:cNvPr id="99" name="Rounded Rectangle 258">
            <a:extLst>
              <a:ext uri="{FF2B5EF4-FFF2-40B4-BE49-F238E27FC236}">
                <a16:creationId xmlns:a16="http://schemas.microsoft.com/office/drawing/2014/main" id="{FD100215-BE39-D9EE-AB35-5F7E156DAF11}"/>
              </a:ext>
            </a:extLst>
          </p:cNvPr>
          <p:cNvSpPr/>
          <p:nvPr/>
        </p:nvSpPr>
        <p:spPr>
          <a:xfrm rot="16200000">
            <a:off x="3973078" y="5875601"/>
            <a:ext cx="249150" cy="33996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01" name="Rounded Rectangle 258">
            <a:extLst>
              <a:ext uri="{FF2B5EF4-FFF2-40B4-BE49-F238E27FC236}">
                <a16:creationId xmlns:a16="http://schemas.microsoft.com/office/drawing/2014/main" id="{43668FF3-3F81-C370-E3BE-9267EC67BD53}"/>
              </a:ext>
            </a:extLst>
          </p:cNvPr>
          <p:cNvSpPr/>
          <p:nvPr/>
        </p:nvSpPr>
        <p:spPr>
          <a:xfrm rot="16200000">
            <a:off x="4441581" y="5905319"/>
            <a:ext cx="249150" cy="33996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02" name="Rectangle 101">
            <a:extLst>
              <a:ext uri="{FF2B5EF4-FFF2-40B4-BE49-F238E27FC236}">
                <a16:creationId xmlns:a16="http://schemas.microsoft.com/office/drawing/2014/main" id="{D2C19489-5404-A2AC-6462-3F67DDF110DD}"/>
              </a:ext>
            </a:extLst>
          </p:cNvPr>
          <p:cNvSpPr/>
          <p:nvPr/>
        </p:nvSpPr>
        <p:spPr>
          <a:xfrm>
            <a:off x="4219546" y="6512841"/>
            <a:ext cx="724517" cy="345159"/>
          </a:xfrm>
          <a:prstGeom prst="rect">
            <a:avLst/>
          </a:prstGeom>
          <a:noFill/>
        </p:spPr>
        <p:txBody>
          <a:bodyPr wrap="square" lIns="121920" tIns="60960" rIns="121920" bIns="60960">
            <a:spAutoFit/>
          </a:bodyPr>
          <a:lstStyle/>
          <a:p>
            <a:pPr algn="ctr"/>
            <a:r>
              <a:rPr lang="en-US" sz="800" b="1">
                <a:ln w="0"/>
                <a:solidFill>
                  <a:srgbClr val="C00000"/>
                </a:solidFill>
              </a:rPr>
              <a:t>JE HDR (J6J2)</a:t>
            </a:r>
          </a:p>
        </p:txBody>
      </p:sp>
      <p:cxnSp>
        <p:nvCxnSpPr>
          <p:cNvPr id="103" name="Straight Arrow Connector 102">
            <a:extLst>
              <a:ext uri="{FF2B5EF4-FFF2-40B4-BE49-F238E27FC236}">
                <a16:creationId xmlns:a16="http://schemas.microsoft.com/office/drawing/2014/main" id="{1566902C-3D81-DD03-59CA-BDF8AE71F6D7}"/>
              </a:ext>
            </a:extLst>
          </p:cNvPr>
          <p:cNvCxnSpPr>
            <a:cxnSpLocks/>
            <a:stCxn id="102" idx="0"/>
          </p:cNvCxnSpPr>
          <p:nvPr/>
        </p:nvCxnSpPr>
        <p:spPr>
          <a:xfrm flipV="1">
            <a:off x="4581805" y="6210288"/>
            <a:ext cx="0" cy="302553"/>
          </a:xfrm>
          <a:prstGeom prst="straightConnector1">
            <a:avLst/>
          </a:prstGeom>
          <a:ln w="158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04" name="Rounded Rectangle 258">
            <a:extLst>
              <a:ext uri="{FF2B5EF4-FFF2-40B4-BE49-F238E27FC236}">
                <a16:creationId xmlns:a16="http://schemas.microsoft.com/office/drawing/2014/main" id="{C054C763-8FB7-FE5E-86E7-6FD51AF54526}"/>
              </a:ext>
            </a:extLst>
          </p:cNvPr>
          <p:cNvSpPr/>
          <p:nvPr/>
        </p:nvSpPr>
        <p:spPr>
          <a:xfrm rot="5400000">
            <a:off x="8156797" y="4654604"/>
            <a:ext cx="1088553" cy="22215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05" name="Rounded Rectangle 258">
            <a:extLst>
              <a:ext uri="{FF2B5EF4-FFF2-40B4-BE49-F238E27FC236}">
                <a16:creationId xmlns:a16="http://schemas.microsoft.com/office/drawing/2014/main" id="{A8888E15-025B-276F-3F9D-3E5D8BE1D155}"/>
              </a:ext>
            </a:extLst>
          </p:cNvPr>
          <p:cNvSpPr/>
          <p:nvPr/>
        </p:nvSpPr>
        <p:spPr>
          <a:xfrm rot="16200000">
            <a:off x="6006833" y="6007291"/>
            <a:ext cx="249150" cy="33996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06" name="Rectangle 105">
            <a:extLst>
              <a:ext uri="{FF2B5EF4-FFF2-40B4-BE49-F238E27FC236}">
                <a16:creationId xmlns:a16="http://schemas.microsoft.com/office/drawing/2014/main" id="{8B73178E-35EC-D628-7FA1-874C298DECF6}"/>
              </a:ext>
            </a:extLst>
          </p:cNvPr>
          <p:cNvSpPr/>
          <p:nvPr/>
        </p:nvSpPr>
        <p:spPr>
          <a:xfrm>
            <a:off x="6633854" y="6379684"/>
            <a:ext cx="854631" cy="345159"/>
          </a:xfrm>
          <a:prstGeom prst="rect">
            <a:avLst/>
          </a:prstGeom>
          <a:noFill/>
        </p:spPr>
        <p:txBody>
          <a:bodyPr wrap="square" lIns="121920" tIns="60960" rIns="121920" bIns="60960">
            <a:spAutoFit/>
          </a:bodyPr>
          <a:lstStyle/>
          <a:p>
            <a:pPr algn="ctr"/>
            <a:r>
              <a:rPr lang="en-US" sz="800" b="1">
                <a:ln w="0"/>
                <a:solidFill>
                  <a:srgbClr val="C00000"/>
                </a:solidFill>
              </a:rPr>
              <a:t>H1 SERVO  HDR (J4J2)</a:t>
            </a:r>
          </a:p>
        </p:txBody>
      </p:sp>
      <p:cxnSp>
        <p:nvCxnSpPr>
          <p:cNvPr id="107" name="Straight Arrow Connector 106">
            <a:extLst>
              <a:ext uri="{FF2B5EF4-FFF2-40B4-BE49-F238E27FC236}">
                <a16:creationId xmlns:a16="http://schemas.microsoft.com/office/drawing/2014/main" id="{E68D4088-BF55-61E4-E9AC-F71C992BA4EC}"/>
              </a:ext>
            </a:extLst>
          </p:cNvPr>
          <p:cNvCxnSpPr>
            <a:cxnSpLocks/>
          </p:cNvCxnSpPr>
          <p:nvPr/>
        </p:nvCxnSpPr>
        <p:spPr>
          <a:xfrm>
            <a:off x="6149727" y="6597023"/>
            <a:ext cx="550553" cy="0"/>
          </a:xfrm>
          <a:prstGeom prst="straightConnector1">
            <a:avLst/>
          </a:prstGeom>
          <a:ln w="158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9" name="Straight Arrow Connector 108">
            <a:extLst>
              <a:ext uri="{FF2B5EF4-FFF2-40B4-BE49-F238E27FC236}">
                <a16:creationId xmlns:a16="http://schemas.microsoft.com/office/drawing/2014/main" id="{7A90D524-243A-0EB0-3C39-7AAEE303C0BA}"/>
              </a:ext>
            </a:extLst>
          </p:cNvPr>
          <p:cNvCxnSpPr>
            <a:cxnSpLocks/>
          </p:cNvCxnSpPr>
          <p:nvPr/>
        </p:nvCxnSpPr>
        <p:spPr>
          <a:xfrm flipV="1">
            <a:off x="6149727" y="6301848"/>
            <a:ext cx="0" cy="302553"/>
          </a:xfrm>
          <a:prstGeom prst="straightConnector1">
            <a:avLst/>
          </a:prstGeom>
          <a:ln w="15875">
            <a:solidFill>
              <a:srgbClr val="C00000"/>
            </a:solidFill>
            <a:tailEnd type="none"/>
          </a:ln>
          <a:effectLst/>
        </p:spPr>
        <p:style>
          <a:lnRef idx="2">
            <a:schemeClr val="accent1"/>
          </a:lnRef>
          <a:fillRef idx="0">
            <a:schemeClr val="accent1"/>
          </a:fillRef>
          <a:effectRef idx="1">
            <a:schemeClr val="accent1"/>
          </a:effectRef>
          <a:fontRef idx="minor">
            <a:schemeClr val="tx1"/>
          </a:fontRef>
        </p:style>
      </p:cxnSp>
      <p:sp>
        <p:nvSpPr>
          <p:cNvPr id="111" name="Rounded Rectangle 258">
            <a:extLst>
              <a:ext uri="{FF2B5EF4-FFF2-40B4-BE49-F238E27FC236}">
                <a16:creationId xmlns:a16="http://schemas.microsoft.com/office/drawing/2014/main" id="{DF9B197A-F7BB-EC42-7812-C9F69373D339}"/>
              </a:ext>
            </a:extLst>
          </p:cNvPr>
          <p:cNvSpPr/>
          <p:nvPr/>
        </p:nvSpPr>
        <p:spPr>
          <a:xfrm rot="16200000">
            <a:off x="4916364" y="5852691"/>
            <a:ext cx="249150" cy="33996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12" name="Rectangle 111">
            <a:extLst>
              <a:ext uri="{FF2B5EF4-FFF2-40B4-BE49-F238E27FC236}">
                <a16:creationId xmlns:a16="http://schemas.microsoft.com/office/drawing/2014/main" id="{D0D346F6-ACC4-82C0-3D81-FFB30C7C6927}"/>
              </a:ext>
            </a:extLst>
          </p:cNvPr>
          <p:cNvSpPr/>
          <p:nvPr/>
        </p:nvSpPr>
        <p:spPr>
          <a:xfrm>
            <a:off x="4694329" y="6460213"/>
            <a:ext cx="724517" cy="345159"/>
          </a:xfrm>
          <a:prstGeom prst="rect">
            <a:avLst/>
          </a:prstGeom>
          <a:noFill/>
        </p:spPr>
        <p:txBody>
          <a:bodyPr wrap="square" lIns="121920" tIns="60960" rIns="121920" bIns="60960">
            <a:spAutoFit/>
          </a:bodyPr>
          <a:lstStyle/>
          <a:p>
            <a:pPr algn="ctr"/>
            <a:r>
              <a:rPr lang="en-US" sz="800" b="1">
                <a:ln w="0"/>
                <a:solidFill>
                  <a:srgbClr val="C00000"/>
                </a:solidFill>
              </a:rPr>
              <a:t>PnP HDR (J5J2)</a:t>
            </a:r>
          </a:p>
        </p:txBody>
      </p:sp>
      <p:cxnSp>
        <p:nvCxnSpPr>
          <p:cNvPr id="113" name="Straight Arrow Connector 112">
            <a:extLst>
              <a:ext uri="{FF2B5EF4-FFF2-40B4-BE49-F238E27FC236}">
                <a16:creationId xmlns:a16="http://schemas.microsoft.com/office/drawing/2014/main" id="{6926E890-4B11-949D-AAB5-97019272A99C}"/>
              </a:ext>
            </a:extLst>
          </p:cNvPr>
          <p:cNvCxnSpPr>
            <a:cxnSpLocks/>
            <a:stCxn id="112" idx="0"/>
          </p:cNvCxnSpPr>
          <p:nvPr/>
        </p:nvCxnSpPr>
        <p:spPr>
          <a:xfrm flipV="1">
            <a:off x="5056588" y="6157660"/>
            <a:ext cx="0" cy="302553"/>
          </a:xfrm>
          <a:prstGeom prst="straightConnector1">
            <a:avLst/>
          </a:prstGeom>
          <a:ln w="158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14" name="Rounded Rectangle 258">
            <a:extLst>
              <a:ext uri="{FF2B5EF4-FFF2-40B4-BE49-F238E27FC236}">
                <a16:creationId xmlns:a16="http://schemas.microsoft.com/office/drawing/2014/main" id="{2244DC51-7C8C-FE8C-F21E-FA7086DF4706}"/>
              </a:ext>
            </a:extLst>
          </p:cNvPr>
          <p:cNvSpPr/>
          <p:nvPr/>
        </p:nvSpPr>
        <p:spPr>
          <a:xfrm rot="5400000">
            <a:off x="3024388" y="3920582"/>
            <a:ext cx="480990" cy="224733"/>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15" name="Rounded Rectangle 258">
            <a:extLst>
              <a:ext uri="{FF2B5EF4-FFF2-40B4-BE49-F238E27FC236}">
                <a16:creationId xmlns:a16="http://schemas.microsoft.com/office/drawing/2014/main" id="{FDBA7EB2-80CF-21FD-64C7-609EBD8D97C3}"/>
              </a:ext>
            </a:extLst>
          </p:cNvPr>
          <p:cNvSpPr/>
          <p:nvPr/>
        </p:nvSpPr>
        <p:spPr>
          <a:xfrm>
            <a:off x="3411199" y="3980989"/>
            <a:ext cx="390018" cy="263493"/>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16" name="Rectangle 115">
            <a:extLst>
              <a:ext uri="{FF2B5EF4-FFF2-40B4-BE49-F238E27FC236}">
                <a16:creationId xmlns:a16="http://schemas.microsoft.com/office/drawing/2014/main" id="{AEC087A0-15EE-67E5-256E-33CA45F4CE40}"/>
              </a:ext>
            </a:extLst>
          </p:cNvPr>
          <p:cNvSpPr/>
          <p:nvPr/>
        </p:nvSpPr>
        <p:spPr>
          <a:xfrm>
            <a:off x="3002850" y="4220944"/>
            <a:ext cx="788035" cy="345159"/>
          </a:xfrm>
          <a:prstGeom prst="rect">
            <a:avLst/>
          </a:prstGeom>
          <a:noFill/>
        </p:spPr>
        <p:txBody>
          <a:bodyPr wrap="square" lIns="121920" tIns="60960" rIns="121920" bIns="60960">
            <a:spAutoFit/>
          </a:bodyPr>
          <a:lstStyle/>
          <a:p>
            <a:pPr>
              <a:spcBef>
                <a:spcPts val="0"/>
              </a:spcBef>
            </a:pPr>
            <a:r>
              <a:rPr lang="es-ES" sz="800" b="1">
                <a:ln w="0"/>
                <a:solidFill>
                  <a:srgbClr val="FFFF00"/>
                </a:solidFill>
                <a:highlight>
                  <a:srgbClr val="000000"/>
                </a:highlight>
              </a:rPr>
              <a:t>PnP HDR (J8F1)</a:t>
            </a:r>
            <a:endParaRPr lang="en-US" sz="800" b="1">
              <a:ln w="0"/>
              <a:solidFill>
                <a:srgbClr val="FFFF00"/>
              </a:solidFill>
              <a:highlight>
                <a:srgbClr val="000000"/>
              </a:highlight>
            </a:endParaRPr>
          </a:p>
        </p:txBody>
      </p:sp>
      <p:sp>
        <p:nvSpPr>
          <p:cNvPr id="117" name="Rectangle 116">
            <a:extLst>
              <a:ext uri="{FF2B5EF4-FFF2-40B4-BE49-F238E27FC236}">
                <a16:creationId xmlns:a16="http://schemas.microsoft.com/office/drawing/2014/main" id="{E0B8216F-9104-9AB0-9559-B373B71FE477}"/>
              </a:ext>
            </a:extLst>
          </p:cNvPr>
          <p:cNvSpPr/>
          <p:nvPr/>
        </p:nvSpPr>
        <p:spPr>
          <a:xfrm>
            <a:off x="3684883" y="3972442"/>
            <a:ext cx="788035" cy="345159"/>
          </a:xfrm>
          <a:prstGeom prst="rect">
            <a:avLst/>
          </a:prstGeom>
          <a:noFill/>
        </p:spPr>
        <p:txBody>
          <a:bodyPr wrap="square" lIns="121920" tIns="60960" rIns="121920" bIns="60960">
            <a:spAutoFit/>
          </a:bodyPr>
          <a:lstStyle/>
          <a:p>
            <a:pPr>
              <a:spcBef>
                <a:spcPts val="0"/>
              </a:spcBef>
            </a:pPr>
            <a:r>
              <a:rPr lang="es-ES" sz="800" b="1">
                <a:ln w="0"/>
                <a:solidFill>
                  <a:srgbClr val="FFFF00"/>
                </a:solidFill>
                <a:highlight>
                  <a:srgbClr val="000000"/>
                </a:highlight>
              </a:rPr>
              <a:t>PnP HDR (J7F1)</a:t>
            </a:r>
            <a:endParaRPr lang="en-US" sz="800" b="1">
              <a:ln w="0"/>
              <a:solidFill>
                <a:srgbClr val="FFFF00"/>
              </a:solidFill>
              <a:highlight>
                <a:srgbClr val="000000"/>
              </a:highlight>
            </a:endParaRPr>
          </a:p>
        </p:txBody>
      </p:sp>
      <p:sp>
        <p:nvSpPr>
          <p:cNvPr id="12" name="Rectangle 11">
            <a:extLst>
              <a:ext uri="{FF2B5EF4-FFF2-40B4-BE49-F238E27FC236}">
                <a16:creationId xmlns:a16="http://schemas.microsoft.com/office/drawing/2014/main" id="{B7A1B4A0-2DBF-F3C4-3878-948C1DD4A30D}"/>
              </a:ext>
            </a:extLst>
          </p:cNvPr>
          <p:cNvSpPr/>
          <p:nvPr/>
        </p:nvSpPr>
        <p:spPr>
          <a:xfrm>
            <a:off x="7750610" y="5968515"/>
            <a:ext cx="788489" cy="414344"/>
          </a:xfrm>
          <a:prstGeom prst="rect">
            <a:avLst/>
          </a:prstGeom>
          <a:noFill/>
        </p:spPr>
        <p:txBody>
          <a:bodyPr wrap="square" lIns="121920" tIns="60960" rIns="121920" bIns="60960">
            <a:spAutoFit/>
          </a:bodyPr>
          <a:lstStyle/>
          <a:p>
            <a:pPr algn="ctr">
              <a:spcBef>
                <a:spcPts val="0"/>
              </a:spcBef>
            </a:pPr>
            <a:r>
              <a:rPr lang="en-US" sz="700" b="1">
                <a:ln w="0"/>
                <a:solidFill>
                  <a:srgbClr val="FFFF00"/>
                </a:solidFill>
                <a:highlight>
                  <a:srgbClr val="000000"/>
                </a:highlight>
              </a:rPr>
              <a:t>MECC Conn</a:t>
            </a:r>
          </a:p>
          <a:p>
            <a:pPr algn="ctr">
              <a:spcBef>
                <a:spcPts val="0"/>
              </a:spcBef>
            </a:pPr>
            <a:endParaRPr lang="en-US" sz="700" b="1">
              <a:ln w="0"/>
              <a:solidFill>
                <a:srgbClr val="FFFF00"/>
              </a:solidFill>
              <a:highlight>
                <a:srgbClr val="000000"/>
              </a:highlight>
            </a:endParaRPr>
          </a:p>
          <a:p>
            <a:pPr algn="ctr">
              <a:spcBef>
                <a:spcPts val="0"/>
              </a:spcBef>
            </a:pPr>
            <a:r>
              <a:rPr lang="en-US" sz="700" b="1">
                <a:ln w="0"/>
                <a:solidFill>
                  <a:srgbClr val="FFFF00"/>
                </a:solidFill>
                <a:highlight>
                  <a:srgbClr val="000000"/>
                </a:highlight>
              </a:rPr>
              <a:t>J1J1</a:t>
            </a:r>
          </a:p>
        </p:txBody>
      </p:sp>
      <p:sp>
        <p:nvSpPr>
          <p:cNvPr id="13" name="Rounded Rectangle 258">
            <a:extLst>
              <a:ext uri="{FF2B5EF4-FFF2-40B4-BE49-F238E27FC236}">
                <a16:creationId xmlns:a16="http://schemas.microsoft.com/office/drawing/2014/main" id="{AC51193A-E8E7-D315-DD6F-326D4A68FFF7}"/>
              </a:ext>
            </a:extLst>
          </p:cNvPr>
          <p:cNvSpPr/>
          <p:nvPr/>
        </p:nvSpPr>
        <p:spPr>
          <a:xfrm rot="16200000">
            <a:off x="7856433" y="5671246"/>
            <a:ext cx="562245" cy="854629"/>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5" name="Rounded Rectangle 258">
            <a:extLst>
              <a:ext uri="{FF2B5EF4-FFF2-40B4-BE49-F238E27FC236}">
                <a16:creationId xmlns:a16="http://schemas.microsoft.com/office/drawing/2014/main" id="{CC958A20-1693-B90E-9824-F1433DAB4091}"/>
              </a:ext>
            </a:extLst>
          </p:cNvPr>
          <p:cNvSpPr/>
          <p:nvPr/>
        </p:nvSpPr>
        <p:spPr>
          <a:xfrm>
            <a:off x="1974101" y="1325600"/>
            <a:ext cx="974303" cy="85137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6" name="Rectangle 15">
            <a:extLst>
              <a:ext uri="{FF2B5EF4-FFF2-40B4-BE49-F238E27FC236}">
                <a16:creationId xmlns:a16="http://schemas.microsoft.com/office/drawing/2014/main" id="{342EC4C0-30B0-A705-318F-9D5F7F2C675E}"/>
              </a:ext>
            </a:extLst>
          </p:cNvPr>
          <p:cNvSpPr/>
          <p:nvPr/>
        </p:nvSpPr>
        <p:spPr>
          <a:xfrm>
            <a:off x="2013154" y="1466812"/>
            <a:ext cx="805629" cy="592406"/>
          </a:xfrm>
          <a:prstGeom prst="rect">
            <a:avLst/>
          </a:prstGeom>
          <a:noFill/>
        </p:spPr>
        <p:txBody>
          <a:bodyPr wrap="square" lIns="121920" tIns="60960" rIns="121920" bIns="60960">
            <a:spAutoFit/>
          </a:bodyPr>
          <a:lstStyle/>
          <a:p>
            <a:pPr algn="ctr">
              <a:spcBef>
                <a:spcPts val="200"/>
              </a:spcBef>
            </a:pPr>
            <a:r>
              <a:rPr lang="en-US" sz="800" b="1">
                <a:ln w="0"/>
                <a:solidFill>
                  <a:srgbClr val="FFFF00"/>
                </a:solidFill>
                <a:highlight>
                  <a:srgbClr val="000000"/>
                </a:highlight>
              </a:rPr>
              <a:t>Modular TCSS AIC 2 (J8B1)</a:t>
            </a:r>
          </a:p>
          <a:p>
            <a:pPr algn="ctr">
              <a:spcBef>
                <a:spcPts val="200"/>
              </a:spcBef>
            </a:pPr>
            <a:r>
              <a:rPr lang="en-US" sz="800" b="1">
                <a:ln w="0"/>
                <a:solidFill>
                  <a:srgbClr val="FFFF00"/>
                </a:solidFill>
                <a:highlight>
                  <a:srgbClr val="000000"/>
                </a:highlight>
              </a:rPr>
              <a:t>TCP1 port</a:t>
            </a:r>
          </a:p>
        </p:txBody>
      </p:sp>
      <p:sp>
        <p:nvSpPr>
          <p:cNvPr id="17" name="Rounded Rectangle 258">
            <a:extLst>
              <a:ext uri="{FF2B5EF4-FFF2-40B4-BE49-F238E27FC236}">
                <a16:creationId xmlns:a16="http://schemas.microsoft.com/office/drawing/2014/main" id="{B0B9E522-82A0-5D12-EB70-026911A80CA6}"/>
              </a:ext>
            </a:extLst>
          </p:cNvPr>
          <p:cNvSpPr/>
          <p:nvPr/>
        </p:nvSpPr>
        <p:spPr>
          <a:xfrm>
            <a:off x="3253977" y="2006595"/>
            <a:ext cx="324782" cy="122687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0" name="Rectangle 19">
            <a:extLst>
              <a:ext uri="{FF2B5EF4-FFF2-40B4-BE49-F238E27FC236}">
                <a16:creationId xmlns:a16="http://schemas.microsoft.com/office/drawing/2014/main" id="{5CE7B247-241E-D1EF-11D9-9D39B076390E}"/>
              </a:ext>
            </a:extLst>
          </p:cNvPr>
          <p:cNvSpPr/>
          <p:nvPr/>
        </p:nvSpPr>
        <p:spPr>
          <a:xfrm rot="16200000">
            <a:off x="2951033" y="2481126"/>
            <a:ext cx="975783" cy="345159"/>
          </a:xfrm>
          <a:prstGeom prst="rect">
            <a:avLst/>
          </a:prstGeom>
          <a:noFill/>
        </p:spPr>
        <p:txBody>
          <a:bodyPr wrap="square" lIns="121920" tIns="60960" rIns="121920" bIns="60960">
            <a:spAutoFit/>
          </a:bodyPr>
          <a:lstStyle/>
          <a:p>
            <a:pPr algn="ctr"/>
            <a:r>
              <a:rPr lang="en-US" sz="800" b="1">
                <a:ln w="0"/>
                <a:solidFill>
                  <a:srgbClr val="FFFF00"/>
                </a:solidFill>
                <a:highlight>
                  <a:srgbClr val="000000"/>
                </a:highlight>
              </a:rPr>
              <a:t>x4 PCIE Slot 1 (J8C1)</a:t>
            </a:r>
          </a:p>
        </p:txBody>
      </p:sp>
      <p:sp>
        <p:nvSpPr>
          <p:cNvPr id="24" name="Rounded Rectangle 217">
            <a:extLst>
              <a:ext uri="{FF2B5EF4-FFF2-40B4-BE49-F238E27FC236}">
                <a16:creationId xmlns:a16="http://schemas.microsoft.com/office/drawing/2014/main" id="{AFD41F59-A5A0-B5F8-4A80-CD2D469CD5C4}"/>
              </a:ext>
            </a:extLst>
          </p:cNvPr>
          <p:cNvSpPr/>
          <p:nvPr/>
        </p:nvSpPr>
        <p:spPr>
          <a:xfrm>
            <a:off x="3518754" y="3576387"/>
            <a:ext cx="674042" cy="27230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6" name="Rectangle 25">
            <a:extLst>
              <a:ext uri="{FF2B5EF4-FFF2-40B4-BE49-F238E27FC236}">
                <a16:creationId xmlns:a16="http://schemas.microsoft.com/office/drawing/2014/main" id="{C149315B-8837-2BDD-D6F0-E0B842701F68}"/>
              </a:ext>
            </a:extLst>
          </p:cNvPr>
          <p:cNvSpPr/>
          <p:nvPr/>
        </p:nvSpPr>
        <p:spPr>
          <a:xfrm>
            <a:off x="3396112" y="3574324"/>
            <a:ext cx="975008" cy="317395"/>
          </a:xfrm>
          <a:prstGeom prst="rect">
            <a:avLst/>
          </a:prstGeom>
          <a:noFill/>
        </p:spPr>
        <p:txBody>
          <a:bodyPr wrap="square" lIns="121920" tIns="60960" rIns="121920" bIns="60960">
            <a:spAutoFit/>
          </a:bodyPr>
          <a:lstStyle/>
          <a:p>
            <a:pPr algn="ctr"/>
            <a:r>
              <a:rPr lang="en-US" sz="700" b="1">
                <a:ln w="0"/>
                <a:solidFill>
                  <a:srgbClr val="FFFF00"/>
                </a:solidFill>
                <a:highlight>
                  <a:srgbClr val="000000"/>
                </a:highlight>
              </a:rPr>
              <a:t>M.2 SSD Gen4 Con (J7E1)</a:t>
            </a:r>
          </a:p>
        </p:txBody>
      </p:sp>
      <p:sp>
        <p:nvSpPr>
          <p:cNvPr id="27" name="Rounded Rectangle 258">
            <a:extLst>
              <a:ext uri="{FF2B5EF4-FFF2-40B4-BE49-F238E27FC236}">
                <a16:creationId xmlns:a16="http://schemas.microsoft.com/office/drawing/2014/main" id="{579DCDF5-3ABB-9E3B-9CFB-89F239EF99A0}"/>
              </a:ext>
            </a:extLst>
          </p:cNvPr>
          <p:cNvSpPr/>
          <p:nvPr/>
        </p:nvSpPr>
        <p:spPr>
          <a:xfrm>
            <a:off x="5308218" y="5484398"/>
            <a:ext cx="390018" cy="263493"/>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8" name="Rectangle 27">
            <a:extLst>
              <a:ext uri="{FF2B5EF4-FFF2-40B4-BE49-F238E27FC236}">
                <a16:creationId xmlns:a16="http://schemas.microsoft.com/office/drawing/2014/main" id="{B6F30EF8-52A0-5598-5253-C8DE84E7E5F4}"/>
              </a:ext>
            </a:extLst>
          </p:cNvPr>
          <p:cNvSpPr/>
          <p:nvPr/>
        </p:nvSpPr>
        <p:spPr>
          <a:xfrm>
            <a:off x="5201309" y="5187288"/>
            <a:ext cx="788035" cy="345159"/>
          </a:xfrm>
          <a:prstGeom prst="rect">
            <a:avLst/>
          </a:prstGeom>
          <a:noFill/>
        </p:spPr>
        <p:txBody>
          <a:bodyPr wrap="square" lIns="121920" tIns="60960" rIns="121920" bIns="60960">
            <a:spAutoFit/>
          </a:bodyPr>
          <a:lstStyle/>
          <a:p>
            <a:pPr>
              <a:spcBef>
                <a:spcPts val="0"/>
              </a:spcBef>
            </a:pPr>
            <a:r>
              <a:rPr lang="es-ES" sz="800" b="1">
                <a:ln w="0"/>
                <a:solidFill>
                  <a:srgbClr val="FFFF00"/>
                </a:solidFill>
                <a:highlight>
                  <a:srgbClr val="000000"/>
                </a:highlight>
              </a:rPr>
              <a:t>PnP HDR (J5H1)</a:t>
            </a:r>
            <a:endParaRPr lang="en-US" sz="800" b="1">
              <a:ln w="0"/>
              <a:solidFill>
                <a:srgbClr val="FFFF00"/>
              </a:solidFill>
              <a:highlight>
                <a:srgbClr val="000000"/>
              </a:highlight>
            </a:endParaRPr>
          </a:p>
        </p:txBody>
      </p:sp>
      <p:sp>
        <p:nvSpPr>
          <p:cNvPr id="2" name="Rounded Rectangle 258">
            <a:extLst>
              <a:ext uri="{FF2B5EF4-FFF2-40B4-BE49-F238E27FC236}">
                <a16:creationId xmlns:a16="http://schemas.microsoft.com/office/drawing/2014/main" id="{43B044A3-F002-6282-F98C-6FB081109806}"/>
              </a:ext>
            </a:extLst>
          </p:cNvPr>
          <p:cNvSpPr/>
          <p:nvPr/>
        </p:nvSpPr>
        <p:spPr>
          <a:xfrm>
            <a:off x="4666569" y="3792452"/>
            <a:ext cx="591024" cy="566757"/>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7" name="Rectangle 6">
            <a:extLst>
              <a:ext uri="{FF2B5EF4-FFF2-40B4-BE49-F238E27FC236}">
                <a16:creationId xmlns:a16="http://schemas.microsoft.com/office/drawing/2014/main" id="{634894FD-6CD2-B672-FCFE-B5C5A295FB24}"/>
              </a:ext>
            </a:extLst>
          </p:cNvPr>
          <p:cNvSpPr/>
          <p:nvPr/>
        </p:nvSpPr>
        <p:spPr>
          <a:xfrm>
            <a:off x="3760342" y="4441117"/>
            <a:ext cx="788035" cy="455959"/>
          </a:xfrm>
          <a:prstGeom prst="rect">
            <a:avLst/>
          </a:prstGeom>
          <a:noFill/>
        </p:spPr>
        <p:txBody>
          <a:bodyPr wrap="square" lIns="121920" tIns="60960" rIns="121920" bIns="60960">
            <a:spAutoFit/>
          </a:bodyPr>
          <a:lstStyle/>
          <a:p>
            <a:pPr>
              <a:spcBef>
                <a:spcPts val="0"/>
              </a:spcBef>
            </a:pPr>
            <a:r>
              <a:rPr lang="es-ES" sz="800" b="1">
                <a:ln w="0"/>
                <a:solidFill>
                  <a:srgbClr val="C00000"/>
                </a:solidFill>
                <a:highlight>
                  <a:srgbClr val="00FF00"/>
                </a:highlight>
              </a:rPr>
              <a:t>MLINK HDR **</a:t>
            </a:r>
          </a:p>
          <a:p>
            <a:pPr>
              <a:spcBef>
                <a:spcPts val="0"/>
              </a:spcBef>
            </a:pPr>
            <a:r>
              <a:rPr lang="es-ES" sz="800" b="1">
                <a:ln w="0"/>
                <a:solidFill>
                  <a:srgbClr val="C00000"/>
                </a:solidFill>
                <a:highlight>
                  <a:srgbClr val="00FF00"/>
                </a:highlight>
              </a:rPr>
              <a:t>(J7G1)</a:t>
            </a:r>
            <a:endParaRPr lang="en-US" sz="800" b="1">
              <a:ln w="0"/>
              <a:solidFill>
                <a:srgbClr val="C00000"/>
              </a:solidFill>
              <a:highlight>
                <a:srgbClr val="00FF00"/>
              </a:highlight>
            </a:endParaRPr>
          </a:p>
        </p:txBody>
      </p:sp>
      <p:sp>
        <p:nvSpPr>
          <p:cNvPr id="8" name="Rectangle 7">
            <a:extLst>
              <a:ext uri="{FF2B5EF4-FFF2-40B4-BE49-F238E27FC236}">
                <a16:creationId xmlns:a16="http://schemas.microsoft.com/office/drawing/2014/main" id="{2E646F8E-1AE6-71BD-B5D4-CADD91AA01CE}"/>
              </a:ext>
            </a:extLst>
          </p:cNvPr>
          <p:cNvSpPr/>
          <p:nvPr/>
        </p:nvSpPr>
        <p:spPr>
          <a:xfrm>
            <a:off x="10376512" y="78093"/>
            <a:ext cx="1473839" cy="345159"/>
          </a:xfrm>
          <a:prstGeom prst="rect">
            <a:avLst/>
          </a:prstGeom>
          <a:noFill/>
        </p:spPr>
        <p:txBody>
          <a:bodyPr wrap="square" lIns="121920" tIns="60960" rIns="121920" bIns="60960">
            <a:spAutoFit/>
          </a:bodyPr>
          <a:lstStyle/>
          <a:p>
            <a:pPr>
              <a:spcBef>
                <a:spcPts val="0"/>
              </a:spcBef>
            </a:pPr>
            <a:r>
              <a:rPr lang="en-US" sz="800" b="1" u="sng">
                <a:ln w="0"/>
                <a:solidFill>
                  <a:schemeClr val="tx1"/>
                </a:solidFill>
                <a:highlight>
                  <a:srgbClr val="FFFF00"/>
                </a:highlight>
              </a:rPr>
              <a:t>Note:</a:t>
            </a:r>
          </a:p>
          <a:p>
            <a:pPr>
              <a:spcBef>
                <a:spcPts val="0"/>
              </a:spcBef>
            </a:pPr>
            <a:r>
              <a:rPr lang="en-US" sz="800" b="1">
                <a:ln w="0"/>
                <a:solidFill>
                  <a:srgbClr val="C00000"/>
                </a:solidFill>
                <a:highlight>
                  <a:srgbClr val="00FF00"/>
                </a:highlight>
              </a:rPr>
              <a:t>Rework Option Config**</a:t>
            </a:r>
          </a:p>
        </p:txBody>
      </p:sp>
      <p:sp>
        <p:nvSpPr>
          <p:cNvPr id="10" name="Rounded Rectangle 258">
            <a:extLst>
              <a:ext uri="{FF2B5EF4-FFF2-40B4-BE49-F238E27FC236}">
                <a16:creationId xmlns:a16="http://schemas.microsoft.com/office/drawing/2014/main" id="{1E0A1D63-BFBD-0F23-83A6-66C5AE5799DD}"/>
              </a:ext>
            </a:extLst>
          </p:cNvPr>
          <p:cNvSpPr/>
          <p:nvPr/>
        </p:nvSpPr>
        <p:spPr>
          <a:xfrm>
            <a:off x="3613567" y="4457259"/>
            <a:ext cx="247454" cy="32447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1" name="Rectangle 10">
            <a:extLst>
              <a:ext uri="{FF2B5EF4-FFF2-40B4-BE49-F238E27FC236}">
                <a16:creationId xmlns:a16="http://schemas.microsoft.com/office/drawing/2014/main" id="{E82D04C3-9EFE-E985-8853-388E15D3109E}"/>
              </a:ext>
            </a:extLst>
          </p:cNvPr>
          <p:cNvSpPr/>
          <p:nvPr/>
        </p:nvSpPr>
        <p:spPr>
          <a:xfrm>
            <a:off x="4566156" y="3487757"/>
            <a:ext cx="986944" cy="345159"/>
          </a:xfrm>
          <a:prstGeom prst="rect">
            <a:avLst/>
          </a:prstGeom>
          <a:noFill/>
        </p:spPr>
        <p:txBody>
          <a:bodyPr wrap="square" lIns="121920" tIns="60960" rIns="121920" bIns="60960">
            <a:spAutoFit/>
          </a:bodyPr>
          <a:lstStyle/>
          <a:p>
            <a:pPr>
              <a:spcBef>
                <a:spcPts val="0"/>
              </a:spcBef>
            </a:pPr>
            <a:r>
              <a:rPr lang="es-ES" sz="800" b="1">
                <a:ln w="0"/>
                <a:solidFill>
                  <a:srgbClr val="FFFF00"/>
                </a:solidFill>
                <a:highlight>
                  <a:srgbClr val="000000"/>
                </a:highlight>
              </a:rPr>
              <a:t>QR code &amp;</a:t>
            </a:r>
          </a:p>
          <a:p>
            <a:pPr>
              <a:spcBef>
                <a:spcPts val="0"/>
              </a:spcBef>
            </a:pPr>
            <a:r>
              <a:rPr lang="es-ES" sz="800" b="1">
                <a:ln w="0"/>
                <a:solidFill>
                  <a:srgbClr val="FFFF00"/>
                </a:solidFill>
                <a:highlight>
                  <a:srgbClr val="000000"/>
                </a:highlight>
              </a:rPr>
              <a:t>Work Order#</a:t>
            </a:r>
            <a:endParaRPr lang="en-US" sz="800" b="1">
              <a:ln w="0"/>
              <a:solidFill>
                <a:srgbClr val="FFFF00"/>
              </a:solidFill>
              <a:highlight>
                <a:srgbClr val="000000"/>
              </a:highlight>
            </a:endParaRPr>
          </a:p>
        </p:txBody>
      </p:sp>
      <p:sp>
        <p:nvSpPr>
          <p:cNvPr id="14" name="Rounded Rectangle 258">
            <a:extLst>
              <a:ext uri="{FF2B5EF4-FFF2-40B4-BE49-F238E27FC236}">
                <a16:creationId xmlns:a16="http://schemas.microsoft.com/office/drawing/2014/main" id="{D5CFF5FF-3D16-EC0A-22C1-FC6CDF3E6922}"/>
              </a:ext>
            </a:extLst>
          </p:cNvPr>
          <p:cNvSpPr>
            <a:spLocks/>
          </p:cNvSpPr>
          <p:nvPr/>
        </p:nvSpPr>
        <p:spPr>
          <a:xfrm rot="5400000">
            <a:off x="2789190" y="-73935"/>
            <a:ext cx="305320" cy="2013987"/>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9" name="Rectangle 18">
            <a:extLst>
              <a:ext uri="{FF2B5EF4-FFF2-40B4-BE49-F238E27FC236}">
                <a16:creationId xmlns:a16="http://schemas.microsoft.com/office/drawing/2014/main" id="{FCBE8966-37B1-2840-75F8-2DD0136F0389}"/>
              </a:ext>
            </a:extLst>
          </p:cNvPr>
          <p:cNvSpPr/>
          <p:nvPr/>
        </p:nvSpPr>
        <p:spPr>
          <a:xfrm>
            <a:off x="302097" y="835404"/>
            <a:ext cx="1052177" cy="234360"/>
          </a:xfrm>
          <a:prstGeom prst="rect">
            <a:avLst/>
          </a:prstGeom>
          <a:noFill/>
        </p:spPr>
        <p:txBody>
          <a:bodyPr wrap="square" lIns="121920" tIns="60960" rIns="121920" bIns="60960">
            <a:spAutoFit/>
          </a:bodyPr>
          <a:lstStyle/>
          <a:p>
            <a:pPr algn="ctr"/>
            <a:r>
              <a:rPr lang="en-US" sz="800" b="1">
                <a:ln w="0"/>
                <a:solidFill>
                  <a:srgbClr val="C00000"/>
                </a:solidFill>
              </a:rPr>
              <a:t>RFID Antenna</a:t>
            </a:r>
          </a:p>
        </p:txBody>
      </p:sp>
      <p:cxnSp>
        <p:nvCxnSpPr>
          <p:cNvPr id="31" name="Straight Arrow Connector 30">
            <a:extLst>
              <a:ext uri="{FF2B5EF4-FFF2-40B4-BE49-F238E27FC236}">
                <a16:creationId xmlns:a16="http://schemas.microsoft.com/office/drawing/2014/main" id="{BD8E01AC-9B8E-B24B-D6F5-26D7E6723438}"/>
              </a:ext>
            </a:extLst>
          </p:cNvPr>
          <p:cNvCxnSpPr>
            <a:cxnSpLocks/>
          </p:cNvCxnSpPr>
          <p:nvPr/>
        </p:nvCxnSpPr>
        <p:spPr>
          <a:xfrm>
            <a:off x="1218954" y="936225"/>
            <a:ext cx="696389" cy="0"/>
          </a:xfrm>
          <a:prstGeom prst="straightConnector1">
            <a:avLst/>
          </a:prstGeom>
          <a:ln w="158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Rounded Rectangle 258">
            <a:extLst>
              <a:ext uri="{FF2B5EF4-FFF2-40B4-BE49-F238E27FC236}">
                <a16:creationId xmlns:a16="http://schemas.microsoft.com/office/drawing/2014/main" id="{B2C7A9EA-0ACF-C8AB-C93C-EEE2763237F9}"/>
              </a:ext>
            </a:extLst>
          </p:cNvPr>
          <p:cNvSpPr/>
          <p:nvPr/>
        </p:nvSpPr>
        <p:spPr>
          <a:xfrm>
            <a:off x="2584669" y="3304997"/>
            <a:ext cx="222152" cy="392573"/>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41" name="Rectangle 40">
            <a:extLst>
              <a:ext uri="{FF2B5EF4-FFF2-40B4-BE49-F238E27FC236}">
                <a16:creationId xmlns:a16="http://schemas.microsoft.com/office/drawing/2014/main" id="{3B47D33C-93D6-18AD-89EC-091BC7D02B76}"/>
              </a:ext>
            </a:extLst>
          </p:cNvPr>
          <p:cNvSpPr/>
          <p:nvPr/>
        </p:nvSpPr>
        <p:spPr>
          <a:xfrm>
            <a:off x="130058" y="3442807"/>
            <a:ext cx="1251445" cy="345159"/>
          </a:xfrm>
          <a:prstGeom prst="rect">
            <a:avLst/>
          </a:prstGeom>
          <a:noFill/>
        </p:spPr>
        <p:txBody>
          <a:bodyPr wrap="square" lIns="121920" tIns="60960" rIns="121920" bIns="60960">
            <a:spAutoFit/>
          </a:bodyPr>
          <a:lstStyle/>
          <a:p>
            <a:pPr algn="ctr"/>
            <a:r>
              <a:rPr lang="en-US" sz="800" b="1">
                <a:ln w="0"/>
                <a:solidFill>
                  <a:srgbClr val="FFFF00"/>
                </a:solidFill>
                <a:highlight>
                  <a:srgbClr val="000000"/>
                </a:highlight>
              </a:rPr>
              <a:t>SRTC_RST Jumper (J9E2)</a:t>
            </a:r>
          </a:p>
        </p:txBody>
      </p:sp>
      <p:cxnSp>
        <p:nvCxnSpPr>
          <p:cNvPr id="42" name="Straight Arrow Connector 41">
            <a:extLst>
              <a:ext uri="{FF2B5EF4-FFF2-40B4-BE49-F238E27FC236}">
                <a16:creationId xmlns:a16="http://schemas.microsoft.com/office/drawing/2014/main" id="{BB4CDA58-05A0-6E2A-C6E0-EC00C4AB0F53}"/>
              </a:ext>
            </a:extLst>
          </p:cNvPr>
          <p:cNvCxnSpPr>
            <a:cxnSpLocks/>
          </p:cNvCxnSpPr>
          <p:nvPr/>
        </p:nvCxnSpPr>
        <p:spPr>
          <a:xfrm>
            <a:off x="1310902" y="3617950"/>
            <a:ext cx="1291892" cy="0"/>
          </a:xfrm>
          <a:prstGeom prst="straightConnector1">
            <a:avLst/>
          </a:prstGeom>
          <a:ln w="158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0" name="Group 49">
            <a:extLst>
              <a:ext uri="{FF2B5EF4-FFF2-40B4-BE49-F238E27FC236}">
                <a16:creationId xmlns:a16="http://schemas.microsoft.com/office/drawing/2014/main" id="{6788B9A6-581E-4600-B991-556DEDDA4EE0}"/>
              </a:ext>
            </a:extLst>
          </p:cNvPr>
          <p:cNvGrpSpPr/>
          <p:nvPr/>
        </p:nvGrpSpPr>
        <p:grpSpPr>
          <a:xfrm>
            <a:off x="8435149" y="1294118"/>
            <a:ext cx="2270613" cy="345159"/>
            <a:chOff x="8629998" y="992005"/>
            <a:chExt cx="2270613" cy="345159"/>
          </a:xfrm>
        </p:grpSpPr>
        <p:sp>
          <p:nvSpPr>
            <p:cNvPr id="51" name="Rounded Rectangle 258">
              <a:extLst>
                <a:ext uri="{FF2B5EF4-FFF2-40B4-BE49-F238E27FC236}">
                  <a16:creationId xmlns:a16="http://schemas.microsoft.com/office/drawing/2014/main" id="{AD468375-93A2-5569-47A1-D142294287A5}"/>
                </a:ext>
              </a:extLst>
            </p:cNvPr>
            <p:cNvSpPr/>
            <p:nvPr/>
          </p:nvSpPr>
          <p:spPr>
            <a:xfrm>
              <a:off x="8629998" y="996861"/>
              <a:ext cx="185235" cy="32944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67" name="Rectangle 66">
              <a:extLst>
                <a:ext uri="{FF2B5EF4-FFF2-40B4-BE49-F238E27FC236}">
                  <a16:creationId xmlns:a16="http://schemas.microsoft.com/office/drawing/2014/main" id="{60344F3D-4611-BBDF-0DC1-C779D59D6BBA}"/>
                </a:ext>
              </a:extLst>
            </p:cNvPr>
            <p:cNvSpPr/>
            <p:nvPr/>
          </p:nvSpPr>
          <p:spPr>
            <a:xfrm>
              <a:off x="9397649" y="992005"/>
              <a:ext cx="1502962" cy="345159"/>
            </a:xfrm>
            <a:prstGeom prst="rect">
              <a:avLst/>
            </a:prstGeom>
            <a:noFill/>
          </p:spPr>
          <p:txBody>
            <a:bodyPr wrap="square" lIns="121920" tIns="60960" rIns="121920" bIns="60960">
              <a:spAutoFit/>
            </a:bodyPr>
            <a:lstStyle/>
            <a:p>
              <a:pPr>
                <a:spcBef>
                  <a:spcPts val="0"/>
                </a:spcBef>
              </a:pPr>
              <a:r>
                <a:rPr lang="es-ES" sz="800" b="1" err="1">
                  <a:ln w="0"/>
                  <a:solidFill>
                    <a:srgbClr val="C00000"/>
                  </a:solidFill>
                </a:rPr>
                <a:t>Adapter</a:t>
              </a:r>
              <a:r>
                <a:rPr lang="es-ES" sz="800" b="1">
                  <a:ln w="0"/>
                  <a:solidFill>
                    <a:srgbClr val="C00000"/>
                  </a:solidFill>
                </a:rPr>
                <a:t> </a:t>
              </a:r>
              <a:r>
                <a:rPr lang="es-ES" sz="800" b="1" err="1">
                  <a:ln w="0"/>
                  <a:solidFill>
                    <a:srgbClr val="C00000"/>
                  </a:solidFill>
                </a:rPr>
                <a:t>Present</a:t>
              </a:r>
              <a:r>
                <a:rPr lang="es-ES" sz="800" b="1">
                  <a:ln w="0"/>
                  <a:solidFill>
                    <a:srgbClr val="C00000"/>
                  </a:solidFill>
                </a:rPr>
                <a:t> </a:t>
              </a:r>
              <a:r>
                <a:rPr lang="es-ES" sz="800" b="1" err="1">
                  <a:ln w="0"/>
                  <a:solidFill>
                    <a:srgbClr val="C00000"/>
                  </a:solidFill>
                </a:rPr>
                <a:t>Signal</a:t>
              </a:r>
              <a:r>
                <a:rPr lang="es-ES" sz="800" b="1">
                  <a:ln w="0"/>
                  <a:solidFill>
                    <a:srgbClr val="C00000"/>
                  </a:solidFill>
                </a:rPr>
                <a:t> (J1A3)</a:t>
              </a:r>
              <a:endParaRPr lang="en-US" sz="800" b="1">
                <a:ln w="0"/>
                <a:solidFill>
                  <a:srgbClr val="C00000"/>
                </a:solidFill>
              </a:endParaRPr>
            </a:p>
          </p:txBody>
        </p:sp>
        <p:cxnSp>
          <p:nvCxnSpPr>
            <p:cNvPr id="68" name="Straight Arrow Connector 67">
              <a:extLst>
                <a:ext uri="{FF2B5EF4-FFF2-40B4-BE49-F238E27FC236}">
                  <a16:creationId xmlns:a16="http://schemas.microsoft.com/office/drawing/2014/main" id="{0BB722D6-47D1-43B2-D39C-B7EA0C7D4A37}"/>
                </a:ext>
              </a:extLst>
            </p:cNvPr>
            <p:cNvCxnSpPr/>
            <p:nvPr/>
          </p:nvCxnSpPr>
          <p:spPr>
            <a:xfrm flipH="1">
              <a:off x="8910609" y="1161585"/>
              <a:ext cx="581240" cy="1095"/>
            </a:xfrm>
            <a:prstGeom prst="straightConnector1">
              <a:avLst/>
            </a:prstGeom>
            <a:ln w="158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84" name="Rounded Rectangle 258">
            <a:extLst>
              <a:ext uri="{FF2B5EF4-FFF2-40B4-BE49-F238E27FC236}">
                <a16:creationId xmlns:a16="http://schemas.microsoft.com/office/drawing/2014/main" id="{FEA10A81-2C76-F6AD-EBE4-1C2264C676D1}"/>
              </a:ext>
            </a:extLst>
          </p:cNvPr>
          <p:cNvSpPr/>
          <p:nvPr/>
        </p:nvSpPr>
        <p:spPr>
          <a:xfrm>
            <a:off x="3014196" y="5497740"/>
            <a:ext cx="226855" cy="279253"/>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87" name="Rectangle 86">
            <a:extLst>
              <a:ext uri="{FF2B5EF4-FFF2-40B4-BE49-F238E27FC236}">
                <a16:creationId xmlns:a16="http://schemas.microsoft.com/office/drawing/2014/main" id="{8AFC25C2-43EA-42A2-DCFF-3DB4FFE30E2B}"/>
              </a:ext>
            </a:extLst>
          </p:cNvPr>
          <p:cNvSpPr/>
          <p:nvPr/>
        </p:nvSpPr>
        <p:spPr>
          <a:xfrm>
            <a:off x="2990334" y="4888785"/>
            <a:ext cx="788035" cy="345159"/>
          </a:xfrm>
          <a:prstGeom prst="rect">
            <a:avLst/>
          </a:prstGeom>
          <a:noFill/>
        </p:spPr>
        <p:txBody>
          <a:bodyPr wrap="square" lIns="121920" tIns="60960" rIns="121920" bIns="60960">
            <a:spAutoFit/>
          </a:bodyPr>
          <a:lstStyle/>
          <a:p>
            <a:pPr>
              <a:spcBef>
                <a:spcPts val="0"/>
              </a:spcBef>
            </a:pPr>
            <a:r>
              <a:rPr lang="es-ES" sz="800" b="1" err="1">
                <a:ln w="0"/>
                <a:solidFill>
                  <a:srgbClr val="FFFF00"/>
                </a:solidFill>
                <a:highlight>
                  <a:srgbClr val="000000"/>
                </a:highlight>
              </a:rPr>
              <a:t>Mic</a:t>
            </a:r>
            <a:r>
              <a:rPr lang="es-ES" sz="800" b="1">
                <a:ln w="0"/>
                <a:solidFill>
                  <a:srgbClr val="FFFF00"/>
                </a:solidFill>
                <a:highlight>
                  <a:srgbClr val="000000"/>
                </a:highlight>
              </a:rPr>
              <a:t> </a:t>
            </a:r>
            <a:r>
              <a:rPr lang="es-ES" sz="800" b="1" err="1">
                <a:ln w="0"/>
                <a:solidFill>
                  <a:srgbClr val="FFFF00"/>
                </a:solidFill>
                <a:highlight>
                  <a:srgbClr val="000000"/>
                </a:highlight>
              </a:rPr>
              <a:t>Privacy</a:t>
            </a:r>
            <a:r>
              <a:rPr lang="es-ES" sz="800" b="1">
                <a:ln w="0"/>
                <a:solidFill>
                  <a:srgbClr val="FFFF00"/>
                </a:solidFill>
                <a:highlight>
                  <a:srgbClr val="000000"/>
                </a:highlight>
              </a:rPr>
              <a:t> HDR (J5J1)</a:t>
            </a:r>
            <a:endParaRPr lang="en-US" sz="800" b="1">
              <a:ln w="0"/>
              <a:solidFill>
                <a:srgbClr val="FFFF00"/>
              </a:solidFill>
              <a:highlight>
                <a:srgbClr val="000000"/>
              </a:highlight>
            </a:endParaRPr>
          </a:p>
        </p:txBody>
      </p:sp>
      <p:cxnSp>
        <p:nvCxnSpPr>
          <p:cNvPr id="88" name="Straight Arrow Connector 87">
            <a:extLst>
              <a:ext uri="{FF2B5EF4-FFF2-40B4-BE49-F238E27FC236}">
                <a16:creationId xmlns:a16="http://schemas.microsoft.com/office/drawing/2014/main" id="{C92F9409-729C-E719-EA64-22DFC8107D90}"/>
              </a:ext>
            </a:extLst>
          </p:cNvPr>
          <p:cNvCxnSpPr>
            <a:cxnSpLocks/>
          </p:cNvCxnSpPr>
          <p:nvPr/>
        </p:nvCxnSpPr>
        <p:spPr>
          <a:xfrm>
            <a:off x="3134113" y="5177326"/>
            <a:ext cx="2710" cy="321310"/>
          </a:xfrm>
          <a:prstGeom prst="straightConnector1">
            <a:avLst/>
          </a:prstGeom>
          <a:ln w="158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00" name="Rounded Rectangle 258">
            <a:extLst>
              <a:ext uri="{FF2B5EF4-FFF2-40B4-BE49-F238E27FC236}">
                <a16:creationId xmlns:a16="http://schemas.microsoft.com/office/drawing/2014/main" id="{59C41131-B896-2868-40FF-07C03DB6165F}"/>
              </a:ext>
            </a:extLst>
          </p:cNvPr>
          <p:cNvSpPr/>
          <p:nvPr/>
        </p:nvSpPr>
        <p:spPr>
          <a:xfrm>
            <a:off x="4445702" y="825665"/>
            <a:ext cx="304890" cy="30532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08" name="Rectangle 107">
            <a:extLst>
              <a:ext uri="{FF2B5EF4-FFF2-40B4-BE49-F238E27FC236}">
                <a16:creationId xmlns:a16="http://schemas.microsoft.com/office/drawing/2014/main" id="{61014924-ACEA-2596-5F26-1ECE283874E2}"/>
              </a:ext>
            </a:extLst>
          </p:cNvPr>
          <p:cNvSpPr/>
          <p:nvPr/>
        </p:nvSpPr>
        <p:spPr>
          <a:xfrm>
            <a:off x="4136685" y="432400"/>
            <a:ext cx="966859" cy="455959"/>
          </a:xfrm>
          <a:prstGeom prst="rect">
            <a:avLst/>
          </a:prstGeom>
          <a:noFill/>
        </p:spPr>
        <p:txBody>
          <a:bodyPr wrap="square" lIns="121920" tIns="60960" rIns="121920" bIns="60960">
            <a:spAutoFit/>
          </a:bodyPr>
          <a:lstStyle/>
          <a:p>
            <a:pPr>
              <a:spcBef>
                <a:spcPts val="0"/>
              </a:spcBef>
            </a:pPr>
            <a:r>
              <a:rPr lang="en-US" sz="800" b="1">
                <a:ln w="0"/>
                <a:solidFill>
                  <a:srgbClr val="FFFF00"/>
                </a:solidFill>
                <a:highlight>
                  <a:srgbClr val="000000"/>
                </a:highlight>
              </a:rPr>
              <a:t>TCSS AIC 1   PD Address (SW6A1)</a:t>
            </a:r>
          </a:p>
        </p:txBody>
      </p:sp>
      <p:sp>
        <p:nvSpPr>
          <p:cNvPr id="45" name="TextBox 44">
            <a:extLst>
              <a:ext uri="{FF2B5EF4-FFF2-40B4-BE49-F238E27FC236}">
                <a16:creationId xmlns:a16="http://schemas.microsoft.com/office/drawing/2014/main" id="{DB57D047-8D42-6327-AC5D-DE40A037D08A}"/>
              </a:ext>
            </a:extLst>
          </p:cNvPr>
          <p:cNvSpPr txBox="1"/>
          <p:nvPr/>
        </p:nvSpPr>
        <p:spPr>
          <a:xfrm>
            <a:off x="9213541" y="5871328"/>
            <a:ext cx="2367636" cy="4924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MY" sz="1600" b="0" i="0" u="none" strike="noStrike" cap="none" spc="0" normalizeH="0" baseline="0">
                <a:ln>
                  <a:noFill/>
                </a:ln>
                <a:solidFill>
                  <a:schemeClr val="tx2"/>
                </a:solidFill>
                <a:effectLst/>
                <a:uFillTx/>
                <a:latin typeface="+mn-lt"/>
                <a:ea typeface="+mn-ea"/>
                <a:cs typeface="+mn-cs"/>
                <a:sym typeface="Helvetica Neue"/>
              </a:rPr>
              <a:t>Board Size: 7.35x11inch</a:t>
            </a:r>
          </a:p>
          <a:p>
            <a:pPr marL="0" marR="0" indent="0" algn="l" defTabSz="2438338" rtl="0" fontAlgn="auto" latinLnBrk="0" hangingPunct="0">
              <a:lnSpc>
                <a:spcPct val="100000"/>
              </a:lnSpc>
              <a:spcBef>
                <a:spcPts val="0"/>
              </a:spcBef>
              <a:spcAft>
                <a:spcPts val="0"/>
              </a:spcAft>
              <a:buClrTx/>
              <a:buSzTx/>
              <a:buFontTx/>
              <a:buNone/>
              <a:tabLst/>
            </a:pPr>
            <a:r>
              <a:rPr lang="en-MY" sz="1600">
                <a:solidFill>
                  <a:schemeClr val="tx2"/>
                </a:solidFill>
              </a:rPr>
              <a:t>Layer: 12L (6 POR x 6 Val)</a:t>
            </a:r>
            <a:endParaRPr kumimoji="0" lang="en-MY" sz="1600" b="0" i="0" u="none" strike="noStrike" cap="none" spc="0" normalizeH="0" baseline="0">
              <a:ln>
                <a:noFill/>
              </a:ln>
              <a:solidFill>
                <a:schemeClr val="tx2"/>
              </a:solidFill>
              <a:effectLst/>
              <a:uFillTx/>
              <a:latin typeface="+mn-lt"/>
              <a:ea typeface="+mn-ea"/>
              <a:cs typeface="+mn-cs"/>
              <a:sym typeface="Helvetica Neue"/>
            </a:endParaRPr>
          </a:p>
        </p:txBody>
      </p:sp>
    </p:spTree>
    <p:extLst>
      <p:ext uri="{BB962C8B-B14F-4D97-AF65-F5344CB8AC3E}">
        <p14:creationId xmlns:p14="http://schemas.microsoft.com/office/powerpoint/2010/main" val="1967829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426E3-2B67-2A3F-DBB1-4A3BAFD2A50E}"/>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ABE945DB-420A-0BB7-A6C5-CE87794068EF}"/>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797085" y="829953"/>
            <a:ext cx="7380199" cy="5508246"/>
          </a:xfrm>
          <a:prstGeom prst="rect">
            <a:avLst/>
          </a:prstGeom>
        </p:spPr>
      </p:pic>
      <p:pic>
        <p:nvPicPr>
          <p:cNvPr id="2" name="Picture 1">
            <a:extLst>
              <a:ext uri="{FF2B5EF4-FFF2-40B4-BE49-F238E27FC236}">
                <a16:creationId xmlns:a16="http://schemas.microsoft.com/office/drawing/2014/main" id="{582CC50C-3838-BDDB-8088-F8E6DB47840D}"/>
              </a:ext>
            </a:extLst>
          </p:cNvPr>
          <p:cNvPicPr>
            <a:picLocks noChangeAspect="1"/>
          </p:cNvPicPr>
          <p:nvPr/>
        </p:nvPicPr>
        <p:blipFill>
          <a:blip r:embed="rId4"/>
          <a:stretch>
            <a:fillRect/>
          </a:stretch>
        </p:blipFill>
        <p:spPr>
          <a:xfrm>
            <a:off x="3235003" y="6409189"/>
            <a:ext cx="930867" cy="448811"/>
          </a:xfrm>
          <a:prstGeom prst="rect">
            <a:avLst/>
          </a:prstGeom>
        </p:spPr>
      </p:pic>
      <p:sp>
        <p:nvSpPr>
          <p:cNvPr id="114" name="Rounded Rectangle 112">
            <a:extLst>
              <a:ext uri="{FF2B5EF4-FFF2-40B4-BE49-F238E27FC236}">
                <a16:creationId xmlns:a16="http://schemas.microsoft.com/office/drawing/2014/main" id="{0DFBE54A-152F-CBD3-E883-5D5A97A7A15E}"/>
              </a:ext>
            </a:extLst>
          </p:cNvPr>
          <p:cNvSpPr/>
          <p:nvPr/>
        </p:nvSpPr>
        <p:spPr>
          <a:xfrm>
            <a:off x="8486874" y="2392744"/>
            <a:ext cx="317395" cy="103076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00000"/>
              </a:solidFill>
            </a:endParaRPr>
          </a:p>
        </p:txBody>
      </p:sp>
      <p:grpSp>
        <p:nvGrpSpPr>
          <p:cNvPr id="121" name="Group 120">
            <a:extLst>
              <a:ext uri="{FF2B5EF4-FFF2-40B4-BE49-F238E27FC236}">
                <a16:creationId xmlns:a16="http://schemas.microsoft.com/office/drawing/2014/main" id="{B8070471-B9C6-B1EE-956C-F2DBDA429635}"/>
              </a:ext>
            </a:extLst>
          </p:cNvPr>
          <p:cNvGrpSpPr/>
          <p:nvPr/>
        </p:nvGrpSpPr>
        <p:grpSpPr>
          <a:xfrm>
            <a:off x="2527678" y="3505813"/>
            <a:ext cx="342784" cy="842833"/>
            <a:chOff x="2838053" y="1520030"/>
            <a:chExt cx="342784" cy="842833"/>
          </a:xfrm>
        </p:grpSpPr>
        <p:sp>
          <p:nvSpPr>
            <p:cNvPr id="134" name="Rounded Rectangle 258">
              <a:extLst>
                <a:ext uri="{FF2B5EF4-FFF2-40B4-BE49-F238E27FC236}">
                  <a16:creationId xmlns:a16="http://schemas.microsoft.com/office/drawing/2014/main" id="{67C43F07-37A0-F04B-F716-3F803D94E22F}"/>
                </a:ext>
              </a:extLst>
            </p:cNvPr>
            <p:cNvSpPr/>
            <p:nvPr/>
          </p:nvSpPr>
          <p:spPr>
            <a:xfrm>
              <a:off x="2838053" y="1588997"/>
              <a:ext cx="301387" cy="70544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36" name="Rectangle 135">
              <a:extLst>
                <a:ext uri="{FF2B5EF4-FFF2-40B4-BE49-F238E27FC236}">
                  <a16:creationId xmlns:a16="http://schemas.microsoft.com/office/drawing/2014/main" id="{257B5B22-CE43-153B-10D1-D8765E16F2A0}"/>
                </a:ext>
              </a:extLst>
            </p:cNvPr>
            <p:cNvSpPr/>
            <p:nvPr/>
          </p:nvSpPr>
          <p:spPr>
            <a:xfrm rot="16200000">
              <a:off x="2600723" y="1782749"/>
              <a:ext cx="842833" cy="317395"/>
            </a:xfrm>
            <a:prstGeom prst="rect">
              <a:avLst/>
            </a:prstGeom>
            <a:noFill/>
          </p:spPr>
          <p:txBody>
            <a:bodyPr wrap="square" lIns="121920" tIns="60960" rIns="121920" bIns="60960">
              <a:spAutoFit/>
            </a:bodyPr>
            <a:lstStyle/>
            <a:p>
              <a:pPr algn="ctr"/>
              <a:r>
                <a:rPr lang="en-US" sz="700" b="1">
                  <a:ln w="0"/>
                  <a:solidFill>
                    <a:srgbClr val="FFFF00"/>
                  </a:solidFill>
                  <a:highlight>
                    <a:srgbClr val="000000"/>
                  </a:highlight>
                </a:rPr>
                <a:t>MIPI 60 Conn (J1T1)</a:t>
              </a:r>
            </a:p>
          </p:txBody>
        </p:sp>
      </p:grpSp>
      <p:sp>
        <p:nvSpPr>
          <p:cNvPr id="144" name="Rounded Rectangle 217">
            <a:extLst>
              <a:ext uri="{FF2B5EF4-FFF2-40B4-BE49-F238E27FC236}">
                <a16:creationId xmlns:a16="http://schemas.microsoft.com/office/drawing/2014/main" id="{38D6C6FA-7585-B9DD-E32E-B580C647284E}"/>
              </a:ext>
            </a:extLst>
          </p:cNvPr>
          <p:cNvSpPr/>
          <p:nvPr/>
        </p:nvSpPr>
        <p:spPr>
          <a:xfrm>
            <a:off x="3312374" y="6061962"/>
            <a:ext cx="479907" cy="11813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63" name="Rectangle 162">
            <a:extLst>
              <a:ext uri="{FF2B5EF4-FFF2-40B4-BE49-F238E27FC236}">
                <a16:creationId xmlns:a16="http://schemas.microsoft.com/office/drawing/2014/main" id="{C8552183-269A-A3D2-E6BD-21CC41F84273}"/>
              </a:ext>
            </a:extLst>
          </p:cNvPr>
          <p:cNvSpPr/>
          <p:nvPr/>
        </p:nvSpPr>
        <p:spPr>
          <a:xfrm>
            <a:off x="37803" y="5993039"/>
            <a:ext cx="1372305" cy="345159"/>
          </a:xfrm>
          <a:prstGeom prst="rect">
            <a:avLst/>
          </a:prstGeom>
          <a:noFill/>
        </p:spPr>
        <p:txBody>
          <a:bodyPr wrap="square" lIns="121920" tIns="60960" rIns="121920" bIns="60960">
            <a:spAutoFit/>
          </a:bodyPr>
          <a:lstStyle/>
          <a:p>
            <a:pPr algn="r"/>
            <a:r>
              <a:rPr lang="en-US" sz="800" b="1">
                <a:ln w="0"/>
                <a:solidFill>
                  <a:srgbClr val="C00000"/>
                </a:solidFill>
              </a:rPr>
              <a:t>Scan Matrix Conn (J3W2)</a:t>
            </a:r>
          </a:p>
        </p:txBody>
      </p:sp>
      <p:cxnSp>
        <p:nvCxnSpPr>
          <p:cNvPr id="164" name="Straight Arrow Connector 163">
            <a:extLst>
              <a:ext uri="{FF2B5EF4-FFF2-40B4-BE49-F238E27FC236}">
                <a16:creationId xmlns:a16="http://schemas.microsoft.com/office/drawing/2014/main" id="{C944172E-BF55-CFE2-FAB8-A9970CB3411B}"/>
              </a:ext>
            </a:extLst>
          </p:cNvPr>
          <p:cNvCxnSpPr>
            <a:cxnSpLocks/>
          </p:cNvCxnSpPr>
          <p:nvPr/>
        </p:nvCxnSpPr>
        <p:spPr>
          <a:xfrm>
            <a:off x="1333219" y="6110219"/>
            <a:ext cx="1935181" cy="0"/>
          </a:xfrm>
          <a:prstGeom prst="straightConnector1">
            <a:avLst/>
          </a:prstGeom>
          <a:ln w="158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71" name="Group 170">
            <a:extLst>
              <a:ext uri="{FF2B5EF4-FFF2-40B4-BE49-F238E27FC236}">
                <a16:creationId xmlns:a16="http://schemas.microsoft.com/office/drawing/2014/main" id="{2ED4547F-A3F0-CE4D-237C-18EE14840E3C}"/>
              </a:ext>
            </a:extLst>
          </p:cNvPr>
          <p:cNvGrpSpPr/>
          <p:nvPr/>
        </p:nvGrpSpPr>
        <p:grpSpPr>
          <a:xfrm>
            <a:off x="5986658" y="5744567"/>
            <a:ext cx="842833" cy="317395"/>
            <a:chOff x="3613145" y="1305517"/>
            <a:chExt cx="842833" cy="317395"/>
          </a:xfrm>
        </p:grpSpPr>
        <p:sp>
          <p:nvSpPr>
            <p:cNvPr id="172" name="Rounded Rectangle 217">
              <a:extLst>
                <a:ext uri="{FF2B5EF4-FFF2-40B4-BE49-F238E27FC236}">
                  <a16:creationId xmlns:a16="http://schemas.microsoft.com/office/drawing/2014/main" id="{11C7B2D5-183B-0B8F-59CB-A849ADCC44C4}"/>
                </a:ext>
              </a:extLst>
            </p:cNvPr>
            <p:cNvSpPr/>
            <p:nvPr/>
          </p:nvSpPr>
          <p:spPr>
            <a:xfrm>
              <a:off x="3715374" y="1316695"/>
              <a:ext cx="674042" cy="27230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73" name="Rectangle 172">
              <a:extLst>
                <a:ext uri="{FF2B5EF4-FFF2-40B4-BE49-F238E27FC236}">
                  <a16:creationId xmlns:a16="http://schemas.microsoft.com/office/drawing/2014/main" id="{32E50389-EB3B-B2AF-1140-44196332CEEC}"/>
                </a:ext>
              </a:extLst>
            </p:cNvPr>
            <p:cNvSpPr/>
            <p:nvPr/>
          </p:nvSpPr>
          <p:spPr>
            <a:xfrm>
              <a:off x="3613145" y="1305517"/>
              <a:ext cx="842833" cy="317395"/>
            </a:xfrm>
            <a:prstGeom prst="rect">
              <a:avLst/>
            </a:prstGeom>
            <a:noFill/>
          </p:spPr>
          <p:txBody>
            <a:bodyPr wrap="square" lIns="121920" tIns="60960" rIns="121920" bIns="60960">
              <a:spAutoFit/>
            </a:bodyPr>
            <a:lstStyle/>
            <a:p>
              <a:pPr algn="ctr"/>
              <a:r>
                <a:rPr lang="en-US" sz="700" b="1">
                  <a:ln w="0"/>
                  <a:solidFill>
                    <a:srgbClr val="FFFF00"/>
                  </a:solidFill>
                  <a:highlight>
                    <a:srgbClr val="000000"/>
                  </a:highlight>
                </a:rPr>
                <a:t>Sensor HDR (J6W1)</a:t>
              </a:r>
            </a:p>
          </p:txBody>
        </p:sp>
      </p:grpSp>
      <p:grpSp>
        <p:nvGrpSpPr>
          <p:cNvPr id="192" name="Group 191">
            <a:extLst>
              <a:ext uri="{FF2B5EF4-FFF2-40B4-BE49-F238E27FC236}">
                <a16:creationId xmlns:a16="http://schemas.microsoft.com/office/drawing/2014/main" id="{FB7BE583-0054-F49F-2A43-6ED3DF85EA93}"/>
              </a:ext>
            </a:extLst>
          </p:cNvPr>
          <p:cNvGrpSpPr/>
          <p:nvPr/>
        </p:nvGrpSpPr>
        <p:grpSpPr>
          <a:xfrm rot="16200000">
            <a:off x="7581900" y="5325696"/>
            <a:ext cx="556713" cy="414344"/>
            <a:chOff x="3612365" y="1229548"/>
            <a:chExt cx="556713" cy="519501"/>
          </a:xfrm>
        </p:grpSpPr>
        <p:sp>
          <p:nvSpPr>
            <p:cNvPr id="195" name="Rounded Rectangle 217">
              <a:extLst>
                <a:ext uri="{FF2B5EF4-FFF2-40B4-BE49-F238E27FC236}">
                  <a16:creationId xmlns:a16="http://schemas.microsoft.com/office/drawing/2014/main" id="{88CA588D-1145-E6B5-CF16-0CDE12CFA4BF}"/>
                </a:ext>
              </a:extLst>
            </p:cNvPr>
            <p:cNvSpPr/>
            <p:nvPr/>
          </p:nvSpPr>
          <p:spPr>
            <a:xfrm>
              <a:off x="3700136" y="1341586"/>
              <a:ext cx="380315" cy="24727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96" name="Rectangle 195">
              <a:extLst>
                <a:ext uri="{FF2B5EF4-FFF2-40B4-BE49-F238E27FC236}">
                  <a16:creationId xmlns:a16="http://schemas.microsoft.com/office/drawing/2014/main" id="{D6B23365-DCA4-76D3-923F-02A173A59264}"/>
                </a:ext>
              </a:extLst>
            </p:cNvPr>
            <p:cNvSpPr/>
            <p:nvPr/>
          </p:nvSpPr>
          <p:spPr>
            <a:xfrm>
              <a:off x="3612365" y="1229548"/>
              <a:ext cx="556713" cy="519501"/>
            </a:xfrm>
            <a:prstGeom prst="rect">
              <a:avLst/>
            </a:prstGeom>
            <a:noFill/>
          </p:spPr>
          <p:txBody>
            <a:bodyPr wrap="square" lIns="121920" tIns="60960" rIns="121920" bIns="60960">
              <a:spAutoFit/>
            </a:bodyPr>
            <a:lstStyle/>
            <a:p>
              <a:pPr algn="ctr"/>
              <a:r>
                <a:rPr lang="en-US" sz="700" b="1">
                  <a:ln w="0"/>
                  <a:solidFill>
                    <a:srgbClr val="FFFF00"/>
                  </a:solidFill>
                  <a:highlight>
                    <a:srgbClr val="000000"/>
                  </a:highlight>
                </a:rPr>
                <a:t>PnP HDR (J8V1)</a:t>
              </a:r>
            </a:p>
          </p:txBody>
        </p:sp>
      </p:grpSp>
      <p:grpSp>
        <p:nvGrpSpPr>
          <p:cNvPr id="203" name="Group 202">
            <a:extLst>
              <a:ext uri="{FF2B5EF4-FFF2-40B4-BE49-F238E27FC236}">
                <a16:creationId xmlns:a16="http://schemas.microsoft.com/office/drawing/2014/main" id="{61429347-3EE4-017E-773D-6FE94CB7916C}"/>
              </a:ext>
            </a:extLst>
          </p:cNvPr>
          <p:cNvGrpSpPr/>
          <p:nvPr/>
        </p:nvGrpSpPr>
        <p:grpSpPr>
          <a:xfrm rot="16200000">
            <a:off x="7113003" y="4951838"/>
            <a:ext cx="556713" cy="414344"/>
            <a:chOff x="3643134" y="1266897"/>
            <a:chExt cx="556713" cy="414344"/>
          </a:xfrm>
        </p:grpSpPr>
        <p:sp>
          <p:nvSpPr>
            <p:cNvPr id="204" name="Rounded Rectangle 217">
              <a:extLst>
                <a:ext uri="{FF2B5EF4-FFF2-40B4-BE49-F238E27FC236}">
                  <a16:creationId xmlns:a16="http://schemas.microsoft.com/office/drawing/2014/main" id="{23CAB336-7D41-7DF5-F5F6-1E2447198D09}"/>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05" name="Rectangle 204">
              <a:extLst>
                <a:ext uri="{FF2B5EF4-FFF2-40B4-BE49-F238E27FC236}">
                  <a16:creationId xmlns:a16="http://schemas.microsoft.com/office/drawing/2014/main" id="{0A412610-A868-C0AB-9647-6C2958DDDB33}"/>
                </a:ext>
              </a:extLst>
            </p:cNvPr>
            <p:cNvSpPr/>
            <p:nvPr/>
          </p:nvSpPr>
          <p:spPr>
            <a:xfrm>
              <a:off x="3643134" y="1266897"/>
              <a:ext cx="556713" cy="414344"/>
            </a:xfrm>
            <a:prstGeom prst="rect">
              <a:avLst/>
            </a:prstGeom>
            <a:noFill/>
          </p:spPr>
          <p:txBody>
            <a:bodyPr wrap="square" lIns="121920" tIns="60960" rIns="121920" bIns="60960">
              <a:spAutoFit/>
            </a:bodyPr>
            <a:lstStyle/>
            <a:p>
              <a:pPr algn="ctr"/>
              <a:r>
                <a:rPr lang="en-US" sz="700" b="1">
                  <a:ln w="0"/>
                  <a:solidFill>
                    <a:srgbClr val="FFFF00"/>
                  </a:solidFill>
                  <a:highlight>
                    <a:srgbClr val="000000"/>
                  </a:highlight>
                </a:rPr>
                <a:t>PnP HDR (J7V1)</a:t>
              </a:r>
            </a:p>
          </p:txBody>
        </p:sp>
      </p:grpSp>
      <p:grpSp>
        <p:nvGrpSpPr>
          <p:cNvPr id="206" name="Group 205">
            <a:extLst>
              <a:ext uri="{FF2B5EF4-FFF2-40B4-BE49-F238E27FC236}">
                <a16:creationId xmlns:a16="http://schemas.microsoft.com/office/drawing/2014/main" id="{12C054C9-9F70-F6E8-8E4C-3BB9680A9429}"/>
              </a:ext>
            </a:extLst>
          </p:cNvPr>
          <p:cNvGrpSpPr/>
          <p:nvPr/>
        </p:nvGrpSpPr>
        <p:grpSpPr>
          <a:xfrm rot="16200000">
            <a:off x="6718325" y="2720259"/>
            <a:ext cx="556713" cy="414344"/>
            <a:chOff x="3619483" y="1154249"/>
            <a:chExt cx="556713" cy="414344"/>
          </a:xfrm>
        </p:grpSpPr>
        <p:sp>
          <p:nvSpPr>
            <p:cNvPr id="207" name="Rounded Rectangle 217">
              <a:extLst>
                <a:ext uri="{FF2B5EF4-FFF2-40B4-BE49-F238E27FC236}">
                  <a16:creationId xmlns:a16="http://schemas.microsoft.com/office/drawing/2014/main" id="{9297B50C-E19E-C443-EBB1-635F944007C7}"/>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08" name="Rectangle 207">
              <a:extLst>
                <a:ext uri="{FF2B5EF4-FFF2-40B4-BE49-F238E27FC236}">
                  <a16:creationId xmlns:a16="http://schemas.microsoft.com/office/drawing/2014/main" id="{70C96938-55BE-8711-0694-0F6E034BB4F4}"/>
                </a:ext>
              </a:extLst>
            </p:cNvPr>
            <p:cNvSpPr/>
            <p:nvPr/>
          </p:nvSpPr>
          <p:spPr>
            <a:xfrm>
              <a:off x="3619483" y="1154249"/>
              <a:ext cx="556713" cy="414344"/>
            </a:xfrm>
            <a:prstGeom prst="rect">
              <a:avLst/>
            </a:prstGeom>
            <a:noFill/>
          </p:spPr>
          <p:txBody>
            <a:bodyPr wrap="square" lIns="121920" tIns="60960" rIns="121920" bIns="60960">
              <a:spAutoFit/>
            </a:bodyPr>
            <a:lstStyle/>
            <a:p>
              <a:pPr algn="ctr"/>
              <a:r>
                <a:rPr lang="en-US" sz="700" b="1">
                  <a:ln w="0"/>
                  <a:solidFill>
                    <a:srgbClr val="FFFF00"/>
                  </a:solidFill>
                  <a:highlight>
                    <a:srgbClr val="000000"/>
                  </a:highlight>
                </a:rPr>
                <a:t>PnP HDR (J7P1)</a:t>
              </a:r>
            </a:p>
          </p:txBody>
        </p:sp>
      </p:grpSp>
      <p:grpSp>
        <p:nvGrpSpPr>
          <p:cNvPr id="209" name="Group 208">
            <a:extLst>
              <a:ext uri="{FF2B5EF4-FFF2-40B4-BE49-F238E27FC236}">
                <a16:creationId xmlns:a16="http://schemas.microsoft.com/office/drawing/2014/main" id="{BCC6796C-A1C6-AF4C-DC88-BC4DBFB9FF84}"/>
              </a:ext>
            </a:extLst>
          </p:cNvPr>
          <p:cNvGrpSpPr/>
          <p:nvPr/>
        </p:nvGrpSpPr>
        <p:grpSpPr>
          <a:xfrm>
            <a:off x="7158834" y="5345509"/>
            <a:ext cx="608590" cy="414344"/>
            <a:chOff x="3616589" y="1151118"/>
            <a:chExt cx="608590" cy="414344"/>
          </a:xfrm>
        </p:grpSpPr>
        <p:sp>
          <p:nvSpPr>
            <p:cNvPr id="216" name="Rounded Rectangle 217">
              <a:extLst>
                <a:ext uri="{FF2B5EF4-FFF2-40B4-BE49-F238E27FC236}">
                  <a16:creationId xmlns:a16="http://schemas.microsoft.com/office/drawing/2014/main" id="{51965158-1C4B-5BCB-5703-E09097A86EF5}"/>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17" name="Rectangle 216">
              <a:extLst>
                <a:ext uri="{FF2B5EF4-FFF2-40B4-BE49-F238E27FC236}">
                  <a16:creationId xmlns:a16="http://schemas.microsoft.com/office/drawing/2014/main" id="{21E8C5B6-E664-12B5-FE67-2A6715E059CB}"/>
                </a:ext>
              </a:extLst>
            </p:cNvPr>
            <p:cNvSpPr/>
            <p:nvPr/>
          </p:nvSpPr>
          <p:spPr>
            <a:xfrm>
              <a:off x="3616589" y="1151118"/>
              <a:ext cx="608590" cy="414344"/>
            </a:xfrm>
            <a:prstGeom prst="rect">
              <a:avLst/>
            </a:prstGeom>
            <a:noFill/>
          </p:spPr>
          <p:txBody>
            <a:bodyPr wrap="square" lIns="121920" tIns="60960" rIns="121920" bIns="60960">
              <a:spAutoFit/>
            </a:bodyPr>
            <a:lstStyle/>
            <a:p>
              <a:pPr algn="ctr"/>
              <a:r>
                <a:rPr lang="en-US" sz="700" b="1">
                  <a:ln w="0"/>
                  <a:solidFill>
                    <a:srgbClr val="FFFF00"/>
                  </a:solidFill>
                  <a:highlight>
                    <a:srgbClr val="000000"/>
                  </a:highlight>
                </a:rPr>
                <a:t>PnP HDR (J8V2)</a:t>
              </a:r>
            </a:p>
          </p:txBody>
        </p:sp>
      </p:grpSp>
      <p:grpSp>
        <p:nvGrpSpPr>
          <p:cNvPr id="220" name="Group 219">
            <a:extLst>
              <a:ext uri="{FF2B5EF4-FFF2-40B4-BE49-F238E27FC236}">
                <a16:creationId xmlns:a16="http://schemas.microsoft.com/office/drawing/2014/main" id="{FF1143BD-33A4-C413-64D0-F0FD742EACC8}"/>
              </a:ext>
            </a:extLst>
          </p:cNvPr>
          <p:cNvGrpSpPr/>
          <p:nvPr/>
        </p:nvGrpSpPr>
        <p:grpSpPr>
          <a:xfrm>
            <a:off x="7991979" y="2779689"/>
            <a:ext cx="611599" cy="414344"/>
            <a:chOff x="3615750" y="1171260"/>
            <a:chExt cx="611599" cy="414344"/>
          </a:xfrm>
        </p:grpSpPr>
        <p:sp>
          <p:nvSpPr>
            <p:cNvPr id="221" name="Rounded Rectangle 217">
              <a:extLst>
                <a:ext uri="{FF2B5EF4-FFF2-40B4-BE49-F238E27FC236}">
                  <a16:creationId xmlns:a16="http://schemas.microsoft.com/office/drawing/2014/main" id="{CD25C79D-EDCF-A63C-BECB-FBFA9D61213D}"/>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22" name="Rectangle 221">
              <a:extLst>
                <a:ext uri="{FF2B5EF4-FFF2-40B4-BE49-F238E27FC236}">
                  <a16:creationId xmlns:a16="http://schemas.microsoft.com/office/drawing/2014/main" id="{D98FA218-7FD1-DE4C-4007-4B8F1C3199DB}"/>
                </a:ext>
              </a:extLst>
            </p:cNvPr>
            <p:cNvSpPr/>
            <p:nvPr/>
          </p:nvSpPr>
          <p:spPr>
            <a:xfrm>
              <a:off x="3615750" y="1171260"/>
              <a:ext cx="611599" cy="414344"/>
            </a:xfrm>
            <a:prstGeom prst="rect">
              <a:avLst/>
            </a:prstGeom>
            <a:noFill/>
          </p:spPr>
          <p:txBody>
            <a:bodyPr wrap="square" lIns="121920" tIns="60960" rIns="121920" bIns="60960">
              <a:spAutoFit/>
            </a:bodyPr>
            <a:lstStyle/>
            <a:p>
              <a:pPr algn="ctr"/>
              <a:r>
                <a:rPr lang="en-US" sz="700" b="1">
                  <a:ln w="0"/>
                  <a:solidFill>
                    <a:srgbClr val="FFFF00"/>
                  </a:solidFill>
                  <a:highlight>
                    <a:srgbClr val="000000"/>
                  </a:highlight>
                </a:rPr>
                <a:t>PnP HDR (J9P2)</a:t>
              </a:r>
            </a:p>
          </p:txBody>
        </p:sp>
      </p:grpSp>
      <p:grpSp>
        <p:nvGrpSpPr>
          <p:cNvPr id="245" name="Group 244">
            <a:extLst>
              <a:ext uri="{FF2B5EF4-FFF2-40B4-BE49-F238E27FC236}">
                <a16:creationId xmlns:a16="http://schemas.microsoft.com/office/drawing/2014/main" id="{93FB66B1-3384-9B4B-E0FA-E4DDAB874D9E}"/>
              </a:ext>
            </a:extLst>
          </p:cNvPr>
          <p:cNvGrpSpPr/>
          <p:nvPr/>
        </p:nvGrpSpPr>
        <p:grpSpPr>
          <a:xfrm rot="16200000">
            <a:off x="6839001" y="1967055"/>
            <a:ext cx="556713" cy="414344"/>
            <a:chOff x="3624648" y="1287949"/>
            <a:chExt cx="556713" cy="414344"/>
          </a:xfrm>
        </p:grpSpPr>
        <p:sp>
          <p:nvSpPr>
            <p:cNvPr id="246" name="Rounded Rectangle 217">
              <a:extLst>
                <a:ext uri="{FF2B5EF4-FFF2-40B4-BE49-F238E27FC236}">
                  <a16:creationId xmlns:a16="http://schemas.microsoft.com/office/drawing/2014/main" id="{F732E580-12B9-A4DF-389A-6F79AD657612}"/>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47" name="Rectangle 246">
              <a:extLst>
                <a:ext uri="{FF2B5EF4-FFF2-40B4-BE49-F238E27FC236}">
                  <a16:creationId xmlns:a16="http://schemas.microsoft.com/office/drawing/2014/main" id="{F8D04A11-0A78-4278-40A2-4B131BEF3033}"/>
                </a:ext>
              </a:extLst>
            </p:cNvPr>
            <p:cNvSpPr/>
            <p:nvPr/>
          </p:nvSpPr>
          <p:spPr>
            <a:xfrm>
              <a:off x="3624648" y="1287949"/>
              <a:ext cx="556713" cy="414344"/>
            </a:xfrm>
            <a:prstGeom prst="rect">
              <a:avLst/>
            </a:prstGeom>
            <a:noFill/>
          </p:spPr>
          <p:txBody>
            <a:bodyPr wrap="square" lIns="121920" tIns="60960" rIns="121920" bIns="60960">
              <a:spAutoFit/>
            </a:bodyPr>
            <a:lstStyle/>
            <a:p>
              <a:pPr algn="ctr"/>
              <a:r>
                <a:rPr lang="en-US" sz="700" b="1">
                  <a:ln w="0"/>
                  <a:solidFill>
                    <a:srgbClr val="FFFF00"/>
                  </a:solidFill>
                  <a:highlight>
                    <a:srgbClr val="000000"/>
                  </a:highlight>
                </a:rPr>
                <a:t>PnP HDR (J7N1)</a:t>
              </a:r>
            </a:p>
          </p:txBody>
        </p:sp>
      </p:grpSp>
      <p:grpSp>
        <p:nvGrpSpPr>
          <p:cNvPr id="250" name="Group 249">
            <a:extLst>
              <a:ext uri="{FF2B5EF4-FFF2-40B4-BE49-F238E27FC236}">
                <a16:creationId xmlns:a16="http://schemas.microsoft.com/office/drawing/2014/main" id="{F59E9EE4-1A8D-BE7E-D510-8C4320F7F299}"/>
              </a:ext>
            </a:extLst>
          </p:cNvPr>
          <p:cNvGrpSpPr/>
          <p:nvPr/>
        </p:nvGrpSpPr>
        <p:grpSpPr>
          <a:xfrm rot="16200000">
            <a:off x="8134155" y="5278486"/>
            <a:ext cx="556713" cy="414344"/>
            <a:chOff x="3627178" y="1264157"/>
            <a:chExt cx="556713" cy="320293"/>
          </a:xfrm>
        </p:grpSpPr>
        <p:sp>
          <p:nvSpPr>
            <p:cNvPr id="253" name="Rounded Rectangle 217">
              <a:extLst>
                <a:ext uri="{FF2B5EF4-FFF2-40B4-BE49-F238E27FC236}">
                  <a16:creationId xmlns:a16="http://schemas.microsoft.com/office/drawing/2014/main" id="{F8D6FB39-4F25-7C7A-E338-7B57FF19280D}"/>
                </a:ext>
              </a:extLst>
            </p:cNvPr>
            <p:cNvSpPr/>
            <p:nvPr/>
          </p:nvSpPr>
          <p:spPr>
            <a:xfrm>
              <a:off x="3715374" y="1288878"/>
              <a:ext cx="380315" cy="16611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54" name="Rectangle 253">
              <a:extLst>
                <a:ext uri="{FF2B5EF4-FFF2-40B4-BE49-F238E27FC236}">
                  <a16:creationId xmlns:a16="http://schemas.microsoft.com/office/drawing/2014/main" id="{4540648A-4AE4-51A0-5446-213668E2E018}"/>
                </a:ext>
              </a:extLst>
            </p:cNvPr>
            <p:cNvSpPr/>
            <p:nvPr/>
          </p:nvSpPr>
          <p:spPr>
            <a:xfrm>
              <a:off x="3627178" y="1264157"/>
              <a:ext cx="556713" cy="320293"/>
            </a:xfrm>
            <a:prstGeom prst="rect">
              <a:avLst/>
            </a:prstGeom>
            <a:noFill/>
          </p:spPr>
          <p:txBody>
            <a:bodyPr wrap="square" lIns="121920" tIns="60960" rIns="121920" bIns="60960">
              <a:spAutoFit/>
            </a:bodyPr>
            <a:lstStyle/>
            <a:p>
              <a:pPr algn="ctr"/>
              <a:r>
                <a:rPr lang="en-US" sz="700" b="1">
                  <a:ln w="0"/>
                  <a:solidFill>
                    <a:srgbClr val="FFFF00"/>
                  </a:solidFill>
                  <a:highlight>
                    <a:srgbClr val="000000"/>
                  </a:highlight>
                </a:rPr>
                <a:t>PnP HDR (J9V1)</a:t>
              </a:r>
            </a:p>
          </p:txBody>
        </p:sp>
      </p:grpSp>
      <p:grpSp>
        <p:nvGrpSpPr>
          <p:cNvPr id="266" name="Group 265">
            <a:extLst>
              <a:ext uri="{FF2B5EF4-FFF2-40B4-BE49-F238E27FC236}">
                <a16:creationId xmlns:a16="http://schemas.microsoft.com/office/drawing/2014/main" id="{957C8A65-169F-AAA3-5946-69D59F4FAEE7}"/>
              </a:ext>
            </a:extLst>
          </p:cNvPr>
          <p:cNvGrpSpPr/>
          <p:nvPr/>
        </p:nvGrpSpPr>
        <p:grpSpPr>
          <a:xfrm>
            <a:off x="6277356" y="4787990"/>
            <a:ext cx="556713" cy="414344"/>
            <a:chOff x="3644414" y="1118553"/>
            <a:chExt cx="556713" cy="414344"/>
          </a:xfrm>
        </p:grpSpPr>
        <p:sp>
          <p:nvSpPr>
            <p:cNvPr id="267" name="Rounded Rectangle 217">
              <a:extLst>
                <a:ext uri="{FF2B5EF4-FFF2-40B4-BE49-F238E27FC236}">
                  <a16:creationId xmlns:a16="http://schemas.microsoft.com/office/drawing/2014/main" id="{E14E20ED-F3FB-DA9A-D7B5-487992DC518D}"/>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68" name="Rectangle 267">
              <a:extLst>
                <a:ext uri="{FF2B5EF4-FFF2-40B4-BE49-F238E27FC236}">
                  <a16:creationId xmlns:a16="http://schemas.microsoft.com/office/drawing/2014/main" id="{4F214C9C-7DC3-F6D1-8817-E6C1D92A0D04}"/>
                </a:ext>
              </a:extLst>
            </p:cNvPr>
            <p:cNvSpPr/>
            <p:nvPr/>
          </p:nvSpPr>
          <p:spPr>
            <a:xfrm>
              <a:off x="3644414" y="1118553"/>
              <a:ext cx="556713" cy="414344"/>
            </a:xfrm>
            <a:prstGeom prst="rect">
              <a:avLst/>
            </a:prstGeom>
            <a:noFill/>
          </p:spPr>
          <p:txBody>
            <a:bodyPr wrap="square" lIns="121920" tIns="60960" rIns="121920" bIns="60960">
              <a:spAutoFit/>
            </a:bodyPr>
            <a:lstStyle/>
            <a:p>
              <a:pPr algn="ctr"/>
              <a:r>
                <a:rPr lang="en-US" sz="700" b="1">
                  <a:ln w="0"/>
                  <a:solidFill>
                    <a:srgbClr val="FFFF00"/>
                  </a:solidFill>
                  <a:highlight>
                    <a:srgbClr val="000000"/>
                  </a:highlight>
                </a:rPr>
                <a:t>PnP HDR (J6V1)</a:t>
              </a:r>
            </a:p>
          </p:txBody>
        </p:sp>
      </p:grpSp>
      <p:grpSp>
        <p:nvGrpSpPr>
          <p:cNvPr id="273" name="Group 272">
            <a:extLst>
              <a:ext uri="{FF2B5EF4-FFF2-40B4-BE49-F238E27FC236}">
                <a16:creationId xmlns:a16="http://schemas.microsoft.com/office/drawing/2014/main" id="{A0FF6AAB-CE08-2E8A-1146-B14874B1DBF5}"/>
              </a:ext>
            </a:extLst>
          </p:cNvPr>
          <p:cNvGrpSpPr/>
          <p:nvPr/>
        </p:nvGrpSpPr>
        <p:grpSpPr>
          <a:xfrm>
            <a:off x="2381099" y="2651965"/>
            <a:ext cx="556713" cy="414344"/>
            <a:chOff x="3644312" y="1136361"/>
            <a:chExt cx="556713" cy="414344"/>
          </a:xfrm>
        </p:grpSpPr>
        <p:sp>
          <p:nvSpPr>
            <p:cNvPr id="274" name="Rounded Rectangle 217">
              <a:extLst>
                <a:ext uri="{FF2B5EF4-FFF2-40B4-BE49-F238E27FC236}">
                  <a16:creationId xmlns:a16="http://schemas.microsoft.com/office/drawing/2014/main" id="{5CC6911A-EE37-2850-B828-3D05C15AA462}"/>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82" name="Rectangle 281">
              <a:extLst>
                <a:ext uri="{FF2B5EF4-FFF2-40B4-BE49-F238E27FC236}">
                  <a16:creationId xmlns:a16="http://schemas.microsoft.com/office/drawing/2014/main" id="{687E1A74-AFAA-5E5C-6BD1-1A41974C8556}"/>
                </a:ext>
              </a:extLst>
            </p:cNvPr>
            <p:cNvSpPr/>
            <p:nvPr/>
          </p:nvSpPr>
          <p:spPr>
            <a:xfrm>
              <a:off x="3644312" y="1136361"/>
              <a:ext cx="556713" cy="414344"/>
            </a:xfrm>
            <a:prstGeom prst="rect">
              <a:avLst/>
            </a:prstGeom>
            <a:noFill/>
          </p:spPr>
          <p:txBody>
            <a:bodyPr wrap="square" lIns="121920" tIns="60960" rIns="121920" bIns="60960">
              <a:spAutoFit/>
            </a:bodyPr>
            <a:lstStyle/>
            <a:p>
              <a:pPr algn="ctr"/>
              <a:r>
                <a:rPr lang="en-US" sz="700" b="1">
                  <a:ln w="0"/>
                  <a:solidFill>
                    <a:srgbClr val="FFFF00"/>
                  </a:solidFill>
                  <a:highlight>
                    <a:srgbClr val="000000"/>
                  </a:highlight>
                </a:rPr>
                <a:t>PnP HDR (J1P1) </a:t>
              </a:r>
            </a:p>
          </p:txBody>
        </p:sp>
      </p:grpSp>
      <p:grpSp>
        <p:nvGrpSpPr>
          <p:cNvPr id="283" name="Group 282">
            <a:extLst>
              <a:ext uri="{FF2B5EF4-FFF2-40B4-BE49-F238E27FC236}">
                <a16:creationId xmlns:a16="http://schemas.microsoft.com/office/drawing/2014/main" id="{D050C14B-087A-4918-E40B-1FC0B82D0CC1}"/>
              </a:ext>
            </a:extLst>
          </p:cNvPr>
          <p:cNvGrpSpPr/>
          <p:nvPr/>
        </p:nvGrpSpPr>
        <p:grpSpPr>
          <a:xfrm>
            <a:off x="4714967" y="2359912"/>
            <a:ext cx="605355" cy="436581"/>
            <a:chOff x="3626002" y="1316695"/>
            <a:chExt cx="556713" cy="250662"/>
          </a:xfrm>
        </p:grpSpPr>
        <p:sp>
          <p:nvSpPr>
            <p:cNvPr id="288" name="Rounded Rectangle 217">
              <a:extLst>
                <a:ext uri="{FF2B5EF4-FFF2-40B4-BE49-F238E27FC236}">
                  <a16:creationId xmlns:a16="http://schemas.microsoft.com/office/drawing/2014/main" id="{7192497D-8BDA-5233-9690-54586A232984}"/>
                </a:ext>
              </a:extLst>
            </p:cNvPr>
            <p:cNvSpPr/>
            <p:nvPr/>
          </p:nvSpPr>
          <p:spPr>
            <a:xfrm>
              <a:off x="3767363" y="1316695"/>
              <a:ext cx="299288"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89" name="Rectangle 288">
              <a:extLst>
                <a:ext uri="{FF2B5EF4-FFF2-40B4-BE49-F238E27FC236}">
                  <a16:creationId xmlns:a16="http://schemas.microsoft.com/office/drawing/2014/main" id="{B4E73DE1-3D18-09FB-9BC4-580615CD26B7}"/>
                </a:ext>
              </a:extLst>
            </p:cNvPr>
            <p:cNvSpPr/>
            <p:nvPr/>
          </p:nvSpPr>
          <p:spPr>
            <a:xfrm>
              <a:off x="3626002" y="1329462"/>
              <a:ext cx="556713" cy="237895"/>
            </a:xfrm>
            <a:prstGeom prst="rect">
              <a:avLst/>
            </a:prstGeom>
            <a:noFill/>
          </p:spPr>
          <p:txBody>
            <a:bodyPr wrap="square" lIns="121920" tIns="60960" rIns="121920" bIns="60960">
              <a:spAutoFit/>
            </a:bodyPr>
            <a:lstStyle/>
            <a:p>
              <a:pPr algn="ctr"/>
              <a:r>
                <a:rPr lang="en-US" sz="700" b="1">
                  <a:ln w="0"/>
                  <a:solidFill>
                    <a:srgbClr val="FFFF00"/>
                  </a:solidFill>
                  <a:highlight>
                    <a:srgbClr val="000000"/>
                  </a:highlight>
                </a:rPr>
                <a:t>PnP HDR (J4N1)</a:t>
              </a:r>
            </a:p>
          </p:txBody>
        </p:sp>
      </p:grpSp>
      <p:grpSp>
        <p:nvGrpSpPr>
          <p:cNvPr id="294" name="Group 293">
            <a:extLst>
              <a:ext uri="{FF2B5EF4-FFF2-40B4-BE49-F238E27FC236}">
                <a16:creationId xmlns:a16="http://schemas.microsoft.com/office/drawing/2014/main" id="{A043BC83-835C-ABEA-A961-09689FF04588}"/>
              </a:ext>
            </a:extLst>
          </p:cNvPr>
          <p:cNvGrpSpPr/>
          <p:nvPr/>
        </p:nvGrpSpPr>
        <p:grpSpPr>
          <a:xfrm>
            <a:off x="3370634" y="1136395"/>
            <a:ext cx="556713" cy="414344"/>
            <a:chOff x="3638628" y="1111575"/>
            <a:chExt cx="556713" cy="414344"/>
          </a:xfrm>
        </p:grpSpPr>
        <p:sp>
          <p:nvSpPr>
            <p:cNvPr id="297" name="Rounded Rectangle 217">
              <a:extLst>
                <a:ext uri="{FF2B5EF4-FFF2-40B4-BE49-F238E27FC236}">
                  <a16:creationId xmlns:a16="http://schemas.microsoft.com/office/drawing/2014/main" id="{A304A41D-FD19-8AF9-B449-FA401B5B80E0}"/>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98" name="Rectangle 297">
              <a:extLst>
                <a:ext uri="{FF2B5EF4-FFF2-40B4-BE49-F238E27FC236}">
                  <a16:creationId xmlns:a16="http://schemas.microsoft.com/office/drawing/2014/main" id="{E1928F23-5548-746B-CACF-7F3622EC9F57}"/>
                </a:ext>
              </a:extLst>
            </p:cNvPr>
            <p:cNvSpPr/>
            <p:nvPr/>
          </p:nvSpPr>
          <p:spPr>
            <a:xfrm>
              <a:off x="3638628" y="1111575"/>
              <a:ext cx="556713" cy="414344"/>
            </a:xfrm>
            <a:prstGeom prst="rect">
              <a:avLst/>
            </a:prstGeom>
            <a:noFill/>
          </p:spPr>
          <p:txBody>
            <a:bodyPr wrap="square" lIns="121920" tIns="60960" rIns="121920" bIns="60960">
              <a:spAutoFit/>
            </a:bodyPr>
            <a:lstStyle/>
            <a:p>
              <a:pPr algn="ctr"/>
              <a:r>
                <a:rPr lang="en-US" sz="700" b="1">
                  <a:ln w="0"/>
                  <a:solidFill>
                    <a:srgbClr val="FFFF00"/>
                  </a:solidFill>
                  <a:highlight>
                    <a:srgbClr val="000000"/>
                  </a:highlight>
                </a:rPr>
                <a:t>PnP HDR (J3L1)</a:t>
              </a:r>
            </a:p>
          </p:txBody>
        </p:sp>
      </p:grpSp>
      <p:grpSp>
        <p:nvGrpSpPr>
          <p:cNvPr id="299" name="Group 298">
            <a:extLst>
              <a:ext uri="{FF2B5EF4-FFF2-40B4-BE49-F238E27FC236}">
                <a16:creationId xmlns:a16="http://schemas.microsoft.com/office/drawing/2014/main" id="{9434F1FD-4635-0C97-5268-4C39592E9F3E}"/>
              </a:ext>
            </a:extLst>
          </p:cNvPr>
          <p:cNvGrpSpPr/>
          <p:nvPr/>
        </p:nvGrpSpPr>
        <p:grpSpPr>
          <a:xfrm>
            <a:off x="3322341" y="2393601"/>
            <a:ext cx="556713" cy="414344"/>
            <a:chOff x="3615837" y="1132207"/>
            <a:chExt cx="556713" cy="414344"/>
          </a:xfrm>
        </p:grpSpPr>
        <p:sp>
          <p:nvSpPr>
            <p:cNvPr id="300" name="Rounded Rectangle 217">
              <a:extLst>
                <a:ext uri="{FF2B5EF4-FFF2-40B4-BE49-F238E27FC236}">
                  <a16:creationId xmlns:a16="http://schemas.microsoft.com/office/drawing/2014/main" id="{52ADE060-BDA6-48C9-1173-D661A1F29A49}"/>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01" name="Rectangle 300">
              <a:extLst>
                <a:ext uri="{FF2B5EF4-FFF2-40B4-BE49-F238E27FC236}">
                  <a16:creationId xmlns:a16="http://schemas.microsoft.com/office/drawing/2014/main" id="{24FCD2F9-37D2-1982-8961-286F06652E8A}"/>
                </a:ext>
              </a:extLst>
            </p:cNvPr>
            <p:cNvSpPr/>
            <p:nvPr/>
          </p:nvSpPr>
          <p:spPr>
            <a:xfrm>
              <a:off x="3615837" y="1132207"/>
              <a:ext cx="556713" cy="414344"/>
            </a:xfrm>
            <a:prstGeom prst="rect">
              <a:avLst/>
            </a:prstGeom>
            <a:noFill/>
          </p:spPr>
          <p:txBody>
            <a:bodyPr wrap="square" lIns="121920" tIns="60960" rIns="121920" bIns="60960">
              <a:spAutoFit/>
            </a:bodyPr>
            <a:lstStyle/>
            <a:p>
              <a:pPr algn="ctr"/>
              <a:r>
                <a:rPr lang="en-US" sz="700" b="1">
                  <a:ln w="0"/>
                  <a:solidFill>
                    <a:srgbClr val="FFFF00"/>
                  </a:solidFill>
                  <a:highlight>
                    <a:srgbClr val="000000"/>
                  </a:highlight>
                </a:rPr>
                <a:t>PnP HDR (J3N1)</a:t>
              </a:r>
            </a:p>
          </p:txBody>
        </p:sp>
      </p:grpSp>
      <p:sp>
        <p:nvSpPr>
          <p:cNvPr id="98" name="Title 2">
            <a:extLst>
              <a:ext uri="{FF2B5EF4-FFF2-40B4-BE49-F238E27FC236}">
                <a16:creationId xmlns:a16="http://schemas.microsoft.com/office/drawing/2014/main" id="{ACC3D506-E22F-A860-AE15-3AF595DFA21C}"/>
              </a:ext>
            </a:extLst>
          </p:cNvPr>
          <p:cNvSpPr txBox="1">
            <a:spLocks/>
          </p:cNvSpPr>
          <p:nvPr/>
        </p:nvSpPr>
        <p:spPr>
          <a:xfrm>
            <a:off x="508000" y="-8375"/>
            <a:ext cx="11785600" cy="743904"/>
          </a:xfrm>
          <a:prstGeom prst="rect">
            <a:avLst/>
          </a:prstGeom>
          <a:ln w="12700">
            <a:miter lim="400000"/>
          </a:ln>
        </p:spPr>
        <p:txBody>
          <a:bodyPr lIns="0" tIns="0" rIns="0" bIns="0" anchor="ctr">
            <a:normAutofit fontScale="82500" lnSpcReduction="10000"/>
          </a:bodyPr>
          <a:lstStyle>
            <a:lvl1pPr defTabSz="609600">
              <a:spcBef>
                <a:spcPts val="0"/>
              </a:spcBef>
              <a:defRPr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defTabSz="609600">
              <a:spcBef>
                <a:spcPts val="0"/>
              </a:spcBef>
              <a:defRPr sz="3300" b="1">
                <a:solidFill>
                  <a:srgbClr val="535353"/>
                </a:solidFill>
                <a:latin typeface="Helvetica"/>
                <a:ea typeface="Helvetica"/>
                <a:cs typeface="Helvetica"/>
                <a:sym typeface="Helvetica"/>
              </a:defRPr>
            </a:lvl2pPr>
            <a:lvl3pPr defTabSz="609600">
              <a:spcBef>
                <a:spcPts val="0"/>
              </a:spcBef>
              <a:defRPr sz="3300" b="1">
                <a:solidFill>
                  <a:srgbClr val="535353"/>
                </a:solidFill>
                <a:latin typeface="Helvetica"/>
                <a:ea typeface="Helvetica"/>
                <a:cs typeface="Helvetica"/>
                <a:sym typeface="Helvetica"/>
              </a:defRPr>
            </a:lvl3pPr>
            <a:lvl4pPr defTabSz="609600">
              <a:spcBef>
                <a:spcPts val="0"/>
              </a:spcBef>
              <a:defRPr sz="3300" b="1">
                <a:solidFill>
                  <a:srgbClr val="535353"/>
                </a:solidFill>
                <a:latin typeface="Helvetica"/>
                <a:ea typeface="Helvetica"/>
                <a:cs typeface="Helvetica"/>
                <a:sym typeface="Helvetica"/>
              </a:defRPr>
            </a:lvl4pPr>
            <a:lvl5pPr defTabSz="609600">
              <a:spcBef>
                <a:spcPts val="0"/>
              </a:spcBef>
              <a:defRPr sz="3300" b="1">
                <a:solidFill>
                  <a:srgbClr val="535353"/>
                </a:solidFill>
                <a:latin typeface="Helvetica"/>
                <a:ea typeface="Helvetica"/>
                <a:cs typeface="Helvetica"/>
                <a:sym typeface="Helvetica"/>
              </a:defRPr>
            </a:lvl5pPr>
            <a:lvl6pPr defTabSz="609600">
              <a:spcBef>
                <a:spcPts val="0"/>
              </a:spcBef>
              <a:defRPr sz="3300" b="1">
                <a:solidFill>
                  <a:srgbClr val="535353"/>
                </a:solidFill>
                <a:latin typeface="Helvetica"/>
                <a:ea typeface="Helvetica"/>
                <a:cs typeface="Helvetica"/>
                <a:sym typeface="Helvetica"/>
              </a:defRPr>
            </a:lvl6pPr>
            <a:lvl7pPr defTabSz="609600">
              <a:spcBef>
                <a:spcPts val="0"/>
              </a:spcBef>
              <a:defRPr sz="3300" b="1">
                <a:solidFill>
                  <a:srgbClr val="535353"/>
                </a:solidFill>
                <a:latin typeface="Helvetica"/>
                <a:ea typeface="Helvetica"/>
                <a:cs typeface="Helvetica"/>
                <a:sym typeface="Helvetica"/>
              </a:defRPr>
            </a:lvl7pPr>
            <a:lvl8pPr defTabSz="609600">
              <a:spcBef>
                <a:spcPts val="0"/>
              </a:spcBef>
              <a:defRPr sz="3300" b="1">
                <a:solidFill>
                  <a:srgbClr val="535353"/>
                </a:solidFill>
                <a:latin typeface="Helvetica"/>
                <a:ea typeface="Helvetica"/>
                <a:cs typeface="Helvetica"/>
                <a:sym typeface="Helvetica"/>
              </a:defRPr>
            </a:lvl8pPr>
            <a:lvl9pPr defTabSz="609600">
              <a:spcBef>
                <a:spcPts val="0"/>
              </a:spcBef>
              <a:defRPr sz="3300" b="1">
                <a:solidFill>
                  <a:srgbClr val="535353"/>
                </a:solidFill>
                <a:latin typeface="Helvetica"/>
                <a:ea typeface="Helvetica"/>
                <a:cs typeface="Helvetica"/>
                <a:sym typeface="Helvetica"/>
              </a:defRPr>
            </a:lvl9pPr>
          </a:lstStyle>
          <a:p>
            <a:r>
              <a:rPr lang="en-US"/>
              <a:t>WCL LP5x T3 RVP-Board Layout – </a:t>
            </a:r>
            <a:r>
              <a:rPr lang="en-US" sz="5300" b="1"/>
              <a:t>BOTTOM (Flipped)</a:t>
            </a:r>
            <a:endParaRPr lang="en-US"/>
          </a:p>
        </p:txBody>
      </p:sp>
      <p:grpSp>
        <p:nvGrpSpPr>
          <p:cNvPr id="6" name="Group 5">
            <a:extLst>
              <a:ext uri="{FF2B5EF4-FFF2-40B4-BE49-F238E27FC236}">
                <a16:creationId xmlns:a16="http://schemas.microsoft.com/office/drawing/2014/main" id="{8536AAC1-738D-C7C7-35C0-49F84D04172A}"/>
              </a:ext>
            </a:extLst>
          </p:cNvPr>
          <p:cNvGrpSpPr/>
          <p:nvPr/>
        </p:nvGrpSpPr>
        <p:grpSpPr>
          <a:xfrm>
            <a:off x="5170837" y="2724027"/>
            <a:ext cx="605355" cy="436581"/>
            <a:chOff x="3626002" y="1316695"/>
            <a:chExt cx="556713" cy="250662"/>
          </a:xfrm>
        </p:grpSpPr>
        <p:sp>
          <p:nvSpPr>
            <p:cNvPr id="7" name="Rounded Rectangle 217">
              <a:extLst>
                <a:ext uri="{FF2B5EF4-FFF2-40B4-BE49-F238E27FC236}">
                  <a16:creationId xmlns:a16="http://schemas.microsoft.com/office/drawing/2014/main" id="{E5092950-9151-0524-3E6E-99B8DA546486}"/>
                </a:ext>
              </a:extLst>
            </p:cNvPr>
            <p:cNvSpPr/>
            <p:nvPr/>
          </p:nvSpPr>
          <p:spPr>
            <a:xfrm>
              <a:off x="3767363" y="1316695"/>
              <a:ext cx="299288"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8" name="Rectangle 7">
              <a:extLst>
                <a:ext uri="{FF2B5EF4-FFF2-40B4-BE49-F238E27FC236}">
                  <a16:creationId xmlns:a16="http://schemas.microsoft.com/office/drawing/2014/main" id="{762C3FC0-73D0-DA84-6DEF-F417A5A440EB}"/>
                </a:ext>
              </a:extLst>
            </p:cNvPr>
            <p:cNvSpPr/>
            <p:nvPr/>
          </p:nvSpPr>
          <p:spPr>
            <a:xfrm>
              <a:off x="3626002" y="1329462"/>
              <a:ext cx="556713" cy="237895"/>
            </a:xfrm>
            <a:prstGeom prst="rect">
              <a:avLst/>
            </a:prstGeom>
            <a:noFill/>
          </p:spPr>
          <p:txBody>
            <a:bodyPr wrap="square" lIns="121920" tIns="60960" rIns="121920" bIns="60960">
              <a:spAutoFit/>
            </a:bodyPr>
            <a:lstStyle/>
            <a:p>
              <a:pPr algn="ctr"/>
              <a:r>
                <a:rPr lang="en-US" sz="700" b="1">
                  <a:ln w="0"/>
                  <a:solidFill>
                    <a:srgbClr val="FFFF00"/>
                  </a:solidFill>
                  <a:highlight>
                    <a:srgbClr val="000000"/>
                  </a:highlight>
                </a:rPr>
                <a:t>PnP HDR (J5P1)</a:t>
              </a:r>
            </a:p>
          </p:txBody>
        </p:sp>
      </p:grpSp>
      <p:grpSp>
        <p:nvGrpSpPr>
          <p:cNvPr id="10" name="Group 9">
            <a:extLst>
              <a:ext uri="{FF2B5EF4-FFF2-40B4-BE49-F238E27FC236}">
                <a16:creationId xmlns:a16="http://schemas.microsoft.com/office/drawing/2014/main" id="{16278ACB-744F-B3F1-E0F1-43D0515F32E9}"/>
              </a:ext>
            </a:extLst>
          </p:cNvPr>
          <p:cNvGrpSpPr/>
          <p:nvPr/>
        </p:nvGrpSpPr>
        <p:grpSpPr>
          <a:xfrm>
            <a:off x="6710788" y="1369713"/>
            <a:ext cx="556713" cy="414344"/>
            <a:chOff x="3638628" y="1111575"/>
            <a:chExt cx="556713" cy="414344"/>
          </a:xfrm>
        </p:grpSpPr>
        <p:sp>
          <p:nvSpPr>
            <p:cNvPr id="11" name="Rounded Rectangle 217">
              <a:extLst>
                <a:ext uri="{FF2B5EF4-FFF2-40B4-BE49-F238E27FC236}">
                  <a16:creationId xmlns:a16="http://schemas.microsoft.com/office/drawing/2014/main" id="{A133B7E0-2399-84E0-44BC-E126465D2B38}"/>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2" name="Rectangle 11">
              <a:extLst>
                <a:ext uri="{FF2B5EF4-FFF2-40B4-BE49-F238E27FC236}">
                  <a16:creationId xmlns:a16="http://schemas.microsoft.com/office/drawing/2014/main" id="{EF4478EC-8C11-1EC0-807E-6C38AB117C23}"/>
                </a:ext>
              </a:extLst>
            </p:cNvPr>
            <p:cNvSpPr/>
            <p:nvPr/>
          </p:nvSpPr>
          <p:spPr>
            <a:xfrm>
              <a:off x="3638628" y="1111575"/>
              <a:ext cx="556713" cy="414344"/>
            </a:xfrm>
            <a:prstGeom prst="rect">
              <a:avLst/>
            </a:prstGeom>
            <a:noFill/>
          </p:spPr>
          <p:txBody>
            <a:bodyPr wrap="square" lIns="121920" tIns="60960" rIns="121920" bIns="60960">
              <a:spAutoFit/>
            </a:bodyPr>
            <a:lstStyle/>
            <a:p>
              <a:pPr algn="ctr"/>
              <a:r>
                <a:rPr lang="en-US" sz="700" b="1">
                  <a:ln w="0"/>
                  <a:solidFill>
                    <a:srgbClr val="FFFF00"/>
                  </a:solidFill>
                  <a:highlight>
                    <a:srgbClr val="000000"/>
                  </a:highlight>
                </a:rPr>
                <a:t>PnP HDR (J7M2)</a:t>
              </a:r>
            </a:p>
          </p:txBody>
        </p:sp>
      </p:grpSp>
      <p:grpSp>
        <p:nvGrpSpPr>
          <p:cNvPr id="19" name="Group 18">
            <a:extLst>
              <a:ext uri="{FF2B5EF4-FFF2-40B4-BE49-F238E27FC236}">
                <a16:creationId xmlns:a16="http://schemas.microsoft.com/office/drawing/2014/main" id="{6B44B3E1-24C9-F24D-6466-595471832A4F}"/>
              </a:ext>
            </a:extLst>
          </p:cNvPr>
          <p:cNvGrpSpPr/>
          <p:nvPr/>
        </p:nvGrpSpPr>
        <p:grpSpPr>
          <a:xfrm>
            <a:off x="8134154" y="1146816"/>
            <a:ext cx="556713" cy="414344"/>
            <a:chOff x="3638628" y="1111575"/>
            <a:chExt cx="556713" cy="414344"/>
          </a:xfrm>
        </p:grpSpPr>
        <p:sp>
          <p:nvSpPr>
            <p:cNvPr id="20" name="Rounded Rectangle 217">
              <a:extLst>
                <a:ext uri="{FF2B5EF4-FFF2-40B4-BE49-F238E27FC236}">
                  <a16:creationId xmlns:a16="http://schemas.microsoft.com/office/drawing/2014/main" id="{3A21FF2F-2E03-E8DF-9102-96FE29D5C093}"/>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1" name="Rectangle 20">
              <a:extLst>
                <a:ext uri="{FF2B5EF4-FFF2-40B4-BE49-F238E27FC236}">
                  <a16:creationId xmlns:a16="http://schemas.microsoft.com/office/drawing/2014/main" id="{2776CC86-96B9-A927-F842-A274637861D5}"/>
                </a:ext>
              </a:extLst>
            </p:cNvPr>
            <p:cNvSpPr/>
            <p:nvPr/>
          </p:nvSpPr>
          <p:spPr>
            <a:xfrm>
              <a:off x="3638628" y="1111575"/>
              <a:ext cx="556713" cy="414344"/>
            </a:xfrm>
            <a:prstGeom prst="rect">
              <a:avLst/>
            </a:prstGeom>
            <a:noFill/>
          </p:spPr>
          <p:txBody>
            <a:bodyPr wrap="square" lIns="121920" tIns="60960" rIns="121920" bIns="60960">
              <a:spAutoFit/>
            </a:bodyPr>
            <a:lstStyle/>
            <a:p>
              <a:pPr algn="ctr"/>
              <a:r>
                <a:rPr lang="en-US" sz="700" b="1">
                  <a:ln w="0"/>
                  <a:solidFill>
                    <a:srgbClr val="FFFF00"/>
                  </a:solidFill>
                  <a:highlight>
                    <a:srgbClr val="000000"/>
                  </a:highlight>
                </a:rPr>
                <a:t>PnP HDR (J9L1)</a:t>
              </a:r>
            </a:p>
          </p:txBody>
        </p:sp>
      </p:grpSp>
      <p:grpSp>
        <p:nvGrpSpPr>
          <p:cNvPr id="18" name="Group 17">
            <a:extLst>
              <a:ext uri="{FF2B5EF4-FFF2-40B4-BE49-F238E27FC236}">
                <a16:creationId xmlns:a16="http://schemas.microsoft.com/office/drawing/2014/main" id="{E947EDD4-8C6D-B3F4-0A48-874544DEDD68}"/>
              </a:ext>
            </a:extLst>
          </p:cNvPr>
          <p:cNvGrpSpPr/>
          <p:nvPr/>
        </p:nvGrpSpPr>
        <p:grpSpPr>
          <a:xfrm>
            <a:off x="6828101" y="3138789"/>
            <a:ext cx="556713" cy="414344"/>
            <a:chOff x="6828101" y="3138789"/>
            <a:chExt cx="556713" cy="414344"/>
          </a:xfrm>
        </p:grpSpPr>
        <p:sp>
          <p:nvSpPr>
            <p:cNvPr id="24" name="Rounded Rectangle 217">
              <a:extLst>
                <a:ext uri="{FF2B5EF4-FFF2-40B4-BE49-F238E27FC236}">
                  <a16:creationId xmlns:a16="http://schemas.microsoft.com/office/drawing/2014/main" id="{AF55C914-75B2-8CFB-D57C-89F6B9D51B86}"/>
                </a:ext>
              </a:extLst>
            </p:cNvPr>
            <p:cNvSpPr/>
            <p:nvPr/>
          </p:nvSpPr>
          <p:spPr>
            <a:xfrm>
              <a:off x="6921274" y="3161836"/>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5" name="Rectangle 24">
              <a:extLst>
                <a:ext uri="{FF2B5EF4-FFF2-40B4-BE49-F238E27FC236}">
                  <a16:creationId xmlns:a16="http://schemas.microsoft.com/office/drawing/2014/main" id="{2986B869-2905-56CC-7BE2-03554A0B4180}"/>
                </a:ext>
              </a:extLst>
            </p:cNvPr>
            <p:cNvSpPr/>
            <p:nvPr/>
          </p:nvSpPr>
          <p:spPr>
            <a:xfrm>
              <a:off x="6828101" y="3138789"/>
              <a:ext cx="556713" cy="414344"/>
            </a:xfrm>
            <a:prstGeom prst="rect">
              <a:avLst/>
            </a:prstGeom>
            <a:noFill/>
          </p:spPr>
          <p:txBody>
            <a:bodyPr wrap="square" lIns="121920" tIns="60960" rIns="121920" bIns="60960">
              <a:spAutoFit/>
            </a:bodyPr>
            <a:lstStyle/>
            <a:p>
              <a:pPr algn="ctr"/>
              <a:r>
                <a:rPr lang="en-US" sz="700" b="1">
                  <a:ln w="0"/>
                  <a:solidFill>
                    <a:srgbClr val="FFFF00"/>
                  </a:solidFill>
                  <a:highlight>
                    <a:srgbClr val="000000"/>
                  </a:highlight>
                </a:rPr>
                <a:t>PnP HDR (J7P2)</a:t>
              </a:r>
            </a:p>
          </p:txBody>
        </p:sp>
      </p:grpSp>
      <p:sp>
        <p:nvSpPr>
          <p:cNvPr id="29" name="Rectangle 28">
            <a:extLst>
              <a:ext uri="{FF2B5EF4-FFF2-40B4-BE49-F238E27FC236}">
                <a16:creationId xmlns:a16="http://schemas.microsoft.com/office/drawing/2014/main" id="{DFEB3E10-B6E6-68E0-B87C-9386447B8AA7}"/>
              </a:ext>
            </a:extLst>
          </p:cNvPr>
          <p:cNvSpPr/>
          <p:nvPr/>
        </p:nvSpPr>
        <p:spPr>
          <a:xfrm>
            <a:off x="9147317" y="2748776"/>
            <a:ext cx="1372305" cy="345159"/>
          </a:xfrm>
          <a:prstGeom prst="rect">
            <a:avLst/>
          </a:prstGeom>
          <a:noFill/>
        </p:spPr>
        <p:txBody>
          <a:bodyPr wrap="square" lIns="121920" tIns="60960" rIns="121920" bIns="60960">
            <a:spAutoFit/>
          </a:bodyPr>
          <a:lstStyle/>
          <a:p>
            <a:pPr algn="r"/>
            <a:r>
              <a:rPr lang="en-US" sz="800" b="1">
                <a:ln w="0"/>
                <a:solidFill>
                  <a:srgbClr val="C00000"/>
                </a:solidFill>
                <a:highlight>
                  <a:srgbClr val="00FF00"/>
                </a:highlight>
              </a:rPr>
              <a:t>PD validation header** (J9P1)</a:t>
            </a:r>
          </a:p>
        </p:txBody>
      </p:sp>
      <p:grpSp>
        <p:nvGrpSpPr>
          <p:cNvPr id="30" name="Group 29">
            <a:extLst>
              <a:ext uri="{FF2B5EF4-FFF2-40B4-BE49-F238E27FC236}">
                <a16:creationId xmlns:a16="http://schemas.microsoft.com/office/drawing/2014/main" id="{C1C0A61A-5FE8-21DD-4B71-02D8155BB55A}"/>
              </a:ext>
            </a:extLst>
          </p:cNvPr>
          <p:cNvGrpSpPr/>
          <p:nvPr/>
        </p:nvGrpSpPr>
        <p:grpSpPr>
          <a:xfrm>
            <a:off x="5363900" y="3411144"/>
            <a:ext cx="1272829" cy="520775"/>
            <a:chOff x="3392818" y="1227613"/>
            <a:chExt cx="1272829" cy="361384"/>
          </a:xfrm>
        </p:grpSpPr>
        <p:sp>
          <p:nvSpPr>
            <p:cNvPr id="31" name="Rounded Rectangle 217">
              <a:extLst>
                <a:ext uri="{FF2B5EF4-FFF2-40B4-BE49-F238E27FC236}">
                  <a16:creationId xmlns:a16="http://schemas.microsoft.com/office/drawing/2014/main" id="{1865FCEE-4A85-653C-8DAB-312FB7F590AB}"/>
                </a:ext>
              </a:extLst>
            </p:cNvPr>
            <p:cNvSpPr/>
            <p:nvPr/>
          </p:nvSpPr>
          <p:spPr>
            <a:xfrm>
              <a:off x="3715374" y="1316695"/>
              <a:ext cx="674042" cy="27230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2" name="Rectangle 31">
              <a:extLst>
                <a:ext uri="{FF2B5EF4-FFF2-40B4-BE49-F238E27FC236}">
                  <a16:creationId xmlns:a16="http://schemas.microsoft.com/office/drawing/2014/main" id="{D6CF5D87-F465-780B-1AE0-304C564CB7C6}"/>
                </a:ext>
              </a:extLst>
            </p:cNvPr>
            <p:cNvSpPr/>
            <p:nvPr/>
          </p:nvSpPr>
          <p:spPr>
            <a:xfrm>
              <a:off x="3392818" y="1227613"/>
              <a:ext cx="1272829" cy="220251"/>
            </a:xfrm>
            <a:prstGeom prst="rect">
              <a:avLst/>
            </a:prstGeom>
            <a:noFill/>
          </p:spPr>
          <p:txBody>
            <a:bodyPr wrap="square" lIns="121920" tIns="60960" rIns="121920" bIns="60960">
              <a:spAutoFit/>
            </a:bodyPr>
            <a:lstStyle/>
            <a:p>
              <a:pPr algn="ctr"/>
              <a:r>
                <a:rPr lang="en-US" sz="700" b="1">
                  <a:ln w="0"/>
                  <a:solidFill>
                    <a:srgbClr val="FFFF00"/>
                  </a:solidFill>
                  <a:highlight>
                    <a:srgbClr val="000000"/>
                  </a:highlight>
                </a:rPr>
                <a:t>M.2 UFS Discrete Con (J6U1)</a:t>
              </a:r>
            </a:p>
          </p:txBody>
        </p:sp>
      </p:grpSp>
      <p:grpSp>
        <p:nvGrpSpPr>
          <p:cNvPr id="33" name="Group 32">
            <a:extLst>
              <a:ext uri="{FF2B5EF4-FFF2-40B4-BE49-F238E27FC236}">
                <a16:creationId xmlns:a16="http://schemas.microsoft.com/office/drawing/2014/main" id="{C8359FF3-C01C-8F65-EA92-387ED22180A5}"/>
              </a:ext>
            </a:extLst>
          </p:cNvPr>
          <p:cNvGrpSpPr/>
          <p:nvPr/>
        </p:nvGrpSpPr>
        <p:grpSpPr>
          <a:xfrm>
            <a:off x="5064278" y="5159011"/>
            <a:ext cx="556713" cy="414344"/>
            <a:chOff x="3619014" y="1118553"/>
            <a:chExt cx="556713" cy="414344"/>
          </a:xfrm>
        </p:grpSpPr>
        <p:sp>
          <p:nvSpPr>
            <p:cNvPr id="34" name="Rounded Rectangle 217">
              <a:extLst>
                <a:ext uri="{FF2B5EF4-FFF2-40B4-BE49-F238E27FC236}">
                  <a16:creationId xmlns:a16="http://schemas.microsoft.com/office/drawing/2014/main" id="{5B7B8291-D3A8-E749-6322-41D97A895F71}"/>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5" name="Rectangle 34">
              <a:extLst>
                <a:ext uri="{FF2B5EF4-FFF2-40B4-BE49-F238E27FC236}">
                  <a16:creationId xmlns:a16="http://schemas.microsoft.com/office/drawing/2014/main" id="{EEE73B4C-5B0F-47EF-7419-26075A104006}"/>
                </a:ext>
              </a:extLst>
            </p:cNvPr>
            <p:cNvSpPr/>
            <p:nvPr/>
          </p:nvSpPr>
          <p:spPr>
            <a:xfrm>
              <a:off x="3619014" y="1118553"/>
              <a:ext cx="556713" cy="414344"/>
            </a:xfrm>
            <a:prstGeom prst="rect">
              <a:avLst/>
            </a:prstGeom>
            <a:noFill/>
          </p:spPr>
          <p:txBody>
            <a:bodyPr wrap="square" lIns="121920" tIns="60960" rIns="121920" bIns="60960">
              <a:spAutoFit/>
            </a:bodyPr>
            <a:lstStyle/>
            <a:p>
              <a:pPr algn="ctr"/>
              <a:r>
                <a:rPr lang="en-US" sz="700" b="1">
                  <a:ln w="0"/>
                  <a:solidFill>
                    <a:srgbClr val="FFFF00"/>
                  </a:solidFill>
                  <a:highlight>
                    <a:srgbClr val="000000"/>
                  </a:highlight>
                </a:rPr>
                <a:t>PnP HDR (J5V2)</a:t>
              </a:r>
            </a:p>
          </p:txBody>
        </p:sp>
      </p:grpSp>
      <p:grpSp>
        <p:nvGrpSpPr>
          <p:cNvPr id="36" name="Group 35">
            <a:extLst>
              <a:ext uri="{FF2B5EF4-FFF2-40B4-BE49-F238E27FC236}">
                <a16:creationId xmlns:a16="http://schemas.microsoft.com/office/drawing/2014/main" id="{CB8AE06C-A8BD-4105-B21F-885808EE74EF}"/>
              </a:ext>
            </a:extLst>
          </p:cNvPr>
          <p:cNvGrpSpPr/>
          <p:nvPr/>
        </p:nvGrpSpPr>
        <p:grpSpPr>
          <a:xfrm>
            <a:off x="4645937" y="5163184"/>
            <a:ext cx="556713" cy="414344"/>
            <a:chOff x="3619014" y="1118553"/>
            <a:chExt cx="556713" cy="414344"/>
          </a:xfrm>
        </p:grpSpPr>
        <p:sp>
          <p:nvSpPr>
            <p:cNvPr id="37" name="Rounded Rectangle 217">
              <a:extLst>
                <a:ext uri="{FF2B5EF4-FFF2-40B4-BE49-F238E27FC236}">
                  <a16:creationId xmlns:a16="http://schemas.microsoft.com/office/drawing/2014/main" id="{53E036B6-80FC-FB99-06FB-AE2A126B1646}"/>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8" name="Rectangle 37">
              <a:extLst>
                <a:ext uri="{FF2B5EF4-FFF2-40B4-BE49-F238E27FC236}">
                  <a16:creationId xmlns:a16="http://schemas.microsoft.com/office/drawing/2014/main" id="{1F26E67F-E58E-6880-DEDA-03FD8046C4EF}"/>
                </a:ext>
              </a:extLst>
            </p:cNvPr>
            <p:cNvSpPr/>
            <p:nvPr/>
          </p:nvSpPr>
          <p:spPr>
            <a:xfrm>
              <a:off x="3619014" y="1118553"/>
              <a:ext cx="556713" cy="414344"/>
            </a:xfrm>
            <a:prstGeom prst="rect">
              <a:avLst/>
            </a:prstGeom>
            <a:noFill/>
          </p:spPr>
          <p:txBody>
            <a:bodyPr wrap="square" lIns="121920" tIns="60960" rIns="121920" bIns="60960">
              <a:spAutoFit/>
            </a:bodyPr>
            <a:lstStyle/>
            <a:p>
              <a:pPr algn="ctr"/>
              <a:r>
                <a:rPr lang="en-US" sz="700" b="1">
                  <a:ln w="0"/>
                  <a:solidFill>
                    <a:srgbClr val="FFFF00"/>
                  </a:solidFill>
                  <a:highlight>
                    <a:srgbClr val="000000"/>
                  </a:highlight>
                </a:rPr>
                <a:t>PnP HDR (J4V4)</a:t>
              </a:r>
            </a:p>
          </p:txBody>
        </p:sp>
      </p:grpSp>
      <p:grpSp>
        <p:nvGrpSpPr>
          <p:cNvPr id="39" name="Group 38">
            <a:extLst>
              <a:ext uri="{FF2B5EF4-FFF2-40B4-BE49-F238E27FC236}">
                <a16:creationId xmlns:a16="http://schemas.microsoft.com/office/drawing/2014/main" id="{F8F550CB-C05A-FB55-4AD7-6E0563B125D5}"/>
              </a:ext>
            </a:extLst>
          </p:cNvPr>
          <p:cNvGrpSpPr/>
          <p:nvPr/>
        </p:nvGrpSpPr>
        <p:grpSpPr>
          <a:xfrm>
            <a:off x="8109273" y="4764518"/>
            <a:ext cx="556713" cy="414344"/>
            <a:chOff x="7869429" y="1893465"/>
            <a:chExt cx="556713" cy="925313"/>
          </a:xfrm>
        </p:grpSpPr>
        <p:sp>
          <p:nvSpPr>
            <p:cNvPr id="40" name="Rounded Rectangle 217">
              <a:extLst>
                <a:ext uri="{FF2B5EF4-FFF2-40B4-BE49-F238E27FC236}">
                  <a16:creationId xmlns:a16="http://schemas.microsoft.com/office/drawing/2014/main" id="{0254DA2B-F097-FB68-6222-6DC07A6E948B}"/>
                </a:ext>
              </a:extLst>
            </p:cNvPr>
            <p:cNvSpPr/>
            <p:nvPr/>
          </p:nvSpPr>
          <p:spPr>
            <a:xfrm>
              <a:off x="8028294" y="2284112"/>
              <a:ext cx="380315" cy="41434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41" name="Rectangle 40">
              <a:extLst>
                <a:ext uri="{FF2B5EF4-FFF2-40B4-BE49-F238E27FC236}">
                  <a16:creationId xmlns:a16="http://schemas.microsoft.com/office/drawing/2014/main" id="{A0D0E9BD-86A4-3000-82B9-804929FD9E1A}"/>
                </a:ext>
              </a:extLst>
            </p:cNvPr>
            <p:cNvSpPr/>
            <p:nvPr/>
          </p:nvSpPr>
          <p:spPr>
            <a:xfrm>
              <a:off x="7869429" y="1893465"/>
              <a:ext cx="556713" cy="925313"/>
            </a:xfrm>
            <a:prstGeom prst="rect">
              <a:avLst/>
            </a:prstGeom>
            <a:noFill/>
          </p:spPr>
          <p:txBody>
            <a:bodyPr wrap="square" lIns="121920" tIns="60960" rIns="121920" bIns="60960">
              <a:spAutoFit/>
            </a:bodyPr>
            <a:lstStyle/>
            <a:p>
              <a:pPr algn="ctr"/>
              <a:r>
                <a:rPr lang="en-US" sz="700" b="1">
                  <a:ln w="0"/>
                  <a:solidFill>
                    <a:srgbClr val="FFFF00"/>
                  </a:solidFill>
                  <a:highlight>
                    <a:srgbClr val="000000"/>
                  </a:highlight>
                </a:rPr>
                <a:t>PnP HDR (J9U1)</a:t>
              </a:r>
            </a:p>
          </p:txBody>
        </p:sp>
      </p:grpSp>
      <p:grpSp>
        <p:nvGrpSpPr>
          <p:cNvPr id="42" name="Group 41">
            <a:extLst>
              <a:ext uri="{FF2B5EF4-FFF2-40B4-BE49-F238E27FC236}">
                <a16:creationId xmlns:a16="http://schemas.microsoft.com/office/drawing/2014/main" id="{46C4FC6B-AAC6-DF1A-6227-4CB6A5D17BD3}"/>
              </a:ext>
            </a:extLst>
          </p:cNvPr>
          <p:cNvGrpSpPr/>
          <p:nvPr/>
        </p:nvGrpSpPr>
        <p:grpSpPr>
          <a:xfrm>
            <a:off x="3967373" y="5254509"/>
            <a:ext cx="556713" cy="414344"/>
            <a:chOff x="3644312" y="1136361"/>
            <a:chExt cx="556713" cy="414344"/>
          </a:xfrm>
        </p:grpSpPr>
        <p:sp>
          <p:nvSpPr>
            <p:cNvPr id="43" name="Rounded Rectangle 217">
              <a:extLst>
                <a:ext uri="{FF2B5EF4-FFF2-40B4-BE49-F238E27FC236}">
                  <a16:creationId xmlns:a16="http://schemas.microsoft.com/office/drawing/2014/main" id="{076AF1EC-94BC-C6CE-E83D-5B35D15130C4}"/>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44" name="Rectangle 43">
              <a:extLst>
                <a:ext uri="{FF2B5EF4-FFF2-40B4-BE49-F238E27FC236}">
                  <a16:creationId xmlns:a16="http://schemas.microsoft.com/office/drawing/2014/main" id="{B7D5BCE8-3D33-646F-234C-A12A0AB6C065}"/>
                </a:ext>
              </a:extLst>
            </p:cNvPr>
            <p:cNvSpPr/>
            <p:nvPr/>
          </p:nvSpPr>
          <p:spPr>
            <a:xfrm>
              <a:off x="3644312" y="1136361"/>
              <a:ext cx="556713" cy="414344"/>
            </a:xfrm>
            <a:prstGeom prst="rect">
              <a:avLst/>
            </a:prstGeom>
            <a:noFill/>
          </p:spPr>
          <p:txBody>
            <a:bodyPr wrap="square" lIns="121920" tIns="60960" rIns="121920" bIns="60960">
              <a:spAutoFit/>
            </a:bodyPr>
            <a:lstStyle/>
            <a:p>
              <a:pPr algn="ctr"/>
              <a:r>
                <a:rPr lang="en-US" sz="700" b="1">
                  <a:ln w="0"/>
                  <a:solidFill>
                    <a:srgbClr val="FFFF00"/>
                  </a:solidFill>
                  <a:highlight>
                    <a:srgbClr val="000000"/>
                  </a:highlight>
                </a:rPr>
                <a:t>PnP HDR (J3V2) </a:t>
              </a:r>
            </a:p>
          </p:txBody>
        </p:sp>
      </p:grpSp>
      <p:grpSp>
        <p:nvGrpSpPr>
          <p:cNvPr id="45" name="Group 44">
            <a:extLst>
              <a:ext uri="{FF2B5EF4-FFF2-40B4-BE49-F238E27FC236}">
                <a16:creationId xmlns:a16="http://schemas.microsoft.com/office/drawing/2014/main" id="{107D34C8-A908-0E7A-148D-B49CF4D897EE}"/>
              </a:ext>
            </a:extLst>
          </p:cNvPr>
          <p:cNvGrpSpPr/>
          <p:nvPr/>
        </p:nvGrpSpPr>
        <p:grpSpPr>
          <a:xfrm rot="16200000">
            <a:off x="2777690" y="2475444"/>
            <a:ext cx="556713" cy="414344"/>
            <a:chOff x="3637288" y="1150853"/>
            <a:chExt cx="556713" cy="414344"/>
          </a:xfrm>
        </p:grpSpPr>
        <p:sp>
          <p:nvSpPr>
            <p:cNvPr id="46" name="Rounded Rectangle 217">
              <a:extLst>
                <a:ext uri="{FF2B5EF4-FFF2-40B4-BE49-F238E27FC236}">
                  <a16:creationId xmlns:a16="http://schemas.microsoft.com/office/drawing/2014/main" id="{03C25F77-3A57-979D-EA7F-9E7AA3D96223}"/>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47" name="Rectangle 46">
              <a:extLst>
                <a:ext uri="{FF2B5EF4-FFF2-40B4-BE49-F238E27FC236}">
                  <a16:creationId xmlns:a16="http://schemas.microsoft.com/office/drawing/2014/main" id="{52AF670B-51EF-2986-FAB1-47E1681120E9}"/>
                </a:ext>
              </a:extLst>
            </p:cNvPr>
            <p:cNvSpPr/>
            <p:nvPr/>
          </p:nvSpPr>
          <p:spPr>
            <a:xfrm>
              <a:off x="3637288" y="1150853"/>
              <a:ext cx="556713" cy="414344"/>
            </a:xfrm>
            <a:prstGeom prst="rect">
              <a:avLst/>
            </a:prstGeom>
            <a:noFill/>
          </p:spPr>
          <p:txBody>
            <a:bodyPr wrap="square" lIns="121920" tIns="60960" rIns="121920" bIns="60960">
              <a:spAutoFit/>
            </a:bodyPr>
            <a:lstStyle/>
            <a:p>
              <a:pPr algn="ctr"/>
              <a:r>
                <a:rPr lang="en-US" sz="700" b="1">
                  <a:ln w="0"/>
                  <a:solidFill>
                    <a:srgbClr val="FFFF00"/>
                  </a:solidFill>
                  <a:highlight>
                    <a:srgbClr val="000000"/>
                  </a:highlight>
                </a:rPr>
                <a:t>PnP HDR (J2N1)</a:t>
              </a:r>
            </a:p>
          </p:txBody>
        </p:sp>
      </p:grpSp>
      <p:cxnSp>
        <p:nvCxnSpPr>
          <p:cNvPr id="49" name="Straight Arrow Connector 48">
            <a:extLst>
              <a:ext uri="{FF2B5EF4-FFF2-40B4-BE49-F238E27FC236}">
                <a16:creationId xmlns:a16="http://schemas.microsoft.com/office/drawing/2014/main" id="{150B1B9C-CD21-0820-946A-2C19399AFBCB}"/>
              </a:ext>
            </a:extLst>
          </p:cNvPr>
          <p:cNvCxnSpPr>
            <a:cxnSpLocks/>
          </p:cNvCxnSpPr>
          <p:nvPr/>
        </p:nvCxnSpPr>
        <p:spPr>
          <a:xfrm flipH="1">
            <a:off x="8795886" y="2921356"/>
            <a:ext cx="515656" cy="0"/>
          </a:xfrm>
          <a:prstGeom prst="straightConnector1">
            <a:avLst/>
          </a:prstGeom>
          <a:ln w="158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ounded Rectangle 217">
            <a:extLst>
              <a:ext uri="{FF2B5EF4-FFF2-40B4-BE49-F238E27FC236}">
                <a16:creationId xmlns:a16="http://schemas.microsoft.com/office/drawing/2014/main" id="{892B97EE-DF36-A39F-2F21-2B7CEEE09D43}"/>
              </a:ext>
            </a:extLst>
          </p:cNvPr>
          <p:cNvSpPr/>
          <p:nvPr/>
        </p:nvSpPr>
        <p:spPr>
          <a:xfrm>
            <a:off x="3792282" y="6038390"/>
            <a:ext cx="174882" cy="14171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cxnSp>
        <p:nvCxnSpPr>
          <p:cNvPr id="51" name="Straight Arrow Connector 50">
            <a:extLst>
              <a:ext uri="{FF2B5EF4-FFF2-40B4-BE49-F238E27FC236}">
                <a16:creationId xmlns:a16="http://schemas.microsoft.com/office/drawing/2014/main" id="{84877F25-38B0-A855-E30B-A4CF7104C5AE}"/>
              </a:ext>
            </a:extLst>
          </p:cNvPr>
          <p:cNvCxnSpPr>
            <a:cxnSpLocks/>
          </p:cNvCxnSpPr>
          <p:nvPr/>
        </p:nvCxnSpPr>
        <p:spPr>
          <a:xfrm flipH="1">
            <a:off x="3975406" y="6119179"/>
            <a:ext cx="515656" cy="0"/>
          </a:xfrm>
          <a:prstGeom prst="straightConnector1">
            <a:avLst/>
          </a:prstGeom>
          <a:ln w="158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1B4A6300-030B-75D9-4D87-508A3E9E231F}"/>
              </a:ext>
            </a:extLst>
          </p:cNvPr>
          <p:cNvCxnSpPr>
            <a:cxnSpLocks/>
          </p:cNvCxnSpPr>
          <p:nvPr/>
        </p:nvCxnSpPr>
        <p:spPr>
          <a:xfrm flipV="1">
            <a:off x="4491062" y="6119498"/>
            <a:ext cx="0" cy="387982"/>
          </a:xfrm>
          <a:prstGeom prst="straightConnector1">
            <a:avLst/>
          </a:prstGeom>
          <a:ln w="15875">
            <a:solidFill>
              <a:srgbClr val="C00000"/>
            </a:solidFill>
            <a:tailEnd type="none"/>
          </a:ln>
          <a:effectLst/>
        </p:spPr>
        <p:style>
          <a:lnRef idx="2">
            <a:schemeClr val="accent1"/>
          </a:lnRef>
          <a:fillRef idx="0">
            <a:schemeClr val="accent1"/>
          </a:fillRef>
          <a:effectRef idx="1">
            <a:schemeClr val="accent1"/>
          </a:effectRef>
          <a:fontRef idx="minor">
            <a:schemeClr val="tx1"/>
          </a:fontRef>
        </p:style>
      </p:cxnSp>
      <p:sp>
        <p:nvSpPr>
          <p:cNvPr id="54" name="Rectangle 53">
            <a:extLst>
              <a:ext uri="{FF2B5EF4-FFF2-40B4-BE49-F238E27FC236}">
                <a16:creationId xmlns:a16="http://schemas.microsoft.com/office/drawing/2014/main" id="{59FC1710-FC19-92AC-3169-9E1AEF973709}"/>
              </a:ext>
            </a:extLst>
          </p:cNvPr>
          <p:cNvSpPr/>
          <p:nvPr/>
        </p:nvSpPr>
        <p:spPr>
          <a:xfrm>
            <a:off x="4173545" y="6465836"/>
            <a:ext cx="1372305" cy="234360"/>
          </a:xfrm>
          <a:prstGeom prst="rect">
            <a:avLst/>
          </a:prstGeom>
          <a:noFill/>
        </p:spPr>
        <p:txBody>
          <a:bodyPr wrap="square" lIns="121920" tIns="60960" rIns="121920" bIns="60960">
            <a:spAutoFit/>
          </a:bodyPr>
          <a:lstStyle/>
          <a:p>
            <a:r>
              <a:rPr lang="en-US" sz="800" b="1">
                <a:ln w="0"/>
                <a:solidFill>
                  <a:srgbClr val="C00000"/>
                </a:solidFill>
              </a:rPr>
              <a:t>KBD BKLT Conn (J3W1)</a:t>
            </a:r>
          </a:p>
        </p:txBody>
      </p:sp>
      <p:grpSp>
        <p:nvGrpSpPr>
          <p:cNvPr id="5" name="Group 4">
            <a:extLst>
              <a:ext uri="{FF2B5EF4-FFF2-40B4-BE49-F238E27FC236}">
                <a16:creationId xmlns:a16="http://schemas.microsoft.com/office/drawing/2014/main" id="{F1933ACB-6414-5284-B941-D0BFC7B96C7F}"/>
              </a:ext>
            </a:extLst>
          </p:cNvPr>
          <p:cNvGrpSpPr/>
          <p:nvPr/>
        </p:nvGrpSpPr>
        <p:grpSpPr>
          <a:xfrm rot="16200000">
            <a:off x="7144278" y="1393468"/>
            <a:ext cx="556713" cy="414344"/>
            <a:chOff x="3624647" y="1287951"/>
            <a:chExt cx="556713" cy="414344"/>
          </a:xfrm>
        </p:grpSpPr>
        <p:sp>
          <p:nvSpPr>
            <p:cNvPr id="13" name="Rounded Rectangle 217">
              <a:extLst>
                <a:ext uri="{FF2B5EF4-FFF2-40B4-BE49-F238E27FC236}">
                  <a16:creationId xmlns:a16="http://schemas.microsoft.com/office/drawing/2014/main" id="{0C221706-3DF9-6708-CEA1-4BF0C0C076D5}"/>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4" name="Rectangle 13">
              <a:extLst>
                <a:ext uri="{FF2B5EF4-FFF2-40B4-BE49-F238E27FC236}">
                  <a16:creationId xmlns:a16="http://schemas.microsoft.com/office/drawing/2014/main" id="{03E2FFCC-C04A-306A-C4F6-475E793CA249}"/>
                </a:ext>
              </a:extLst>
            </p:cNvPr>
            <p:cNvSpPr/>
            <p:nvPr/>
          </p:nvSpPr>
          <p:spPr>
            <a:xfrm>
              <a:off x="3624647" y="1287951"/>
              <a:ext cx="556713" cy="414344"/>
            </a:xfrm>
            <a:prstGeom prst="rect">
              <a:avLst/>
            </a:prstGeom>
            <a:noFill/>
          </p:spPr>
          <p:txBody>
            <a:bodyPr wrap="square" lIns="121920" tIns="60960" rIns="121920" bIns="60960">
              <a:spAutoFit/>
            </a:bodyPr>
            <a:lstStyle/>
            <a:p>
              <a:pPr algn="ctr"/>
              <a:r>
                <a:rPr lang="en-US" sz="700" b="1">
                  <a:ln w="0"/>
                  <a:solidFill>
                    <a:srgbClr val="FFFF00"/>
                  </a:solidFill>
                  <a:highlight>
                    <a:srgbClr val="000000"/>
                  </a:highlight>
                </a:rPr>
                <a:t>PnP HDR (J7M1)</a:t>
              </a:r>
            </a:p>
          </p:txBody>
        </p:sp>
      </p:grpSp>
      <p:sp>
        <p:nvSpPr>
          <p:cNvPr id="3" name="Rectangle 2">
            <a:extLst>
              <a:ext uri="{FF2B5EF4-FFF2-40B4-BE49-F238E27FC236}">
                <a16:creationId xmlns:a16="http://schemas.microsoft.com/office/drawing/2014/main" id="{8234A7F2-32B3-E564-5E05-E2C8C6124F3F}"/>
              </a:ext>
            </a:extLst>
          </p:cNvPr>
          <p:cNvSpPr/>
          <p:nvPr/>
        </p:nvSpPr>
        <p:spPr>
          <a:xfrm>
            <a:off x="10418646" y="610162"/>
            <a:ext cx="1473839" cy="345159"/>
          </a:xfrm>
          <a:prstGeom prst="rect">
            <a:avLst/>
          </a:prstGeom>
          <a:noFill/>
        </p:spPr>
        <p:txBody>
          <a:bodyPr wrap="square" lIns="121920" tIns="60960" rIns="121920" bIns="60960">
            <a:spAutoFit/>
          </a:bodyPr>
          <a:lstStyle/>
          <a:p>
            <a:pPr>
              <a:spcBef>
                <a:spcPts val="0"/>
              </a:spcBef>
            </a:pPr>
            <a:r>
              <a:rPr lang="en-US" sz="800" b="1" u="sng">
                <a:ln w="0"/>
                <a:solidFill>
                  <a:schemeClr val="tx1"/>
                </a:solidFill>
                <a:highlight>
                  <a:srgbClr val="FFFF00"/>
                </a:highlight>
              </a:rPr>
              <a:t>Note:</a:t>
            </a:r>
          </a:p>
          <a:p>
            <a:pPr>
              <a:spcBef>
                <a:spcPts val="0"/>
              </a:spcBef>
            </a:pPr>
            <a:r>
              <a:rPr lang="en-US" sz="800" b="1">
                <a:ln w="0"/>
                <a:solidFill>
                  <a:srgbClr val="C00000"/>
                </a:solidFill>
                <a:highlight>
                  <a:srgbClr val="00FF00"/>
                </a:highlight>
              </a:rPr>
              <a:t>Rework Option Config**</a:t>
            </a:r>
          </a:p>
        </p:txBody>
      </p:sp>
      <p:sp>
        <p:nvSpPr>
          <p:cNvPr id="4" name="Rounded Rectangle 112">
            <a:extLst>
              <a:ext uri="{FF2B5EF4-FFF2-40B4-BE49-F238E27FC236}">
                <a16:creationId xmlns:a16="http://schemas.microsoft.com/office/drawing/2014/main" id="{889469E0-126D-7C75-3D3A-040CAB43E1AF}"/>
              </a:ext>
            </a:extLst>
          </p:cNvPr>
          <p:cNvSpPr/>
          <p:nvPr/>
        </p:nvSpPr>
        <p:spPr>
          <a:xfrm>
            <a:off x="8440317" y="1570011"/>
            <a:ext cx="317395" cy="30801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00000"/>
              </a:solidFill>
            </a:endParaRPr>
          </a:p>
        </p:txBody>
      </p:sp>
      <p:sp>
        <p:nvSpPr>
          <p:cNvPr id="9" name="Rectangle 8">
            <a:extLst>
              <a:ext uri="{FF2B5EF4-FFF2-40B4-BE49-F238E27FC236}">
                <a16:creationId xmlns:a16="http://schemas.microsoft.com/office/drawing/2014/main" id="{C191BE1C-1189-0986-276B-09FCAA77E4D5}"/>
              </a:ext>
            </a:extLst>
          </p:cNvPr>
          <p:cNvSpPr/>
          <p:nvPr/>
        </p:nvSpPr>
        <p:spPr>
          <a:xfrm>
            <a:off x="9147316" y="1569573"/>
            <a:ext cx="1372305" cy="345159"/>
          </a:xfrm>
          <a:prstGeom prst="rect">
            <a:avLst/>
          </a:prstGeom>
          <a:noFill/>
        </p:spPr>
        <p:txBody>
          <a:bodyPr wrap="square" lIns="121920" tIns="60960" rIns="121920" bIns="60960">
            <a:spAutoFit/>
          </a:bodyPr>
          <a:lstStyle/>
          <a:p>
            <a:pPr algn="r"/>
            <a:r>
              <a:rPr lang="en-US" sz="800" b="1">
                <a:ln w="0"/>
                <a:solidFill>
                  <a:srgbClr val="C00000"/>
                </a:solidFill>
              </a:rPr>
              <a:t>TCSS AIC 2 PD Address (SW9M1)</a:t>
            </a:r>
          </a:p>
        </p:txBody>
      </p:sp>
      <p:cxnSp>
        <p:nvCxnSpPr>
          <p:cNvPr id="15" name="Straight Arrow Connector 14">
            <a:extLst>
              <a:ext uri="{FF2B5EF4-FFF2-40B4-BE49-F238E27FC236}">
                <a16:creationId xmlns:a16="http://schemas.microsoft.com/office/drawing/2014/main" id="{4C6C8691-B80D-6709-4252-B2FD4F340011}"/>
              </a:ext>
            </a:extLst>
          </p:cNvPr>
          <p:cNvCxnSpPr>
            <a:cxnSpLocks/>
          </p:cNvCxnSpPr>
          <p:nvPr/>
        </p:nvCxnSpPr>
        <p:spPr>
          <a:xfrm flipH="1">
            <a:off x="8795885" y="1742153"/>
            <a:ext cx="515656" cy="0"/>
          </a:xfrm>
          <a:prstGeom prst="straightConnector1">
            <a:avLst/>
          </a:prstGeom>
          <a:ln w="158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7" name="Group 26">
            <a:extLst>
              <a:ext uri="{FF2B5EF4-FFF2-40B4-BE49-F238E27FC236}">
                <a16:creationId xmlns:a16="http://schemas.microsoft.com/office/drawing/2014/main" id="{56166577-E070-4A2C-4797-2554D71398E4}"/>
              </a:ext>
            </a:extLst>
          </p:cNvPr>
          <p:cNvGrpSpPr/>
          <p:nvPr/>
        </p:nvGrpSpPr>
        <p:grpSpPr>
          <a:xfrm>
            <a:off x="3510717" y="4691390"/>
            <a:ext cx="556713" cy="631423"/>
            <a:chOff x="3510717" y="4691390"/>
            <a:chExt cx="556713" cy="631423"/>
          </a:xfrm>
        </p:grpSpPr>
        <p:sp>
          <p:nvSpPr>
            <p:cNvPr id="22" name="Rounded Rectangle 217">
              <a:extLst>
                <a:ext uri="{FF2B5EF4-FFF2-40B4-BE49-F238E27FC236}">
                  <a16:creationId xmlns:a16="http://schemas.microsoft.com/office/drawing/2014/main" id="{725E7352-1745-2BE9-E96E-E726492F3CBE}"/>
                </a:ext>
              </a:extLst>
            </p:cNvPr>
            <p:cNvSpPr/>
            <p:nvPr/>
          </p:nvSpPr>
          <p:spPr>
            <a:xfrm>
              <a:off x="3585020" y="5113757"/>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3" name="Rectangle 22">
              <a:extLst>
                <a:ext uri="{FF2B5EF4-FFF2-40B4-BE49-F238E27FC236}">
                  <a16:creationId xmlns:a16="http://schemas.microsoft.com/office/drawing/2014/main" id="{44614D5C-48FB-E1B1-D30D-F65E03A12E55}"/>
                </a:ext>
              </a:extLst>
            </p:cNvPr>
            <p:cNvSpPr/>
            <p:nvPr/>
          </p:nvSpPr>
          <p:spPr>
            <a:xfrm>
              <a:off x="3510717" y="4691390"/>
              <a:ext cx="556713" cy="511294"/>
            </a:xfrm>
            <a:prstGeom prst="rect">
              <a:avLst/>
            </a:prstGeom>
            <a:noFill/>
          </p:spPr>
          <p:txBody>
            <a:bodyPr wrap="square" lIns="121920" tIns="60960" rIns="121920" bIns="60960">
              <a:spAutoFit/>
            </a:bodyPr>
            <a:lstStyle/>
            <a:p>
              <a:pPr algn="ctr"/>
              <a:r>
                <a:rPr lang="en-US" sz="700" b="1">
                  <a:ln w="0"/>
                  <a:solidFill>
                    <a:srgbClr val="C00000"/>
                  </a:solidFill>
                  <a:highlight>
                    <a:srgbClr val="00FF00"/>
                  </a:highlight>
                </a:rPr>
                <a:t>Cortex Debug Conn** (J3V1) </a:t>
              </a:r>
            </a:p>
          </p:txBody>
        </p:sp>
      </p:grpSp>
      <p:sp>
        <p:nvSpPr>
          <p:cNvPr id="48" name="TextBox 47">
            <a:extLst>
              <a:ext uri="{FF2B5EF4-FFF2-40B4-BE49-F238E27FC236}">
                <a16:creationId xmlns:a16="http://schemas.microsoft.com/office/drawing/2014/main" id="{AC729FB6-699E-9F95-819A-7C97AB73712F}"/>
              </a:ext>
            </a:extLst>
          </p:cNvPr>
          <p:cNvSpPr txBox="1"/>
          <p:nvPr/>
        </p:nvSpPr>
        <p:spPr>
          <a:xfrm>
            <a:off x="9213541" y="5871328"/>
            <a:ext cx="2367636" cy="4924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MY" sz="1600" b="0" i="0" u="none" strike="noStrike" cap="none" spc="0" normalizeH="0" baseline="0">
                <a:ln>
                  <a:noFill/>
                </a:ln>
                <a:solidFill>
                  <a:schemeClr val="tx2"/>
                </a:solidFill>
                <a:effectLst/>
                <a:uFillTx/>
                <a:latin typeface="+mn-lt"/>
                <a:ea typeface="+mn-ea"/>
                <a:cs typeface="+mn-cs"/>
                <a:sym typeface="Helvetica Neue"/>
              </a:rPr>
              <a:t>Board Size: 7.35x11inch</a:t>
            </a:r>
          </a:p>
          <a:p>
            <a:pPr marL="0" marR="0" indent="0" algn="l" defTabSz="2438338" rtl="0" fontAlgn="auto" latinLnBrk="0" hangingPunct="0">
              <a:lnSpc>
                <a:spcPct val="100000"/>
              </a:lnSpc>
              <a:spcBef>
                <a:spcPts val="0"/>
              </a:spcBef>
              <a:spcAft>
                <a:spcPts val="0"/>
              </a:spcAft>
              <a:buClrTx/>
              <a:buSzTx/>
              <a:buFontTx/>
              <a:buNone/>
              <a:tabLst/>
            </a:pPr>
            <a:r>
              <a:rPr lang="en-MY" sz="1600">
                <a:solidFill>
                  <a:schemeClr val="tx2"/>
                </a:solidFill>
              </a:rPr>
              <a:t>Layer: 12L (6 POR x 6 Val)</a:t>
            </a:r>
            <a:endParaRPr kumimoji="0" lang="en-MY" sz="1600" b="0" i="0" u="none" strike="noStrike" cap="none" spc="0" normalizeH="0" baseline="0">
              <a:ln>
                <a:noFill/>
              </a:ln>
              <a:solidFill>
                <a:schemeClr val="tx2"/>
              </a:solidFill>
              <a:effectLst/>
              <a:uFillTx/>
              <a:latin typeface="+mn-lt"/>
              <a:ea typeface="+mn-ea"/>
              <a:cs typeface="+mn-cs"/>
              <a:sym typeface="Helvetica Neue"/>
            </a:endParaRPr>
          </a:p>
        </p:txBody>
      </p:sp>
    </p:spTree>
    <p:extLst>
      <p:ext uri="{BB962C8B-B14F-4D97-AF65-F5344CB8AC3E}">
        <p14:creationId xmlns:p14="http://schemas.microsoft.com/office/powerpoint/2010/main" val="2692825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66730-0520-5C2E-62AC-CEB15E47C178}"/>
            </a:ext>
          </a:extLst>
        </p:cNvPr>
        <p:cNvGrpSpPr/>
        <p:nvPr/>
      </p:nvGrpSpPr>
      <p:grpSpPr>
        <a:xfrm>
          <a:off x="0" y="0"/>
          <a:ext cx="0" cy="0"/>
          <a:chOff x="0" y="0"/>
          <a:chExt cx="0" cy="0"/>
        </a:xfrm>
      </p:grpSpPr>
      <p:pic>
        <p:nvPicPr>
          <p:cNvPr id="14" name="Picture 13" descr="A close-up of a circuit board&#10;&#10;AI-generated content may be incorrect.">
            <a:extLst>
              <a:ext uri="{FF2B5EF4-FFF2-40B4-BE49-F238E27FC236}">
                <a16:creationId xmlns:a16="http://schemas.microsoft.com/office/drawing/2014/main" id="{730F3908-C558-9452-51CC-7336EC2D4093}"/>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856232" y="590652"/>
            <a:ext cx="7114032" cy="5814743"/>
          </a:xfrm>
          <a:prstGeom prst="rect">
            <a:avLst/>
          </a:prstGeom>
        </p:spPr>
      </p:pic>
      <p:pic>
        <p:nvPicPr>
          <p:cNvPr id="3" name="Picture 2">
            <a:extLst>
              <a:ext uri="{FF2B5EF4-FFF2-40B4-BE49-F238E27FC236}">
                <a16:creationId xmlns:a16="http://schemas.microsoft.com/office/drawing/2014/main" id="{4554DC3A-C58C-92D2-6274-C6BB01B392D5}"/>
              </a:ext>
            </a:extLst>
          </p:cNvPr>
          <p:cNvPicPr>
            <a:picLocks noChangeAspect="1"/>
          </p:cNvPicPr>
          <p:nvPr/>
        </p:nvPicPr>
        <p:blipFill>
          <a:blip r:embed="rId4"/>
          <a:stretch>
            <a:fillRect/>
          </a:stretch>
        </p:blipFill>
        <p:spPr>
          <a:xfrm>
            <a:off x="3235003" y="6409189"/>
            <a:ext cx="930867" cy="448811"/>
          </a:xfrm>
          <a:prstGeom prst="rect">
            <a:avLst/>
          </a:prstGeom>
        </p:spPr>
      </p:pic>
      <p:sp>
        <p:nvSpPr>
          <p:cNvPr id="110" name="Title 2">
            <a:extLst>
              <a:ext uri="{FF2B5EF4-FFF2-40B4-BE49-F238E27FC236}">
                <a16:creationId xmlns:a16="http://schemas.microsoft.com/office/drawing/2014/main" id="{D12549E3-F6F9-28B5-026F-0010A8D0445E}"/>
              </a:ext>
            </a:extLst>
          </p:cNvPr>
          <p:cNvSpPr txBox="1">
            <a:spLocks/>
          </p:cNvSpPr>
          <p:nvPr/>
        </p:nvSpPr>
        <p:spPr>
          <a:xfrm>
            <a:off x="508000" y="-8374"/>
            <a:ext cx="10432291" cy="524508"/>
          </a:xfrm>
          <a:prstGeom prst="rect">
            <a:avLst/>
          </a:prstGeom>
          <a:ln w="12700">
            <a:miter lim="400000"/>
          </a:ln>
        </p:spPr>
        <p:txBody>
          <a:bodyPr lIns="0" tIns="0" rIns="0" bIns="0" anchor="ctr">
            <a:normAutofit fontScale="97500"/>
          </a:bodyPr>
          <a:lstStyle>
            <a:lvl1pPr defTabSz="609600">
              <a:spcBef>
                <a:spcPts val="0"/>
              </a:spcBef>
              <a:defRPr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defTabSz="609600">
              <a:spcBef>
                <a:spcPts val="0"/>
              </a:spcBef>
              <a:defRPr sz="3300" b="1">
                <a:solidFill>
                  <a:srgbClr val="535353"/>
                </a:solidFill>
                <a:latin typeface="Helvetica"/>
                <a:ea typeface="Helvetica"/>
                <a:cs typeface="Helvetica"/>
                <a:sym typeface="Helvetica"/>
              </a:defRPr>
            </a:lvl2pPr>
            <a:lvl3pPr defTabSz="609600">
              <a:spcBef>
                <a:spcPts val="0"/>
              </a:spcBef>
              <a:defRPr sz="3300" b="1">
                <a:solidFill>
                  <a:srgbClr val="535353"/>
                </a:solidFill>
                <a:latin typeface="Helvetica"/>
                <a:ea typeface="Helvetica"/>
                <a:cs typeface="Helvetica"/>
                <a:sym typeface="Helvetica"/>
              </a:defRPr>
            </a:lvl3pPr>
            <a:lvl4pPr defTabSz="609600">
              <a:spcBef>
                <a:spcPts val="0"/>
              </a:spcBef>
              <a:defRPr sz="3300" b="1">
                <a:solidFill>
                  <a:srgbClr val="535353"/>
                </a:solidFill>
                <a:latin typeface="Helvetica"/>
                <a:ea typeface="Helvetica"/>
                <a:cs typeface="Helvetica"/>
                <a:sym typeface="Helvetica"/>
              </a:defRPr>
            </a:lvl4pPr>
            <a:lvl5pPr defTabSz="609600">
              <a:spcBef>
                <a:spcPts val="0"/>
              </a:spcBef>
              <a:defRPr sz="3300" b="1">
                <a:solidFill>
                  <a:srgbClr val="535353"/>
                </a:solidFill>
                <a:latin typeface="Helvetica"/>
                <a:ea typeface="Helvetica"/>
                <a:cs typeface="Helvetica"/>
                <a:sym typeface="Helvetica"/>
              </a:defRPr>
            </a:lvl5pPr>
            <a:lvl6pPr defTabSz="609600">
              <a:spcBef>
                <a:spcPts val="0"/>
              </a:spcBef>
              <a:defRPr sz="3300" b="1">
                <a:solidFill>
                  <a:srgbClr val="535353"/>
                </a:solidFill>
                <a:latin typeface="Helvetica"/>
                <a:ea typeface="Helvetica"/>
                <a:cs typeface="Helvetica"/>
                <a:sym typeface="Helvetica"/>
              </a:defRPr>
            </a:lvl6pPr>
            <a:lvl7pPr defTabSz="609600">
              <a:spcBef>
                <a:spcPts val="0"/>
              </a:spcBef>
              <a:defRPr sz="3300" b="1">
                <a:solidFill>
                  <a:srgbClr val="535353"/>
                </a:solidFill>
                <a:latin typeface="Helvetica"/>
                <a:ea typeface="Helvetica"/>
                <a:cs typeface="Helvetica"/>
                <a:sym typeface="Helvetica"/>
              </a:defRPr>
            </a:lvl7pPr>
            <a:lvl8pPr defTabSz="609600">
              <a:spcBef>
                <a:spcPts val="0"/>
              </a:spcBef>
              <a:defRPr sz="3300" b="1">
                <a:solidFill>
                  <a:srgbClr val="535353"/>
                </a:solidFill>
                <a:latin typeface="Helvetica"/>
                <a:ea typeface="Helvetica"/>
                <a:cs typeface="Helvetica"/>
                <a:sym typeface="Helvetica"/>
              </a:defRPr>
            </a:lvl8pPr>
            <a:lvl9pPr defTabSz="609600">
              <a:spcBef>
                <a:spcPts val="0"/>
              </a:spcBef>
              <a:defRPr sz="3300" b="1">
                <a:solidFill>
                  <a:srgbClr val="535353"/>
                </a:solidFill>
                <a:latin typeface="Helvetica"/>
                <a:ea typeface="Helvetica"/>
                <a:cs typeface="Helvetica"/>
                <a:sym typeface="Helvetica"/>
              </a:defRPr>
            </a:lvl9pPr>
          </a:lstStyle>
          <a:p>
            <a:r>
              <a:rPr lang="en-US" sz="3200"/>
              <a:t>WCL DDR5 SODIMM T3 RVP-Board Layout – TOP</a:t>
            </a:r>
          </a:p>
        </p:txBody>
      </p:sp>
      <p:sp>
        <p:nvSpPr>
          <p:cNvPr id="149" name="Rectangle 148">
            <a:extLst>
              <a:ext uri="{FF2B5EF4-FFF2-40B4-BE49-F238E27FC236}">
                <a16:creationId xmlns:a16="http://schemas.microsoft.com/office/drawing/2014/main" id="{9C5F42EF-58C7-CEB0-B412-A52D9D2791CE}"/>
              </a:ext>
            </a:extLst>
          </p:cNvPr>
          <p:cNvSpPr/>
          <p:nvPr/>
        </p:nvSpPr>
        <p:spPr>
          <a:xfrm>
            <a:off x="377233" y="5140873"/>
            <a:ext cx="1372305" cy="370807"/>
          </a:xfrm>
          <a:prstGeom prst="rect">
            <a:avLst/>
          </a:prstGeom>
          <a:noFill/>
        </p:spPr>
        <p:txBody>
          <a:bodyPr wrap="square" lIns="121920" tIns="60960" rIns="121920" bIns="60960">
            <a:spAutoFit/>
          </a:bodyPr>
          <a:lstStyle/>
          <a:p>
            <a:pPr algn="ctr">
              <a:spcBef>
                <a:spcPts val="200"/>
              </a:spcBef>
            </a:pPr>
            <a:r>
              <a:rPr lang="en-US" sz="800" b="1" err="1">
                <a:ln w="0"/>
                <a:solidFill>
                  <a:srgbClr val="C00000"/>
                </a:solidFill>
              </a:rPr>
              <a:t>uAB</a:t>
            </a:r>
            <a:r>
              <a:rPr lang="en-US" sz="800" b="1">
                <a:ln w="0"/>
                <a:solidFill>
                  <a:srgbClr val="C00000"/>
                </a:solidFill>
              </a:rPr>
              <a:t> Debug </a:t>
            </a:r>
          </a:p>
          <a:p>
            <a:pPr algn="ctr">
              <a:spcBef>
                <a:spcPts val="200"/>
              </a:spcBef>
            </a:pPr>
            <a:r>
              <a:rPr lang="en-US" sz="800" b="1">
                <a:ln w="0"/>
                <a:solidFill>
                  <a:srgbClr val="C00000"/>
                </a:solidFill>
              </a:rPr>
              <a:t>port (J9H1)</a:t>
            </a:r>
          </a:p>
        </p:txBody>
      </p:sp>
      <p:cxnSp>
        <p:nvCxnSpPr>
          <p:cNvPr id="161" name="Straight Arrow Connector 160">
            <a:extLst>
              <a:ext uri="{FF2B5EF4-FFF2-40B4-BE49-F238E27FC236}">
                <a16:creationId xmlns:a16="http://schemas.microsoft.com/office/drawing/2014/main" id="{44F318C5-B7BB-3775-640C-4BA7B223870C}"/>
              </a:ext>
            </a:extLst>
          </p:cNvPr>
          <p:cNvCxnSpPr>
            <a:cxnSpLocks/>
          </p:cNvCxnSpPr>
          <p:nvPr/>
        </p:nvCxnSpPr>
        <p:spPr>
          <a:xfrm>
            <a:off x="1354274" y="5345990"/>
            <a:ext cx="551913" cy="0"/>
          </a:xfrm>
          <a:prstGeom prst="straightConnector1">
            <a:avLst/>
          </a:prstGeom>
          <a:ln w="158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2" name="Rounded Rectangle 258">
            <a:extLst>
              <a:ext uri="{FF2B5EF4-FFF2-40B4-BE49-F238E27FC236}">
                <a16:creationId xmlns:a16="http://schemas.microsoft.com/office/drawing/2014/main" id="{A168233D-F963-7421-1FF5-8B620F646D01}"/>
              </a:ext>
            </a:extLst>
          </p:cNvPr>
          <p:cNvSpPr/>
          <p:nvPr/>
        </p:nvSpPr>
        <p:spPr>
          <a:xfrm>
            <a:off x="1906187" y="5214225"/>
            <a:ext cx="226855" cy="279253"/>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66" name="Rounded Rectangle 258">
            <a:extLst>
              <a:ext uri="{FF2B5EF4-FFF2-40B4-BE49-F238E27FC236}">
                <a16:creationId xmlns:a16="http://schemas.microsoft.com/office/drawing/2014/main" id="{F537A47F-F6E3-4B45-DE52-B0D7F1D98B4A}"/>
              </a:ext>
            </a:extLst>
          </p:cNvPr>
          <p:cNvSpPr/>
          <p:nvPr/>
        </p:nvSpPr>
        <p:spPr>
          <a:xfrm>
            <a:off x="4267635" y="2074822"/>
            <a:ext cx="324782" cy="113272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69" name="Rectangle 168">
            <a:extLst>
              <a:ext uri="{FF2B5EF4-FFF2-40B4-BE49-F238E27FC236}">
                <a16:creationId xmlns:a16="http://schemas.microsoft.com/office/drawing/2014/main" id="{F41C964E-D127-E1BA-3DAB-FF62764B9DDB}"/>
              </a:ext>
            </a:extLst>
          </p:cNvPr>
          <p:cNvSpPr/>
          <p:nvPr/>
        </p:nvSpPr>
        <p:spPr>
          <a:xfrm rot="16200000">
            <a:off x="3965180" y="2468604"/>
            <a:ext cx="975783" cy="345159"/>
          </a:xfrm>
          <a:prstGeom prst="rect">
            <a:avLst/>
          </a:prstGeom>
          <a:noFill/>
        </p:spPr>
        <p:txBody>
          <a:bodyPr wrap="square" lIns="121920" tIns="60960" rIns="121920" bIns="60960">
            <a:spAutoFit/>
          </a:bodyPr>
          <a:lstStyle/>
          <a:p>
            <a:pPr algn="ctr"/>
            <a:r>
              <a:rPr lang="en-US" sz="800" b="1">
                <a:ln w="0"/>
                <a:solidFill>
                  <a:srgbClr val="FFFF00"/>
                </a:solidFill>
                <a:highlight>
                  <a:srgbClr val="000000"/>
                </a:highlight>
              </a:rPr>
              <a:t>x4 PCIE Slot 1 (J6C3)</a:t>
            </a:r>
          </a:p>
        </p:txBody>
      </p:sp>
      <p:grpSp>
        <p:nvGrpSpPr>
          <p:cNvPr id="173" name="Group 172">
            <a:extLst>
              <a:ext uri="{FF2B5EF4-FFF2-40B4-BE49-F238E27FC236}">
                <a16:creationId xmlns:a16="http://schemas.microsoft.com/office/drawing/2014/main" id="{8CC7C2BD-FF0B-EE64-DD99-6B86A3955F48}"/>
              </a:ext>
            </a:extLst>
          </p:cNvPr>
          <p:cNvGrpSpPr/>
          <p:nvPr/>
        </p:nvGrpSpPr>
        <p:grpSpPr>
          <a:xfrm rot="16200000">
            <a:off x="2302746" y="5131072"/>
            <a:ext cx="1204165" cy="329448"/>
            <a:chOff x="3620071" y="1244985"/>
            <a:chExt cx="842833" cy="272302"/>
          </a:xfrm>
        </p:grpSpPr>
        <p:sp>
          <p:nvSpPr>
            <p:cNvPr id="174" name="Rounded Rectangle 217">
              <a:extLst>
                <a:ext uri="{FF2B5EF4-FFF2-40B4-BE49-F238E27FC236}">
                  <a16:creationId xmlns:a16="http://schemas.microsoft.com/office/drawing/2014/main" id="{BD280331-109E-C92D-7997-E5FD408A6494}"/>
                </a:ext>
              </a:extLst>
            </p:cNvPr>
            <p:cNvSpPr/>
            <p:nvPr/>
          </p:nvSpPr>
          <p:spPr>
            <a:xfrm>
              <a:off x="3715374" y="1244985"/>
              <a:ext cx="674042" cy="27230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75" name="Rectangle 174">
              <a:extLst>
                <a:ext uri="{FF2B5EF4-FFF2-40B4-BE49-F238E27FC236}">
                  <a16:creationId xmlns:a16="http://schemas.microsoft.com/office/drawing/2014/main" id="{62C0BD3D-5536-735E-EC68-061FCB805844}"/>
                </a:ext>
              </a:extLst>
            </p:cNvPr>
            <p:cNvSpPr/>
            <p:nvPr/>
          </p:nvSpPr>
          <p:spPr>
            <a:xfrm>
              <a:off x="3620071" y="1317029"/>
              <a:ext cx="842833" cy="182207"/>
            </a:xfrm>
            <a:prstGeom prst="rect">
              <a:avLst/>
            </a:prstGeom>
            <a:noFill/>
          </p:spPr>
          <p:txBody>
            <a:bodyPr wrap="square" lIns="121920" tIns="60960" rIns="121920" bIns="60960">
              <a:spAutoFit/>
            </a:bodyPr>
            <a:lstStyle/>
            <a:p>
              <a:pPr algn="ctr"/>
              <a:r>
                <a:rPr lang="en-US" sz="700" b="1">
                  <a:ln w="0"/>
                  <a:solidFill>
                    <a:srgbClr val="FFFF00"/>
                  </a:solidFill>
                  <a:highlight>
                    <a:srgbClr val="000000"/>
                  </a:highlight>
                </a:rPr>
                <a:t>PORT 80</a:t>
              </a:r>
            </a:p>
          </p:txBody>
        </p:sp>
      </p:grpSp>
      <p:grpSp>
        <p:nvGrpSpPr>
          <p:cNvPr id="180" name="Group 179">
            <a:extLst>
              <a:ext uri="{FF2B5EF4-FFF2-40B4-BE49-F238E27FC236}">
                <a16:creationId xmlns:a16="http://schemas.microsoft.com/office/drawing/2014/main" id="{F7910CAD-9E67-668A-399B-C828DBED3B8D}"/>
              </a:ext>
            </a:extLst>
          </p:cNvPr>
          <p:cNvGrpSpPr/>
          <p:nvPr/>
        </p:nvGrpSpPr>
        <p:grpSpPr>
          <a:xfrm>
            <a:off x="513910" y="1823427"/>
            <a:ext cx="1904302" cy="375028"/>
            <a:chOff x="358679" y="2747964"/>
            <a:chExt cx="1904302" cy="375028"/>
          </a:xfrm>
        </p:grpSpPr>
        <p:sp>
          <p:nvSpPr>
            <p:cNvPr id="181" name="Rectangle 180">
              <a:extLst>
                <a:ext uri="{FF2B5EF4-FFF2-40B4-BE49-F238E27FC236}">
                  <a16:creationId xmlns:a16="http://schemas.microsoft.com/office/drawing/2014/main" id="{5284CC36-8136-FEEF-5B70-46F49487E88D}"/>
                </a:ext>
              </a:extLst>
            </p:cNvPr>
            <p:cNvSpPr/>
            <p:nvPr/>
          </p:nvSpPr>
          <p:spPr>
            <a:xfrm>
              <a:off x="358679" y="2777833"/>
              <a:ext cx="1166684" cy="345159"/>
            </a:xfrm>
            <a:prstGeom prst="rect">
              <a:avLst/>
            </a:prstGeom>
            <a:noFill/>
          </p:spPr>
          <p:txBody>
            <a:bodyPr wrap="square" lIns="121920" tIns="60960" rIns="121920" bIns="60960">
              <a:spAutoFit/>
            </a:bodyPr>
            <a:lstStyle/>
            <a:p>
              <a:pPr algn="ctr"/>
              <a:r>
                <a:rPr lang="en-US" sz="800" b="1">
                  <a:ln w="0"/>
                  <a:solidFill>
                    <a:srgbClr val="C00000"/>
                  </a:solidFill>
                </a:rPr>
                <a:t>GBR </a:t>
              </a:r>
              <a:r>
                <a:rPr lang="en-US" sz="800" b="1" err="1">
                  <a:ln w="0"/>
                  <a:solidFill>
                    <a:srgbClr val="C00000"/>
                  </a:solidFill>
                </a:rPr>
                <a:t>Dediprog</a:t>
              </a:r>
              <a:r>
                <a:rPr lang="en-US" sz="800" b="1">
                  <a:ln w="0"/>
                  <a:solidFill>
                    <a:srgbClr val="C00000"/>
                  </a:solidFill>
                </a:rPr>
                <a:t> Prog HDR (J9B3)</a:t>
              </a:r>
            </a:p>
          </p:txBody>
        </p:sp>
        <p:cxnSp>
          <p:nvCxnSpPr>
            <p:cNvPr id="182" name="Straight Arrow Connector 181">
              <a:extLst>
                <a:ext uri="{FF2B5EF4-FFF2-40B4-BE49-F238E27FC236}">
                  <a16:creationId xmlns:a16="http://schemas.microsoft.com/office/drawing/2014/main" id="{2FB87D89-78C2-903E-C9DB-35DFFF35A0B2}"/>
                </a:ext>
              </a:extLst>
            </p:cNvPr>
            <p:cNvCxnSpPr>
              <a:cxnSpLocks/>
            </p:cNvCxnSpPr>
            <p:nvPr/>
          </p:nvCxnSpPr>
          <p:spPr>
            <a:xfrm>
              <a:off x="1487381" y="2895013"/>
              <a:ext cx="461914" cy="0"/>
            </a:xfrm>
            <a:prstGeom prst="straightConnector1">
              <a:avLst/>
            </a:prstGeom>
            <a:ln w="158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83" name="Rounded Rectangle 258">
              <a:extLst>
                <a:ext uri="{FF2B5EF4-FFF2-40B4-BE49-F238E27FC236}">
                  <a16:creationId xmlns:a16="http://schemas.microsoft.com/office/drawing/2014/main" id="{B8D0B428-11E0-EAC5-8B7E-570FA0F90227}"/>
                </a:ext>
              </a:extLst>
            </p:cNvPr>
            <p:cNvSpPr/>
            <p:nvPr/>
          </p:nvSpPr>
          <p:spPr>
            <a:xfrm>
              <a:off x="1970077" y="2747964"/>
              <a:ext cx="292904" cy="30047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grpSp>
        <p:nvGrpSpPr>
          <p:cNvPr id="84" name="Group 83">
            <a:extLst>
              <a:ext uri="{FF2B5EF4-FFF2-40B4-BE49-F238E27FC236}">
                <a16:creationId xmlns:a16="http://schemas.microsoft.com/office/drawing/2014/main" id="{74476B79-98F7-4887-6F13-F53E2D086283}"/>
              </a:ext>
            </a:extLst>
          </p:cNvPr>
          <p:cNvGrpSpPr>
            <a:grpSpLocks noGrp="1" noUngrp="1" noRot="1" noMove="1" noResize="1"/>
          </p:cNvGrpSpPr>
          <p:nvPr/>
        </p:nvGrpSpPr>
        <p:grpSpPr>
          <a:xfrm>
            <a:off x="278759" y="1411513"/>
            <a:ext cx="1950091" cy="271330"/>
            <a:chOff x="278759" y="1411513"/>
            <a:chExt cx="1950091" cy="271330"/>
          </a:xfrm>
        </p:grpSpPr>
        <p:sp>
          <p:nvSpPr>
            <p:cNvPr id="192" name="Rectangle 191">
              <a:extLst>
                <a:ext uri="{FF2B5EF4-FFF2-40B4-BE49-F238E27FC236}">
                  <a16:creationId xmlns:a16="http://schemas.microsoft.com/office/drawing/2014/main" id="{F0F754D2-5110-6B68-8FD0-80EC5D123099}"/>
                </a:ext>
              </a:extLst>
            </p:cNvPr>
            <p:cNvSpPr>
              <a:spLocks noGrp="1" noRot="1" noMove="1" noResize="1" noEditPoints="1" noAdjustHandles="1" noChangeArrowheads="1" noChangeShapeType="1"/>
            </p:cNvSpPr>
            <p:nvPr/>
          </p:nvSpPr>
          <p:spPr>
            <a:xfrm>
              <a:off x="278759" y="1442547"/>
              <a:ext cx="1147559" cy="234360"/>
            </a:xfrm>
            <a:prstGeom prst="rect">
              <a:avLst/>
            </a:prstGeom>
            <a:noFill/>
          </p:spPr>
          <p:txBody>
            <a:bodyPr wrap="square" lIns="121920" tIns="60960" rIns="121920" bIns="60960">
              <a:spAutoFit/>
            </a:bodyPr>
            <a:lstStyle/>
            <a:p>
              <a:pPr algn="ctr"/>
              <a:r>
                <a:rPr lang="en-US" sz="800" b="1">
                  <a:ln w="0"/>
                  <a:solidFill>
                    <a:srgbClr val="C00000"/>
                  </a:solidFill>
                </a:rPr>
                <a:t>TCP port 1 (J9B1)</a:t>
              </a:r>
            </a:p>
          </p:txBody>
        </p:sp>
        <p:cxnSp>
          <p:nvCxnSpPr>
            <p:cNvPr id="195" name="Straight Arrow Connector 194">
              <a:extLst>
                <a:ext uri="{FF2B5EF4-FFF2-40B4-BE49-F238E27FC236}">
                  <a16:creationId xmlns:a16="http://schemas.microsoft.com/office/drawing/2014/main" id="{EB7C06C3-A238-2860-1D63-51D8701082CA}"/>
                </a:ext>
              </a:extLst>
            </p:cNvPr>
            <p:cNvCxnSpPr>
              <a:cxnSpLocks/>
            </p:cNvCxnSpPr>
            <p:nvPr/>
          </p:nvCxnSpPr>
          <p:spPr>
            <a:xfrm>
              <a:off x="1403535" y="1559727"/>
              <a:ext cx="461914" cy="0"/>
            </a:xfrm>
            <a:prstGeom prst="straightConnector1">
              <a:avLst/>
            </a:prstGeom>
            <a:ln w="158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96" name="Rounded Rectangle 258">
              <a:extLst>
                <a:ext uri="{FF2B5EF4-FFF2-40B4-BE49-F238E27FC236}">
                  <a16:creationId xmlns:a16="http://schemas.microsoft.com/office/drawing/2014/main" id="{070F8A83-4ADC-9571-8D75-985FC37CF8BC}"/>
                </a:ext>
              </a:extLst>
            </p:cNvPr>
            <p:cNvSpPr>
              <a:spLocks noGrp="1" noRot="1" noMove="1" noResize="1" noEditPoints="1" noAdjustHandles="1" noChangeArrowheads="1" noChangeShapeType="1"/>
            </p:cNvSpPr>
            <p:nvPr/>
          </p:nvSpPr>
          <p:spPr>
            <a:xfrm>
              <a:off x="1936854" y="1411513"/>
              <a:ext cx="291996" cy="27133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sp>
        <p:nvSpPr>
          <p:cNvPr id="200" name="Rounded Rectangle 258">
            <a:extLst>
              <a:ext uri="{FF2B5EF4-FFF2-40B4-BE49-F238E27FC236}">
                <a16:creationId xmlns:a16="http://schemas.microsoft.com/office/drawing/2014/main" id="{684CA92F-D12F-76E3-1241-57657072F63D}"/>
              </a:ext>
            </a:extLst>
          </p:cNvPr>
          <p:cNvSpPr/>
          <p:nvPr/>
        </p:nvSpPr>
        <p:spPr>
          <a:xfrm rot="16200000">
            <a:off x="2786506" y="5792877"/>
            <a:ext cx="380332" cy="368279"/>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01" name="Rectangle 200">
            <a:extLst>
              <a:ext uri="{FF2B5EF4-FFF2-40B4-BE49-F238E27FC236}">
                <a16:creationId xmlns:a16="http://schemas.microsoft.com/office/drawing/2014/main" id="{CE551DD8-6EDE-FD62-FD03-FFE188E298FD}"/>
              </a:ext>
            </a:extLst>
          </p:cNvPr>
          <p:cNvSpPr/>
          <p:nvPr/>
        </p:nvSpPr>
        <p:spPr>
          <a:xfrm>
            <a:off x="-130735" y="2713669"/>
            <a:ext cx="1356042" cy="345159"/>
          </a:xfrm>
          <a:prstGeom prst="rect">
            <a:avLst/>
          </a:prstGeom>
          <a:noFill/>
        </p:spPr>
        <p:txBody>
          <a:bodyPr wrap="square" lIns="121920" tIns="60960" rIns="121920" bIns="60960">
            <a:spAutoFit/>
          </a:bodyPr>
          <a:lstStyle/>
          <a:p>
            <a:pPr algn="ctr"/>
            <a:r>
              <a:rPr lang="en-US" sz="800" b="1">
                <a:ln w="0"/>
                <a:solidFill>
                  <a:srgbClr val="C00000"/>
                </a:solidFill>
              </a:rPr>
              <a:t>PM sideband header (J9D2)</a:t>
            </a:r>
          </a:p>
        </p:txBody>
      </p:sp>
      <p:cxnSp>
        <p:nvCxnSpPr>
          <p:cNvPr id="202" name="Straight Arrow Connector 201">
            <a:extLst>
              <a:ext uri="{FF2B5EF4-FFF2-40B4-BE49-F238E27FC236}">
                <a16:creationId xmlns:a16="http://schemas.microsoft.com/office/drawing/2014/main" id="{93AB714E-365D-2057-6095-FC30488D6055}"/>
              </a:ext>
            </a:extLst>
          </p:cNvPr>
          <p:cNvCxnSpPr>
            <a:cxnSpLocks/>
          </p:cNvCxnSpPr>
          <p:nvPr/>
        </p:nvCxnSpPr>
        <p:spPr>
          <a:xfrm>
            <a:off x="1038420" y="2858101"/>
            <a:ext cx="964676" cy="0"/>
          </a:xfrm>
          <a:prstGeom prst="straightConnector1">
            <a:avLst/>
          </a:prstGeom>
          <a:ln w="158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03" name="Rounded Rectangle 258">
            <a:extLst>
              <a:ext uri="{FF2B5EF4-FFF2-40B4-BE49-F238E27FC236}">
                <a16:creationId xmlns:a16="http://schemas.microsoft.com/office/drawing/2014/main" id="{75142E00-CD57-2036-CCCD-7B826703D17E}"/>
              </a:ext>
            </a:extLst>
          </p:cNvPr>
          <p:cNvSpPr/>
          <p:nvPr/>
        </p:nvSpPr>
        <p:spPr>
          <a:xfrm rot="5400000">
            <a:off x="1503277" y="2820403"/>
            <a:ext cx="1215493" cy="22215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31" name="Rectangle 230">
            <a:extLst>
              <a:ext uri="{FF2B5EF4-FFF2-40B4-BE49-F238E27FC236}">
                <a16:creationId xmlns:a16="http://schemas.microsoft.com/office/drawing/2014/main" id="{3975584A-1A08-BB0B-60EC-CA1405282374}"/>
              </a:ext>
            </a:extLst>
          </p:cNvPr>
          <p:cNvSpPr/>
          <p:nvPr/>
        </p:nvSpPr>
        <p:spPr>
          <a:xfrm>
            <a:off x="739692" y="5763651"/>
            <a:ext cx="724517" cy="566758"/>
          </a:xfrm>
          <a:prstGeom prst="rect">
            <a:avLst/>
          </a:prstGeom>
          <a:noFill/>
        </p:spPr>
        <p:txBody>
          <a:bodyPr wrap="square" lIns="121920" tIns="60960" rIns="121920" bIns="60960">
            <a:spAutoFit/>
          </a:bodyPr>
          <a:lstStyle/>
          <a:p>
            <a:pPr algn="ctr"/>
            <a:r>
              <a:rPr lang="en-US" sz="800" b="1">
                <a:ln w="0"/>
                <a:solidFill>
                  <a:srgbClr val="C00000"/>
                </a:solidFill>
              </a:rPr>
              <a:t>3.5mm AUDIO JACK (J9J1)</a:t>
            </a:r>
          </a:p>
        </p:txBody>
      </p:sp>
      <p:sp>
        <p:nvSpPr>
          <p:cNvPr id="236" name="Rounded Rectangle 258">
            <a:extLst>
              <a:ext uri="{FF2B5EF4-FFF2-40B4-BE49-F238E27FC236}">
                <a16:creationId xmlns:a16="http://schemas.microsoft.com/office/drawing/2014/main" id="{BC64B87C-ACF6-86D2-13AD-CF90C08AC7A3}"/>
              </a:ext>
            </a:extLst>
          </p:cNvPr>
          <p:cNvSpPr/>
          <p:nvPr/>
        </p:nvSpPr>
        <p:spPr>
          <a:xfrm>
            <a:off x="1856232" y="5874871"/>
            <a:ext cx="447755" cy="38033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46" name="Rectangle 245">
            <a:extLst>
              <a:ext uri="{FF2B5EF4-FFF2-40B4-BE49-F238E27FC236}">
                <a16:creationId xmlns:a16="http://schemas.microsoft.com/office/drawing/2014/main" id="{E922DA1C-43C9-F3D1-5588-A4C9571DEF86}"/>
              </a:ext>
            </a:extLst>
          </p:cNvPr>
          <p:cNvSpPr/>
          <p:nvPr/>
        </p:nvSpPr>
        <p:spPr>
          <a:xfrm>
            <a:off x="7447299" y="358878"/>
            <a:ext cx="788035" cy="455959"/>
          </a:xfrm>
          <a:prstGeom prst="rect">
            <a:avLst/>
          </a:prstGeom>
          <a:noFill/>
        </p:spPr>
        <p:txBody>
          <a:bodyPr wrap="square" lIns="121920" tIns="60960" rIns="121920" bIns="60960">
            <a:spAutoFit/>
          </a:bodyPr>
          <a:lstStyle/>
          <a:p>
            <a:pPr algn="ctr">
              <a:spcBef>
                <a:spcPts val="0"/>
              </a:spcBef>
            </a:pPr>
            <a:r>
              <a:rPr lang="en-US" sz="800" b="1">
                <a:ln w="0"/>
                <a:solidFill>
                  <a:srgbClr val="FFFF00"/>
                </a:solidFill>
                <a:highlight>
                  <a:srgbClr val="000000"/>
                </a:highlight>
              </a:rPr>
              <a:t>Battery</a:t>
            </a:r>
          </a:p>
          <a:p>
            <a:pPr algn="ctr">
              <a:spcBef>
                <a:spcPts val="0"/>
              </a:spcBef>
            </a:pPr>
            <a:r>
              <a:rPr lang="en-US" sz="800" b="1">
                <a:ln w="0"/>
                <a:solidFill>
                  <a:srgbClr val="FFFF00"/>
                </a:solidFill>
                <a:highlight>
                  <a:srgbClr val="000000"/>
                </a:highlight>
              </a:rPr>
              <a:t> Connector </a:t>
            </a:r>
          </a:p>
          <a:p>
            <a:pPr algn="ctr">
              <a:spcBef>
                <a:spcPts val="0"/>
              </a:spcBef>
            </a:pPr>
            <a:r>
              <a:rPr lang="en-US" sz="800" b="1">
                <a:ln w="0"/>
                <a:solidFill>
                  <a:srgbClr val="FFFF00"/>
                </a:solidFill>
                <a:highlight>
                  <a:srgbClr val="000000"/>
                </a:highlight>
              </a:rPr>
              <a:t>(J2A1)</a:t>
            </a:r>
          </a:p>
        </p:txBody>
      </p:sp>
      <p:sp>
        <p:nvSpPr>
          <p:cNvPr id="250" name="Rounded Rectangle 258">
            <a:extLst>
              <a:ext uri="{FF2B5EF4-FFF2-40B4-BE49-F238E27FC236}">
                <a16:creationId xmlns:a16="http://schemas.microsoft.com/office/drawing/2014/main" id="{6F430FB9-6746-55E0-5858-311B27792156}"/>
              </a:ext>
            </a:extLst>
          </p:cNvPr>
          <p:cNvSpPr/>
          <p:nvPr/>
        </p:nvSpPr>
        <p:spPr>
          <a:xfrm>
            <a:off x="7560843" y="773346"/>
            <a:ext cx="560678" cy="309245"/>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54" name="Rounded Rectangle 258">
            <a:extLst>
              <a:ext uri="{FF2B5EF4-FFF2-40B4-BE49-F238E27FC236}">
                <a16:creationId xmlns:a16="http://schemas.microsoft.com/office/drawing/2014/main" id="{81EDC1F6-C2B3-7892-3DBF-7412EBBFF339}"/>
              </a:ext>
            </a:extLst>
          </p:cNvPr>
          <p:cNvSpPr/>
          <p:nvPr/>
        </p:nvSpPr>
        <p:spPr>
          <a:xfrm rot="16200000">
            <a:off x="2521128" y="4034933"/>
            <a:ext cx="975784" cy="30357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nvGrpSpPr>
          <p:cNvPr id="44" name="Group 43">
            <a:extLst>
              <a:ext uri="{FF2B5EF4-FFF2-40B4-BE49-F238E27FC236}">
                <a16:creationId xmlns:a16="http://schemas.microsoft.com/office/drawing/2014/main" id="{3C04B785-6447-EF2A-6835-87AADACD3E9F}"/>
              </a:ext>
            </a:extLst>
          </p:cNvPr>
          <p:cNvGrpSpPr>
            <a:grpSpLocks noGrp="1" noUngrp="1" noRot="1" noMove="1" noResize="1"/>
          </p:cNvGrpSpPr>
          <p:nvPr/>
        </p:nvGrpSpPr>
        <p:grpSpPr>
          <a:xfrm>
            <a:off x="8407281" y="3264735"/>
            <a:ext cx="2610874" cy="479328"/>
            <a:chOff x="8407281" y="3264735"/>
            <a:chExt cx="2610874" cy="479328"/>
          </a:xfrm>
        </p:grpSpPr>
        <p:sp>
          <p:nvSpPr>
            <p:cNvPr id="282" name="Rounded Rectangle 258">
              <a:extLst>
                <a:ext uri="{FF2B5EF4-FFF2-40B4-BE49-F238E27FC236}">
                  <a16:creationId xmlns:a16="http://schemas.microsoft.com/office/drawing/2014/main" id="{AE87E36C-7B8D-F195-4BD0-B685BC6D3BA9}"/>
                </a:ext>
              </a:extLst>
            </p:cNvPr>
            <p:cNvSpPr>
              <a:spLocks noGrp="1" noRot="1" noMove="1" noResize="1" noEditPoints="1" noAdjustHandles="1" noChangeArrowheads="1" noChangeShapeType="1"/>
            </p:cNvSpPr>
            <p:nvPr/>
          </p:nvSpPr>
          <p:spPr>
            <a:xfrm>
              <a:off x="8407281" y="3264735"/>
              <a:ext cx="534232" cy="41451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83" name="Rectangle 282">
              <a:extLst>
                <a:ext uri="{FF2B5EF4-FFF2-40B4-BE49-F238E27FC236}">
                  <a16:creationId xmlns:a16="http://schemas.microsoft.com/office/drawing/2014/main" id="{A4D2005B-BEB0-15E9-31AA-C98E838F44E6}"/>
                </a:ext>
              </a:extLst>
            </p:cNvPr>
            <p:cNvSpPr>
              <a:spLocks noGrp="1" noRot="1" noMove="1" noResize="1" noEditPoints="1" noAdjustHandles="1" noChangeArrowheads="1" noChangeShapeType="1"/>
            </p:cNvSpPr>
            <p:nvPr/>
          </p:nvSpPr>
          <p:spPr>
            <a:xfrm>
              <a:off x="9483343" y="3288104"/>
              <a:ext cx="1534812" cy="455959"/>
            </a:xfrm>
            <a:prstGeom prst="rect">
              <a:avLst/>
            </a:prstGeom>
            <a:noFill/>
          </p:spPr>
          <p:txBody>
            <a:bodyPr wrap="square" lIns="121920" tIns="60960" rIns="121920" bIns="60960">
              <a:spAutoFit/>
            </a:bodyPr>
            <a:lstStyle/>
            <a:p>
              <a:pPr>
                <a:spcBef>
                  <a:spcPts val="0"/>
                </a:spcBef>
              </a:pPr>
              <a:r>
                <a:rPr lang="es-ES" sz="800" b="1">
                  <a:ln w="0"/>
                  <a:solidFill>
                    <a:srgbClr val="C00000"/>
                  </a:solidFill>
                </a:rPr>
                <a:t>USB 3.2 Gen2 x1 </a:t>
              </a:r>
              <a:r>
                <a:rPr lang="es-ES" sz="800" b="1" err="1">
                  <a:ln w="0"/>
                  <a:solidFill>
                    <a:srgbClr val="C00000"/>
                  </a:solidFill>
                </a:rPr>
                <a:t>Type</a:t>
              </a:r>
              <a:r>
                <a:rPr lang="es-ES" sz="800" b="1">
                  <a:ln w="0"/>
                  <a:solidFill>
                    <a:srgbClr val="C00000"/>
                  </a:solidFill>
                </a:rPr>
                <a:t>-A Con </a:t>
              </a:r>
              <a:r>
                <a:rPr lang="es-ES" sz="800" b="1" err="1">
                  <a:ln w="0"/>
                  <a:solidFill>
                    <a:srgbClr val="C00000"/>
                  </a:solidFill>
                </a:rPr>
                <a:t>with</a:t>
              </a:r>
              <a:r>
                <a:rPr lang="es-ES" sz="800" b="1">
                  <a:ln w="0"/>
                  <a:solidFill>
                    <a:srgbClr val="C00000"/>
                  </a:solidFill>
                </a:rPr>
                <a:t> Redriver - # 2 (J1E1)</a:t>
              </a:r>
              <a:endParaRPr lang="en-US" sz="800" b="1">
                <a:ln w="0"/>
                <a:solidFill>
                  <a:srgbClr val="C00000"/>
                </a:solidFill>
              </a:endParaRPr>
            </a:p>
          </p:txBody>
        </p:sp>
        <p:cxnSp>
          <p:nvCxnSpPr>
            <p:cNvPr id="288" name="Straight Arrow Connector 287">
              <a:extLst>
                <a:ext uri="{FF2B5EF4-FFF2-40B4-BE49-F238E27FC236}">
                  <a16:creationId xmlns:a16="http://schemas.microsoft.com/office/drawing/2014/main" id="{4A061D66-9797-593C-D689-A61C25B0734E}"/>
                </a:ext>
              </a:extLst>
            </p:cNvPr>
            <p:cNvCxnSpPr>
              <a:cxnSpLocks noGrp="1" noRot="1" noMove="1" noResize="1" noEditPoints="1" noAdjustHandles="1" noChangeArrowheads="1" noChangeShapeType="1"/>
            </p:cNvCxnSpPr>
            <p:nvPr/>
          </p:nvCxnSpPr>
          <p:spPr>
            <a:xfrm flipH="1">
              <a:off x="8972240" y="3458779"/>
              <a:ext cx="515656" cy="0"/>
            </a:xfrm>
            <a:prstGeom prst="straightConnector1">
              <a:avLst/>
            </a:prstGeom>
            <a:ln w="158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08" name="Rectangle 307">
            <a:extLst>
              <a:ext uri="{FF2B5EF4-FFF2-40B4-BE49-F238E27FC236}">
                <a16:creationId xmlns:a16="http://schemas.microsoft.com/office/drawing/2014/main" id="{CA892928-0FB4-44C7-AEAB-7C8BD87812D3}"/>
              </a:ext>
            </a:extLst>
          </p:cNvPr>
          <p:cNvSpPr/>
          <p:nvPr/>
        </p:nvSpPr>
        <p:spPr>
          <a:xfrm>
            <a:off x="6011684" y="3318777"/>
            <a:ext cx="1052176" cy="220445"/>
          </a:xfrm>
          <a:prstGeom prst="rect">
            <a:avLst/>
          </a:prstGeom>
          <a:noFill/>
        </p:spPr>
        <p:txBody>
          <a:bodyPr wrap="square" lIns="121920" tIns="60960" rIns="121920" bIns="60960">
            <a:spAutoFit/>
          </a:bodyPr>
          <a:lstStyle/>
          <a:p>
            <a:pPr algn="ctr"/>
            <a:r>
              <a:rPr lang="en-US" sz="700" b="1">
                <a:ln w="0"/>
                <a:solidFill>
                  <a:srgbClr val="FFFF00"/>
                </a:solidFill>
                <a:highlight>
                  <a:srgbClr val="000000"/>
                </a:highlight>
              </a:rPr>
              <a:t>WCL SOC</a:t>
            </a:r>
          </a:p>
        </p:txBody>
      </p:sp>
      <p:sp>
        <p:nvSpPr>
          <p:cNvPr id="310" name="Rounded Rectangle 217">
            <a:extLst>
              <a:ext uri="{FF2B5EF4-FFF2-40B4-BE49-F238E27FC236}">
                <a16:creationId xmlns:a16="http://schemas.microsoft.com/office/drawing/2014/main" id="{B482FD23-ABE0-AA20-1419-2D6F5CE23E61}"/>
              </a:ext>
            </a:extLst>
          </p:cNvPr>
          <p:cNvSpPr/>
          <p:nvPr/>
        </p:nvSpPr>
        <p:spPr>
          <a:xfrm>
            <a:off x="5845704" y="3265871"/>
            <a:ext cx="1353700" cy="89464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nvGrpSpPr>
          <p:cNvPr id="315" name="Group 314">
            <a:extLst>
              <a:ext uri="{FF2B5EF4-FFF2-40B4-BE49-F238E27FC236}">
                <a16:creationId xmlns:a16="http://schemas.microsoft.com/office/drawing/2014/main" id="{0C7C7F87-7D17-000C-C156-E211558D9AC1}"/>
              </a:ext>
            </a:extLst>
          </p:cNvPr>
          <p:cNvGrpSpPr/>
          <p:nvPr/>
        </p:nvGrpSpPr>
        <p:grpSpPr>
          <a:xfrm>
            <a:off x="5360844" y="4587909"/>
            <a:ext cx="1885820" cy="455958"/>
            <a:chOff x="3715375" y="1218880"/>
            <a:chExt cx="1583792" cy="510965"/>
          </a:xfrm>
        </p:grpSpPr>
        <p:sp>
          <p:nvSpPr>
            <p:cNvPr id="316" name="Rounded Rectangle 217">
              <a:extLst>
                <a:ext uri="{FF2B5EF4-FFF2-40B4-BE49-F238E27FC236}">
                  <a16:creationId xmlns:a16="http://schemas.microsoft.com/office/drawing/2014/main" id="{3ACEB465-B3A6-1BC6-01C7-CF565E949248}"/>
                </a:ext>
              </a:extLst>
            </p:cNvPr>
            <p:cNvSpPr/>
            <p:nvPr/>
          </p:nvSpPr>
          <p:spPr>
            <a:xfrm>
              <a:off x="3715375" y="1218880"/>
              <a:ext cx="1583792" cy="510965"/>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17" name="Rectangle 316">
              <a:extLst>
                <a:ext uri="{FF2B5EF4-FFF2-40B4-BE49-F238E27FC236}">
                  <a16:creationId xmlns:a16="http://schemas.microsoft.com/office/drawing/2014/main" id="{2E5E6097-3C5B-FDCC-78DA-3401683C7CB7}"/>
                </a:ext>
              </a:extLst>
            </p:cNvPr>
            <p:cNvSpPr/>
            <p:nvPr/>
          </p:nvSpPr>
          <p:spPr>
            <a:xfrm>
              <a:off x="3960803" y="1237898"/>
              <a:ext cx="1165980" cy="247040"/>
            </a:xfrm>
            <a:prstGeom prst="rect">
              <a:avLst/>
            </a:prstGeom>
            <a:noFill/>
          </p:spPr>
          <p:txBody>
            <a:bodyPr wrap="square" lIns="121920" tIns="60960" rIns="121920" bIns="60960">
              <a:spAutoFit/>
            </a:bodyPr>
            <a:lstStyle/>
            <a:p>
              <a:pPr algn="ctr">
                <a:spcBef>
                  <a:spcPts val="0"/>
                </a:spcBef>
              </a:pPr>
              <a:r>
                <a:rPr lang="en-US" sz="700" b="1">
                  <a:ln w="0"/>
                  <a:solidFill>
                    <a:srgbClr val="FFFF00"/>
                  </a:solidFill>
                  <a:highlight>
                    <a:srgbClr val="000000"/>
                  </a:highlight>
                </a:rPr>
                <a:t>DDR5 SODIMM (J4G1)</a:t>
              </a:r>
            </a:p>
          </p:txBody>
        </p:sp>
      </p:grpSp>
      <p:grpSp>
        <p:nvGrpSpPr>
          <p:cNvPr id="56" name="Group 55">
            <a:extLst>
              <a:ext uri="{FF2B5EF4-FFF2-40B4-BE49-F238E27FC236}">
                <a16:creationId xmlns:a16="http://schemas.microsoft.com/office/drawing/2014/main" id="{C92C2FD3-534A-8913-4F09-866C2B4604AC}"/>
              </a:ext>
            </a:extLst>
          </p:cNvPr>
          <p:cNvGrpSpPr>
            <a:grpSpLocks noGrp="1" noUngrp="1" noRot="1" noMove="1" noResize="1"/>
          </p:cNvGrpSpPr>
          <p:nvPr/>
        </p:nvGrpSpPr>
        <p:grpSpPr>
          <a:xfrm>
            <a:off x="8291476" y="3885187"/>
            <a:ext cx="2633715" cy="427110"/>
            <a:chOff x="8291476" y="3885187"/>
            <a:chExt cx="2633715" cy="427110"/>
          </a:xfrm>
        </p:grpSpPr>
        <p:sp>
          <p:nvSpPr>
            <p:cNvPr id="319" name="Rounded Rectangle 258">
              <a:extLst>
                <a:ext uri="{FF2B5EF4-FFF2-40B4-BE49-F238E27FC236}">
                  <a16:creationId xmlns:a16="http://schemas.microsoft.com/office/drawing/2014/main" id="{FA4B69F2-9B05-1EBC-C785-3734A9B8D5FE}"/>
                </a:ext>
              </a:extLst>
            </p:cNvPr>
            <p:cNvSpPr>
              <a:spLocks noGrp="1" noRot="1" noMove="1" noResize="1" noEditPoints="1" noAdjustHandles="1" noChangeArrowheads="1" noChangeShapeType="1"/>
            </p:cNvSpPr>
            <p:nvPr/>
          </p:nvSpPr>
          <p:spPr>
            <a:xfrm>
              <a:off x="8291476" y="3885187"/>
              <a:ext cx="249761" cy="41938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20" name="Rectangle 319">
              <a:extLst>
                <a:ext uri="{FF2B5EF4-FFF2-40B4-BE49-F238E27FC236}">
                  <a16:creationId xmlns:a16="http://schemas.microsoft.com/office/drawing/2014/main" id="{A197954A-7F8B-A8D3-F065-B0828B07EA54}"/>
                </a:ext>
              </a:extLst>
            </p:cNvPr>
            <p:cNvSpPr>
              <a:spLocks noGrp="1" noRot="1" noMove="1" noResize="1" noEditPoints="1" noAdjustHandles="1" noChangeArrowheads="1" noChangeShapeType="1"/>
            </p:cNvSpPr>
            <p:nvPr/>
          </p:nvSpPr>
          <p:spPr>
            <a:xfrm>
              <a:off x="9640435" y="3963078"/>
              <a:ext cx="1284756" cy="349219"/>
            </a:xfrm>
            <a:prstGeom prst="rect">
              <a:avLst/>
            </a:prstGeom>
            <a:noFill/>
          </p:spPr>
          <p:txBody>
            <a:bodyPr wrap="square" lIns="121920" tIns="60960" rIns="121920" bIns="60960">
              <a:spAutoFit/>
            </a:bodyPr>
            <a:lstStyle/>
            <a:p>
              <a:pPr>
                <a:spcBef>
                  <a:spcPts val="0"/>
                </a:spcBef>
              </a:pPr>
              <a:r>
                <a:rPr lang="es-ES" sz="800" b="1" err="1">
                  <a:ln w="0"/>
                  <a:solidFill>
                    <a:srgbClr val="C00000"/>
                  </a:solidFill>
                </a:rPr>
                <a:t>DediProg</a:t>
              </a:r>
              <a:endParaRPr lang="es-ES" sz="800" b="1">
                <a:ln w="0"/>
                <a:solidFill>
                  <a:srgbClr val="C00000"/>
                </a:solidFill>
              </a:endParaRPr>
            </a:p>
            <a:p>
              <a:pPr>
                <a:spcBef>
                  <a:spcPts val="0"/>
                </a:spcBef>
              </a:pPr>
              <a:r>
                <a:rPr lang="es-ES" sz="800" b="1" err="1">
                  <a:ln w="0"/>
                  <a:solidFill>
                    <a:srgbClr val="C00000"/>
                  </a:solidFill>
                </a:rPr>
                <a:t>Conn</a:t>
              </a:r>
              <a:r>
                <a:rPr lang="es-ES" sz="800" b="1">
                  <a:ln w="0"/>
                  <a:solidFill>
                    <a:srgbClr val="C00000"/>
                  </a:solidFill>
                </a:rPr>
                <a:t> (SF600)-J1F2</a:t>
              </a:r>
              <a:endParaRPr lang="en-US" sz="800" b="1">
                <a:ln w="0"/>
                <a:solidFill>
                  <a:srgbClr val="C00000"/>
                </a:solidFill>
              </a:endParaRPr>
            </a:p>
          </p:txBody>
        </p:sp>
        <p:cxnSp>
          <p:nvCxnSpPr>
            <p:cNvPr id="321" name="Straight Arrow Connector 320">
              <a:extLst>
                <a:ext uri="{FF2B5EF4-FFF2-40B4-BE49-F238E27FC236}">
                  <a16:creationId xmlns:a16="http://schemas.microsoft.com/office/drawing/2014/main" id="{23734E88-BB4D-9C3A-D209-41175A9FEFE6}"/>
                </a:ext>
              </a:extLst>
            </p:cNvPr>
            <p:cNvCxnSpPr>
              <a:cxnSpLocks noGrp="1" noRot="1" noMove="1" noResize="1" noEditPoints="1" noAdjustHandles="1" noChangeArrowheads="1" noChangeShapeType="1"/>
            </p:cNvCxnSpPr>
            <p:nvPr/>
          </p:nvCxnSpPr>
          <p:spPr>
            <a:xfrm flipH="1">
              <a:off x="8401258" y="4086726"/>
              <a:ext cx="1293319" cy="3789"/>
            </a:xfrm>
            <a:prstGeom prst="straightConnector1">
              <a:avLst/>
            </a:prstGeom>
            <a:ln w="158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23" name="Rounded Rectangle 258">
            <a:extLst>
              <a:ext uri="{FF2B5EF4-FFF2-40B4-BE49-F238E27FC236}">
                <a16:creationId xmlns:a16="http://schemas.microsoft.com/office/drawing/2014/main" id="{15D69B56-49E9-D00F-9490-EB60415E96D2}"/>
              </a:ext>
            </a:extLst>
          </p:cNvPr>
          <p:cNvSpPr/>
          <p:nvPr/>
        </p:nvSpPr>
        <p:spPr>
          <a:xfrm rot="5400000">
            <a:off x="6000785" y="5381450"/>
            <a:ext cx="190428" cy="949189"/>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24" name="Rectangle 323">
            <a:extLst>
              <a:ext uri="{FF2B5EF4-FFF2-40B4-BE49-F238E27FC236}">
                <a16:creationId xmlns:a16="http://schemas.microsoft.com/office/drawing/2014/main" id="{EDD3B28B-C9D3-ADD7-A77F-F95D29C8D325}"/>
              </a:ext>
            </a:extLst>
          </p:cNvPr>
          <p:cNvSpPr/>
          <p:nvPr/>
        </p:nvSpPr>
        <p:spPr>
          <a:xfrm>
            <a:off x="9601189" y="4641019"/>
            <a:ext cx="1366329" cy="234360"/>
          </a:xfrm>
          <a:prstGeom prst="rect">
            <a:avLst/>
          </a:prstGeom>
          <a:noFill/>
        </p:spPr>
        <p:txBody>
          <a:bodyPr wrap="square" lIns="121920" tIns="60960" rIns="121920" bIns="60960">
            <a:spAutoFit/>
          </a:bodyPr>
          <a:lstStyle/>
          <a:p>
            <a:pPr>
              <a:spcBef>
                <a:spcPts val="0"/>
              </a:spcBef>
            </a:pPr>
            <a:r>
              <a:rPr lang="es-ES" sz="800" b="1">
                <a:ln w="0"/>
                <a:solidFill>
                  <a:srgbClr val="C00000"/>
                </a:solidFill>
                <a:highlight>
                  <a:srgbClr val="00FF00"/>
                </a:highlight>
              </a:rPr>
              <a:t>ESPI Bus HDR** (J1G1)</a:t>
            </a:r>
            <a:endParaRPr lang="en-US" sz="800" b="1">
              <a:ln w="0"/>
              <a:solidFill>
                <a:srgbClr val="C00000"/>
              </a:solidFill>
              <a:highlight>
                <a:srgbClr val="00FF00"/>
              </a:highlight>
            </a:endParaRPr>
          </a:p>
        </p:txBody>
      </p:sp>
      <p:cxnSp>
        <p:nvCxnSpPr>
          <p:cNvPr id="325" name="Straight Arrow Connector 324">
            <a:extLst>
              <a:ext uri="{FF2B5EF4-FFF2-40B4-BE49-F238E27FC236}">
                <a16:creationId xmlns:a16="http://schemas.microsoft.com/office/drawing/2014/main" id="{288EE184-2D98-0B56-7BB2-A6F2305E470E}"/>
              </a:ext>
            </a:extLst>
          </p:cNvPr>
          <p:cNvCxnSpPr>
            <a:cxnSpLocks/>
          </p:cNvCxnSpPr>
          <p:nvPr/>
        </p:nvCxnSpPr>
        <p:spPr>
          <a:xfrm flipH="1">
            <a:off x="8838845" y="4757002"/>
            <a:ext cx="840822" cy="0"/>
          </a:xfrm>
          <a:prstGeom prst="straightConnector1">
            <a:avLst/>
          </a:prstGeom>
          <a:ln w="158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36" name="Group 335">
            <a:extLst>
              <a:ext uri="{FF2B5EF4-FFF2-40B4-BE49-F238E27FC236}">
                <a16:creationId xmlns:a16="http://schemas.microsoft.com/office/drawing/2014/main" id="{E2B71088-C992-7D12-932D-8E94DE1A39F8}"/>
              </a:ext>
            </a:extLst>
          </p:cNvPr>
          <p:cNvGrpSpPr/>
          <p:nvPr/>
        </p:nvGrpSpPr>
        <p:grpSpPr>
          <a:xfrm>
            <a:off x="7507194" y="5208499"/>
            <a:ext cx="788489" cy="414344"/>
            <a:chOff x="1531510" y="1154621"/>
            <a:chExt cx="631609" cy="342474"/>
          </a:xfrm>
        </p:grpSpPr>
        <p:sp>
          <p:nvSpPr>
            <p:cNvPr id="337" name="Rounded Rectangle 217">
              <a:extLst>
                <a:ext uri="{FF2B5EF4-FFF2-40B4-BE49-F238E27FC236}">
                  <a16:creationId xmlns:a16="http://schemas.microsoft.com/office/drawing/2014/main" id="{8B7E60B3-A099-1007-1C49-0714C5A08AA8}"/>
                </a:ext>
              </a:extLst>
            </p:cNvPr>
            <p:cNvSpPr/>
            <p:nvPr/>
          </p:nvSpPr>
          <p:spPr>
            <a:xfrm>
              <a:off x="1655165" y="1317866"/>
              <a:ext cx="392328" cy="11259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38" name="Rectangle 337">
              <a:extLst>
                <a:ext uri="{FF2B5EF4-FFF2-40B4-BE49-F238E27FC236}">
                  <a16:creationId xmlns:a16="http://schemas.microsoft.com/office/drawing/2014/main" id="{F060AF1C-593A-F4E5-96F0-D6202DB5F392}"/>
                </a:ext>
              </a:extLst>
            </p:cNvPr>
            <p:cNvSpPr/>
            <p:nvPr/>
          </p:nvSpPr>
          <p:spPr>
            <a:xfrm>
              <a:off x="1531510" y="1154621"/>
              <a:ext cx="631609" cy="342474"/>
            </a:xfrm>
            <a:prstGeom prst="rect">
              <a:avLst/>
            </a:prstGeom>
            <a:noFill/>
          </p:spPr>
          <p:txBody>
            <a:bodyPr wrap="square" lIns="121920" tIns="60960" rIns="121920" bIns="60960">
              <a:spAutoFit/>
            </a:bodyPr>
            <a:lstStyle/>
            <a:p>
              <a:pPr algn="ctr">
                <a:spcBef>
                  <a:spcPts val="0"/>
                </a:spcBef>
              </a:pPr>
              <a:r>
                <a:rPr lang="en-US" sz="700" b="1">
                  <a:ln w="0"/>
                  <a:solidFill>
                    <a:srgbClr val="FFFF00"/>
                  </a:solidFill>
                  <a:highlight>
                    <a:srgbClr val="000000"/>
                  </a:highlight>
                </a:rPr>
                <a:t>THC 0 Conn</a:t>
              </a:r>
            </a:p>
            <a:p>
              <a:pPr algn="ctr">
                <a:spcBef>
                  <a:spcPts val="0"/>
                </a:spcBef>
              </a:pPr>
              <a:endParaRPr lang="en-US" sz="700" b="1">
                <a:ln w="0"/>
                <a:solidFill>
                  <a:srgbClr val="FFFF00"/>
                </a:solidFill>
                <a:highlight>
                  <a:srgbClr val="000000"/>
                </a:highlight>
              </a:endParaRPr>
            </a:p>
            <a:p>
              <a:pPr algn="ctr">
                <a:spcBef>
                  <a:spcPts val="0"/>
                </a:spcBef>
              </a:pPr>
              <a:r>
                <a:rPr lang="en-US" sz="700" b="1">
                  <a:ln w="0"/>
                  <a:solidFill>
                    <a:srgbClr val="FFFF00"/>
                  </a:solidFill>
                  <a:highlight>
                    <a:srgbClr val="000000"/>
                  </a:highlight>
                </a:rPr>
                <a:t>J2H3</a:t>
              </a:r>
            </a:p>
          </p:txBody>
        </p:sp>
      </p:grpSp>
      <p:sp>
        <p:nvSpPr>
          <p:cNvPr id="347" name="Rounded Rectangle 217">
            <a:extLst>
              <a:ext uri="{FF2B5EF4-FFF2-40B4-BE49-F238E27FC236}">
                <a16:creationId xmlns:a16="http://schemas.microsoft.com/office/drawing/2014/main" id="{851DF7B8-A1EE-46D9-C380-EB30EEBC518A}"/>
              </a:ext>
            </a:extLst>
          </p:cNvPr>
          <p:cNvSpPr/>
          <p:nvPr/>
        </p:nvSpPr>
        <p:spPr>
          <a:xfrm>
            <a:off x="8050206" y="1608113"/>
            <a:ext cx="673860" cy="27701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50" name="Rounded Rectangle 217">
            <a:extLst>
              <a:ext uri="{FF2B5EF4-FFF2-40B4-BE49-F238E27FC236}">
                <a16:creationId xmlns:a16="http://schemas.microsoft.com/office/drawing/2014/main" id="{FB55C2FD-AAED-AE81-D355-69BFA3339A56}"/>
              </a:ext>
            </a:extLst>
          </p:cNvPr>
          <p:cNvSpPr>
            <a:spLocks noGrp="1" noRot="1" noMove="1" noResize="1" noEditPoints="1" noAdjustHandles="1" noChangeArrowheads="1" noChangeShapeType="1"/>
          </p:cNvSpPr>
          <p:nvPr/>
        </p:nvSpPr>
        <p:spPr>
          <a:xfrm rot="16200000">
            <a:off x="4074961" y="938505"/>
            <a:ext cx="223203" cy="247407"/>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51" name="Rectangle 350">
            <a:extLst>
              <a:ext uri="{FF2B5EF4-FFF2-40B4-BE49-F238E27FC236}">
                <a16:creationId xmlns:a16="http://schemas.microsoft.com/office/drawing/2014/main" id="{86D07E4B-F759-69AD-7AB7-F8A8272B957A}"/>
              </a:ext>
            </a:extLst>
          </p:cNvPr>
          <p:cNvSpPr/>
          <p:nvPr/>
        </p:nvSpPr>
        <p:spPr>
          <a:xfrm>
            <a:off x="3806912" y="1125152"/>
            <a:ext cx="773510" cy="414344"/>
          </a:xfrm>
          <a:prstGeom prst="rect">
            <a:avLst/>
          </a:prstGeom>
          <a:noFill/>
        </p:spPr>
        <p:txBody>
          <a:bodyPr wrap="square" lIns="121920" tIns="60960" rIns="121920" bIns="60960">
            <a:spAutoFit/>
          </a:bodyPr>
          <a:lstStyle/>
          <a:p>
            <a:pPr algn="ctr">
              <a:spcBef>
                <a:spcPts val="0"/>
              </a:spcBef>
            </a:pPr>
            <a:r>
              <a:rPr lang="en-US" sz="700" b="1">
                <a:ln w="0"/>
                <a:solidFill>
                  <a:srgbClr val="C00000"/>
                </a:solidFill>
                <a:highlight>
                  <a:srgbClr val="00FF00"/>
                </a:highlight>
              </a:rPr>
              <a:t>MLINK </a:t>
            </a:r>
          </a:p>
          <a:p>
            <a:pPr algn="ctr">
              <a:spcBef>
                <a:spcPts val="0"/>
              </a:spcBef>
            </a:pPr>
            <a:r>
              <a:rPr lang="en-US" sz="700" b="1">
                <a:ln w="0"/>
                <a:solidFill>
                  <a:srgbClr val="C00000"/>
                </a:solidFill>
                <a:highlight>
                  <a:srgbClr val="00FF00"/>
                </a:highlight>
              </a:rPr>
              <a:t>HDR** (J7A1)</a:t>
            </a:r>
          </a:p>
        </p:txBody>
      </p:sp>
      <p:grpSp>
        <p:nvGrpSpPr>
          <p:cNvPr id="48" name="Group 47">
            <a:extLst>
              <a:ext uri="{FF2B5EF4-FFF2-40B4-BE49-F238E27FC236}">
                <a16:creationId xmlns:a16="http://schemas.microsoft.com/office/drawing/2014/main" id="{AAE353D0-95BB-C2AA-4A55-7511E0E73953}"/>
              </a:ext>
            </a:extLst>
          </p:cNvPr>
          <p:cNvGrpSpPr>
            <a:grpSpLocks noGrp="1" noUngrp="1" noRot="1" noMove="1" noResize="1"/>
          </p:cNvGrpSpPr>
          <p:nvPr/>
        </p:nvGrpSpPr>
        <p:grpSpPr>
          <a:xfrm>
            <a:off x="8629998" y="992005"/>
            <a:ext cx="2270613" cy="345159"/>
            <a:chOff x="8629998" y="992005"/>
            <a:chExt cx="2270613" cy="345159"/>
          </a:xfrm>
        </p:grpSpPr>
        <p:sp>
          <p:nvSpPr>
            <p:cNvPr id="353" name="Rounded Rectangle 258">
              <a:extLst>
                <a:ext uri="{FF2B5EF4-FFF2-40B4-BE49-F238E27FC236}">
                  <a16:creationId xmlns:a16="http://schemas.microsoft.com/office/drawing/2014/main" id="{85D0C374-A92F-9B11-49BE-FD8798B0AA32}"/>
                </a:ext>
              </a:extLst>
            </p:cNvPr>
            <p:cNvSpPr>
              <a:spLocks noGrp="1" noRot="1" noMove="1" noResize="1" noEditPoints="1" noAdjustHandles="1" noChangeArrowheads="1" noChangeShapeType="1"/>
            </p:cNvSpPr>
            <p:nvPr/>
          </p:nvSpPr>
          <p:spPr>
            <a:xfrm>
              <a:off x="8629998" y="996861"/>
              <a:ext cx="185235" cy="32944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54" name="Rectangle 353">
              <a:extLst>
                <a:ext uri="{FF2B5EF4-FFF2-40B4-BE49-F238E27FC236}">
                  <a16:creationId xmlns:a16="http://schemas.microsoft.com/office/drawing/2014/main" id="{5825821E-D53E-8801-4EDE-1704D241A407}"/>
                </a:ext>
              </a:extLst>
            </p:cNvPr>
            <p:cNvSpPr>
              <a:spLocks noGrp="1" noRot="1" noMove="1" noResize="1" noEditPoints="1" noAdjustHandles="1" noChangeArrowheads="1" noChangeShapeType="1"/>
            </p:cNvSpPr>
            <p:nvPr/>
          </p:nvSpPr>
          <p:spPr>
            <a:xfrm>
              <a:off x="9397649" y="992005"/>
              <a:ext cx="1502962" cy="345159"/>
            </a:xfrm>
            <a:prstGeom prst="rect">
              <a:avLst/>
            </a:prstGeom>
            <a:noFill/>
          </p:spPr>
          <p:txBody>
            <a:bodyPr wrap="square" lIns="121920" tIns="60960" rIns="121920" bIns="60960">
              <a:spAutoFit/>
            </a:bodyPr>
            <a:lstStyle/>
            <a:p>
              <a:pPr>
                <a:spcBef>
                  <a:spcPts val="0"/>
                </a:spcBef>
              </a:pPr>
              <a:r>
                <a:rPr lang="es-ES" sz="800" b="1">
                  <a:ln w="0"/>
                  <a:solidFill>
                    <a:srgbClr val="C00000"/>
                  </a:solidFill>
                </a:rPr>
                <a:t>FAN HDR (</a:t>
              </a:r>
              <a:r>
                <a:rPr lang="es-ES" sz="800" b="1" err="1">
                  <a:ln w="0"/>
                  <a:solidFill>
                    <a:srgbClr val="C00000"/>
                  </a:solidFill>
                </a:rPr>
                <a:t>Always</a:t>
              </a:r>
              <a:r>
                <a:rPr lang="es-ES" sz="800" b="1">
                  <a:ln w="0"/>
                  <a:solidFill>
                    <a:srgbClr val="C00000"/>
                  </a:solidFill>
                </a:rPr>
                <a:t> ON)-J1A2</a:t>
              </a:r>
              <a:endParaRPr lang="en-US" sz="800" b="1">
                <a:ln w="0"/>
                <a:solidFill>
                  <a:srgbClr val="C00000"/>
                </a:solidFill>
              </a:endParaRPr>
            </a:p>
          </p:txBody>
        </p:sp>
        <p:cxnSp>
          <p:nvCxnSpPr>
            <p:cNvPr id="355" name="Straight Arrow Connector 354">
              <a:extLst>
                <a:ext uri="{FF2B5EF4-FFF2-40B4-BE49-F238E27FC236}">
                  <a16:creationId xmlns:a16="http://schemas.microsoft.com/office/drawing/2014/main" id="{513F29B2-A903-F875-2616-EA537D0B594F}"/>
                </a:ext>
              </a:extLst>
            </p:cNvPr>
            <p:cNvCxnSpPr>
              <a:cxnSpLocks noGrp="1" noRot="1" noMove="1" noResize="1" noEditPoints="1" noAdjustHandles="1" noChangeArrowheads="1" noChangeShapeType="1"/>
            </p:cNvCxnSpPr>
            <p:nvPr/>
          </p:nvCxnSpPr>
          <p:spPr>
            <a:xfrm flipH="1">
              <a:off x="8910609" y="1161585"/>
              <a:ext cx="581240" cy="1095"/>
            </a:xfrm>
            <a:prstGeom prst="straightConnector1">
              <a:avLst/>
            </a:prstGeom>
            <a:ln w="158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id="{6CE89115-374A-BDC4-DA1B-286CCFE5B8FE}"/>
              </a:ext>
            </a:extLst>
          </p:cNvPr>
          <p:cNvGrpSpPr>
            <a:grpSpLocks noGrp="1" noUngrp="1" noRot="1" noMove="1" noResize="1"/>
          </p:cNvGrpSpPr>
          <p:nvPr/>
        </p:nvGrpSpPr>
        <p:grpSpPr>
          <a:xfrm>
            <a:off x="8617564" y="2848341"/>
            <a:ext cx="2475492" cy="345159"/>
            <a:chOff x="8617564" y="2848341"/>
            <a:chExt cx="2475492" cy="345159"/>
          </a:xfrm>
        </p:grpSpPr>
        <p:sp>
          <p:nvSpPr>
            <p:cNvPr id="357" name="Rounded Rectangle 258">
              <a:extLst>
                <a:ext uri="{FF2B5EF4-FFF2-40B4-BE49-F238E27FC236}">
                  <a16:creationId xmlns:a16="http://schemas.microsoft.com/office/drawing/2014/main" id="{0D0F87A1-AE57-2A60-AD36-EF50C3E90D9D}"/>
                </a:ext>
              </a:extLst>
            </p:cNvPr>
            <p:cNvSpPr>
              <a:spLocks noGrp="1" noRot="1" noMove="1" noResize="1" noEditPoints="1" noAdjustHandles="1" noChangeArrowheads="1" noChangeShapeType="1"/>
            </p:cNvSpPr>
            <p:nvPr/>
          </p:nvSpPr>
          <p:spPr>
            <a:xfrm rot="5400000">
              <a:off x="8555399" y="2927513"/>
              <a:ext cx="317472" cy="19314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58" name="Rectangle 357">
              <a:extLst>
                <a:ext uri="{FF2B5EF4-FFF2-40B4-BE49-F238E27FC236}">
                  <a16:creationId xmlns:a16="http://schemas.microsoft.com/office/drawing/2014/main" id="{7FA50CE0-8400-346F-1105-BECA18014422}"/>
                </a:ext>
              </a:extLst>
            </p:cNvPr>
            <p:cNvSpPr>
              <a:spLocks noGrp="1" noRot="1" noMove="1" noResize="1" noEditPoints="1" noAdjustHandles="1" noChangeArrowheads="1" noChangeShapeType="1"/>
            </p:cNvSpPr>
            <p:nvPr/>
          </p:nvSpPr>
          <p:spPr>
            <a:xfrm>
              <a:off x="9398819" y="2848341"/>
              <a:ext cx="1694237" cy="345159"/>
            </a:xfrm>
            <a:prstGeom prst="rect">
              <a:avLst/>
            </a:prstGeom>
            <a:noFill/>
          </p:spPr>
          <p:txBody>
            <a:bodyPr wrap="square" lIns="121920" tIns="60960" rIns="121920" bIns="60960">
              <a:spAutoFit/>
            </a:bodyPr>
            <a:lstStyle/>
            <a:p>
              <a:pPr>
                <a:spcBef>
                  <a:spcPts val="0"/>
                </a:spcBef>
              </a:pPr>
              <a:r>
                <a:rPr lang="es-ES" sz="800" b="1">
                  <a:ln w="0"/>
                  <a:solidFill>
                    <a:srgbClr val="C00000"/>
                  </a:solidFill>
                </a:rPr>
                <a:t>FAN HDR (PWM control)-J1A1</a:t>
              </a:r>
              <a:endParaRPr lang="en-US" sz="800" b="1">
                <a:ln w="0"/>
                <a:solidFill>
                  <a:srgbClr val="C00000"/>
                </a:solidFill>
              </a:endParaRPr>
            </a:p>
          </p:txBody>
        </p:sp>
        <p:cxnSp>
          <p:nvCxnSpPr>
            <p:cNvPr id="359" name="Straight Arrow Connector 358">
              <a:extLst>
                <a:ext uri="{FF2B5EF4-FFF2-40B4-BE49-F238E27FC236}">
                  <a16:creationId xmlns:a16="http://schemas.microsoft.com/office/drawing/2014/main" id="{D4C275AA-C938-3C8F-6A6D-79C19AE063EA}"/>
                </a:ext>
              </a:extLst>
            </p:cNvPr>
            <p:cNvCxnSpPr>
              <a:cxnSpLocks noGrp="1" noRot="1" noMove="1" noResize="1" noEditPoints="1" noAdjustHandles="1" noChangeArrowheads="1" noChangeShapeType="1"/>
            </p:cNvCxnSpPr>
            <p:nvPr/>
          </p:nvCxnSpPr>
          <p:spPr>
            <a:xfrm flipH="1">
              <a:off x="8900792" y="3019016"/>
              <a:ext cx="583515" cy="213"/>
            </a:xfrm>
            <a:prstGeom prst="straightConnector1">
              <a:avLst/>
            </a:prstGeom>
            <a:ln w="158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0" name="Rounded Rectangle 258">
            <a:extLst>
              <a:ext uri="{FF2B5EF4-FFF2-40B4-BE49-F238E27FC236}">
                <a16:creationId xmlns:a16="http://schemas.microsoft.com/office/drawing/2014/main" id="{33411057-7286-4F3D-33F8-737D23436073}"/>
              </a:ext>
            </a:extLst>
          </p:cNvPr>
          <p:cNvSpPr/>
          <p:nvPr/>
        </p:nvSpPr>
        <p:spPr>
          <a:xfrm>
            <a:off x="8295683" y="690512"/>
            <a:ext cx="400866" cy="31747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2" name="Rounded Rectangle 217">
            <a:extLst>
              <a:ext uri="{FF2B5EF4-FFF2-40B4-BE49-F238E27FC236}">
                <a16:creationId xmlns:a16="http://schemas.microsoft.com/office/drawing/2014/main" id="{2DA7319D-8C44-9CBC-2445-BF1826D6EA82}"/>
              </a:ext>
            </a:extLst>
          </p:cNvPr>
          <p:cNvSpPr/>
          <p:nvPr/>
        </p:nvSpPr>
        <p:spPr>
          <a:xfrm>
            <a:off x="2019615" y="3999484"/>
            <a:ext cx="323957" cy="894647"/>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3" name="Rectangle 32">
            <a:extLst>
              <a:ext uri="{FF2B5EF4-FFF2-40B4-BE49-F238E27FC236}">
                <a16:creationId xmlns:a16="http://schemas.microsoft.com/office/drawing/2014/main" id="{F61554DF-5DF1-AC33-03AA-6B803AF2E255}"/>
              </a:ext>
            </a:extLst>
          </p:cNvPr>
          <p:cNvSpPr/>
          <p:nvPr/>
        </p:nvSpPr>
        <p:spPr>
          <a:xfrm>
            <a:off x="394045" y="4319388"/>
            <a:ext cx="1052177" cy="345159"/>
          </a:xfrm>
          <a:prstGeom prst="rect">
            <a:avLst/>
          </a:prstGeom>
          <a:noFill/>
        </p:spPr>
        <p:txBody>
          <a:bodyPr wrap="square" lIns="121920" tIns="60960" rIns="121920" bIns="60960">
            <a:spAutoFit/>
          </a:bodyPr>
          <a:lstStyle/>
          <a:p>
            <a:pPr algn="ctr"/>
            <a:r>
              <a:rPr lang="en-US" sz="800" b="1">
                <a:ln w="0"/>
                <a:solidFill>
                  <a:srgbClr val="FFFF00"/>
                </a:solidFill>
                <a:highlight>
                  <a:srgbClr val="000000"/>
                </a:highlight>
              </a:rPr>
              <a:t>SINAI2/NEVO Conn(J9F2)</a:t>
            </a:r>
          </a:p>
        </p:txBody>
      </p:sp>
      <p:sp>
        <p:nvSpPr>
          <p:cNvPr id="35" name="Rectangle 34">
            <a:extLst>
              <a:ext uri="{FF2B5EF4-FFF2-40B4-BE49-F238E27FC236}">
                <a16:creationId xmlns:a16="http://schemas.microsoft.com/office/drawing/2014/main" id="{2FC5FA9A-6A83-AE69-AF3D-D86949B1BD55}"/>
              </a:ext>
            </a:extLst>
          </p:cNvPr>
          <p:cNvSpPr/>
          <p:nvPr/>
        </p:nvSpPr>
        <p:spPr>
          <a:xfrm>
            <a:off x="8174986" y="312453"/>
            <a:ext cx="1473839" cy="345159"/>
          </a:xfrm>
          <a:prstGeom prst="rect">
            <a:avLst/>
          </a:prstGeom>
          <a:noFill/>
        </p:spPr>
        <p:txBody>
          <a:bodyPr wrap="square" lIns="121920" tIns="60960" rIns="121920" bIns="60960">
            <a:spAutoFit/>
          </a:bodyPr>
          <a:lstStyle/>
          <a:p>
            <a:pPr>
              <a:spcBef>
                <a:spcPts val="0"/>
              </a:spcBef>
            </a:pPr>
            <a:r>
              <a:rPr lang="en-US" sz="800" b="1">
                <a:ln w="0"/>
                <a:solidFill>
                  <a:srgbClr val="C00000"/>
                </a:solidFill>
              </a:rPr>
              <a:t>Main AC BRICK- </a:t>
            </a:r>
          </a:p>
          <a:p>
            <a:pPr>
              <a:spcBef>
                <a:spcPts val="0"/>
              </a:spcBef>
            </a:pPr>
            <a:r>
              <a:rPr lang="en-US" sz="800" b="1">
                <a:ln w="0"/>
                <a:solidFill>
                  <a:srgbClr val="C00000"/>
                </a:solidFill>
              </a:rPr>
              <a:t>Power Adapter -J1A1</a:t>
            </a:r>
          </a:p>
        </p:txBody>
      </p:sp>
      <p:sp>
        <p:nvSpPr>
          <p:cNvPr id="36" name="Rounded Rectangle 258">
            <a:extLst>
              <a:ext uri="{FF2B5EF4-FFF2-40B4-BE49-F238E27FC236}">
                <a16:creationId xmlns:a16="http://schemas.microsoft.com/office/drawing/2014/main" id="{898C1D3E-B590-C888-D013-ADECC7B148EB}"/>
              </a:ext>
            </a:extLst>
          </p:cNvPr>
          <p:cNvSpPr/>
          <p:nvPr/>
        </p:nvSpPr>
        <p:spPr>
          <a:xfrm>
            <a:off x="7566698" y="4500621"/>
            <a:ext cx="798269" cy="738689"/>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7" name="Rectangle 36">
            <a:extLst>
              <a:ext uri="{FF2B5EF4-FFF2-40B4-BE49-F238E27FC236}">
                <a16:creationId xmlns:a16="http://schemas.microsoft.com/office/drawing/2014/main" id="{7E7CA3C4-0EFB-0FC4-2AF0-FA153C7B744F}"/>
              </a:ext>
            </a:extLst>
          </p:cNvPr>
          <p:cNvSpPr/>
          <p:nvPr/>
        </p:nvSpPr>
        <p:spPr>
          <a:xfrm>
            <a:off x="7796220" y="4670398"/>
            <a:ext cx="650602" cy="455959"/>
          </a:xfrm>
          <a:prstGeom prst="rect">
            <a:avLst/>
          </a:prstGeom>
          <a:noFill/>
        </p:spPr>
        <p:txBody>
          <a:bodyPr wrap="square" lIns="121920" tIns="60960" rIns="121920" bIns="60960">
            <a:spAutoFit/>
          </a:bodyPr>
          <a:lstStyle/>
          <a:p>
            <a:pPr algn="ctr">
              <a:spcBef>
                <a:spcPts val="0"/>
              </a:spcBef>
            </a:pPr>
            <a:r>
              <a:rPr lang="en-US" sz="800" b="1">
                <a:ln w="0"/>
                <a:solidFill>
                  <a:srgbClr val="FFFF00"/>
                </a:solidFill>
                <a:highlight>
                  <a:srgbClr val="000000"/>
                </a:highlight>
              </a:rPr>
              <a:t>WLAN module- J2G2</a:t>
            </a:r>
          </a:p>
        </p:txBody>
      </p:sp>
      <p:sp>
        <p:nvSpPr>
          <p:cNvPr id="46" name="Rounded Rectangle 258">
            <a:extLst>
              <a:ext uri="{FF2B5EF4-FFF2-40B4-BE49-F238E27FC236}">
                <a16:creationId xmlns:a16="http://schemas.microsoft.com/office/drawing/2014/main" id="{09EA9496-C62B-DEE7-3668-438B24803A11}"/>
              </a:ext>
            </a:extLst>
          </p:cNvPr>
          <p:cNvSpPr/>
          <p:nvPr/>
        </p:nvSpPr>
        <p:spPr>
          <a:xfrm>
            <a:off x="5594072" y="809201"/>
            <a:ext cx="974303" cy="115742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4" name="Rectangle 3">
            <a:extLst>
              <a:ext uri="{FF2B5EF4-FFF2-40B4-BE49-F238E27FC236}">
                <a16:creationId xmlns:a16="http://schemas.microsoft.com/office/drawing/2014/main" id="{8489EBE8-2F6E-7B0D-D394-2C175F4AC90F}"/>
              </a:ext>
            </a:extLst>
          </p:cNvPr>
          <p:cNvSpPr/>
          <p:nvPr/>
        </p:nvSpPr>
        <p:spPr>
          <a:xfrm>
            <a:off x="5678408" y="1250975"/>
            <a:ext cx="805629" cy="592406"/>
          </a:xfrm>
          <a:prstGeom prst="rect">
            <a:avLst/>
          </a:prstGeom>
          <a:noFill/>
        </p:spPr>
        <p:txBody>
          <a:bodyPr wrap="square" lIns="121920" tIns="60960" rIns="121920" bIns="60960">
            <a:spAutoFit/>
          </a:bodyPr>
          <a:lstStyle/>
          <a:p>
            <a:pPr algn="ctr">
              <a:spcBef>
                <a:spcPts val="200"/>
              </a:spcBef>
            </a:pPr>
            <a:r>
              <a:rPr lang="en-US" sz="800" b="1">
                <a:ln w="0"/>
                <a:solidFill>
                  <a:srgbClr val="FFFF00"/>
                </a:solidFill>
                <a:highlight>
                  <a:srgbClr val="000000"/>
                </a:highlight>
              </a:rPr>
              <a:t>Modular TCSS AIC 1 (J4B1)</a:t>
            </a:r>
          </a:p>
          <a:p>
            <a:pPr algn="ctr">
              <a:spcBef>
                <a:spcPts val="200"/>
              </a:spcBef>
            </a:pPr>
            <a:r>
              <a:rPr lang="en-US" sz="800" b="1">
                <a:ln w="0"/>
                <a:solidFill>
                  <a:srgbClr val="FFFF00"/>
                </a:solidFill>
                <a:highlight>
                  <a:srgbClr val="000000"/>
                </a:highlight>
              </a:rPr>
              <a:t>TCP0 port</a:t>
            </a:r>
          </a:p>
        </p:txBody>
      </p:sp>
      <p:cxnSp>
        <p:nvCxnSpPr>
          <p:cNvPr id="6" name="Straight Arrow Connector 5">
            <a:extLst>
              <a:ext uri="{FF2B5EF4-FFF2-40B4-BE49-F238E27FC236}">
                <a16:creationId xmlns:a16="http://schemas.microsoft.com/office/drawing/2014/main" id="{F37A0ECE-C31A-6A50-265D-4F43DF6B4A01}"/>
              </a:ext>
            </a:extLst>
          </p:cNvPr>
          <p:cNvCxnSpPr>
            <a:cxnSpLocks/>
          </p:cNvCxnSpPr>
          <p:nvPr/>
        </p:nvCxnSpPr>
        <p:spPr>
          <a:xfrm>
            <a:off x="1453071" y="3891653"/>
            <a:ext cx="1404160" cy="0"/>
          </a:xfrm>
          <a:prstGeom prst="straightConnector1">
            <a:avLst/>
          </a:prstGeom>
          <a:ln w="158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DAD5BC22-3703-5EC3-0CAD-DAF60AB1A172}"/>
              </a:ext>
            </a:extLst>
          </p:cNvPr>
          <p:cNvCxnSpPr>
            <a:cxnSpLocks/>
          </p:cNvCxnSpPr>
          <p:nvPr/>
        </p:nvCxnSpPr>
        <p:spPr>
          <a:xfrm>
            <a:off x="1310902" y="4420209"/>
            <a:ext cx="696389" cy="0"/>
          </a:xfrm>
          <a:prstGeom prst="straightConnector1">
            <a:avLst/>
          </a:prstGeom>
          <a:ln w="158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345CD920-41A4-B4C8-8C72-BFA0F4502A8D}"/>
              </a:ext>
            </a:extLst>
          </p:cNvPr>
          <p:cNvSpPr/>
          <p:nvPr/>
        </p:nvSpPr>
        <p:spPr>
          <a:xfrm>
            <a:off x="7965833" y="1616699"/>
            <a:ext cx="842605" cy="317395"/>
          </a:xfrm>
          <a:prstGeom prst="rect">
            <a:avLst/>
          </a:prstGeom>
          <a:noFill/>
        </p:spPr>
        <p:txBody>
          <a:bodyPr wrap="square" lIns="121920" tIns="60960" rIns="121920" bIns="60960">
            <a:spAutoFit/>
          </a:bodyPr>
          <a:lstStyle/>
          <a:p>
            <a:pPr algn="ctr">
              <a:spcBef>
                <a:spcPts val="0"/>
              </a:spcBef>
            </a:pPr>
            <a:r>
              <a:rPr lang="en-US" sz="700" b="1">
                <a:ln w="0"/>
                <a:solidFill>
                  <a:srgbClr val="FFFF00"/>
                </a:solidFill>
                <a:highlight>
                  <a:srgbClr val="000000"/>
                </a:highlight>
              </a:rPr>
              <a:t>RTC Coin Cell</a:t>
            </a:r>
          </a:p>
          <a:p>
            <a:pPr algn="ctr">
              <a:spcBef>
                <a:spcPts val="0"/>
              </a:spcBef>
            </a:pPr>
            <a:r>
              <a:rPr lang="en-US" sz="700" b="1">
                <a:ln w="0"/>
                <a:solidFill>
                  <a:srgbClr val="FFFF00"/>
                </a:solidFill>
                <a:highlight>
                  <a:srgbClr val="000000"/>
                </a:highlight>
              </a:rPr>
              <a:t>XJ1B2</a:t>
            </a:r>
          </a:p>
        </p:txBody>
      </p:sp>
      <p:grpSp>
        <p:nvGrpSpPr>
          <p:cNvPr id="39" name="Group 38">
            <a:extLst>
              <a:ext uri="{FF2B5EF4-FFF2-40B4-BE49-F238E27FC236}">
                <a16:creationId xmlns:a16="http://schemas.microsoft.com/office/drawing/2014/main" id="{8F4D18A8-1E57-31A9-5854-0E6AB6D8D703}"/>
              </a:ext>
            </a:extLst>
          </p:cNvPr>
          <p:cNvGrpSpPr>
            <a:grpSpLocks noGrp="1" noUngrp="1" noRot="1" noMove="1" noResize="1"/>
          </p:cNvGrpSpPr>
          <p:nvPr/>
        </p:nvGrpSpPr>
        <p:grpSpPr>
          <a:xfrm>
            <a:off x="7900768" y="2117874"/>
            <a:ext cx="3117387" cy="526450"/>
            <a:chOff x="7900768" y="2117874"/>
            <a:chExt cx="3117387" cy="526450"/>
          </a:xfrm>
        </p:grpSpPr>
        <p:sp>
          <p:nvSpPr>
            <p:cNvPr id="21" name="Rounded Rectangle 258">
              <a:extLst>
                <a:ext uri="{FF2B5EF4-FFF2-40B4-BE49-F238E27FC236}">
                  <a16:creationId xmlns:a16="http://schemas.microsoft.com/office/drawing/2014/main" id="{F49534EF-6980-B8AE-2E8D-F15F83613CEB}"/>
                </a:ext>
              </a:extLst>
            </p:cNvPr>
            <p:cNvSpPr>
              <a:spLocks noGrp="1" noRot="1" noMove="1" noResize="1" noEditPoints="1" noAdjustHandles="1" noChangeArrowheads="1" noChangeShapeType="1"/>
            </p:cNvSpPr>
            <p:nvPr/>
          </p:nvSpPr>
          <p:spPr>
            <a:xfrm>
              <a:off x="7900768" y="2117874"/>
              <a:ext cx="534232" cy="41451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2" name="Rectangle 21">
              <a:extLst>
                <a:ext uri="{FF2B5EF4-FFF2-40B4-BE49-F238E27FC236}">
                  <a16:creationId xmlns:a16="http://schemas.microsoft.com/office/drawing/2014/main" id="{3F4F831C-D031-E18D-D3FB-4BAE4DCCD4BC}"/>
                </a:ext>
              </a:extLst>
            </p:cNvPr>
            <p:cNvSpPr>
              <a:spLocks noGrp="1" noRot="1" noMove="1" noResize="1" noEditPoints="1" noAdjustHandles="1" noChangeArrowheads="1" noChangeShapeType="1"/>
            </p:cNvSpPr>
            <p:nvPr/>
          </p:nvSpPr>
          <p:spPr>
            <a:xfrm>
              <a:off x="9544158" y="2299165"/>
              <a:ext cx="1473997" cy="345159"/>
            </a:xfrm>
            <a:prstGeom prst="rect">
              <a:avLst/>
            </a:prstGeom>
            <a:noFill/>
          </p:spPr>
          <p:txBody>
            <a:bodyPr wrap="square" lIns="121920" tIns="60960" rIns="121920" bIns="60960">
              <a:spAutoFit/>
            </a:bodyPr>
            <a:lstStyle/>
            <a:p>
              <a:pPr>
                <a:spcBef>
                  <a:spcPts val="0"/>
                </a:spcBef>
              </a:pPr>
              <a:r>
                <a:rPr lang="es-ES" sz="800" b="1">
                  <a:ln w="0"/>
                  <a:solidFill>
                    <a:srgbClr val="C00000"/>
                  </a:solidFill>
                </a:rPr>
                <a:t>USB 3.2 Gen2 x1 </a:t>
              </a:r>
              <a:r>
                <a:rPr lang="es-ES" sz="800" b="1" err="1">
                  <a:ln w="0"/>
                  <a:solidFill>
                    <a:srgbClr val="C00000"/>
                  </a:solidFill>
                </a:rPr>
                <a:t>Type</a:t>
              </a:r>
              <a:r>
                <a:rPr lang="es-ES" sz="800" b="1">
                  <a:ln w="0"/>
                  <a:solidFill>
                    <a:srgbClr val="C00000"/>
                  </a:solidFill>
                </a:rPr>
                <a:t>-A Con - # 1 (J1C3)</a:t>
              </a:r>
              <a:endParaRPr lang="en-US" sz="800" b="1">
                <a:ln w="0"/>
                <a:solidFill>
                  <a:srgbClr val="C00000"/>
                </a:solidFill>
              </a:endParaRPr>
            </a:p>
          </p:txBody>
        </p:sp>
        <p:cxnSp>
          <p:nvCxnSpPr>
            <p:cNvPr id="23" name="Straight Arrow Connector 22">
              <a:extLst>
                <a:ext uri="{FF2B5EF4-FFF2-40B4-BE49-F238E27FC236}">
                  <a16:creationId xmlns:a16="http://schemas.microsoft.com/office/drawing/2014/main" id="{F1641A27-DDE4-C4CE-CC51-BCF6398B4EA6}"/>
                </a:ext>
              </a:extLst>
            </p:cNvPr>
            <p:cNvCxnSpPr>
              <a:cxnSpLocks noGrp="1" noRot="1" noMove="1" noResize="1" noEditPoints="1" noAdjustHandles="1" noChangeArrowheads="1" noChangeShapeType="1"/>
            </p:cNvCxnSpPr>
            <p:nvPr/>
          </p:nvCxnSpPr>
          <p:spPr>
            <a:xfrm flipH="1" flipV="1">
              <a:off x="8262645" y="2449385"/>
              <a:ext cx="1346266" cy="20455"/>
            </a:xfrm>
            <a:prstGeom prst="straightConnector1">
              <a:avLst/>
            </a:prstGeom>
            <a:ln w="158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40" name="Group 39">
            <a:extLst>
              <a:ext uri="{FF2B5EF4-FFF2-40B4-BE49-F238E27FC236}">
                <a16:creationId xmlns:a16="http://schemas.microsoft.com/office/drawing/2014/main" id="{B05CEC44-4690-3BA2-B283-F63E53D3231D}"/>
              </a:ext>
            </a:extLst>
          </p:cNvPr>
          <p:cNvGrpSpPr>
            <a:grpSpLocks noGrp="1" noUngrp="1" noRot="1" noMove="1" noResize="1"/>
          </p:cNvGrpSpPr>
          <p:nvPr/>
        </p:nvGrpSpPr>
        <p:grpSpPr>
          <a:xfrm>
            <a:off x="8508628" y="1939701"/>
            <a:ext cx="2148721" cy="908639"/>
            <a:chOff x="8508628" y="1939701"/>
            <a:chExt cx="2148721" cy="908639"/>
          </a:xfrm>
        </p:grpSpPr>
        <p:sp>
          <p:nvSpPr>
            <p:cNvPr id="306" name="Rectangle 305">
              <a:extLst>
                <a:ext uri="{FF2B5EF4-FFF2-40B4-BE49-F238E27FC236}">
                  <a16:creationId xmlns:a16="http://schemas.microsoft.com/office/drawing/2014/main" id="{0DEC0736-64FE-4AB3-468B-B638F4FB550D}"/>
                </a:ext>
              </a:extLst>
            </p:cNvPr>
            <p:cNvSpPr>
              <a:spLocks noGrp="1" noRot="1" noMove="1" noResize="1" noEditPoints="1" noAdjustHandles="1" noChangeArrowheads="1" noChangeShapeType="1"/>
            </p:cNvSpPr>
            <p:nvPr/>
          </p:nvSpPr>
          <p:spPr>
            <a:xfrm>
              <a:off x="9538959" y="1987124"/>
              <a:ext cx="1118390" cy="234360"/>
            </a:xfrm>
            <a:prstGeom prst="rect">
              <a:avLst/>
            </a:prstGeom>
            <a:noFill/>
          </p:spPr>
          <p:txBody>
            <a:bodyPr wrap="square" lIns="121920" tIns="60960" rIns="121920" bIns="60960">
              <a:spAutoFit/>
            </a:bodyPr>
            <a:lstStyle/>
            <a:p>
              <a:pPr algn="ctr"/>
              <a:r>
                <a:rPr lang="en-US" sz="800" b="1" err="1">
                  <a:ln w="0"/>
                  <a:solidFill>
                    <a:srgbClr val="C00000"/>
                  </a:solidFill>
                </a:rPr>
                <a:t>eDP</a:t>
              </a:r>
              <a:r>
                <a:rPr lang="en-US" sz="800" b="1">
                  <a:ln w="0"/>
                  <a:solidFill>
                    <a:srgbClr val="C00000"/>
                  </a:solidFill>
                </a:rPr>
                <a:t>  conn (J1C2)</a:t>
              </a:r>
            </a:p>
          </p:txBody>
        </p:sp>
        <p:sp>
          <p:nvSpPr>
            <p:cNvPr id="307" name="Rounded Rectangle 258">
              <a:extLst>
                <a:ext uri="{FF2B5EF4-FFF2-40B4-BE49-F238E27FC236}">
                  <a16:creationId xmlns:a16="http://schemas.microsoft.com/office/drawing/2014/main" id="{37ACB901-F5F7-134B-36EA-432525304237}"/>
                </a:ext>
              </a:extLst>
            </p:cNvPr>
            <p:cNvSpPr>
              <a:spLocks noGrp="1" noRot="1" noMove="1" noResize="1" noEditPoints="1" noAdjustHandles="1" noChangeArrowheads="1" noChangeShapeType="1"/>
            </p:cNvSpPr>
            <p:nvPr/>
          </p:nvSpPr>
          <p:spPr>
            <a:xfrm>
              <a:off x="8508628" y="1939701"/>
              <a:ext cx="197222" cy="908639"/>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cxnSp>
          <p:nvCxnSpPr>
            <p:cNvPr id="25" name="Straight Arrow Connector 24">
              <a:extLst>
                <a:ext uri="{FF2B5EF4-FFF2-40B4-BE49-F238E27FC236}">
                  <a16:creationId xmlns:a16="http://schemas.microsoft.com/office/drawing/2014/main" id="{54760447-C03F-0177-4D6B-7F762EE9D8F6}"/>
                </a:ext>
              </a:extLst>
            </p:cNvPr>
            <p:cNvCxnSpPr>
              <a:cxnSpLocks noGrp="1" noRot="1" noMove="1" noResize="1" noEditPoints="1" noAdjustHandles="1" noChangeArrowheads="1" noChangeShapeType="1"/>
            </p:cNvCxnSpPr>
            <p:nvPr/>
          </p:nvCxnSpPr>
          <p:spPr>
            <a:xfrm flipH="1" flipV="1">
              <a:off x="8705850" y="2104304"/>
              <a:ext cx="903061" cy="1826"/>
            </a:xfrm>
            <a:prstGeom prst="straightConnector1">
              <a:avLst/>
            </a:prstGeom>
            <a:ln w="158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55" name="Group 54">
            <a:extLst>
              <a:ext uri="{FF2B5EF4-FFF2-40B4-BE49-F238E27FC236}">
                <a16:creationId xmlns:a16="http://schemas.microsoft.com/office/drawing/2014/main" id="{65348428-7DEA-7D90-6BE4-127CFC1D4C3C}"/>
              </a:ext>
            </a:extLst>
          </p:cNvPr>
          <p:cNvGrpSpPr>
            <a:grpSpLocks noGrp="1" noUngrp="1" noRot="1" noMove="1" noResize="1"/>
          </p:cNvGrpSpPr>
          <p:nvPr/>
        </p:nvGrpSpPr>
        <p:grpSpPr>
          <a:xfrm>
            <a:off x="8541237" y="3657804"/>
            <a:ext cx="2614945" cy="317472"/>
            <a:chOff x="8541237" y="3657804"/>
            <a:chExt cx="2614945" cy="317472"/>
          </a:xfrm>
        </p:grpSpPr>
        <p:sp>
          <p:nvSpPr>
            <p:cNvPr id="52" name="Rounded Rectangle 258">
              <a:extLst>
                <a:ext uri="{FF2B5EF4-FFF2-40B4-BE49-F238E27FC236}">
                  <a16:creationId xmlns:a16="http://schemas.microsoft.com/office/drawing/2014/main" id="{FF522854-31A1-A092-1417-8865B2837100}"/>
                </a:ext>
              </a:extLst>
            </p:cNvPr>
            <p:cNvSpPr>
              <a:spLocks noGrp="1" noRot="1" noMove="1" noResize="1" noEditPoints="1" noAdjustHandles="1" noChangeArrowheads="1" noChangeShapeType="1"/>
            </p:cNvSpPr>
            <p:nvPr/>
          </p:nvSpPr>
          <p:spPr>
            <a:xfrm rot="5400000">
              <a:off x="8482065" y="3716976"/>
              <a:ext cx="317472" cy="199127"/>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53" name="Rectangle 52">
              <a:extLst>
                <a:ext uri="{FF2B5EF4-FFF2-40B4-BE49-F238E27FC236}">
                  <a16:creationId xmlns:a16="http://schemas.microsoft.com/office/drawing/2014/main" id="{48730E1F-F157-D130-047C-772A7F5E268E}"/>
                </a:ext>
              </a:extLst>
            </p:cNvPr>
            <p:cNvSpPr>
              <a:spLocks noGrp="1" noRot="1" noMove="1" noResize="1" noEditPoints="1" noAdjustHandles="1" noChangeArrowheads="1" noChangeShapeType="1"/>
            </p:cNvSpPr>
            <p:nvPr/>
          </p:nvSpPr>
          <p:spPr>
            <a:xfrm>
              <a:off x="9409444" y="3692364"/>
              <a:ext cx="1746738" cy="234360"/>
            </a:xfrm>
            <a:prstGeom prst="rect">
              <a:avLst/>
            </a:prstGeom>
            <a:noFill/>
          </p:spPr>
          <p:txBody>
            <a:bodyPr wrap="square" lIns="121920" tIns="60960" rIns="121920" bIns="60960">
              <a:spAutoFit/>
            </a:bodyPr>
            <a:lstStyle/>
            <a:p>
              <a:pPr>
                <a:spcBef>
                  <a:spcPts val="0"/>
                </a:spcBef>
              </a:pPr>
              <a:r>
                <a:rPr lang="es-ES" sz="800" b="1" err="1">
                  <a:ln w="0"/>
                  <a:solidFill>
                    <a:srgbClr val="C00000"/>
                  </a:solidFill>
                </a:rPr>
                <a:t>Fingerprint</a:t>
              </a:r>
              <a:r>
                <a:rPr lang="es-ES" sz="800" b="1">
                  <a:ln w="0"/>
                  <a:solidFill>
                    <a:srgbClr val="C00000"/>
                  </a:solidFill>
                </a:rPr>
                <a:t> Sensor Con - J1F1</a:t>
              </a:r>
              <a:endParaRPr lang="en-US" sz="800" b="1">
                <a:ln w="0"/>
                <a:solidFill>
                  <a:srgbClr val="C00000"/>
                </a:solidFill>
              </a:endParaRPr>
            </a:p>
          </p:txBody>
        </p:sp>
        <p:cxnSp>
          <p:nvCxnSpPr>
            <p:cNvPr id="54" name="Straight Arrow Connector 53">
              <a:extLst>
                <a:ext uri="{FF2B5EF4-FFF2-40B4-BE49-F238E27FC236}">
                  <a16:creationId xmlns:a16="http://schemas.microsoft.com/office/drawing/2014/main" id="{579CECCC-0BF2-0DF3-C83A-AFD080AF6BC7}"/>
                </a:ext>
              </a:extLst>
            </p:cNvPr>
            <p:cNvCxnSpPr>
              <a:cxnSpLocks noGrp="1" noRot="1" noMove="1" noResize="1" noEditPoints="1" noAdjustHandles="1" noChangeArrowheads="1" noChangeShapeType="1"/>
            </p:cNvCxnSpPr>
            <p:nvPr/>
          </p:nvCxnSpPr>
          <p:spPr>
            <a:xfrm flipH="1">
              <a:off x="8833242" y="3811472"/>
              <a:ext cx="601597" cy="213"/>
            </a:xfrm>
            <a:prstGeom prst="straightConnector1">
              <a:avLst/>
            </a:prstGeom>
            <a:ln w="158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57" name="Rounded Rectangle 258">
            <a:extLst>
              <a:ext uri="{FF2B5EF4-FFF2-40B4-BE49-F238E27FC236}">
                <a16:creationId xmlns:a16="http://schemas.microsoft.com/office/drawing/2014/main" id="{6204A401-8035-B11A-AF54-3CD30DDB7A9B}"/>
              </a:ext>
            </a:extLst>
          </p:cNvPr>
          <p:cNvSpPr/>
          <p:nvPr/>
        </p:nvSpPr>
        <p:spPr>
          <a:xfrm>
            <a:off x="7965832" y="2704519"/>
            <a:ext cx="480990" cy="309245"/>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58" name="Rounded Rectangle 258">
            <a:extLst>
              <a:ext uri="{FF2B5EF4-FFF2-40B4-BE49-F238E27FC236}">
                <a16:creationId xmlns:a16="http://schemas.microsoft.com/office/drawing/2014/main" id="{9389EE53-3DA1-4292-9567-C1CF06ACD95F}"/>
              </a:ext>
            </a:extLst>
          </p:cNvPr>
          <p:cNvSpPr/>
          <p:nvPr/>
        </p:nvSpPr>
        <p:spPr>
          <a:xfrm>
            <a:off x="7722926" y="2713669"/>
            <a:ext cx="243827" cy="30009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59" name="Rectangle 58">
            <a:extLst>
              <a:ext uri="{FF2B5EF4-FFF2-40B4-BE49-F238E27FC236}">
                <a16:creationId xmlns:a16="http://schemas.microsoft.com/office/drawing/2014/main" id="{7C31B258-A946-B030-4DB1-DD48B61048D0}"/>
              </a:ext>
            </a:extLst>
          </p:cNvPr>
          <p:cNvSpPr/>
          <p:nvPr/>
        </p:nvSpPr>
        <p:spPr>
          <a:xfrm>
            <a:off x="7090365" y="2690153"/>
            <a:ext cx="788035" cy="345159"/>
          </a:xfrm>
          <a:prstGeom prst="rect">
            <a:avLst/>
          </a:prstGeom>
          <a:noFill/>
        </p:spPr>
        <p:txBody>
          <a:bodyPr wrap="square" lIns="121920" tIns="60960" rIns="121920" bIns="60960">
            <a:spAutoFit/>
          </a:bodyPr>
          <a:lstStyle/>
          <a:p>
            <a:pPr algn="ctr">
              <a:spcBef>
                <a:spcPts val="0"/>
              </a:spcBef>
            </a:pPr>
            <a:r>
              <a:rPr lang="en-US" sz="800" b="1">
                <a:ln w="0"/>
                <a:solidFill>
                  <a:srgbClr val="FFFF00"/>
                </a:solidFill>
                <a:highlight>
                  <a:srgbClr val="000000"/>
                </a:highlight>
              </a:rPr>
              <a:t>SVID HDR</a:t>
            </a:r>
            <a:br>
              <a:rPr lang="en-US" sz="800" b="1">
                <a:ln w="0"/>
                <a:solidFill>
                  <a:srgbClr val="FFFF00"/>
                </a:solidFill>
                <a:highlight>
                  <a:srgbClr val="000000"/>
                </a:highlight>
              </a:rPr>
            </a:br>
            <a:r>
              <a:rPr lang="en-US" sz="800" b="1">
                <a:ln w="0"/>
                <a:solidFill>
                  <a:srgbClr val="FFFF00"/>
                </a:solidFill>
                <a:highlight>
                  <a:srgbClr val="000000"/>
                </a:highlight>
              </a:rPr>
              <a:t>(J2D1)</a:t>
            </a:r>
          </a:p>
        </p:txBody>
      </p:sp>
      <p:sp>
        <p:nvSpPr>
          <p:cNvPr id="60" name="Rectangle 59">
            <a:extLst>
              <a:ext uri="{FF2B5EF4-FFF2-40B4-BE49-F238E27FC236}">
                <a16:creationId xmlns:a16="http://schemas.microsoft.com/office/drawing/2014/main" id="{0D92D0B7-D7EC-399D-3DD4-E6BA4146B31D}"/>
              </a:ext>
            </a:extLst>
          </p:cNvPr>
          <p:cNvSpPr/>
          <p:nvPr/>
        </p:nvSpPr>
        <p:spPr>
          <a:xfrm>
            <a:off x="7824402" y="2839497"/>
            <a:ext cx="788035" cy="455959"/>
          </a:xfrm>
          <a:prstGeom prst="rect">
            <a:avLst/>
          </a:prstGeom>
          <a:noFill/>
        </p:spPr>
        <p:txBody>
          <a:bodyPr wrap="square" lIns="121920" tIns="60960" rIns="121920" bIns="60960">
            <a:spAutoFit/>
          </a:bodyPr>
          <a:lstStyle/>
          <a:p>
            <a:pPr algn="ctr">
              <a:spcBef>
                <a:spcPts val="0"/>
              </a:spcBef>
            </a:pPr>
            <a:r>
              <a:rPr lang="en-US" sz="800" b="1">
                <a:ln w="0"/>
                <a:solidFill>
                  <a:srgbClr val="C00000"/>
                </a:solidFill>
                <a:highlight>
                  <a:srgbClr val="00FF00"/>
                </a:highlight>
              </a:rPr>
              <a:t>USB2 FP** HDR #2</a:t>
            </a:r>
            <a:br>
              <a:rPr lang="en-US" sz="800" b="1">
                <a:ln w="0"/>
                <a:solidFill>
                  <a:srgbClr val="C00000"/>
                </a:solidFill>
                <a:highlight>
                  <a:srgbClr val="00FF00"/>
                </a:highlight>
              </a:rPr>
            </a:br>
            <a:r>
              <a:rPr lang="en-US" sz="800" b="1">
                <a:ln w="0"/>
                <a:solidFill>
                  <a:srgbClr val="C00000"/>
                </a:solidFill>
                <a:highlight>
                  <a:srgbClr val="00FF00"/>
                </a:highlight>
              </a:rPr>
              <a:t>(J1D1)</a:t>
            </a:r>
          </a:p>
        </p:txBody>
      </p:sp>
      <p:grpSp>
        <p:nvGrpSpPr>
          <p:cNvPr id="61" name="Group 60">
            <a:extLst>
              <a:ext uri="{FF2B5EF4-FFF2-40B4-BE49-F238E27FC236}">
                <a16:creationId xmlns:a16="http://schemas.microsoft.com/office/drawing/2014/main" id="{851F1F84-D3BB-A9FC-56AC-CA4E5EA0D70C}"/>
              </a:ext>
            </a:extLst>
          </p:cNvPr>
          <p:cNvGrpSpPr/>
          <p:nvPr/>
        </p:nvGrpSpPr>
        <p:grpSpPr>
          <a:xfrm>
            <a:off x="8055625" y="5200836"/>
            <a:ext cx="788489" cy="414344"/>
            <a:chOff x="1531510" y="1154621"/>
            <a:chExt cx="631609" cy="342474"/>
          </a:xfrm>
        </p:grpSpPr>
        <p:sp>
          <p:nvSpPr>
            <p:cNvPr id="62" name="Rounded Rectangle 217">
              <a:extLst>
                <a:ext uri="{FF2B5EF4-FFF2-40B4-BE49-F238E27FC236}">
                  <a16:creationId xmlns:a16="http://schemas.microsoft.com/office/drawing/2014/main" id="{8E066A40-9FBE-9118-C9DB-5F7F5C37D3B8}"/>
                </a:ext>
              </a:extLst>
            </p:cNvPr>
            <p:cNvSpPr/>
            <p:nvPr/>
          </p:nvSpPr>
          <p:spPr>
            <a:xfrm>
              <a:off x="1655165" y="1317866"/>
              <a:ext cx="392328" cy="11259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63" name="Rectangle 62">
              <a:extLst>
                <a:ext uri="{FF2B5EF4-FFF2-40B4-BE49-F238E27FC236}">
                  <a16:creationId xmlns:a16="http://schemas.microsoft.com/office/drawing/2014/main" id="{A0F5DF08-F7B2-A327-3D5D-C16A4398AFFD}"/>
                </a:ext>
              </a:extLst>
            </p:cNvPr>
            <p:cNvSpPr/>
            <p:nvPr/>
          </p:nvSpPr>
          <p:spPr>
            <a:xfrm>
              <a:off x="1531510" y="1154621"/>
              <a:ext cx="631609" cy="342474"/>
            </a:xfrm>
            <a:prstGeom prst="rect">
              <a:avLst/>
            </a:prstGeom>
            <a:noFill/>
          </p:spPr>
          <p:txBody>
            <a:bodyPr wrap="square" lIns="121920" tIns="60960" rIns="121920" bIns="60960">
              <a:spAutoFit/>
            </a:bodyPr>
            <a:lstStyle/>
            <a:p>
              <a:pPr algn="ctr">
                <a:spcBef>
                  <a:spcPts val="0"/>
                </a:spcBef>
              </a:pPr>
              <a:r>
                <a:rPr lang="en-US" sz="700" b="1">
                  <a:ln w="0"/>
                  <a:solidFill>
                    <a:srgbClr val="FFFF00"/>
                  </a:solidFill>
                  <a:highlight>
                    <a:srgbClr val="000000"/>
                  </a:highlight>
                </a:rPr>
                <a:t>THC 1 Conn</a:t>
              </a:r>
            </a:p>
            <a:p>
              <a:pPr algn="ctr">
                <a:spcBef>
                  <a:spcPts val="0"/>
                </a:spcBef>
              </a:pPr>
              <a:endParaRPr lang="en-US" sz="700" b="1">
                <a:ln w="0"/>
                <a:solidFill>
                  <a:srgbClr val="FFFF00"/>
                </a:solidFill>
                <a:highlight>
                  <a:srgbClr val="000000"/>
                </a:highlight>
              </a:endParaRPr>
            </a:p>
            <a:p>
              <a:pPr algn="ctr">
                <a:spcBef>
                  <a:spcPts val="0"/>
                </a:spcBef>
              </a:pPr>
              <a:r>
                <a:rPr lang="en-US" sz="700" b="1">
                  <a:ln w="0"/>
                  <a:solidFill>
                    <a:srgbClr val="FFFF00"/>
                  </a:solidFill>
                  <a:highlight>
                    <a:srgbClr val="000000"/>
                  </a:highlight>
                </a:rPr>
                <a:t>J1H2</a:t>
              </a:r>
            </a:p>
          </p:txBody>
        </p:sp>
      </p:grpSp>
      <p:sp>
        <p:nvSpPr>
          <p:cNvPr id="64" name="Rounded Rectangle 258">
            <a:extLst>
              <a:ext uri="{FF2B5EF4-FFF2-40B4-BE49-F238E27FC236}">
                <a16:creationId xmlns:a16="http://schemas.microsoft.com/office/drawing/2014/main" id="{8643956D-EB4F-E09A-5C25-A0C4C596C82B}"/>
              </a:ext>
            </a:extLst>
          </p:cNvPr>
          <p:cNvSpPr/>
          <p:nvPr/>
        </p:nvSpPr>
        <p:spPr>
          <a:xfrm rot="5400000">
            <a:off x="4719807" y="1887797"/>
            <a:ext cx="480990" cy="309245"/>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65" name="Rectangle 64">
            <a:extLst>
              <a:ext uri="{FF2B5EF4-FFF2-40B4-BE49-F238E27FC236}">
                <a16:creationId xmlns:a16="http://schemas.microsoft.com/office/drawing/2014/main" id="{EB49254E-2AB2-1E52-F61F-5FFCC5A58711}"/>
              </a:ext>
            </a:extLst>
          </p:cNvPr>
          <p:cNvSpPr/>
          <p:nvPr/>
        </p:nvSpPr>
        <p:spPr>
          <a:xfrm>
            <a:off x="4842611" y="1895922"/>
            <a:ext cx="788035" cy="455959"/>
          </a:xfrm>
          <a:prstGeom prst="rect">
            <a:avLst/>
          </a:prstGeom>
          <a:noFill/>
        </p:spPr>
        <p:txBody>
          <a:bodyPr wrap="square" lIns="121920" tIns="60960" rIns="121920" bIns="60960">
            <a:spAutoFit/>
          </a:bodyPr>
          <a:lstStyle/>
          <a:p>
            <a:pPr algn="ctr">
              <a:spcBef>
                <a:spcPts val="0"/>
              </a:spcBef>
            </a:pPr>
            <a:r>
              <a:rPr lang="en-US" sz="800" b="1">
                <a:ln w="0"/>
                <a:solidFill>
                  <a:srgbClr val="FFFF00"/>
                </a:solidFill>
                <a:highlight>
                  <a:srgbClr val="000000"/>
                </a:highlight>
              </a:rPr>
              <a:t>USB2 FP HDR #1</a:t>
            </a:r>
            <a:br>
              <a:rPr lang="en-US" sz="800" b="1">
                <a:ln w="0"/>
                <a:solidFill>
                  <a:srgbClr val="FFFF00"/>
                </a:solidFill>
                <a:highlight>
                  <a:srgbClr val="000000"/>
                </a:highlight>
              </a:rPr>
            </a:br>
            <a:r>
              <a:rPr lang="en-US" sz="800" b="1">
                <a:ln w="0"/>
                <a:solidFill>
                  <a:srgbClr val="FFFF00"/>
                </a:solidFill>
                <a:highlight>
                  <a:srgbClr val="000000"/>
                </a:highlight>
              </a:rPr>
              <a:t>(J6B4)</a:t>
            </a:r>
          </a:p>
        </p:txBody>
      </p:sp>
      <p:grpSp>
        <p:nvGrpSpPr>
          <p:cNvPr id="69" name="Group 68">
            <a:extLst>
              <a:ext uri="{FF2B5EF4-FFF2-40B4-BE49-F238E27FC236}">
                <a16:creationId xmlns:a16="http://schemas.microsoft.com/office/drawing/2014/main" id="{775A89DE-A37C-F44D-F937-E6EF2D96CF7A}"/>
              </a:ext>
            </a:extLst>
          </p:cNvPr>
          <p:cNvGrpSpPr>
            <a:grpSpLocks/>
          </p:cNvGrpSpPr>
          <p:nvPr/>
        </p:nvGrpSpPr>
        <p:grpSpPr>
          <a:xfrm>
            <a:off x="3189159" y="350405"/>
            <a:ext cx="873699" cy="1073583"/>
            <a:chOff x="3189159" y="350405"/>
            <a:chExt cx="873699" cy="1073583"/>
          </a:xfrm>
        </p:grpSpPr>
        <p:sp>
          <p:nvSpPr>
            <p:cNvPr id="340" name="Rounded Rectangle 217">
              <a:extLst>
                <a:ext uri="{FF2B5EF4-FFF2-40B4-BE49-F238E27FC236}">
                  <a16:creationId xmlns:a16="http://schemas.microsoft.com/office/drawing/2014/main" id="{C935549E-F442-940D-F93B-EBACEFCFF639}"/>
                </a:ext>
              </a:extLst>
            </p:cNvPr>
            <p:cNvSpPr>
              <a:spLocks/>
            </p:cNvSpPr>
            <p:nvPr/>
          </p:nvSpPr>
          <p:spPr>
            <a:xfrm>
              <a:off x="3471862" y="1268474"/>
              <a:ext cx="191569" cy="15551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41" name="Rectangle 340">
              <a:extLst>
                <a:ext uri="{FF2B5EF4-FFF2-40B4-BE49-F238E27FC236}">
                  <a16:creationId xmlns:a16="http://schemas.microsoft.com/office/drawing/2014/main" id="{02929E3B-8513-50A4-A9B8-EC562E0CD0C6}"/>
                </a:ext>
              </a:extLst>
            </p:cNvPr>
            <p:cNvSpPr>
              <a:spLocks/>
            </p:cNvSpPr>
            <p:nvPr/>
          </p:nvSpPr>
          <p:spPr>
            <a:xfrm>
              <a:off x="3189159" y="350405"/>
              <a:ext cx="873699" cy="317395"/>
            </a:xfrm>
            <a:prstGeom prst="rect">
              <a:avLst/>
            </a:prstGeom>
            <a:noFill/>
          </p:spPr>
          <p:txBody>
            <a:bodyPr wrap="square" lIns="121920" tIns="60960" rIns="121920" bIns="60960">
              <a:spAutoFit/>
            </a:bodyPr>
            <a:lstStyle/>
            <a:p>
              <a:pPr algn="ctr">
                <a:spcBef>
                  <a:spcPts val="0"/>
                </a:spcBef>
              </a:pPr>
              <a:r>
                <a:rPr lang="en-US" sz="700" b="1">
                  <a:ln w="0"/>
                  <a:solidFill>
                    <a:srgbClr val="C00000"/>
                  </a:solidFill>
                  <a:highlight>
                    <a:srgbClr val="00FF00"/>
                  </a:highlight>
                </a:rPr>
                <a:t>USB Camera** Con - J7A2</a:t>
              </a:r>
            </a:p>
          </p:txBody>
        </p:sp>
      </p:grpSp>
      <p:cxnSp>
        <p:nvCxnSpPr>
          <p:cNvPr id="66" name="Straight Arrow Connector 65">
            <a:extLst>
              <a:ext uri="{FF2B5EF4-FFF2-40B4-BE49-F238E27FC236}">
                <a16:creationId xmlns:a16="http://schemas.microsoft.com/office/drawing/2014/main" id="{622EE089-6437-E29D-FB3A-69F418FA8A37}"/>
              </a:ext>
            </a:extLst>
          </p:cNvPr>
          <p:cNvCxnSpPr>
            <a:cxnSpLocks/>
            <a:endCxn id="340" idx="0"/>
          </p:cNvCxnSpPr>
          <p:nvPr/>
        </p:nvCxnSpPr>
        <p:spPr>
          <a:xfrm>
            <a:off x="3567447" y="621033"/>
            <a:ext cx="200" cy="647441"/>
          </a:xfrm>
          <a:prstGeom prst="straightConnector1">
            <a:avLst/>
          </a:prstGeom>
          <a:ln w="158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71" name="Rounded Rectangle 258">
            <a:extLst>
              <a:ext uri="{FF2B5EF4-FFF2-40B4-BE49-F238E27FC236}">
                <a16:creationId xmlns:a16="http://schemas.microsoft.com/office/drawing/2014/main" id="{7D72AB03-8E7A-C688-3226-F2F46EEC42F8}"/>
              </a:ext>
            </a:extLst>
          </p:cNvPr>
          <p:cNvSpPr/>
          <p:nvPr/>
        </p:nvSpPr>
        <p:spPr>
          <a:xfrm>
            <a:off x="5086878" y="629573"/>
            <a:ext cx="507192" cy="837239"/>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72" name="Rectangle 71">
            <a:extLst>
              <a:ext uri="{FF2B5EF4-FFF2-40B4-BE49-F238E27FC236}">
                <a16:creationId xmlns:a16="http://schemas.microsoft.com/office/drawing/2014/main" id="{E8F497D6-ACB0-D065-9270-EDC8DC0F8EEE}"/>
              </a:ext>
            </a:extLst>
          </p:cNvPr>
          <p:cNvSpPr/>
          <p:nvPr/>
        </p:nvSpPr>
        <p:spPr>
          <a:xfrm>
            <a:off x="4966182" y="320095"/>
            <a:ext cx="829782" cy="345159"/>
          </a:xfrm>
          <a:prstGeom prst="rect">
            <a:avLst/>
          </a:prstGeom>
          <a:noFill/>
        </p:spPr>
        <p:txBody>
          <a:bodyPr wrap="square" lIns="121920" tIns="60960" rIns="121920" bIns="60960">
            <a:spAutoFit/>
          </a:bodyPr>
          <a:lstStyle/>
          <a:p>
            <a:pPr>
              <a:spcBef>
                <a:spcPts val="0"/>
              </a:spcBef>
            </a:pPr>
            <a:r>
              <a:rPr lang="en-US" sz="800" b="1">
                <a:ln w="0"/>
                <a:solidFill>
                  <a:srgbClr val="C00000"/>
                </a:solidFill>
              </a:rPr>
              <a:t>RJ45 LAN</a:t>
            </a:r>
          </a:p>
          <a:p>
            <a:pPr>
              <a:spcBef>
                <a:spcPts val="0"/>
              </a:spcBef>
            </a:pPr>
            <a:r>
              <a:rPr lang="en-US" sz="800" b="1">
                <a:ln w="0"/>
                <a:solidFill>
                  <a:srgbClr val="C00000"/>
                </a:solidFill>
              </a:rPr>
              <a:t>Con – J5A1</a:t>
            </a:r>
          </a:p>
        </p:txBody>
      </p:sp>
      <p:sp>
        <p:nvSpPr>
          <p:cNvPr id="73" name="Rounded Rectangle 258">
            <a:extLst>
              <a:ext uri="{FF2B5EF4-FFF2-40B4-BE49-F238E27FC236}">
                <a16:creationId xmlns:a16="http://schemas.microsoft.com/office/drawing/2014/main" id="{098FE4FB-E13A-C65D-B113-C20AAA008545}"/>
              </a:ext>
            </a:extLst>
          </p:cNvPr>
          <p:cNvSpPr/>
          <p:nvPr/>
        </p:nvSpPr>
        <p:spPr>
          <a:xfrm>
            <a:off x="6586538" y="711750"/>
            <a:ext cx="409575" cy="455959"/>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74" name="Rectangle 73">
            <a:extLst>
              <a:ext uri="{FF2B5EF4-FFF2-40B4-BE49-F238E27FC236}">
                <a16:creationId xmlns:a16="http://schemas.microsoft.com/office/drawing/2014/main" id="{CC67AE5C-DA40-87A0-1249-5CF6CA2F616D}"/>
              </a:ext>
            </a:extLst>
          </p:cNvPr>
          <p:cNvSpPr/>
          <p:nvPr/>
        </p:nvSpPr>
        <p:spPr>
          <a:xfrm>
            <a:off x="6395011" y="335567"/>
            <a:ext cx="829782" cy="345159"/>
          </a:xfrm>
          <a:prstGeom prst="rect">
            <a:avLst/>
          </a:prstGeom>
          <a:noFill/>
        </p:spPr>
        <p:txBody>
          <a:bodyPr wrap="square" lIns="121920" tIns="60960" rIns="121920" bIns="60960">
            <a:spAutoFit/>
          </a:bodyPr>
          <a:lstStyle/>
          <a:p>
            <a:pPr>
              <a:spcBef>
                <a:spcPts val="0"/>
              </a:spcBef>
            </a:pPr>
            <a:r>
              <a:rPr lang="en-US" sz="800" b="1">
                <a:ln w="0"/>
                <a:solidFill>
                  <a:srgbClr val="C00000"/>
                </a:solidFill>
              </a:rPr>
              <a:t>HDMI Con 1 (J3A1)</a:t>
            </a:r>
          </a:p>
        </p:txBody>
      </p:sp>
      <p:sp>
        <p:nvSpPr>
          <p:cNvPr id="75" name="Rounded Rectangle 258">
            <a:extLst>
              <a:ext uri="{FF2B5EF4-FFF2-40B4-BE49-F238E27FC236}">
                <a16:creationId xmlns:a16="http://schemas.microsoft.com/office/drawing/2014/main" id="{3D8965FC-878E-2679-FD1D-1C45975A972A}"/>
              </a:ext>
            </a:extLst>
          </p:cNvPr>
          <p:cNvSpPr/>
          <p:nvPr/>
        </p:nvSpPr>
        <p:spPr>
          <a:xfrm>
            <a:off x="7078911" y="845894"/>
            <a:ext cx="409575" cy="35287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76" name="Rectangle 75">
            <a:extLst>
              <a:ext uri="{FF2B5EF4-FFF2-40B4-BE49-F238E27FC236}">
                <a16:creationId xmlns:a16="http://schemas.microsoft.com/office/drawing/2014/main" id="{11AE21CF-D991-49E1-E474-49F9A6A40B83}"/>
              </a:ext>
            </a:extLst>
          </p:cNvPr>
          <p:cNvSpPr/>
          <p:nvPr/>
        </p:nvSpPr>
        <p:spPr>
          <a:xfrm>
            <a:off x="7011567" y="439800"/>
            <a:ext cx="709494" cy="455959"/>
          </a:xfrm>
          <a:prstGeom prst="rect">
            <a:avLst/>
          </a:prstGeom>
          <a:noFill/>
        </p:spPr>
        <p:txBody>
          <a:bodyPr wrap="square" lIns="121920" tIns="60960" rIns="121920" bIns="60960">
            <a:spAutoFit/>
          </a:bodyPr>
          <a:lstStyle/>
          <a:p>
            <a:pPr>
              <a:spcBef>
                <a:spcPts val="0"/>
              </a:spcBef>
            </a:pPr>
            <a:r>
              <a:rPr lang="en-US" sz="800" b="1">
                <a:ln w="0"/>
                <a:solidFill>
                  <a:srgbClr val="C00000"/>
                </a:solidFill>
                <a:highlight>
                  <a:srgbClr val="00FF00"/>
                </a:highlight>
              </a:rPr>
              <a:t>HDMI** Con 2 (J3A2)</a:t>
            </a:r>
          </a:p>
        </p:txBody>
      </p:sp>
      <p:sp>
        <p:nvSpPr>
          <p:cNvPr id="77" name="Rounded Rectangle 258">
            <a:extLst>
              <a:ext uri="{FF2B5EF4-FFF2-40B4-BE49-F238E27FC236}">
                <a16:creationId xmlns:a16="http://schemas.microsoft.com/office/drawing/2014/main" id="{7D5721AB-1895-F1B8-3FE6-D2FE0C0A1D2E}"/>
              </a:ext>
            </a:extLst>
          </p:cNvPr>
          <p:cNvSpPr/>
          <p:nvPr/>
        </p:nvSpPr>
        <p:spPr>
          <a:xfrm rot="5400000">
            <a:off x="4737653" y="1398126"/>
            <a:ext cx="380337" cy="37420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78" name="Rectangle 77">
            <a:extLst>
              <a:ext uri="{FF2B5EF4-FFF2-40B4-BE49-F238E27FC236}">
                <a16:creationId xmlns:a16="http://schemas.microsoft.com/office/drawing/2014/main" id="{09C4F0A0-F0CA-E204-0A0A-22CFCAD412AF}"/>
              </a:ext>
            </a:extLst>
          </p:cNvPr>
          <p:cNvSpPr/>
          <p:nvPr/>
        </p:nvSpPr>
        <p:spPr>
          <a:xfrm>
            <a:off x="4267636" y="1307569"/>
            <a:ext cx="603322" cy="566758"/>
          </a:xfrm>
          <a:prstGeom prst="rect">
            <a:avLst/>
          </a:prstGeom>
          <a:noFill/>
        </p:spPr>
        <p:txBody>
          <a:bodyPr wrap="square" lIns="121920" tIns="60960" rIns="121920" bIns="60960">
            <a:spAutoFit/>
          </a:bodyPr>
          <a:lstStyle/>
          <a:p>
            <a:pPr algn="ctr">
              <a:spcBef>
                <a:spcPts val="0"/>
              </a:spcBef>
            </a:pPr>
            <a:r>
              <a:rPr lang="en-US" sz="800" b="1">
                <a:ln w="0"/>
                <a:solidFill>
                  <a:srgbClr val="C00000"/>
                </a:solidFill>
                <a:highlight>
                  <a:srgbClr val="00FF00"/>
                </a:highlight>
              </a:rPr>
              <a:t>USB2 Type-A PPV** (J6B2)</a:t>
            </a:r>
          </a:p>
        </p:txBody>
      </p:sp>
      <p:sp>
        <p:nvSpPr>
          <p:cNvPr id="79" name="Rectangle 78">
            <a:extLst>
              <a:ext uri="{FF2B5EF4-FFF2-40B4-BE49-F238E27FC236}">
                <a16:creationId xmlns:a16="http://schemas.microsoft.com/office/drawing/2014/main" id="{39E9EB86-50D5-A7AE-2757-31DA34824D5E}"/>
              </a:ext>
            </a:extLst>
          </p:cNvPr>
          <p:cNvSpPr/>
          <p:nvPr/>
        </p:nvSpPr>
        <p:spPr>
          <a:xfrm>
            <a:off x="5788913" y="5493478"/>
            <a:ext cx="788035" cy="345159"/>
          </a:xfrm>
          <a:prstGeom prst="rect">
            <a:avLst/>
          </a:prstGeom>
          <a:noFill/>
        </p:spPr>
        <p:txBody>
          <a:bodyPr wrap="square" lIns="121920" tIns="60960" rIns="121920" bIns="60960">
            <a:spAutoFit/>
          </a:bodyPr>
          <a:lstStyle/>
          <a:p>
            <a:pPr>
              <a:spcBef>
                <a:spcPts val="0"/>
              </a:spcBef>
            </a:pPr>
            <a:r>
              <a:rPr lang="es-ES" sz="800" b="1">
                <a:ln w="0"/>
                <a:solidFill>
                  <a:srgbClr val="FFFF00"/>
                </a:solidFill>
                <a:highlight>
                  <a:srgbClr val="000000"/>
                </a:highlight>
              </a:rPr>
              <a:t>TTK3 </a:t>
            </a:r>
            <a:r>
              <a:rPr lang="es-ES" sz="800" b="1" err="1">
                <a:ln w="0"/>
                <a:solidFill>
                  <a:srgbClr val="FFFF00"/>
                </a:solidFill>
                <a:highlight>
                  <a:srgbClr val="000000"/>
                </a:highlight>
              </a:rPr>
              <a:t>Conn</a:t>
            </a:r>
            <a:r>
              <a:rPr lang="es-ES" sz="800" b="1">
                <a:ln w="0"/>
                <a:solidFill>
                  <a:srgbClr val="FFFF00"/>
                </a:solidFill>
                <a:highlight>
                  <a:srgbClr val="000000"/>
                </a:highlight>
              </a:rPr>
              <a:t> (J4J1)</a:t>
            </a:r>
            <a:endParaRPr lang="en-US" sz="800" b="1">
              <a:ln w="0"/>
              <a:solidFill>
                <a:srgbClr val="FFFF00"/>
              </a:solidFill>
              <a:highlight>
                <a:srgbClr val="000000"/>
              </a:highlight>
            </a:endParaRPr>
          </a:p>
        </p:txBody>
      </p:sp>
      <p:sp>
        <p:nvSpPr>
          <p:cNvPr id="80" name="Rounded Rectangle 258">
            <a:extLst>
              <a:ext uri="{FF2B5EF4-FFF2-40B4-BE49-F238E27FC236}">
                <a16:creationId xmlns:a16="http://schemas.microsoft.com/office/drawing/2014/main" id="{34E0792D-32C8-EA9F-20C1-A5CA220889E8}"/>
              </a:ext>
            </a:extLst>
          </p:cNvPr>
          <p:cNvSpPr/>
          <p:nvPr/>
        </p:nvSpPr>
        <p:spPr>
          <a:xfrm rot="5400000">
            <a:off x="4674881" y="4626839"/>
            <a:ext cx="217637" cy="502123"/>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81" name="Rectangle 80">
            <a:extLst>
              <a:ext uri="{FF2B5EF4-FFF2-40B4-BE49-F238E27FC236}">
                <a16:creationId xmlns:a16="http://schemas.microsoft.com/office/drawing/2014/main" id="{8546BC7A-A877-943C-020D-010518BD61F1}"/>
              </a:ext>
            </a:extLst>
          </p:cNvPr>
          <p:cNvSpPr/>
          <p:nvPr/>
        </p:nvSpPr>
        <p:spPr>
          <a:xfrm>
            <a:off x="4411661" y="4495511"/>
            <a:ext cx="788035" cy="345159"/>
          </a:xfrm>
          <a:prstGeom prst="rect">
            <a:avLst/>
          </a:prstGeom>
          <a:noFill/>
        </p:spPr>
        <p:txBody>
          <a:bodyPr wrap="square" lIns="121920" tIns="60960" rIns="121920" bIns="60960">
            <a:spAutoFit/>
          </a:bodyPr>
          <a:lstStyle/>
          <a:p>
            <a:pPr>
              <a:spcBef>
                <a:spcPts val="0"/>
              </a:spcBef>
            </a:pPr>
            <a:r>
              <a:rPr lang="es-ES" sz="800" b="1">
                <a:ln w="0"/>
                <a:solidFill>
                  <a:srgbClr val="FFFF00"/>
                </a:solidFill>
                <a:highlight>
                  <a:srgbClr val="000000"/>
                </a:highlight>
              </a:rPr>
              <a:t>INTEC HDR (J6G1)</a:t>
            </a:r>
            <a:endParaRPr lang="en-US" sz="800" b="1">
              <a:ln w="0"/>
              <a:solidFill>
                <a:srgbClr val="FFFF00"/>
              </a:solidFill>
              <a:highlight>
                <a:srgbClr val="000000"/>
              </a:highlight>
            </a:endParaRPr>
          </a:p>
        </p:txBody>
      </p:sp>
      <p:sp>
        <p:nvSpPr>
          <p:cNvPr id="82" name="Rounded Rectangle 258">
            <a:extLst>
              <a:ext uri="{FF2B5EF4-FFF2-40B4-BE49-F238E27FC236}">
                <a16:creationId xmlns:a16="http://schemas.microsoft.com/office/drawing/2014/main" id="{75B73B9D-6D45-4D80-40D7-0D227B351CC6}"/>
              </a:ext>
            </a:extLst>
          </p:cNvPr>
          <p:cNvSpPr>
            <a:spLocks/>
          </p:cNvSpPr>
          <p:nvPr/>
        </p:nvSpPr>
        <p:spPr>
          <a:xfrm rot="5400000">
            <a:off x="2772326" y="979870"/>
            <a:ext cx="274836" cy="65051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83" name="Rectangle 82">
            <a:extLst>
              <a:ext uri="{FF2B5EF4-FFF2-40B4-BE49-F238E27FC236}">
                <a16:creationId xmlns:a16="http://schemas.microsoft.com/office/drawing/2014/main" id="{DA4B0AF2-CCC3-A0B4-13C0-44F002163305}"/>
              </a:ext>
            </a:extLst>
          </p:cNvPr>
          <p:cNvSpPr>
            <a:spLocks/>
          </p:cNvSpPr>
          <p:nvPr/>
        </p:nvSpPr>
        <p:spPr>
          <a:xfrm>
            <a:off x="2527690" y="1407184"/>
            <a:ext cx="862375" cy="455959"/>
          </a:xfrm>
          <a:prstGeom prst="rect">
            <a:avLst/>
          </a:prstGeom>
          <a:noFill/>
        </p:spPr>
        <p:txBody>
          <a:bodyPr wrap="square" lIns="121920" tIns="60960" rIns="121920" bIns="60960">
            <a:spAutoFit/>
          </a:bodyPr>
          <a:lstStyle/>
          <a:p>
            <a:pPr algn="ctr">
              <a:spcBef>
                <a:spcPts val="0"/>
              </a:spcBef>
            </a:pPr>
            <a:r>
              <a:rPr lang="en-US" sz="800" b="1">
                <a:ln w="0"/>
                <a:solidFill>
                  <a:srgbClr val="C00000"/>
                </a:solidFill>
                <a:highlight>
                  <a:srgbClr val="00FF00"/>
                </a:highlight>
              </a:rPr>
              <a:t>2x11 MCIO HDR** (J8A1)</a:t>
            </a:r>
          </a:p>
        </p:txBody>
      </p:sp>
      <p:sp>
        <p:nvSpPr>
          <p:cNvPr id="85" name="Rounded Rectangle 258">
            <a:extLst>
              <a:ext uri="{FF2B5EF4-FFF2-40B4-BE49-F238E27FC236}">
                <a16:creationId xmlns:a16="http://schemas.microsoft.com/office/drawing/2014/main" id="{3D64DD51-6A81-E9B7-6EB8-95DEFDE4FAC1}"/>
              </a:ext>
            </a:extLst>
          </p:cNvPr>
          <p:cNvSpPr/>
          <p:nvPr/>
        </p:nvSpPr>
        <p:spPr>
          <a:xfrm>
            <a:off x="2857231" y="2690153"/>
            <a:ext cx="195852" cy="68377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86" name="Rectangle 85">
            <a:extLst>
              <a:ext uri="{FF2B5EF4-FFF2-40B4-BE49-F238E27FC236}">
                <a16:creationId xmlns:a16="http://schemas.microsoft.com/office/drawing/2014/main" id="{BCCD4FB9-45F3-F7C3-474B-227DC3C5CD9D}"/>
              </a:ext>
            </a:extLst>
          </p:cNvPr>
          <p:cNvSpPr/>
          <p:nvPr/>
        </p:nvSpPr>
        <p:spPr>
          <a:xfrm rot="16200000">
            <a:off x="2693991" y="2872117"/>
            <a:ext cx="975783" cy="234360"/>
          </a:xfrm>
          <a:prstGeom prst="rect">
            <a:avLst/>
          </a:prstGeom>
          <a:noFill/>
        </p:spPr>
        <p:txBody>
          <a:bodyPr wrap="square" lIns="121920" tIns="60960" rIns="121920" bIns="60960">
            <a:spAutoFit/>
          </a:bodyPr>
          <a:lstStyle/>
          <a:p>
            <a:pPr algn="ctr"/>
            <a:r>
              <a:rPr lang="en-US" sz="800" b="1">
                <a:ln w="0"/>
                <a:solidFill>
                  <a:srgbClr val="FFFF00"/>
                </a:solidFill>
                <a:highlight>
                  <a:srgbClr val="000000"/>
                </a:highlight>
              </a:rPr>
              <a:t>FP HDR (J8D1)</a:t>
            </a:r>
          </a:p>
        </p:txBody>
      </p:sp>
      <p:cxnSp>
        <p:nvCxnSpPr>
          <p:cNvPr id="89" name="Straight Arrow Connector 88">
            <a:extLst>
              <a:ext uri="{FF2B5EF4-FFF2-40B4-BE49-F238E27FC236}">
                <a16:creationId xmlns:a16="http://schemas.microsoft.com/office/drawing/2014/main" id="{A0BB1278-F4B2-4C8C-FAB2-0B908E9E7C8C}"/>
              </a:ext>
            </a:extLst>
          </p:cNvPr>
          <p:cNvCxnSpPr>
            <a:cxnSpLocks/>
          </p:cNvCxnSpPr>
          <p:nvPr/>
        </p:nvCxnSpPr>
        <p:spPr>
          <a:xfrm>
            <a:off x="1310902" y="6047030"/>
            <a:ext cx="551913" cy="0"/>
          </a:xfrm>
          <a:prstGeom prst="straightConnector1">
            <a:avLst/>
          </a:prstGeom>
          <a:ln w="158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90" name="Rectangle 89">
            <a:extLst>
              <a:ext uri="{FF2B5EF4-FFF2-40B4-BE49-F238E27FC236}">
                <a16:creationId xmlns:a16="http://schemas.microsoft.com/office/drawing/2014/main" id="{29E7E5F1-5C5B-EE26-8831-4453136ED553}"/>
              </a:ext>
            </a:extLst>
          </p:cNvPr>
          <p:cNvSpPr/>
          <p:nvPr/>
        </p:nvSpPr>
        <p:spPr>
          <a:xfrm>
            <a:off x="2616200" y="6469736"/>
            <a:ext cx="724517" cy="345159"/>
          </a:xfrm>
          <a:prstGeom prst="rect">
            <a:avLst/>
          </a:prstGeom>
          <a:noFill/>
        </p:spPr>
        <p:txBody>
          <a:bodyPr wrap="square" lIns="121920" tIns="60960" rIns="121920" bIns="60960">
            <a:spAutoFit/>
          </a:bodyPr>
          <a:lstStyle/>
          <a:p>
            <a:pPr algn="ctr"/>
            <a:r>
              <a:rPr lang="en-US" sz="800" b="1">
                <a:ln w="0"/>
                <a:solidFill>
                  <a:srgbClr val="C00000"/>
                </a:solidFill>
              </a:rPr>
              <a:t>JH HDR (J8J1)</a:t>
            </a:r>
          </a:p>
        </p:txBody>
      </p:sp>
      <p:cxnSp>
        <p:nvCxnSpPr>
          <p:cNvPr id="91" name="Straight Arrow Connector 90">
            <a:extLst>
              <a:ext uri="{FF2B5EF4-FFF2-40B4-BE49-F238E27FC236}">
                <a16:creationId xmlns:a16="http://schemas.microsoft.com/office/drawing/2014/main" id="{01841337-7032-8C70-D6E3-47DEE07380DE}"/>
              </a:ext>
            </a:extLst>
          </p:cNvPr>
          <p:cNvCxnSpPr>
            <a:cxnSpLocks/>
            <a:stCxn id="90" idx="0"/>
          </p:cNvCxnSpPr>
          <p:nvPr/>
        </p:nvCxnSpPr>
        <p:spPr>
          <a:xfrm flipV="1">
            <a:off x="2978459" y="6167183"/>
            <a:ext cx="0" cy="302553"/>
          </a:xfrm>
          <a:prstGeom prst="straightConnector1">
            <a:avLst/>
          </a:prstGeom>
          <a:ln w="158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94" name="Rounded Rectangle 258">
            <a:extLst>
              <a:ext uri="{FF2B5EF4-FFF2-40B4-BE49-F238E27FC236}">
                <a16:creationId xmlns:a16="http://schemas.microsoft.com/office/drawing/2014/main" id="{39914AE9-C59F-4C73-E8E5-A16D85DDF3CA}"/>
              </a:ext>
            </a:extLst>
          </p:cNvPr>
          <p:cNvSpPr/>
          <p:nvPr/>
        </p:nvSpPr>
        <p:spPr>
          <a:xfrm rot="16200000">
            <a:off x="3366027" y="5386704"/>
            <a:ext cx="249150" cy="49910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95" name="Rounded Rectangle 258">
            <a:extLst>
              <a:ext uri="{FF2B5EF4-FFF2-40B4-BE49-F238E27FC236}">
                <a16:creationId xmlns:a16="http://schemas.microsoft.com/office/drawing/2014/main" id="{FE6335BD-8B05-B7F1-0E20-3B59C96520CC}"/>
              </a:ext>
            </a:extLst>
          </p:cNvPr>
          <p:cNvSpPr/>
          <p:nvPr/>
        </p:nvSpPr>
        <p:spPr>
          <a:xfrm rot="16200000">
            <a:off x="3414742" y="5733897"/>
            <a:ext cx="249150" cy="577553"/>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96" name="Rectangle 95">
            <a:extLst>
              <a:ext uri="{FF2B5EF4-FFF2-40B4-BE49-F238E27FC236}">
                <a16:creationId xmlns:a16="http://schemas.microsoft.com/office/drawing/2014/main" id="{BCCFE822-DC84-68A4-3AC3-98E037F1B9A8}"/>
              </a:ext>
            </a:extLst>
          </p:cNvPr>
          <p:cNvSpPr/>
          <p:nvPr/>
        </p:nvSpPr>
        <p:spPr>
          <a:xfrm>
            <a:off x="3160809" y="5223461"/>
            <a:ext cx="788035" cy="345159"/>
          </a:xfrm>
          <a:prstGeom prst="rect">
            <a:avLst/>
          </a:prstGeom>
          <a:noFill/>
        </p:spPr>
        <p:txBody>
          <a:bodyPr wrap="square" lIns="121920" tIns="60960" rIns="121920" bIns="60960">
            <a:spAutoFit/>
          </a:bodyPr>
          <a:lstStyle/>
          <a:p>
            <a:pPr>
              <a:spcBef>
                <a:spcPts val="0"/>
              </a:spcBef>
            </a:pPr>
            <a:r>
              <a:rPr lang="es-ES" sz="800" b="1">
                <a:ln w="0"/>
                <a:solidFill>
                  <a:srgbClr val="FFFF00"/>
                </a:solidFill>
                <a:highlight>
                  <a:srgbClr val="000000"/>
                </a:highlight>
              </a:rPr>
              <a:t>JS HDR (J8H1)</a:t>
            </a:r>
            <a:endParaRPr lang="en-US" sz="800" b="1">
              <a:ln w="0"/>
              <a:solidFill>
                <a:srgbClr val="FFFF00"/>
              </a:solidFill>
              <a:highlight>
                <a:srgbClr val="000000"/>
              </a:highlight>
            </a:endParaRPr>
          </a:p>
        </p:txBody>
      </p:sp>
      <p:sp>
        <p:nvSpPr>
          <p:cNvPr id="97" name="Rectangle 96">
            <a:extLst>
              <a:ext uri="{FF2B5EF4-FFF2-40B4-BE49-F238E27FC236}">
                <a16:creationId xmlns:a16="http://schemas.microsoft.com/office/drawing/2014/main" id="{A747FB0B-5B2D-D530-6214-B28ACB23E85C}"/>
              </a:ext>
            </a:extLst>
          </p:cNvPr>
          <p:cNvSpPr/>
          <p:nvPr/>
        </p:nvSpPr>
        <p:spPr>
          <a:xfrm>
            <a:off x="3244649" y="6127608"/>
            <a:ext cx="616372" cy="345159"/>
          </a:xfrm>
          <a:prstGeom prst="rect">
            <a:avLst/>
          </a:prstGeom>
          <a:noFill/>
        </p:spPr>
        <p:txBody>
          <a:bodyPr wrap="square" lIns="121920" tIns="60960" rIns="121920" bIns="60960">
            <a:spAutoFit/>
          </a:bodyPr>
          <a:lstStyle/>
          <a:p>
            <a:pPr>
              <a:spcBef>
                <a:spcPts val="0"/>
              </a:spcBef>
            </a:pPr>
            <a:r>
              <a:rPr lang="es-ES" sz="800" b="1">
                <a:ln w="0"/>
                <a:solidFill>
                  <a:srgbClr val="FFFF00"/>
                </a:solidFill>
                <a:highlight>
                  <a:srgbClr val="000000"/>
                </a:highlight>
              </a:rPr>
              <a:t>JA HDR (J7J1)</a:t>
            </a:r>
            <a:endParaRPr lang="en-US" sz="800" b="1">
              <a:ln w="0"/>
              <a:solidFill>
                <a:srgbClr val="FFFF00"/>
              </a:solidFill>
              <a:highlight>
                <a:srgbClr val="000000"/>
              </a:highlight>
            </a:endParaRPr>
          </a:p>
        </p:txBody>
      </p:sp>
      <p:sp>
        <p:nvSpPr>
          <p:cNvPr id="98" name="Rectangle 97">
            <a:extLst>
              <a:ext uri="{FF2B5EF4-FFF2-40B4-BE49-F238E27FC236}">
                <a16:creationId xmlns:a16="http://schemas.microsoft.com/office/drawing/2014/main" id="{F0E96D8D-BF6E-0560-97DB-2D15F6B85F77}"/>
              </a:ext>
            </a:extLst>
          </p:cNvPr>
          <p:cNvSpPr/>
          <p:nvPr/>
        </p:nvSpPr>
        <p:spPr>
          <a:xfrm>
            <a:off x="3836699" y="6207105"/>
            <a:ext cx="616372" cy="345159"/>
          </a:xfrm>
          <a:prstGeom prst="rect">
            <a:avLst/>
          </a:prstGeom>
          <a:noFill/>
        </p:spPr>
        <p:txBody>
          <a:bodyPr wrap="square" lIns="121920" tIns="60960" rIns="121920" bIns="60960">
            <a:spAutoFit/>
          </a:bodyPr>
          <a:lstStyle/>
          <a:p>
            <a:pPr>
              <a:spcBef>
                <a:spcPts val="0"/>
              </a:spcBef>
            </a:pPr>
            <a:r>
              <a:rPr lang="es-ES" sz="800" b="1">
                <a:ln w="0"/>
                <a:solidFill>
                  <a:srgbClr val="FFFF00"/>
                </a:solidFill>
                <a:highlight>
                  <a:srgbClr val="000000"/>
                </a:highlight>
              </a:rPr>
              <a:t>JD HDR (J7J2)</a:t>
            </a:r>
            <a:endParaRPr lang="en-US" sz="800" b="1">
              <a:ln w="0"/>
              <a:solidFill>
                <a:srgbClr val="FFFF00"/>
              </a:solidFill>
              <a:highlight>
                <a:srgbClr val="000000"/>
              </a:highlight>
            </a:endParaRPr>
          </a:p>
        </p:txBody>
      </p:sp>
      <p:sp>
        <p:nvSpPr>
          <p:cNvPr id="99" name="Rounded Rectangle 258">
            <a:extLst>
              <a:ext uri="{FF2B5EF4-FFF2-40B4-BE49-F238E27FC236}">
                <a16:creationId xmlns:a16="http://schemas.microsoft.com/office/drawing/2014/main" id="{E8775C9C-91DA-D776-ABB6-ED10CBEAEB0C}"/>
              </a:ext>
            </a:extLst>
          </p:cNvPr>
          <p:cNvSpPr/>
          <p:nvPr/>
        </p:nvSpPr>
        <p:spPr>
          <a:xfrm rot="16200000">
            <a:off x="3973078" y="5875601"/>
            <a:ext cx="249150" cy="33996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01" name="Rounded Rectangle 258">
            <a:extLst>
              <a:ext uri="{FF2B5EF4-FFF2-40B4-BE49-F238E27FC236}">
                <a16:creationId xmlns:a16="http://schemas.microsoft.com/office/drawing/2014/main" id="{044559E7-B2A1-45A3-BA22-51573E3DF6D9}"/>
              </a:ext>
            </a:extLst>
          </p:cNvPr>
          <p:cNvSpPr/>
          <p:nvPr/>
        </p:nvSpPr>
        <p:spPr>
          <a:xfrm rot="16200000">
            <a:off x="4441581" y="5905319"/>
            <a:ext cx="249150" cy="33996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02" name="Rectangle 101">
            <a:extLst>
              <a:ext uri="{FF2B5EF4-FFF2-40B4-BE49-F238E27FC236}">
                <a16:creationId xmlns:a16="http://schemas.microsoft.com/office/drawing/2014/main" id="{950A5E93-98EB-6093-1784-E725DEF85612}"/>
              </a:ext>
            </a:extLst>
          </p:cNvPr>
          <p:cNvSpPr/>
          <p:nvPr/>
        </p:nvSpPr>
        <p:spPr>
          <a:xfrm>
            <a:off x="4219546" y="6512841"/>
            <a:ext cx="724517" cy="345159"/>
          </a:xfrm>
          <a:prstGeom prst="rect">
            <a:avLst/>
          </a:prstGeom>
          <a:noFill/>
        </p:spPr>
        <p:txBody>
          <a:bodyPr wrap="square" lIns="121920" tIns="60960" rIns="121920" bIns="60960">
            <a:spAutoFit/>
          </a:bodyPr>
          <a:lstStyle/>
          <a:p>
            <a:pPr algn="ctr"/>
            <a:r>
              <a:rPr lang="en-US" sz="800" b="1">
                <a:ln w="0"/>
                <a:solidFill>
                  <a:srgbClr val="C00000"/>
                </a:solidFill>
              </a:rPr>
              <a:t>JE HDR (J6J3)</a:t>
            </a:r>
          </a:p>
        </p:txBody>
      </p:sp>
      <p:cxnSp>
        <p:nvCxnSpPr>
          <p:cNvPr id="103" name="Straight Arrow Connector 102">
            <a:extLst>
              <a:ext uri="{FF2B5EF4-FFF2-40B4-BE49-F238E27FC236}">
                <a16:creationId xmlns:a16="http://schemas.microsoft.com/office/drawing/2014/main" id="{03DB2E7E-0DB1-E409-9A08-5257680B4616}"/>
              </a:ext>
            </a:extLst>
          </p:cNvPr>
          <p:cNvCxnSpPr>
            <a:cxnSpLocks/>
            <a:stCxn id="102" idx="0"/>
          </p:cNvCxnSpPr>
          <p:nvPr/>
        </p:nvCxnSpPr>
        <p:spPr>
          <a:xfrm flipV="1">
            <a:off x="4581805" y="6210288"/>
            <a:ext cx="0" cy="302553"/>
          </a:xfrm>
          <a:prstGeom prst="straightConnector1">
            <a:avLst/>
          </a:prstGeom>
          <a:ln w="158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04" name="Rounded Rectangle 258">
            <a:extLst>
              <a:ext uri="{FF2B5EF4-FFF2-40B4-BE49-F238E27FC236}">
                <a16:creationId xmlns:a16="http://schemas.microsoft.com/office/drawing/2014/main" id="{DFE8F2FA-6D37-8304-0597-7BAB5600DDA3}"/>
              </a:ext>
            </a:extLst>
          </p:cNvPr>
          <p:cNvSpPr/>
          <p:nvPr/>
        </p:nvSpPr>
        <p:spPr>
          <a:xfrm rot="5400000">
            <a:off x="8183493" y="4594538"/>
            <a:ext cx="1088553" cy="22215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05" name="Rounded Rectangle 258">
            <a:extLst>
              <a:ext uri="{FF2B5EF4-FFF2-40B4-BE49-F238E27FC236}">
                <a16:creationId xmlns:a16="http://schemas.microsoft.com/office/drawing/2014/main" id="{E6FD3B75-F343-FF0F-198E-DD58F63D5C5D}"/>
              </a:ext>
            </a:extLst>
          </p:cNvPr>
          <p:cNvSpPr/>
          <p:nvPr/>
        </p:nvSpPr>
        <p:spPr>
          <a:xfrm rot="16200000">
            <a:off x="6067651" y="5923109"/>
            <a:ext cx="249150" cy="33996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06" name="Rectangle 105">
            <a:extLst>
              <a:ext uri="{FF2B5EF4-FFF2-40B4-BE49-F238E27FC236}">
                <a16:creationId xmlns:a16="http://schemas.microsoft.com/office/drawing/2014/main" id="{88531152-0A10-BDB3-60DC-0F2698E15E1A}"/>
              </a:ext>
            </a:extLst>
          </p:cNvPr>
          <p:cNvSpPr/>
          <p:nvPr/>
        </p:nvSpPr>
        <p:spPr>
          <a:xfrm>
            <a:off x="6633854" y="6379684"/>
            <a:ext cx="854631" cy="345159"/>
          </a:xfrm>
          <a:prstGeom prst="rect">
            <a:avLst/>
          </a:prstGeom>
          <a:noFill/>
        </p:spPr>
        <p:txBody>
          <a:bodyPr wrap="square" lIns="121920" tIns="60960" rIns="121920" bIns="60960">
            <a:spAutoFit/>
          </a:bodyPr>
          <a:lstStyle/>
          <a:p>
            <a:pPr algn="ctr"/>
            <a:r>
              <a:rPr lang="en-US" sz="800" b="1">
                <a:ln w="0"/>
                <a:solidFill>
                  <a:srgbClr val="C00000"/>
                </a:solidFill>
              </a:rPr>
              <a:t>H1 SERVO  HDR (J4J2)</a:t>
            </a:r>
          </a:p>
        </p:txBody>
      </p:sp>
      <p:cxnSp>
        <p:nvCxnSpPr>
          <p:cNvPr id="107" name="Straight Arrow Connector 106">
            <a:extLst>
              <a:ext uri="{FF2B5EF4-FFF2-40B4-BE49-F238E27FC236}">
                <a16:creationId xmlns:a16="http://schemas.microsoft.com/office/drawing/2014/main" id="{D24E45B0-C66B-F4C1-6E10-54359523F159}"/>
              </a:ext>
            </a:extLst>
          </p:cNvPr>
          <p:cNvCxnSpPr>
            <a:cxnSpLocks/>
          </p:cNvCxnSpPr>
          <p:nvPr/>
        </p:nvCxnSpPr>
        <p:spPr>
          <a:xfrm>
            <a:off x="6210545" y="6512841"/>
            <a:ext cx="550553" cy="0"/>
          </a:xfrm>
          <a:prstGeom prst="straightConnector1">
            <a:avLst/>
          </a:prstGeom>
          <a:ln w="158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9" name="Straight Arrow Connector 108">
            <a:extLst>
              <a:ext uri="{FF2B5EF4-FFF2-40B4-BE49-F238E27FC236}">
                <a16:creationId xmlns:a16="http://schemas.microsoft.com/office/drawing/2014/main" id="{EDE96222-5414-5075-438E-0C7A8A079A4F}"/>
              </a:ext>
            </a:extLst>
          </p:cNvPr>
          <p:cNvCxnSpPr>
            <a:cxnSpLocks/>
          </p:cNvCxnSpPr>
          <p:nvPr/>
        </p:nvCxnSpPr>
        <p:spPr>
          <a:xfrm flipV="1">
            <a:off x="6210545" y="6217666"/>
            <a:ext cx="0" cy="302553"/>
          </a:xfrm>
          <a:prstGeom prst="straightConnector1">
            <a:avLst/>
          </a:prstGeom>
          <a:ln w="15875">
            <a:solidFill>
              <a:srgbClr val="C00000"/>
            </a:solidFill>
            <a:tailEnd type="none"/>
          </a:ln>
          <a:effectLst/>
        </p:spPr>
        <p:style>
          <a:lnRef idx="2">
            <a:schemeClr val="accent1"/>
          </a:lnRef>
          <a:fillRef idx="0">
            <a:schemeClr val="accent1"/>
          </a:fillRef>
          <a:effectRef idx="1">
            <a:schemeClr val="accent1"/>
          </a:effectRef>
          <a:fontRef idx="minor">
            <a:schemeClr val="tx1"/>
          </a:fontRef>
        </p:style>
      </p:cxnSp>
      <p:sp>
        <p:nvSpPr>
          <p:cNvPr id="111" name="Rounded Rectangle 258">
            <a:extLst>
              <a:ext uri="{FF2B5EF4-FFF2-40B4-BE49-F238E27FC236}">
                <a16:creationId xmlns:a16="http://schemas.microsoft.com/office/drawing/2014/main" id="{7B42E086-1E22-0B6B-C468-1F3986B7D0C0}"/>
              </a:ext>
            </a:extLst>
          </p:cNvPr>
          <p:cNvSpPr/>
          <p:nvPr/>
        </p:nvSpPr>
        <p:spPr>
          <a:xfrm rot="16200000">
            <a:off x="4916364" y="5852691"/>
            <a:ext cx="249150" cy="33996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12" name="Rectangle 111">
            <a:extLst>
              <a:ext uri="{FF2B5EF4-FFF2-40B4-BE49-F238E27FC236}">
                <a16:creationId xmlns:a16="http://schemas.microsoft.com/office/drawing/2014/main" id="{49D4B7B2-0194-86C7-B9CD-22910C60E90A}"/>
              </a:ext>
            </a:extLst>
          </p:cNvPr>
          <p:cNvSpPr/>
          <p:nvPr/>
        </p:nvSpPr>
        <p:spPr>
          <a:xfrm>
            <a:off x="4694329" y="6460213"/>
            <a:ext cx="724517" cy="345159"/>
          </a:xfrm>
          <a:prstGeom prst="rect">
            <a:avLst/>
          </a:prstGeom>
          <a:noFill/>
        </p:spPr>
        <p:txBody>
          <a:bodyPr wrap="square" lIns="121920" tIns="60960" rIns="121920" bIns="60960">
            <a:spAutoFit/>
          </a:bodyPr>
          <a:lstStyle/>
          <a:p>
            <a:pPr algn="ctr"/>
            <a:r>
              <a:rPr lang="en-US" sz="800" b="1">
                <a:ln w="0"/>
                <a:solidFill>
                  <a:srgbClr val="C00000"/>
                </a:solidFill>
              </a:rPr>
              <a:t>PnP HDR (J6J2)</a:t>
            </a:r>
          </a:p>
        </p:txBody>
      </p:sp>
      <p:cxnSp>
        <p:nvCxnSpPr>
          <p:cNvPr id="113" name="Straight Arrow Connector 112">
            <a:extLst>
              <a:ext uri="{FF2B5EF4-FFF2-40B4-BE49-F238E27FC236}">
                <a16:creationId xmlns:a16="http://schemas.microsoft.com/office/drawing/2014/main" id="{4239A922-8DF7-0D53-77CC-A11F32C48F23}"/>
              </a:ext>
            </a:extLst>
          </p:cNvPr>
          <p:cNvCxnSpPr>
            <a:cxnSpLocks/>
            <a:stCxn id="112" idx="0"/>
          </p:cNvCxnSpPr>
          <p:nvPr/>
        </p:nvCxnSpPr>
        <p:spPr>
          <a:xfrm flipV="1">
            <a:off x="5056588" y="6157660"/>
            <a:ext cx="0" cy="302553"/>
          </a:xfrm>
          <a:prstGeom prst="straightConnector1">
            <a:avLst/>
          </a:prstGeom>
          <a:ln w="158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14" name="Rounded Rectangle 258">
            <a:extLst>
              <a:ext uri="{FF2B5EF4-FFF2-40B4-BE49-F238E27FC236}">
                <a16:creationId xmlns:a16="http://schemas.microsoft.com/office/drawing/2014/main" id="{695B1743-2A33-46C5-8E8B-31DC6216F3DB}"/>
              </a:ext>
            </a:extLst>
          </p:cNvPr>
          <p:cNvSpPr/>
          <p:nvPr/>
        </p:nvSpPr>
        <p:spPr>
          <a:xfrm rot="5400000">
            <a:off x="3400704" y="3144701"/>
            <a:ext cx="480990" cy="309245"/>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15" name="Rounded Rectangle 258">
            <a:extLst>
              <a:ext uri="{FF2B5EF4-FFF2-40B4-BE49-F238E27FC236}">
                <a16:creationId xmlns:a16="http://schemas.microsoft.com/office/drawing/2014/main" id="{012E1E07-0C08-A539-66C7-963E8DD86F1D}"/>
              </a:ext>
            </a:extLst>
          </p:cNvPr>
          <p:cNvSpPr/>
          <p:nvPr/>
        </p:nvSpPr>
        <p:spPr>
          <a:xfrm rot="5400000">
            <a:off x="3708348" y="3303713"/>
            <a:ext cx="480990" cy="309245"/>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16" name="Rectangle 115">
            <a:extLst>
              <a:ext uri="{FF2B5EF4-FFF2-40B4-BE49-F238E27FC236}">
                <a16:creationId xmlns:a16="http://schemas.microsoft.com/office/drawing/2014/main" id="{FA08D039-26C2-5124-F734-7A97E0DCF0C5}"/>
              </a:ext>
            </a:extLst>
          </p:cNvPr>
          <p:cNvSpPr/>
          <p:nvPr/>
        </p:nvSpPr>
        <p:spPr>
          <a:xfrm>
            <a:off x="3282137" y="2747502"/>
            <a:ext cx="788035" cy="345159"/>
          </a:xfrm>
          <a:prstGeom prst="rect">
            <a:avLst/>
          </a:prstGeom>
          <a:noFill/>
        </p:spPr>
        <p:txBody>
          <a:bodyPr wrap="square" lIns="121920" tIns="60960" rIns="121920" bIns="60960">
            <a:spAutoFit/>
          </a:bodyPr>
          <a:lstStyle/>
          <a:p>
            <a:pPr>
              <a:spcBef>
                <a:spcPts val="0"/>
              </a:spcBef>
            </a:pPr>
            <a:r>
              <a:rPr lang="es-ES" sz="800" b="1">
                <a:ln w="0"/>
                <a:solidFill>
                  <a:srgbClr val="FFFF00"/>
                </a:solidFill>
                <a:highlight>
                  <a:srgbClr val="000000"/>
                </a:highlight>
              </a:rPr>
              <a:t>PnP HDR (J7E1)</a:t>
            </a:r>
            <a:endParaRPr lang="en-US" sz="800" b="1">
              <a:ln w="0"/>
              <a:solidFill>
                <a:srgbClr val="FFFF00"/>
              </a:solidFill>
              <a:highlight>
                <a:srgbClr val="000000"/>
              </a:highlight>
            </a:endParaRPr>
          </a:p>
        </p:txBody>
      </p:sp>
      <p:sp>
        <p:nvSpPr>
          <p:cNvPr id="117" name="Rectangle 116">
            <a:extLst>
              <a:ext uri="{FF2B5EF4-FFF2-40B4-BE49-F238E27FC236}">
                <a16:creationId xmlns:a16="http://schemas.microsoft.com/office/drawing/2014/main" id="{B3E7FBED-36A2-EA86-38E2-FF93F7D27C93}"/>
              </a:ext>
            </a:extLst>
          </p:cNvPr>
          <p:cNvSpPr/>
          <p:nvPr/>
        </p:nvSpPr>
        <p:spPr>
          <a:xfrm>
            <a:off x="4010774" y="3452336"/>
            <a:ext cx="788035" cy="345159"/>
          </a:xfrm>
          <a:prstGeom prst="rect">
            <a:avLst/>
          </a:prstGeom>
          <a:noFill/>
        </p:spPr>
        <p:txBody>
          <a:bodyPr wrap="square" lIns="121920" tIns="60960" rIns="121920" bIns="60960">
            <a:spAutoFit/>
          </a:bodyPr>
          <a:lstStyle/>
          <a:p>
            <a:pPr>
              <a:spcBef>
                <a:spcPts val="0"/>
              </a:spcBef>
            </a:pPr>
            <a:r>
              <a:rPr lang="es-ES" sz="800" b="1">
                <a:ln w="0"/>
                <a:solidFill>
                  <a:srgbClr val="FFFF00"/>
                </a:solidFill>
                <a:highlight>
                  <a:srgbClr val="000000"/>
                </a:highlight>
              </a:rPr>
              <a:t>PnP HDR (J7E3)</a:t>
            </a:r>
            <a:endParaRPr lang="en-US" sz="800" b="1">
              <a:ln w="0"/>
              <a:solidFill>
                <a:srgbClr val="FFFF00"/>
              </a:solidFill>
              <a:highlight>
                <a:srgbClr val="000000"/>
              </a:highlight>
            </a:endParaRPr>
          </a:p>
        </p:txBody>
      </p:sp>
      <p:sp>
        <p:nvSpPr>
          <p:cNvPr id="2" name="Rectangle 1">
            <a:extLst>
              <a:ext uri="{FF2B5EF4-FFF2-40B4-BE49-F238E27FC236}">
                <a16:creationId xmlns:a16="http://schemas.microsoft.com/office/drawing/2014/main" id="{58264188-1A0E-F512-CAD9-BDFE9B9C1CEB}"/>
              </a:ext>
            </a:extLst>
          </p:cNvPr>
          <p:cNvSpPr/>
          <p:nvPr/>
        </p:nvSpPr>
        <p:spPr>
          <a:xfrm>
            <a:off x="10376512" y="78093"/>
            <a:ext cx="1473839" cy="345159"/>
          </a:xfrm>
          <a:prstGeom prst="rect">
            <a:avLst/>
          </a:prstGeom>
          <a:noFill/>
        </p:spPr>
        <p:txBody>
          <a:bodyPr wrap="square" lIns="121920" tIns="60960" rIns="121920" bIns="60960">
            <a:spAutoFit/>
          </a:bodyPr>
          <a:lstStyle/>
          <a:p>
            <a:pPr>
              <a:spcBef>
                <a:spcPts val="0"/>
              </a:spcBef>
            </a:pPr>
            <a:r>
              <a:rPr lang="en-US" sz="800" b="1" u="sng">
                <a:ln w="0"/>
                <a:solidFill>
                  <a:schemeClr val="tx1"/>
                </a:solidFill>
                <a:highlight>
                  <a:srgbClr val="FFFF00"/>
                </a:highlight>
              </a:rPr>
              <a:t>Note:</a:t>
            </a:r>
          </a:p>
          <a:p>
            <a:pPr>
              <a:spcBef>
                <a:spcPts val="0"/>
              </a:spcBef>
            </a:pPr>
            <a:r>
              <a:rPr lang="en-US" sz="800" b="1">
                <a:ln w="0"/>
                <a:solidFill>
                  <a:srgbClr val="C00000"/>
                </a:solidFill>
                <a:highlight>
                  <a:srgbClr val="00FF00"/>
                </a:highlight>
              </a:rPr>
              <a:t>Rework Option Config**</a:t>
            </a:r>
          </a:p>
        </p:txBody>
      </p:sp>
      <p:sp>
        <p:nvSpPr>
          <p:cNvPr id="7" name="Rounded Rectangle 258">
            <a:extLst>
              <a:ext uri="{FF2B5EF4-FFF2-40B4-BE49-F238E27FC236}">
                <a16:creationId xmlns:a16="http://schemas.microsoft.com/office/drawing/2014/main" id="{C99EFEA1-AB02-83C6-A909-7F01221193C9}"/>
              </a:ext>
            </a:extLst>
          </p:cNvPr>
          <p:cNvSpPr/>
          <p:nvPr/>
        </p:nvSpPr>
        <p:spPr>
          <a:xfrm>
            <a:off x="4444388" y="958156"/>
            <a:ext cx="304890" cy="30532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8" name="Rectangle 7">
            <a:extLst>
              <a:ext uri="{FF2B5EF4-FFF2-40B4-BE49-F238E27FC236}">
                <a16:creationId xmlns:a16="http://schemas.microsoft.com/office/drawing/2014/main" id="{96A80A22-7B4A-4DB2-40CD-6FD6BD47FE85}"/>
              </a:ext>
            </a:extLst>
          </p:cNvPr>
          <p:cNvSpPr/>
          <p:nvPr/>
        </p:nvSpPr>
        <p:spPr>
          <a:xfrm>
            <a:off x="4221036" y="565607"/>
            <a:ext cx="966859" cy="455959"/>
          </a:xfrm>
          <a:prstGeom prst="rect">
            <a:avLst/>
          </a:prstGeom>
          <a:noFill/>
        </p:spPr>
        <p:txBody>
          <a:bodyPr wrap="square" lIns="121920" tIns="60960" rIns="121920" bIns="60960">
            <a:spAutoFit/>
          </a:bodyPr>
          <a:lstStyle/>
          <a:p>
            <a:pPr>
              <a:spcBef>
                <a:spcPts val="0"/>
              </a:spcBef>
            </a:pPr>
            <a:r>
              <a:rPr lang="en-US" sz="800" b="1">
                <a:ln w="0"/>
                <a:solidFill>
                  <a:srgbClr val="FFFF00"/>
                </a:solidFill>
                <a:highlight>
                  <a:srgbClr val="000000"/>
                </a:highlight>
              </a:rPr>
              <a:t>TCSS AIC 1   PD Address (SW6A1)</a:t>
            </a:r>
          </a:p>
        </p:txBody>
      </p:sp>
      <p:sp>
        <p:nvSpPr>
          <p:cNvPr id="9" name="Rectangle 8">
            <a:extLst>
              <a:ext uri="{FF2B5EF4-FFF2-40B4-BE49-F238E27FC236}">
                <a16:creationId xmlns:a16="http://schemas.microsoft.com/office/drawing/2014/main" id="{B9A1CE7C-A0D8-C337-C01D-B639E8258124}"/>
              </a:ext>
            </a:extLst>
          </p:cNvPr>
          <p:cNvSpPr/>
          <p:nvPr/>
        </p:nvSpPr>
        <p:spPr>
          <a:xfrm>
            <a:off x="177207" y="3712934"/>
            <a:ext cx="1411654" cy="677558"/>
          </a:xfrm>
          <a:prstGeom prst="rect">
            <a:avLst/>
          </a:prstGeom>
          <a:noFill/>
        </p:spPr>
        <p:txBody>
          <a:bodyPr wrap="square" lIns="121920" tIns="60960" rIns="121920" bIns="60960">
            <a:spAutoFit/>
          </a:bodyPr>
          <a:lstStyle/>
          <a:p>
            <a:r>
              <a:rPr lang="en-US" sz="800" b="1">
                <a:ln w="0"/>
                <a:solidFill>
                  <a:srgbClr val="C00000"/>
                </a:solidFill>
              </a:rPr>
              <a:t>Reset Button(SW8E1),      Power Button(SW8F1),               Home Button(SW8F2), Volume Down(SW8F3), Volume Up (SW8G1)</a:t>
            </a:r>
          </a:p>
        </p:txBody>
      </p:sp>
      <p:sp>
        <p:nvSpPr>
          <p:cNvPr id="10" name="Rounded Rectangle 258">
            <a:extLst>
              <a:ext uri="{FF2B5EF4-FFF2-40B4-BE49-F238E27FC236}">
                <a16:creationId xmlns:a16="http://schemas.microsoft.com/office/drawing/2014/main" id="{F2DEDB88-461F-60B5-BECD-361A65B60218}"/>
              </a:ext>
            </a:extLst>
          </p:cNvPr>
          <p:cNvSpPr>
            <a:spLocks/>
          </p:cNvSpPr>
          <p:nvPr/>
        </p:nvSpPr>
        <p:spPr>
          <a:xfrm rot="5400000">
            <a:off x="2789191" y="-13870"/>
            <a:ext cx="305320" cy="2013987"/>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1" name="Rectangle 10">
            <a:extLst>
              <a:ext uri="{FF2B5EF4-FFF2-40B4-BE49-F238E27FC236}">
                <a16:creationId xmlns:a16="http://schemas.microsoft.com/office/drawing/2014/main" id="{ABD2B7AD-6EDB-68E3-F767-4383DBCFD296}"/>
              </a:ext>
            </a:extLst>
          </p:cNvPr>
          <p:cNvSpPr/>
          <p:nvPr/>
        </p:nvSpPr>
        <p:spPr>
          <a:xfrm>
            <a:off x="302098" y="895469"/>
            <a:ext cx="1052177" cy="234360"/>
          </a:xfrm>
          <a:prstGeom prst="rect">
            <a:avLst/>
          </a:prstGeom>
          <a:noFill/>
        </p:spPr>
        <p:txBody>
          <a:bodyPr wrap="square" lIns="121920" tIns="60960" rIns="121920" bIns="60960">
            <a:spAutoFit/>
          </a:bodyPr>
          <a:lstStyle/>
          <a:p>
            <a:pPr algn="ctr"/>
            <a:r>
              <a:rPr lang="en-US" sz="800" b="1">
                <a:ln w="0"/>
                <a:solidFill>
                  <a:srgbClr val="C00000"/>
                </a:solidFill>
              </a:rPr>
              <a:t>RFID Antenna</a:t>
            </a:r>
          </a:p>
        </p:txBody>
      </p:sp>
      <p:cxnSp>
        <p:nvCxnSpPr>
          <p:cNvPr id="12" name="Straight Arrow Connector 11">
            <a:extLst>
              <a:ext uri="{FF2B5EF4-FFF2-40B4-BE49-F238E27FC236}">
                <a16:creationId xmlns:a16="http://schemas.microsoft.com/office/drawing/2014/main" id="{744E9884-872A-D761-8542-8D48F145748D}"/>
              </a:ext>
            </a:extLst>
          </p:cNvPr>
          <p:cNvCxnSpPr>
            <a:cxnSpLocks/>
          </p:cNvCxnSpPr>
          <p:nvPr/>
        </p:nvCxnSpPr>
        <p:spPr>
          <a:xfrm>
            <a:off x="1218955" y="996290"/>
            <a:ext cx="696389" cy="0"/>
          </a:xfrm>
          <a:prstGeom prst="straightConnector1">
            <a:avLst/>
          </a:prstGeom>
          <a:ln w="158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Rounded Rectangle 258">
            <a:extLst>
              <a:ext uri="{FF2B5EF4-FFF2-40B4-BE49-F238E27FC236}">
                <a16:creationId xmlns:a16="http://schemas.microsoft.com/office/drawing/2014/main" id="{797285E5-899C-7D49-6D2D-B64ECCB21DD4}"/>
              </a:ext>
            </a:extLst>
          </p:cNvPr>
          <p:cNvSpPr/>
          <p:nvPr/>
        </p:nvSpPr>
        <p:spPr>
          <a:xfrm>
            <a:off x="2893556" y="1802759"/>
            <a:ext cx="894931" cy="345159"/>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5" name="Rectangle 14">
            <a:extLst>
              <a:ext uri="{FF2B5EF4-FFF2-40B4-BE49-F238E27FC236}">
                <a16:creationId xmlns:a16="http://schemas.microsoft.com/office/drawing/2014/main" id="{6067BC97-67B8-B849-1D0B-403BD936B778}"/>
              </a:ext>
            </a:extLst>
          </p:cNvPr>
          <p:cNvSpPr/>
          <p:nvPr/>
        </p:nvSpPr>
        <p:spPr>
          <a:xfrm>
            <a:off x="2955157" y="2101428"/>
            <a:ext cx="986944" cy="345159"/>
          </a:xfrm>
          <a:prstGeom prst="rect">
            <a:avLst/>
          </a:prstGeom>
          <a:noFill/>
        </p:spPr>
        <p:txBody>
          <a:bodyPr wrap="square" lIns="121920" tIns="60960" rIns="121920" bIns="60960">
            <a:spAutoFit/>
          </a:bodyPr>
          <a:lstStyle/>
          <a:p>
            <a:pPr>
              <a:spcBef>
                <a:spcPts val="0"/>
              </a:spcBef>
            </a:pPr>
            <a:r>
              <a:rPr lang="es-ES" sz="800" b="1">
                <a:ln w="0"/>
                <a:solidFill>
                  <a:srgbClr val="FFFF00"/>
                </a:solidFill>
                <a:highlight>
                  <a:srgbClr val="000000"/>
                </a:highlight>
              </a:rPr>
              <a:t>QR code &amp;</a:t>
            </a:r>
          </a:p>
          <a:p>
            <a:pPr>
              <a:spcBef>
                <a:spcPts val="0"/>
              </a:spcBef>
            </a:pPr>
            <a:r>
              <a:rPr lang="es-ES" sz="800" b="1">
                <a:ln w="0"/>
                <a:solidFill>
                  <a:srgbClr val="FFFF00"/>
                </a:solidFill>
                <a:highlight>
                  <a:srgbClr val="000000"/>
                </a:highlight>
              </a:rPr>
              <a:t>Work Order#</a:t>
            </a:r>
            <a:endParaRPr lang="en-US" sz="800" b="1">
              <a:ln w="0"/>
              <a:solidFill>
                <a:srgbClr val="FFFF00"/>
              </a:solidFill>
              <a:highlight>
                <a:srgbClr val="000000"/>
              </a:highlight>
            </a:endParaRPr>
          </a:p>
        </p:txBody>
      </p:sp>
      <p:grpSp>
        <p:nvGrpSpPr>
          <p:cNvPr id="16" name="Group 15">
            <a:extLst>
              <a:ext uri="{FF2B5EF4-FFF2-40B4-BE49-F238E27FC236}">
                <a16:creationId xmlns:a16="http://schemas.microsoft.com/office/drawing/2014/main" id="{D5E8B3AC-41B6-A8C1-2E1E-5E36EEDF5012}"/>
              </a:ext>
            </a:extLst>
          </p:cNvPr>
          <p:cNvGrpSpPr/>
          <p:nvPr/>
        </p:nvGrpSpPr>
        <p:grpSpPr>
          <a:xfrm>
            <a:off x="8435149" y="1294118"/>
            <a:ext cx="2270613" cy="345159"/>
            <a:chOff x="8629998" y="992005"/>
            <a:chExt cx="2270613" cy="345159"/>
          </a:xfrm>
        </p:grpSpPr>
        <p:sp>
          <p:nvSpPr>
            <p:cNvPr id="17" name="Rounded Rectangle 258">
              <a:extLst>
                <a:ext uri="{FF2B5EF4-FFF2-40B4-BE49-F238E27FC236}">
                  <a16:creationId xmlns:a16="http://schemas.microsoft.com/office/drawing/2014/main" id="{382CCA39-B772-5515-7A81-45325A1D8917}"/>
                </a:ext>
              </a:extLst>
            </p:cNvPr>
            <p:cNvSpPr/>
            <p:nvPr/>
          </p:nvSpPr>
          <p:spPr>
            <a:xfrm>
              <a:off x="8629998" y="996861"/>
              <a:ext cx="185235" cy="32944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9" name="Rectangle 18">
              <a:extLst>
                <a:ext uri="{FF2B5EF4-FFF2-40B4-BE49-F238E27FC236}">
                  <a16:creationId xmlns:a16="http://schemas.microsoft.com/office/drawing/2014/main" id="{8CE82191-494E-94EB-68F6-A48572553CB3}"/>
                </a:ext>
              </a:extLst>
            </p:cNvPr>
            <p:cNvSpPr/>
            <p:nvPr/>
          </p:nvSpPr>
          <p:spPr>
            <a:xfrm>
              <a:off x="9397649" y="992005"/>
              <a:ext cx="1502962" cy="345159"/>
            </a:xfrm>
            <a:prstGeom prst="rect">
              <a:avLst/>
            </a:prstGeom>
            <a:noFill/>
          </p:spPr>
          <p:txBody>
            <a:bodyPr wrap="square" lIns="121920" tIns="60960" rIns="121920" bIns="60960">
              <a:spAutoFit/>
            </a:bodyPr>
            <a:lstStyle/>
            <a:p>
              <a:pPr>
                <a:spcBef>
                  <a:spcPts val="0"/>
                </a:spcBef>
              </a:pPr>
              <a:r>
                <a:rPr lang="es-ES" sz="800" b="1" err="1">
                  <a:ln w="0"/>
                  <a:solidFill>
                    <a:srgbClr val="C00000"/>
                  </a:solidFill>
                </a:rPr>
                <a:t>Adapter</a:t>
              </a:r>
              <a:r>
                <a:rPr lang="es-ES" sz="800" b="1">
                  <a:ln w="0"/>
                  <a:solidFill>
                    <a:srgbClr val="C00000"/>
                  </a:solidFill>
                </a:rPr>
                <a:t> </a:t>
              </a:r>
              <a:r>
                <a:rPr lang="es-ES" sz="800" b="1" err="1">
                  <a:ln w="0"/>
                  <a:solidFill>
                    <a:srgbClr val="C00000"/>
                  </a:solidFill>
                </a:rPr>
                <a:t>Present</a:t>
              </a:r>
              <a:r>
                <a:rPr lang="es-ES" sz="800" b="1">
                  <a:ln w="0"/>
                  <a:solidFill>
                    <a:srgbClr val="C00000"/>
                  </a:solidFill>
                </a:rPr>
                <a:t> </a:t>
              </a:r>
              <a:r>
                <a:rPr lang="es-ES" sz="800" b="1" err="1">
                  <a:ln w="0"/>
                  <a:solidFill>
                    <a:srgbClr val="C00000"/>
                  </a:solidFill>
                </a:rPr>
                <a:t>Signal</a:t>
              </a:r>
              <a:r>
                <a:rPr lang="es-ES" sz="800" b="1">
                  <a:ln w="0"/>
                  <a:solidFill>
                    <a:srgbClr val="C00000"/>
                  </a:solidFill>
                </a:rPr>
                <a:t> (J1A3)</a:t>
              </a:r>
              <a:endParaRPr lang="en-US" sz="800" b="1">
                <a:ln w="0"/>
                <a:solidFill>
                  <a:srgbClr val="C00000"/>
                </a:solidFill>
              </a:endParaRPr>
            </a:p>
          </p:txBody>
        </p:sp>
        <p:cxnSp>
          <p:nvCxnSpPr>
            <p:cNvPr id="20" name="Straight Arrow Connector 19">
              <a:extLst>
                <a:ext uri="{FF2B5EF4-FFF2-40B4-BE49-F238E27FC236}">
                  <a16:creationId xmlns:a16="http://schemas.microsoft.com/office/drawing/2014/main" id="{D5F1A781-017E-5682-4D08-D9BD9F48B922}"/>
                </a:ext>
              </a:extLst>
            </p:cNvPr>
            <p:cNvCxnSpPr/>
            <p:nvPr/>
          </p:nvCxnSpPr>
          <p:spPr>
            <a:xfrm flipH="1">
              <a:off x="8910609" y="1161585"/>
              <a:ext cx="581240" cy="1095"/>
            </a:xfrm>
            <a:prstGeom prst="straightConnector1">
              <a:avLst/>
            </a:prstGeom>
            <a:ln w="158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4" name="Rounded Rectangle 258">
            <a:extLst>
              <a:ext uri="{FF2B5EF4-FFF2-40B4-BE49-F238E27FC236}">
                <a16:creationId xmlns:a16="http://schemas.microsoft.com/office/drawing/2014/main" id="{C826F9FF-35A1-695D-01D8-5534A5736482}"/>
              </a:ext>
            </a:extLst>
          </p:cNvPr>
          <p:cNvSpPr/>
          <p:nvPr/>
        </p:nvSpPr>
        <p:spPr>
          <a:xfrm>
            <a:off x="2584669" y="3304997"/>
            <a:ext cx="222152" cy="392573"/>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6" name="Rectangle 25">
            <a:extLst>
              <a:ext uri="{FF2B5EF4-FFF2-40B4-BE49-F238E27FC236}">
                <a16:creationId xmlns:a16="http://schemas.microsoft.com/office/drawing/2014/main" id="{48EA92B8-8D29-AE19-4B1B-60028CC63042}"/>
              </a:ext>
            </a:extLst>
          </p:cNvPr>
          <p:cNvSpPr/>
          <p:nvPr/>
        </p:nvSpPr>
        <p:spPr>
          <a:xfrm>
            <a:off x="130058" y="3442807"/>
            <a:ext cx="1251445" cy="345159"/>
          </a:xfrm>
          <a:prstGeom prst="rect">
            <a:avLst/>
          </a:prstGeom>
          <a:noFill/>
        </p:spPr>
        <p:txBody>
          <a:bodyPr wrap="square" lIns="121920" tIns="60960" rIns="121920" bIns="60960">
            <a:spAutoFit/>
          </a:bodyPr>
          <a:lstStyle/>
          <a:p>
            <a:pPr algn="ctr"/>
            <a:r>
              <a:rPr lang="en-US" sz="800" b="1">
                <a:ln w="0"/>
                <a:solidFill>
                  <a:srgbClr val="FFFF00"/>
                </a:solidFill>
                <a:highlight>
                  <a:srgbClr val="000000"/>
                </a:highlight>
              </a:rPr>
              <a:t>SRTC_RST Jumper (J9E2)</a:t>
            </a:r>
          </a:p>
        </p:txBody>
      </p:sp>
      <p:cxnSp>
        <p:nvCxnSpPr>
          <p:cNvPr id="27" name="Straight Arrow Connector 26">
            <a:extLst>
              <a:ext uri="{FF2B5EF4-FFF2-40B4-BE49-F238E27FC236}">
                <a16:creationId xmlns:a16="http://schemas.microsoft.com/office/drawing/2014/main" id="{36FBE73E-7782-109C-82E7-CB4A3039DE57}"/>
              </a:ext>
            </a:extLst>
          </p:cNvPr>
          <p:cNvCxnSpPr>
            <a:cxnSpLocks/>
          </p:cNvCxnSpPr>
          <p:nvPr/>
        </p:nvCxnSpPr>
        <p:spPr>
          <a:xfrm>
            <a:off x="1310902" y="3617950"/>
            <a:ext cx="1291892" cy="0"/>
          </a:xfrm>
          <a:prstGeom prst="straightConnector1">
            <a:avLst/>
          </a:prstGeom>
          <a:ln w="158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8" name="Rounded Rectangle 258">
            <a:extLst>
              <a:ext uri="{FF2B5EF4-FFF2-40B4-BE49-F238E27FC236}">
                <a16:creationId xmlns:a16="http://schemas.microsoft.com/office/drawing/2014/main" id="{DAD09EE5-86EB-E5A0-2A92-50E00EB60193}"/>
              </a:ext>
            </a:extLst>
          </p:cNvPr>
          <p:cNvSpPr/>
          <p:nvPr/>
        </p:nvSpPr>
        <p:spPr>
          <a:xfrm>
            <a:off x="3014196" y="5497740"/>
            <a:ext cx="226855" cy="279253"/>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9" name="Rectangle 28">
            <a:extLst>
              <a:ext uri="{FF2B5EF4-FFF2-40B4-BE49-F238E27FC236}">
                <a16:creationId xmlns:a16="http://schemas.microsoft.com/office/drawing/2014/main" id="{4CDBD35F-18B1-74DC-E34E-2A93E9CE1769}"/>
              </a:ext>
            </a:extLst>
          </p:cNvPr>
          <p:cNvSpPr/>
          <p:nvPr/>
        </p:nvSpPr>
        <p:spPr>
          <a:xfrm>
            <a:off x="2990334" y="4888785"/>
            <a:ext cx="846365" cy="345159"/>
          </a:xfrm>
          <a:prstGeom prst="rect">
            <a:avLst/>
          </a:prstGeom>
          <a:noFill/>
        </p:spPr>
        <p:txBody>
          <a:bodyPr wrap="square" lIns="121920" tIns="60960" rIns="121920" bIns="60960">
            <a:spAutoFit/>
          </a:bodyPr>
          <a:lstStyle/>
          <a:p>
            <a:pPr>
              <a:spcBef>
                <a:spcPts val="0"/>
              </a:spcBef>
            </a:pPr>
            <a:r>
              <a:rPr lang="es-ES" sz="800" b="1" err="1">
                <a:ln w="0"/>
                <a:solidFill>
                  <a:srgbClr val="FFFF00"/>
                </a:solidFill>
                <a:highlight>
                  <a:srgbClr val="000000"/>
                </a:highlight>
              </a:rPr>
              <a:t>Mic</a:t>
            </a:r>
            <a:r>
              <a:rPr lang="es-ES" sz="800" b="1">
                <a:ln w="0"/>
                <a:solidFill>
                  <a:srgbClr val="FFFF00"/>
                </a:solidFill>
                <a:highlight>
                  <a:srgbClr val="000000"/>
                </a:highlight>
              </a:rPr>
              <a:t> </a:t>
            </a:r>
            <a:r>
              <a:rPr lang="es-ES" sz="800" b="1" err="1">
                <a:ln w="0"/>
                <a:solidFill>
                  <a:srgbClr val="FFFF00"/>
                </a:solidFill>
                <a:highlight>
                  <a:srgbClr val="000000"/>
                </a:highlight>
              </a:rPr>
              <a:t>Privacy</a:t>
            </a:r>
            <a:r>
              <a:rPr lang="es-ES" sz="800" b="1">
                <a:ln w="0"/>
                <a:solidFill>
                  <a:srgbClr val="FFFF00"/>
                </a:solidFill>
                <a:highlight>
                  <a:srgbClr val="000000"/>
                </a:highlight>
              </a:rPr>
              <a:t> HDR (J7H3)</a:t>
            </a:r>
            <a:endParaRPr lang="en-US" sz="800" b="1">
              <a:ln w="0"/>
              <a:solidFill>
                <a:srgbClr val="FFFF00"/>
              </a:solidFill>
              <a:highlight>
                <a:srgbClr val="000000"/>
              </a:highlight>
            </a:endParaRPr>
          </a:p>
        </p:txBody>
      </p:sp>
      <p:cxnSp>
        <p:nvCxnSpPr>
          <p:cNvPr id="31" name="Straight Arrow Connector 30">
            <a:extLst>
              <a:ext uri="{FF2B5EF4-FFF2-40B4-BE49-F238E27FC236}">
                <a16:creationId xmlns:a16="http://schemas.microsoft.com/office/drawing/2014/main" id="{9F7B4CD5-5A4D-4112-16E9-8FE90300D2F5}"/>
              </a:ext>
            </a:extLst>
          </p:cNvPr>
          <p:cNvCxnSpPr>
            <a:cxnSpLocks/>
          </p:cNvCxnSpPr>
          <p:nvPr/>
        </p:nvCxnSpPr>
        <p:spPr>
          <a:xfrm>
            <a:off x="3134113" y="5177326"/>
            <a:ext cx="2710" cy="321310"/>
          </a:xfrm>
          <a:prstGeom prst="straightConnector1">
            <a:avLst/>
          </a:prstGeom>
          <a:ln w="158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3B583BB9-B521-BEFF-0092-6E307CDA430E}"/>
              </a:ext>
            </a:extLst>
          </p:cNvPr>
          <p:cNvSpPr txBox="1"/>
          <p:nvPr/>
        </p:nvSpPr>
        <p:spPr>
          <a:xfrm>
            <a:off x="9213541" y="5871328"/>
            <a:ext cx="2367636" cy="4924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MY" sz="1600" b="0" i="0" u="none" strike="noStrike" cap="none" spc="0" normalizeH="0" baseline="0">
                <a:ln>
                  <a:noFill/>
                </a:ln>
                <a:solidFill>
                  <a:schemeClr val="tx2"/>
                </a:solidFill>
                <a:effectLst/>
                <a:uFillTx/>
                <a:latin typeface="+mn-lt"/>
                <a:ea typeface="+mn-ea"/>
                <a:cs typeface="+mn-cs"/>
                <a:sym typeface="Helvetica Neue"/>
              </a:rPr>
              <a:t>Board Size: 7.35x11inch</a:t>
            </a:r>
          </a:p>
          <a:p>
            <a:pPr marL="0" marR="0" indent="0" algn="l" defTabSz="2438338" rtl="0" fontAlgn="auto" latinLnBrk="0" hangingPunct="0">
              <a:lnSpc>
                <a:spcPct val="100000"/>
              </a:lnSpc>
              <a:spcBef>
                <a:spcPts val="0"/>
              </a:spcBef>
              <a:spcAft>
                <a:spcPts val="0"/>
              </a:spcAft>
              <a:buClrTx/>
              <a:buSzTx/>
              <a:buFontTx/>
              <a:buNone/>
              <a:tabLst/>
            </a:pPr>
            <a:r>
              <a:rPr lang="en-MY" sz="1600">
                <a:solidFill>
                  <a:schemeClr val="tx2"/>
                </a:solidFill>
              </a:rPr>
              <a:t>Layer: 12L (6 POR x 6 Val)</a:t>
            </a:r>
            <a:endParaRPr kumimoji="0" lang="en-MY" sz="1600" b="0" i="0" u="none" strike="noStrike" cap="none" spc="0" normalizeH="0" baseline="0">
              <a:ln>
                <a:noFill/>
              </a:ln>
              <a:solidFill>
                <a:schemeClr val="tx2"/>
              </a:solidFill>
              <a:effectLst/>
              <a:uFillTx/>
              <a:latin typeface="+mn-lt"/>
              <a:ea typeface="+mn-ea"/>
              <a:cs typeface="+mn-cs"/>
              <a:sym typeface="Helvetica Neue"/>
            </a:endParaRPr>
          </a:p>
        </p:txBody>
      </p:sp>
    </p:spTree>
    <p:extLst>
      <p:ext uri="{BB962C8B-B14F-4D97-AF65-F5344CB8AC3E}">
        <p14:creationId xmlns:p14="http://schemas.microsoft.com/office/powerpoint/2010/main" val="410039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EF346-B113-D948-727B-00799DCAA005}"/>
            </a:ext>
          </a:extLst>
        </p:cNvPr>
        <p:cNvGrpSpPr/>
        <p:nvPr/>
      </p:nvGrpSpPr>
      <p:grpSpPr>
        <a:xfrm>
          <a:off x="0" y="0"/>
          <a:ext cx="0" cy="0"/>
          <a:chOff x="0" y="0"/>
          <a:chExt cx="0" cy="0"/>
        </a:xfrm>
      </p:grpSpPr>
      <p:pic>
        <p:nvPicPr>
          <p:cNvPr id="4" name="Picture 3" descr="A close-up of a circuit board&#10;&#10;AI-generated content may be incorrect.">
            <a:extLst>
              <a:ext uri="{FF2B5EF4-FFF2-40B4-BE49-F238E27FC236}">
                <a16:creationId xmlns:a16="http://schemas.microsoft.com/office/drawing/2014/main" id="{471FC303-CB79-9194-9B96-A89EABC592F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803417" y="760541"/>
            <a:ext cx="7244656" cy="5624192"/>
          </a:xfrm>
          <a:prstGeom prst="rect">
            <a:avLst/>
          </a:prstGeom>
        </p:spPr>
      </p:pic>
      <p:pic>
        <p:nvPicPr>
          <p:cNvPr id="2" name="Picture 1">
            <a:extLst>
              <a:ext uri="{FF2B5EF4-FFF2-40B4-BE49-F238E27FC236}">
                <a16:creationId xmlns:a16="http://schemas.microsoft.com/office/drawing/2014/main" id="{A432553D-793F-830B-FCD3-09C5AD166452}"/>
              </a:ext>
            </a:extLst>
          </p:cNvPr>
          <p:cNvPicPr>
            <a:picLocks noChangeAspect="1"/>
          </p:cNvPicPr>
          <p:nvPr/>
        </p:nvPicPr>
        <p:blipFill>
          <a:blip r:embed="rId4"/>
          <a:stretch>
            <a:fillRect/>
          </a:stretch>
        </p:blipFill>
        <p:spPr>
          <a:xfrm>
            <a:off x="3235003" y="6409189"/>
            <a:ext cx="930867" cy="448811"/>
          </a:xfrm>
          <a:prstGeom prst="rect">
            <a:avLst/>
          </a:prstGeom>
        </p:spPr>
      </p:pic>
      <p:sp>
        <p:nvSpPr>
          <p:cNvPr id="114" name="Rounded Rectangle 112">
            <a:extLst>
              <a:ext uri="{FF2B5EF4-FFF2-40B4-BE49-F238E27FC236}">
                <a16:creationId xmlns:a16="http://schemas.microsoft.com/office/drawing/2014/main" id="{BAF634F3-43F4-A610-06D1-DD89594A54F7}"/>
              </a:ext>
            </a:extLst>
          </p:cNvPr>
          <p:cNvSpPr/>
          <p:nvPr/>
        </p:nvSpPr>
        <p:spPr>
          <a:xfrm>
            <a:off x="8387630" y="2345468"/>
            <a:ext cx="317395" cy="103076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00000"/>
              </a:solidFill>
            </a:endParaRPr>
          </a:p>
        </p:txBody>
      </p:sp>
      <p:grpSp>
        <p:nvGrpSpPr>
          <p:cNvPr id="121" name="Group 120">
            <a:extLst>
              <a:ext uri="{FF2B5EF4-FFF2-40B4-BE49-F238E27FC236}">
                <a16:creationId xmlns:a16="http://schemas.microsoft.com/office/drawing/2014/main" id="{A4ED9798-91E9-DC60-4D3D-8DDBFD9C0AB4}"/>
              </a:ext>
            </a:extLst>
          </p:cNvPr>
          <p:cNvGrpSpPr/>
          <p:nvPr/>
        </p:nvGrpSpPr>
        <p:grpSpPr>
          <a:xfrm>
            <a:off x="2527678" y="3505813"/>
            <a:ext cx="342784" cy="842833"/>
            <a:chOff x="2838053" y="1520030"/>
            <a:chExt cx="342784" cy="842833"/>
          </a:xfrm>
        </p:grpSpPr>
        <p:sp>
          <p:nvSpPr>
            <p:cNvPr id="134" name="Rounded Rectangle 258">
              <a:extLst>
                <a:ext uri="{FF2B5EF4-FFF2-40B4-BE49-F238E27FC236}">
                  <a16:creationId xmlns:a16="http://schemas.microsoft.com/office/drawing/2014/main" id="{1D53FC8D-BB3C-754F-5117-13AB012DC343}"/>
                </a:ext>
              </a:extLst>
            </p:cNvPr>
            <p:cNvSpPr/>
            <p:nvPr/>
          </p:nvSpPr>
          <p:spPr>
            <a:xfrm>
              <a:off x="2838053" y="1588997"/>
              <a:ext cx="301387" cy="70544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36" name="Rectangle 135">
              <a:extLst>
                <a:ext uri="{FF2B5EF4-FFF2-40B4-BE49-F238E27FC236}">
                  <a16:creationId xmlns:a16="http://schemas.microsoft.com/office/drawing/2014/main" id="{4D6658B9-29EF-5183-78EE-EC6D93A0AD11}"/>
                </a:ext>
              </a:extLst>
            </p:cNvPr>
            <p:cNvSpPr/>
            <p:nvPr/>
          </p:nvSpPr>
          <p:spPr>
            <a:xfrm rot="16200000">
              <a:off x="2600723" y="1782749"/>
              <a:ext cx="842833" cy="317395"/>
            </a:xfrm>
            <a:prstGeom prst="rect">
              <a:avLst/>
            </a:prstGeom>
            <a:noFill/>
          </p:spPr>
          <p:txBody>
            <a:bodyPr wrap="square" lIns="121920" tIns="60960" rIns="121920" bIns="60960">
              <a:spAutoFit/>
            </a:bodyPr>
            <a:lstStyle/>
            <a:p>
              <a:pPr algn="ctr"/>
              <a:r>
                <a:rPr lang="en-US" sz="700" b="1">
                  <a:ln w="0"/>
                  <a:solidFill>
                    <a:srgbClr val="FFFF00"/>
                  </a:solidFill>
                  <a:highlight>
                    <a:srgbClr val="000000"/>
                  </a:highlight>
                </a:rPr>
                <a:t>MIPI 60 Conn (J1T1)</a:t>
              </a:r>
            </a:p>
          </p:txBody>
        </p:sp>
      </p:grpSp>
      <p:sp>
        <p:nvSpPr>
          <p:cNvPr id="144" name="Rounded Rectangle 217">
            <a:extLst>
              <a:ext uri="{FF2B5EF4-FFF2-40B4-BE49-F238E27FC236}">
                <a16:creationId xmlns:a16="http://schemas.microsoft.com/office/drawing/2014/main" id="{DB485A79-3FB4-8342-784A-B8DD55183707}"/>
              </a:ext>
            </a:extLst>
          </p:cNvPr>
          <p:cNvSpPr/>
          <p:nvPr/>
        </p:nvSpPr>
        <p:spPr>
          <a:xfrm>
            <a:off x="3312374" y="6061962"/>
            <a:ext cx="479907" cy="11813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63" name="Rectangle 162">
            <a:extLst>
              <a:ext uri="{FF2B5EF4-FFF2-40B4-BE49-F238E27FC236}">
                <a16:creationId xmlns:a16="http://schemas.microsoft.com/office/drawing/2014/main" id="{4B19C6FC-D2EE-ECB1-0514-ED424A8A9B79}"/>
              </a:ext>
            </a:extLst>
          </p:cNvPr>
          <p:cNvSpPr/>
          <p:nvPr/>
        </p:nvSpPr>
        <p:spPr>
          <a:xfrm>
            <a:off x="37803" y="5993039"/>
            <a:ext cx="1372305" cy="345159"/>
          </a:xfrm>
          <a:prstGeom prst="rect">
            <a:avLst/>
          </a:prstGeom>
          <a:noFill/>
        </p:spPr>
        <p:txBody>
          <a:bodyPr wrap="square" lIns="121920" tIns="60960" rIns="121920" bIns="60960">
            <a:spAutoFit/>
          </a:bodyPr>
          <a:lstStyle/>
          <a:p>
            <a:pPr algn="r"/>
            <a:r>
              <a:rPr lang="en-US" sz="800" b="1">
                <a:ln w="0"/>
                <a:solidFill>
                  <a:srgbClr val="C00000"/>
                </a:solidFill>
              </a:rPr>
              <a:t>Scan Matrix Conn (J3W2)</a:t>
            </a:r>
          </a:p>
        </p:txBody>
      </p:sp>
      <p:cxnSp>
        <p:nvCxnSpPr>
          <p:cNvPr id="164" name="Straight Arrow Connector 163">
            <a:extLst>
              <a:ext uri="{FF2B5EF4-FFF2-40B4-BE49-F238E27FC236}">
                <a16:creationId xmlns:a16="http://schemas.microsoft.com/office/drawing/2014/main" id="{A78E4CF2-7576-0861-422C-2952ACC53278}"/>
              </a:ext>
            </a:extLst>
          </p:cNvPr>
          <p:cNvCxnSpPr>
            <a:cxnSpLocks/>
          </p:cNvCxnSpPr>
          <p:nvPr/>
        </p:nvCxnSpPr>
        <p:spPr>
          <a:xfrm>
            <a:off x="1333219" y="6110219"/>
            <a:ext cx="1935181" cy="0"/>
          </a:xfrm>
          <a:prstGeom prst="straightConnector1">
            <a:avLst/>
          </a:prstGeom>
          <a:ln w="158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71" name="Group 170">
            <a:extLst>
              <a:ext uri="{FF2B5EF4-FFF2-40B4-BE49-F238E27FC236}">
                <a16:creationId xmlns:a16="http://schemas.microsoft.com/office/drawing/2014/main" id="{9E7FFD5C-7408-536A-395E-C39ED3750642}"/>
              </a:ext>
            </a:extLst>
          </p:cNvPr>
          <p:cNvGrpSpPr/>
          <p:nvPr/>
        </p:nvGrpSpPr>
        <p:grpSpPr>
          <a:xfrm>
            <a:off x="5986658" y="5744567"/>
            <a:ext cx="842833" cy="317395"/>
            <a:chOff x="3613145" y="1305517"/>
            <a:chExt cx="842833" cy="317395"/>
          </a:xfrm>
        </p:grpSpPr>
        <p:sp>
          <p:nvSpPr>
            <p:cNvPr id="172" name="Rounded Rectangle 217">
              <a:extLst>
                <a:ext uri="{FF2B5EF4-FFF2-40B4-BE49-F238E27FC236}">
                  <a16:creationId xmlns:a16="http://schemas.microsoft.com/office/drawing/2014/main" id="{2918054E-B0CB-61C5-E82E-62A704E3AA15}"/>
                </a:ext>
              </a:extLst>
            </p:cNvPr>
            <p:cNvSpPr/>
            <p:nvPr/>
          </p:nvSpPr>
          <p:spPr>
            <a:xfrm>
              <a:off x="3715374" y="1316695"/>
              <a:ext cx="674042" cy="27230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73" name="Rectangle 172">
              <a:extLst>
                <a:ext uri="{FF2B5EF4-FFF2-40B4-BE49-F238E27FC236}">
                  <a16:creationId xmlns:a16="http://schemas.microsoft.com/office/drawing/2014/main" id="{8A72C53E-8855-EA1A-880A-16FB766F09AF}"/>
                </a:ext>
              </a:extLst>
            </p:cNvPr>
            <p:cNvSpPr/>
            <p:nvPr/>
          </p:nvSpPr>
          <p:spPr>
            <a:xfrm>
              <a:off x="3613145" y="1305517"/>
              <a:ext cx="842833" cy="317395"/>
            </a:xfrm>
            <a:prstGeom prst="rect">
              <a:avLst/>
            </a:prstGeom>
            <a:noFill/>
          </p:spPr>
          <p:txBody>
            <a:bodyPr wrap="square" lIns="121920" tIns="60960" rIns="121920" bIns="60960">
              <a:spAutoFit/>
            </a:bodyPr>
            <a:lstStyle/>
            <a:p>
              <a:pPr algn="ctr"/>
              <a:r>
                <a:rPr lang="en-US" sz="700" b="1">
                  <a:ln w="0"/>
                  <a:solidFill>
                    <a:srgbClr val="FFFF00"/>
                  </a:solidFill>
                  <a:highlight>
                    <a:srgbClr val="000000"/>
                  </a:highlight>
                </a:rPr>
                <a:t>Sensor HDR (J6W1)</a:t>
              </a:r>
            </a:p>
          </p:txBody>
        </p:sp>
      </p:grpSp>
      <p:grpSp>
        <p:nvGrpSpPr>
          <p:cNvPr id="177" name="Group 176">
            <a:extLst>
              <a:ext uri="{FF2B5EF4-FFF2-40B4-BE49-F238E27FC236}">
                <a16:creationId xmlns:a16="http://schemas.microsoft.com/office/drawing/2014/main" id="{7E1F850C-7ACF-D14E-3783-0A28637A1063}"/>
              </a:ext>
            </a:extLst>
          </p:cNvPr>
          <p:cNvGrpSpPr/>
          <p:nvPr/>
        </p:nvGrpSpPr>
        <p:grpSpPr>
          <a:xfrm rot="16200000">
            <a:off x="6710354" y="4249716"/>
            <a:ext cx="842833" cy="350368"/>
            <a:chOff x="3613145" y="1316695"/>
            <a:chExt cx="842833" cy="350368"/>
          </a:xfrm>
        </p:grpSpPr>
        <p:sp>
          <p:nvSpPr>
            <p:cNvPr id="178" name="Rounded Rectangle 217">
              <a:extLst>
                <a:ext uri="{FF2B5EF4-FFF2-40B4-BE49-F238E27FC236}">
                  <a16:creationId xmlns:a16="http://schemas.microsoft.com/office/drawing/2014/main" id="{5A4331BD-0193-4225-1669-4E0265E32A05}"/>
                </a:ext>
              </a:extLst>
            </p:cNvPr>
            <p:cNvSpPr/>
            <p:nvPr/>
          </p:nvSpPr>
          <p:spPr>
            <a:xfrm>
              <a:off x="3715374" y="1316695"/>
              <a:ext cx="674042" cy="27230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79" name="Rectangle 178">
              <a:extLst>
                <a:ext uri="{FF2B5EF4-FFF2-40B4-BE49-F238E27FC236}">
                  <a16:creationId xmlns:a16="http://schemas.microsoft.com/office/drawing/2014/main" id="{084B0266-D9A8-66B2-05D7-0CA41B2DAEEB}"/>
                </a:ext>
              </a:extLst>
            </p:cNvPr>
            <p:cNvSpPr/>
            <p:nvPr/>
          </p:nvSpPr>
          <p:spPr>
            <a:xfrm>
              <a:off x="3613145" y="1349668"/>
              <a:ext cx="842833" cy="317395"/>
            </a:xfrm>
            <a:prstGeom prst="rect">
              <a:avLst/>
            </a:prstGeom>
            <a:noFill/>
          </p:spPr>
          <p:txBody>
            <a:bodyPr wrap="square" lIns="121920" tIns="60960" rIns="121920" bIns="60960">
              <a:spAutoFit/>
            </a:bodyPr>
            <a:lstStyle/>
            <a:p>
              <a:pPr algn="ctr"/>
              <a:r>
                <a:rPr lang="en-US" sz="700" b="1">
                  <a:ln w="0"/>
                  <a:solidFill>
                    <a:srgbClr val="C00000"/>
                  </a:solidFill>
                  <a:highlight>
                    <a:srgbClr val="00FF00"/>
                  </a:highlight>
                </a:rPr>
                <a:t>M.2 WWAN** (J7T1)</a:t>
              </a:r>
            </a:p>
          </p:txBody>
        </p:sp>
      </p:grpSp>
      <p:grpSp>
        <p:nvGrpSpPr>
          <p:cNvPr id="183" name="Group 182">
            <a:extLst>
              <a:ext uri="{FF2B5EF4-FFF2-40B4-BE49-F238E27FC236}">
                <a16:creationId xmlns:a16="http://schemas.microsoft.com/office/drawing/2014/main" id="{6BB5661B-AB7A-A978-7A59-7C248BDF34EB}"/>
              </a:ext>
            </a:extLst>
          </p:cNvPr>
          <p:cNvGrpSpPr/>
          <p:nvPr/>
        </p:nvGrpSpPr>
        <p:grpSpPr>
          <a:xfrm>
            <a:off x="7115325" y="3383831"/>
            <a:ext cx="1359869" cy="397359"/>
            <a:chOff x="3715374" y="1316695"/>
            <a:chExt cx="1359869" cy="401856"/>
          </a:xfrm>
        </p:grpSpPr>
        <p:sp>
          <p:nvSpPr>
            <p:cNvPr id="184" name="Rounded Rectangle 217">
              <a:extLst>
                <a:ext uri="{FF2B5EF4-FFF2-40B4-BE49-F238E27FC236}">
                  <a16:creationId xmlns:a16="http://schemas.microsoft.com/office/drawing/2014/main" id="{C43A168C-BDF4-E82D-91DC-AD1875BC57E2}"/>
                </a:ext>
              </a:extLst>
            </p:cNvPr>
            <p:cNvSpPr/>
            <p:nvPr/>
          </p:nvSpPr>
          <p:spPr>
            <a:xfrm>
              <a:off x="3715374" y="1316695"/>
              <a:ext cx="456035" cy="4018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85" name="Rectangle 184">
              <a:extLst>
                <a:ext uri="{FF2B5EF4-FFF2-40B4-BE49-F238E27FC236}">
                  <a16:creationId xmlns:a16="http://schemas.microsoft.com/office/drawing/2014/main" id="{9F4C6F25-0240-CD40-0D0A-A008C16C6932}"/>
                </a:ext>
              </a:extLst>
            </p:cNvPr>
            <p:cNvSpPr/>
            <p:nvPr/>
          </p:nvSpPr>
          <p:spPr>
            <a:xfrm>
              <a:off x="4063890" y="1400676"/>
              <a:ext cx="1011353" cy="222940"/>
            </a:xfrm>
            <a:prstGeom prst="rect">
              <a:avLst/>
            </a:prstGeom>
            <a:noFill/>
          </p:spPr>
          <p:txBody>
            <a:bodyPr wrap="square" lIns="121920" tIns="60960" rIns="121920" bIns="60960">
              <a:spAutoFit/>
            </a:bodyPr>
            <a:lstStyle/>
            <a:p>
              <a:pPr algn="ctr"/>
              <a:r>
                <a:rPr lang="en-US" sz="700" b="1">
                  <a:ln w="0"/>
                  <a:solidFill>
                    <a:srgbClr val="FFFF00"/>
                  </a:solidFill>
                  <a:highlight>
                    <a:srgbClr val="000000"/>
                  </a:highlight>
                </a:rPr>
                <a:t>SIM Slot (J7R2)</a:t>
              </a:r>
            </a:p>
          </p:txBody>
        </p:sp>
      </p:grpSp>
      <p:grpSp>
        <p:nvGrpSpPr>
          <p:cNvPr id="192" name="Group 191">
            <a:extLst>
              <a:ext uri="{FF2B5EF4-FFF2-40B4-BE49-F238E27FC236}">
                <a16:creationId xmlns:a16="http://schemas.microsoft.com/office/drawing/2014/main" id="{E16DDE6B-B834-0C53-A36B-F9F7F8A837B5}"/>
              </a:ext>
            </a:extLst>
          </p:cNvPr>
          <p:cNvGrpSpPr/>
          <p:nvPr/>
        </p:nvGrpSpPr>
        <p:grpSpPr>
          <a:xfrm rot="16200000">
            <a:off x="7460355" y="5207048"/>
            <a:ext cx="556713" cy="414344"/>
            <a:chOff x="3612365" y="1229548"/>
            <a:chExt cx="556713" cy="519501"/>
          </a:xfrm>
        </p:grpSpPr>
        <p:sp>
          <p:nvSpPr>
            <p:cNvPr id="195" name="Rounded Rectangle 217">
              <a:extLst>
                <a:ext uri="{FF2B5EF4-FFF2-40B4-BE49-F238E27FC236}">
                  <a16:creationId xmlns:a16="http://schemas.microsoft.com/office/drawing/2014/main" id="{9E6BA9F6-798E-9BBE-341B-BF556D663B10}"/>
                </a:ext>
              </a:extLst>
            </p:cNvPr>
            <p:cNvSpPr/>
            <p:nvPr/>
          </p:nvSpPr>
          <p:spPr>
            <a:xfrm>
              <a:off x="3700136" y="1341586"/>
              <a:ext cx="380315" cy="24727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96" name="Rectangle 195">
              <a:extLst>
                <a:ext uri="{FF2B5EF4-FFF2-40B4-BE49-F238E27FC236}">
                  <a16:creationId xmlns:a16="http://schemas.microsoft.com/office/drawing/2014/main" id="{BC837C23-EE43-C965-5CAD-74204401DC31}"/>
                </a:ext>
              </a:extLst>
            </p:cNvPr>
            <p:cNvSpPr/>
            <p:nvPr/>
          </p:nvSpPr>
          <p:spPr>
            <a:xfrm>
              <a:off x="3612365" y="1229548"/>
              <a:ext cx="556713" cy="519501"/>
            </a:xfrm>
            <a:prstGeom prst="rect">
              <a:avLst/>
            </a:prstGeom>
            <a:noFill/>
          </p:spPr>
          <p:txBody>
            <a:bodyPr wrap="square" lIns="121920" tIns="60960" rIns="121920" bIns="60960">
              <a:spAutoFit/>
            </a:bodyPr>
            <a:lstStyle/>
            <a:p>
              <a:pPr algn="ctr"/>
              <a:r>
                <a:rPr lang="en-US" sz="700" b="1">
                  <a:ln w="0"/>
                  <a:solidFill>
                    <a:srgbClr val="FFFF00"/>
                  </a:solidFill>
                  <a:highlight>
                    <a:srgbClr val="000000"/>
                  </a:highlight>
                </a:rPr>
                <a:t>PnP HDR (J8V1)</a:t>
              </a:r>
            </a:p>
          </p:txBody>
        </p:sp>
      </p:grpSp>
      <p:grpSp>
        <p:nvGrpSpPr>
          <p:cNvPr id="200" name="Group 199">
            <a:extLst>
              <a:ext uri="{FF2B5EF4-FFF2-40B4-BE49-F238E27FC236}">
                <a16:creationId xmlns:a16="http://schemas.microsoft.com/office/drawing/2014/main" id="{57BDBF46-25C6-A020-2437-07279B71574E}"/>
              </a:ext>
            </a:extLst>
          </p:cNvPr>
          <p:cNvGrpSpPr/>
          <p:nvPr/>
        </p:nvGrpSpPr>
        <p:grpSpPr>
          <a:xfrm rot="16200000">
            <a:off x="6745787" y="3155277"/>
            <a:ext cx="556713" cy="414344"/>
            <a:chOff x="3599896" y="1292386"/>
            <a:chExt cx="556713" cy="414344"/>
          </a:xfrm>
        </p:grpSpPr>
        <p:sp>
          <p:nvSpPr>
            <p:cNvPr id="201" name="Rounded Rectangle 217">
              <a:extLst>
                <a:ext uri="{FF2B5EF4-FFF2-40B4-BE49-F238E27FC236}">
                  <a16:creationId xmlns:a16="http://schemas.microsoft.com/office/drawing/2014/main" id="{D1AD5E7E-228F-46F3-FE0A-C079482115D2}"/>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02" name="Rectangle 201">
              <a:extLst>
                <a:ext uri="{FF2B5EF4-FFF2-40B4-BE49-F238E27FC236}">
                  <a16:creationId xmlns:a16="http://schemas.microsoft.com/office/drawing/2014/main" id="{7FEE6648-AE3D-685D-3513-E912107871A7}"/>
                </a:ext>
              </a:extLst>
            </p:cNvPr>
            <p:cNvSpPr/>
            <p:nvPr/>
          </p:nvSpPr>
          <p:spPr>
            <a:xfrm>
              <a:off x="3599896" y="1292386"/>
              <a:ext cx="556713" cy="414344"/>
            </a:xfrm>
            <a:prstGeom prst="rect">
              <a:avLst/>
            </a:prstGeom>
            <a:noFill/>
          </p:spPr>
          <p:txBody>
            <a:bodyPr wrap="square" lIns="121920" tIns="60960" rIns="121920" bIns="60960">
              <a:spAutoFit/>
            </a:bodyPr>
            <a:lstStyle/>
            <a:p>
              <a:pPr algn="ctr"/>
              <a:r>
                <a:rPr lang="en-US" sz="700" b="1">
                  <a:ln w="0"/>
                  <a:solidFill>
                    <a:srgbClr val="FFFF00"/>
                  </a:solidFill>
                  <a:highlight>
                    <a:srgbClr val="000000"/>
                  </a:highlight>
                </a:rPr>
                <a:t>PnP HDR (J7R1)</a:t>
              </a:r>
            </a:p>
          </p:txBody>
        </p:sp>
      </p:grpSp>
      <p:grpSp>
        <p:nvGrpSpPr>
          <p:cNvPr id="203" name="Group 202">
            <a:extLst>
              <a:ext uri="{FF2B5EF4-FFF2-40B4-BE49-F238E27FC236}">
                <a16:creationId xmlns:a16="http://schemas.microsoft.com/office/drawing/2014/main" id="{99C9E9EF-4B9E-8D73-DA07-C08BB9F78AA9}"/>
              </a:ext>
            </a:extLst>
          </p:cNvPr>
          <p:cNvGrpSpPr/>
          <p:nvPr/>
        </p:nvGrpSpPr>
        <p:grpSpPr>
          <a:xfrm rot="16200000">
            <a:off x="7056476" y="4875789"/>
            <a:ext cx="556713" cy="414344"/>
            <a:chOff x="3643134" y="1266897"/>
            <a:chExt cx="556713" cy="414344"/>
          </a:xfrm>
        </p:grpSpPr>
        <p:sp>
          <p:nvSpPr>
            <p:cNvPr id="204" name="Rounded Rectangle 217">
              <a:extLst>
                <a:ext uri="{FF2B5EF4-FFF2-40B4-BE49-F238E27FC236}">
                  <a16:creationId xmlns:a16="http://schemas.microsoft.com/office/drawing/2014/main" id="{B795D095-7835-53B2-6B63-6B6D7766401B}"/>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05" name="Rectangle 204">
              <a:extLst>
                <a:ext uri="{FF2B5EF4-FFF2-40B4-BE49-F238E27FC236}">
                  <a16:creationId xmlns:a16="http://schemas.microsoft.com/office/drawing/2014/main" id="{8C0D66C7-1AF4-64F0-421F-E95D1CD017DA}"/>
                </a:ext>
              </a:extLst>
            </p:cNvPr>
            <p:cNvSpPr/>
            <p:nvPr/>
          </p:nvSpPr>
          <p:spPr>
            <a:xfrm>
              <a:off x="3643134" y="1266897"/>
              <a:ext cx="556713" cy="414344"/>
            </a:xfrm>
            <a:prstGeom prst="rect">
              <a:avLst/>
            </a:prstGeom>
            <a:noFill/>
          </p:spPr>
          <p:txBody>
            <a:bodyPr wrap="square" lIns="121920" tIns="60960" rIns="121920" bIns="60960">
              <a:spAutoFit/>
            </a:bodyPr>
            <a:lstStyle/>
            <a:p>
              <a:pPr algn="ctr"/>
              <a:r>
                <a:rPr lang="en-US" sz="700" b="1">
                  <a:ln w="0"/>
                  <a:solidFill>
                    <a:srgbClr val="FFFF00"/>
                  </a:solidFill>
                  <a:highlight>
                    <a:srgbClr val="000000"/>
                  </a:highlight>
                </a:rPr>
                <a:t>PnP HDR (J7V1)</a:t>
              </a:r>
            </a:p>
          </p:txBody>
        </p:sp>
      </p:grpSp>
      <p:grpSp>
        <p:nvGrpSpPr>
          <p:cNvPr id="206" name="Group 205">
            <a:extLst>
              <a:ext uri="{FF2B5EF4-FFF2-40B4-BE49-F238E27FC236}">
                <a16:creationId xmlns:a16="http://schemas.microsoft.com/office/drawing/2014/main" id="{3AE85828-88F4-83EF-604B-501E8094D392}"/>
              </a:ext>
            </a:extLst>
          </p:cNvPr>
          <p:cNvGrpSpPr/>
          <p:nvPr/>
        </p:nvGrpSpPr>
        <p:grpSpPr>
          <a:xfrm rot="16200000">
            <a:off x="6614803" y="2661369"/>
            <a:ext cx="556713" cy="414344"/>
            <a:chOff x="3619483" y="1154249"/>
            <a:chExt cx="556713" cy="414344"/>
          </a:xfrm>
        </p:grpSpPr>
        <p:sp>
          <p:nvSpPr>
            <p:cNvPr id="207" name="Rounded Rectangle 217">
              <a:extLst>
                <a:ext uri="{FF2B5EF4-FFF2-40B4-BE49-F238E27FC236}">
                  <a16:creationId xmlns:a16="http://schemas.microsoft.com/office/drawing/2014/main" id="{039AB119-7AEE-6B72-D76B-FF508F5416C9}"/>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08" name="Rectangle 207">
              <a:extLst>
                <a:ext uri="{FF2B5EF4-FFF2-40B4-BE49-F238E27FC236}">
                  <a16:creationId xmlns:a16="http://schemas.microsoft.com/office/drawing/2014/main" id="{57F28988-624D-C0FE-1B11-0D351CB46E27}"/>
                </a:ext>
              </a:extLst>
            </p:cNvPr>
            <p:cNvSpPr/>
            <p:nvPr/>
          </p:nvSpPr>
          <p:spPr>
            <a:xfrm>
              <a:off x="3619483" y="1154249"/>
              <a:ext cx="556713" cy="414344"/>
            </a:xfrm>
            <a:prstGeom prst="rect">
              <a:avLst/>
            </a:prstGeom>
            <a:noFill/>
          </p:spPr>
          <p:txBody>
            <a:bodyPr wrap="square" lIns="121920" tIns="60960" rIns="121920" bIns="60960">
              <a:spAutoFit/>
            </a:bodyPr>
            <a:lstStyle/>
            <a:p>
              <a:pPr algn="ctr"/>
              <a:r>
                <a:rPr lang="en-US" sz="700" b="1">
                  <a:ln w="0"/>
                  <a:solidFill>
                    <a:srgbClr val="FFFF00"/>
                  </a:solidFill>
                  <a:highlight>
                    <a:srgbClr val="000000"/>
                  </a:highlight>
                </a:rPr>
                <a:t>PnP HDR (J7P1)</a:t>
              </a:r>
            </a:p>
          </p:txBody>
        </p:sp>
      </p:grpSp>
      <p:grpSp>
        <p:nvGrpSpPr>
          <p:cNvPr id="209" name="Group 208">
            <a:extLst>
              <a:ext uri="{FF2B5EF4-FFF2-40B4-BE49-F238E27FC236}">
                <a16:creationId xmlns:a16="http://schemas.microsoft.com/office/drawing/2014/main" id="{E84D53AC-6C86-4115-DF23-439CF5ABE9F6}"/>
              </a:ext>
            </a:extLst>
          </p:cNvPr>
          <p:cNvGrpSpPr/>
          <p:nvPr/>
        </p:nvGrpSpPr>
        <p:grpSpPr>
          <a:xfrm>
            <a:off x="7064912" y="5230534"/>
            <a:ext cx="608590" cy="414344"/>
            <a:chOff x="3616589" y="1151118"/>
            <a:chExt cx="608590" cy="414344"/>
          </a:xfrm>
        </p:grpSpPr>
        <p:sp>
          <p:nvSpPr>
            <p:cNvPr id="216" name="Rounded Rectangle 217">
              <a:extLst>
                <a:ext uri="{FF2B5EF4-FFF2-40B4-BE49-F238E27FC236}">
                  <a16:creationId xmlns:a16="http://schemas.microsoft.com/office/drawing/2014/main" id="{15332ACB-A44A-81AF-6ACD-4459E22FC74E}"/>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17" name="Rectangle 216">
              <a:extLst>
                <a:ext uri="{FF2B5EF4-FFF2-40B4-BE49-F238E27FC236}">
                  <a16:creationId xmlns:a16="http://schemas.microsoft.com/office/drawing/2014/main" id="{C398947B-74BB-3C98-02F5-E9465DB0EAB0}"/>
                </a:ext>
              </a:extLst>
            </p:cNvPr>
            <p:cNvSpPr/>
            <p:nvPr/>
          </p:nvSpPr>
          <p:spPr>
            <a:xfrm>
              <a:off x="3616589" y="1151118"/>
              <a:ext cx="608590" cy="414344"/>
            </a:xfrm>
            <a:prstGeom prst="rect">
              <a:avLst/>
            </a:prstGeom>
            <a:noFill/>
          </p:spPr>
          <p:txBody>
            <a:bodyPr wrap="square" lIns="121920" tIns="60960" rIns="121920" bIns="60960">
              <a:spAutoFit/>
            </a:bodyPr>
            <a:lstStyle/>
            <a:p>
              <a:pPr algn="ctr"/>
              <a:r>
                <a:rPr lang="en-US" sz="700" b="1">
                  <a:ln w="0"/>
                  <a:solidFill>
                    <a:srgbClr val="FFFF00"/>
                  </a:solidFill>
                  <a:highlight>
                    <a:srgbClr val="000000"/>
                  </a:highlight>
                </a:rPr>
                <a:t>PnP HDR (J8V2)</a:t>
              </a:r>
            </a:p>
          </p:txBody>
        </p:sp>
      </p:grpSp>
      <p:grpSp>
        <p:nvGrpSpPr>
          <p:cNvPr id="220" name="Group 219">
            <a:extLst>
              <a:ext uri="{FF2B5EF4-FFF2-40B4-BE49-F238E27FC236}">
                <a16:creationId xmlns:a16="http://schemas.microsoft.com/office/drawing/2014/main" id="{5F39774A-0AEB-265A-E213-41F89E20EED8}"/>
              </a:ext>
            </a:extLst>
          </p:cNvPr>
          <p:cNvGrpSpPr/>
          <p:nvPr/>
        </p:nvGrpSpPr>
        <p:grpSpPr>
          <a:xfrm>
            <a:off x="7875275" y="2698912"/>
            <a:ext cx="611599" cy="414344"/>
            <a:chOff x="3615750" y="1171260"/>
            <a:chExt cx="611599" cy="414344"/>
          </a:xfrm>
        </p:grpSpPr>
        <p:sp>
          <p:nvSpPr>
            <p:cNvPr id="221" name="Rounded Rectangle 217">
              <a:extLst>
                <a:ext uri="{FF2B5EF4-FFF2-40B4-BE49-F238E27FC236}">
                  <a16:creationId xmlns:a16="http://schemas.microsoft.com/office/drawing/2014/main" id="{4158B88C-18C8-0D5C-3B2F-D5D88B092225}"/>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22" name="Rectangle 221">
              <a:extLst>
                <a:ext uri="{FF2B5EF4-FFF2-40B4-BE49-F238E27FC236}">
                  <a16:creationId xmlns:a16="http://schemas.microsoft.com/office/drawing/2014/main" id="{022C3E08-A1CE-0DA5-A441-EDB1381F716F}"/>
                </a:ext>
              </a:extLst>
            </p:cNvPr>
            <p:cNvSpPr/>
            <p:nvPr/>
          </p:nvSpPr>
          <p:spPr>
            <a:xfrm>
              <a:off x="3615750" y="1171260"/>
              <a:ext cx="611599" cy="414344"/>
            </a:xfrm>
            <a:prstGeom prst="rect">
              <a:avLst/>
            </a:prstGeom>
            <a:noFill/>
          </p:spPr>
          <p:txBody>
            <a:bodyPr wrap="square" lIns="121920" tIns="60960" rIns="121920" bIns="60960">
              <a:spAutoFit/>
            </a:bodyPr>
            <a:lstStyle/>
            <a:p>
              <a:pPr algn="ctr"/>
              <a:r>
                <a:rPr lang="en-US" sz="700" b="1">
                  <a:ln w="0"/>
                  <a:solidFill>
                    <a:srgbClr val="FFFF00"/>
                  </a:solidFill>
                  <a:highlight>
                    <a:srgbClr val="000000"/>
                  </a:highlight>
                </a:rPr>
                <a:t>PnP HDR (J9P2)</a:t>
              </a:r>
            </a:p>
          </p:txBody>
        </p:sp>
      </p:grpSp>
      <p:grpSp>
        <p:nvGrpSpPr>
          <p:cNvPr id="245" name="Group 244">
            <a:extLst>
              <a:ext uri="{FF2B5EF4-FFF2-40B4-BE49-F238E27FC236}">
                <a16:creationId xmlns:a16="http://schemas.microsoft.com/office/drawing/2014/main" id="{87CC0A10-5A46-9212-0EB0-6A3016CD01A9}"/>
              </a:ext>
            </a:extLst>
          </p:cNvPr>
          <p:cNvGrpSpPr/>
          <p:nvPr/>
        </p:nvGrpSpPr>
        <p:grpSpPr>
          <a:xfrm rot="16200000">
            <a:off x="6740310" y="1902132"/>
            <a:ext cx="556713" cy="414344"/>
            <a:chOff x="3624648" y="1287949"/>
            <a:chExt cx="556713" cy="414344"/>
          </a:xfrm>
        </p:grpSpPr>
        <p:sp>
          <p:nvSpPr>
            <p:cNvPr id="246" name="Rounded Rectangle 217">
              <a:extLst>
                <a:ext uri="{FF2B5EF4-FFF2-40B4-BE49-F238E27FC236}">
                  <a16:creationId xmlns:a16="http://schemas.microsoft.com/office/drawing/2014/main" id="{CB9C24E3-EE60-8EF3-B2BE-F1DADCFDF55C}"/>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47" name="Rectangle 246">
              <a:extLst>
                <a:ext uri="{FF2B5EF4-FFF2-40B4-BE49-F238E27FC236}">
                  <a16:creationId xmlns:a16="http://schemas.microsoft.com/office/drawing/2014/main" id="{0AB45151-922D-BA86-E664-B56AE37B9237}"/>
                </a:ext>
              </a:extLst>
            </p:cNvPr>
            <p:cNvSpPr/>
            <p:nvPr/>
          </p:nvSpPr>
          <p:spPr>
            <a:xfrm>
              <a:off x="3624648" y="1287949"/>
              <a:ext cx="556713" cy="414344"/>
            </a:xfrm>
            <a:prstGeom prst="rect">
              <a:avLst/>
            </a:prstGeom>
            <a:noFill/>
          </p:spPr>
          <p:txBody>
            <a:bodyPr wrap="square" lIns="121920" tIns="60960" rIns="121920" bIns="60960">
              <a:spAutoFit/>
            </a:bodyPr>
            <a:lstStyle/>
            <a:p>
              <a:pPr algn="ctr"/>
              <a:r>
                <a:rPr lang="en-US" sz="700" b="1">
                  <a:ln w="0"/>
                  <a:solidFill>
                    <a:srgbClr val="FFFF00"/>
                  </a:solidFill>
                  <a:highlight>
                    <a:srgbClr val="000000"/>
                  </a:highlight>
                </a:rPr>
                <a:t>PnP HDR (J7N1)</a:t>
              </a:r>
            </a:p>
          </p:txBody>
        </p:sp>
      </p:grpSp>
      <p:grpSp>
        <p:nvGrpSpPr>
          <p:cNvPr id="250" name="Group 249">
            <a:extLst>
              <a:ext uri="{FF2B5EF4-FFF2-40B4-BE49-F238E27FC236}">
                <a16:creationId xmlns:a16="http://schemas.microsoft.com/office/drawing/2014/main" id="{886F5958-0620-0849-5BD4-AC35D107D6B2}"/>
              </a:ext>
            </a:extLst>
          </p:cNvPr>
          <p:cNvGrpSpPr/>
          <p:nvPr/>
        </p:nvGrpSpPr>
        <p:grpSpPr>
          <a:xfrm rot="16200000">
            <a:off x="7973980" y="5161847"/>
            <a:ext cx="556713" cy="414344"/>
            <a:chOff x="3627178" y="1264157"/>
            <a:chExt cx="556713" cy="320293"/>
          </a:xfrm>
        </p:grpSpPr>
        <p:sp>
          <p:nvSpPr>
            <p:cNvPr id="253" name="Rounded Rectangle 217">
              <a:extLst>
                <a:ext uri="{FF2B5EF4-FFF2-40B4-BE49-F238E27FC236}">
                  <a16:creationId xmlns:a16="http://schemas.microsoft.com/office/drawing/2014/main" id="{499819B5-AA10-8491-F0BB-67D128250ECE}"/>
                </a:ext>
              </a:extLst>
            </p:cNvPr>
            <p:cNvSpPr/>
            <p:nvPr/>
          </p:nvSpPr>
          <p:spPr>
            <a:xfrm>
              <a:off x="3715374" y="1288878"/>
              <a:ext cx="380315" cy="16611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54" name="Rectangle 253">
              <a:extLst>
                <a:ext uri="{FF2B5EF4-FFF2-40B4-BE49-F238E27FC236}">
                  <a16:creationId xmlns:a16="http://schemas.microsoft.com/office/drawing/2014/main" id="{3FD25211-D1D9-8194-4C88-280B480AD640}"/>
                </a:ext>
              </a:extLst>
            </p:cNvPr>
            <p:cNvSpPr/>
            <p:nvPr/>
          </p:nvSpPr>
          <p:spPr>
            <a:xfrm>
              <a:off x="3627178" y="1264157"/>
              <a:ext cx="556713" cy="320293"/>
            </a:xfrm>
            <a:prstGeom prst="rect">
              <a:avLst/>
            </a:prstGeom>
            <a:noFill/>
          </p:spPr>
          <p:txBody>
            <a:bodyPr wrap="square" lIns="121920" tIns="60960" rIns="121920" bIns="60960">
              <a:spAutoFit/>
            </a:bodyPr>
            <a:lstStyle/>
            <a:p>
              <a:pPr algn="ctr"/>
              <a:r>
                <a:rPr lang="en-US" sz="700" b="1">
                  <a:ln w="0"/>
                  <a:solidFill>
                    <a:srgbClr val="FFFF00"/>
                  </a:solidFill>
                  <a:highlight>
                    <a:srgbClr val="000000"/>
                  </a:highlight>
                </a:rPr>
                <a:t>PnP HDR (J9V1)</a:t>
              </a:r>
            </a:p>
          </p:txBody>
        </p:sp>
      </p:grpSp>
      <p:grpSp>
        <p:nvGrpSpPr>
          <p:cNvPr id="266" name="Group 265">
            <a:extLst>
              <a:ext uri="{FF2B5EF4-FFF2-40B4-BE49-F238E27FC236}">
                <a16:creationId xmlns:a16="http://schemas.microsoft.com/office/drawing/2014/main" id="{09EC224D-7872-762C-6D73-C24CEE02C4AD}"/>
              </a:ext>
            </a:extLst>
          </p:cNvPr>
          <p:cNvGrpSpPr/>
          <p:nvPr/>
        </p:nvGrpSpPr>
        <p:grpSpPr>
          <a:xfrm>
            <a:off x="6277356" y="4787990"/>
            <a:ext cx="556713" cy="414344"/>
            <a:chOff x="3644414" y="1118553"/>
            <a:chExt cx="556713" cy="414344"/>
          </a:xfrm>
        </p:grpSpPr>
        <p:sp>
          <p:nvSpPr>
            <p:cNvPr id="267" name="Rounded Rectangle 217">
              <a:extLst>
                <a:ext uri="{FF2B5EF4-FFF2-40B4-BE49-F238E27FC236}">
                  <a16:creationId xmlns:a16="http://schemas.microsoft.com/office/drawing/2014/main" id="{1FC8D4AB-FEB7-7B4E-97BF-B0DA46F1794C}"/>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68" name="Rectangle 267">
              <a:extLst>
                <a:ext uri="{FF2B5EF4-FFF2-40B4-BE49-F238E27FC236}">
                  <a16:creationId xmlns:a16="http://schemas.microsoft.com/office/drawing/2014/main" id="{E42518D8-05B6-DCCB-41AD-B95558837349}"/>
                </a:ext>
              </a:extLst>
            </p:cNvPr>
            <p:cNvSpPr/>
            <p:nvPr/>
          </p:nvSpPr>
          <p:spPr>
            <a:xfrm>
              <a:off x="3644414" y="1118553"/>
              <a:ext cx="556713" cy="414344"/>
            </a:xfrm>
            <a:prstGeom prst="rect">
              <a:avLst/>
            </a:prstGeom>
            <a:noFill/>
          </p:spPr>
          <p:txBody>
            <a:bodyPr wrap="square" lIns="121920" tIns="60960" rIns="121920" bIns="60960">
              <a:spAutoFit/>
            </a:bodyPr>
            <a:lstStyle/>
            <a:p>
              <a:pPr algn="ctr"/>
              <a:r>
                <a:rPr lang="en-US" sz="700" b="1">
                  <a:ln w="0"/>
                  <a:solidFill>
                    <a:srgbClr val="FFFF00"/>
                  </a:solidFill>
                  <a:highlight>
                    <a:srgbClr val="000000"/>
                  </a:highlight>
                </a:rPr>
                <a:t>PnP HDR (J6V1)</a:t>
              </a:r>
            </a:p>
          </p:txBody>
        </p:sp>
      </p:grpSp>
      <p:grpSp>
        <p:nvGrpSpPr>
          <p:cNvPr id="273" name="Group 272">
            <a:extLst>
              <a:ext uri="{FF2B5EF4-FFF2-40B4-BE49-F238E27FC236}">
                <a16:creationId xmlns:a16="http://schemas.microsoft.com/office/drawing/2014/main" id="{C2039928-0549-56D3-AB76-745F605243FB}"/>
              </a:ext>
            </a:extLst>
          </p:cNvPr>
          <p:cNvGrpSpPr/>
          <p:nvPr/>
        </p:nvGrpSpPr>
        <p:grpSpPr>
          <a:xfrm>
            <a:off x="2393908" y="2618276"/>
            <a:ext cx="556713" cy="414344"/>
            <a:chOff x="3644312" y="1136361"/>
            <a:chExt cx="556713" cy="414344"/>
          </a:xfrm>
        </p:grpSpPr>
        <p:sp>
          <p:nvSpPr>
            <p:cNvPr id="274" name="Rounded Rectangle 217">
              <a:extLst>
                <a:ext uri="{FF2B5EF4-FFF2-40B4-BE49-F238E27FC236}">
                  <a16:creationId xmlns:a16="http://schemas.microsoft.com/office/drawing/2014/main" id="{511941DB-13E8-32B2-A48B-742AB5FB2538}"/>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82" name="Rectangle 281">
              <a:extLst>
                <a:ext uri="{FF2B5EF4-FFF2-40B4-BE49-F238E27FC236}">
                  <a16:creationId xmlns:a16="http://schemas.microsoft.com/office/drawing/2014/main" id="{01620347-8DFD-637B-72FF-A0A7196B93E2}"/>
                </a:ext>
              </a:extLst>
            </p:cNvPr>
            <p:cNvSpPr/>
            <p:nvPr/>
          </p:nvSpPr>
          <p:spPr>
            <a:xfrm>
              <a:off x="3644312" y="1136361"/>
              <a:ext cx="556713" cy="414344"/>
            </a:xfrm>
            <a:prstGeom prst="rect">
              <a:avLst/>
            </a:prstGeom>
            <a:noFill/>
          </p:spPr>
          <p:txBody>
            <a:bodyPr wrap="square" lIns="121920" tIns="60960" rIns="121920" bIns="60960">
              <a:spAutoFit/>
            </a:bodyPr>
            <a:lstStyle/>
            <a:p>
              <a:pPr algn="ctr"/>
              <a:r>
                <a:rPr lang="en-US" sz="700" b="1">
                  <a:ln w="0"/>
                  <a:solidFill>
                    <a:srgbClr val="FFFF00"/>
                  </a:solidFill>
                  <a:highlight>
                    <a:srgbClr val="000000"/>
                  </a:highlight>
                </a:rPr>
                <a:t>PnP HDR (J1P1) </a:t>
              </a:r>
            </a:p>
          </p:txBody>
        </p:sp>
      </p:grpSp>
      <p:grpSp>
        <p:nvGrpSpPr>
          <p:cNvPr id="283" name="Group 282">
            <a:extLst>
              <a:ext uri="{FF2B5EF4-FFF2-40B4-BE49-F238E27FC236}">
                <a16:creationId xmlns:a16="http://schemas.microsoft.com/office/drawing/2014/main" id="{A71E0DB1-0D11-45D9-EB64-68D8E88A6239}"/>
              </a:ext>
            </a:extLst>
          </p:cNvPr>
          <p:cNvGrpSpPr/>
          <p:nvPr/>
        </p:nvGrpSpPr>
        <p:grpSpPr>
          <a:xfrm>
            <a:off x="4714967" y="2359912"/>
            <a:ext cx="605355" cy="436581"/>
            <a:chOff x="3626002" y="1316695"/>
            <a:chExt cx="556713" cy="250662"/>
          </a:xfrm>
        </p:grpSpPr>
        <p:sp>
          <p:nvSpPr>
            <p:cNvPr id="288" name="Rounded Rectangle 217">
              <a:extLst>
                <a:ext uri="{FF2B5EF4-FFF2-40B4-BE49-F238E27FC236}">
                  <a16:creationId xmlns:a16="http://schemas.microsoft.com/office/drawing/2014/main" id="{0E3D37E9-527E-BFD1-5460-D21D90E5DF9C}"/>
                </a:ext>
              </a:extLst>
            </p:cNvPr>
            <p:cNvSpPr/>
            <p:nvPr/>
          </p:nvSpPr>
          <p:spPr>
            <a:xfrm>
              <a:off x="3767363" y="1316695"/>
              <a:ext cx="299288"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89" name="Rectangle 288">
              <a:extLst>
                <a:ext uri="{FF2B5EF4-FFF2-40B4-BE49-F238E27FC236}">
                  <a16:creationId xmlns:a16="http://schemas.microsoft.com/office/drawing/2014/main" id="{49B62B78-B20E-374E-B435-26821901D9E7}"/>
                </a:ext>
              </a:extLst>
            </p:cNvPr>
            <p:cNvSpPr/>
            <p:nvPr/>
          </p:nvSpPr>
          <p:spPr>
            <a:xfrm>
              <a:off x="3626002" y="1329462"/>
              <a:ext cx="556713" cy="237895"/>
            </a:xfrm>
            <a:prstGeom prst="rect">
              <a:avLst/>
            </a:prstGeom>
            <a:noFill/>
          </p:spPr>
          <p:txBody>
            <a:bodyPr wrap="square" lIns="121920" tIns="60960" rIns="121920" bIns="60960">
              <a:spAutoFit/>
            </a:bodyPr>
            <a:lstStyle/>
            <a:p>
              <a:pPr algn="ctr"/>
              <a:r>
                <a:rPr lang="en-US" sz="700" b="1">
                  <a:ln w="0"/>
                  <a:solidFill>
                    <a:srgbClr val="FFFF00"/>
                  </a:solidFill>
                  <a:highlight>
                    <a:srgbClr val="000000"/>
                  </a:highlight>
                </a:rPr>
                <a:t>PnP HDR (J4N1)</a:t>
              </a:r>
            </a:p>
          </p:txBody>
        </p:sp>
      </p:grpSp>
      <p:grpSp>
        <p:nvGrpSpPr>
          <p:cNvPr id="294" name="Group 293">
            <a:extLst>
              <a:ext uri="{FF2B5EF4-FFF2-40B4-BE49-F238E27FC236}">
                <a16:creationId xmlns:a16="http://schemas.microsoft.com/office/drawing/2014/main" id="{2820C80A-563C-AB08-04F2-A87B65CF629F}"/>
              </a:ext>
            </a:extLst>
          </p:cNvPr>
          <p:cNvGrpSpPr/>
          <p:nvPr/>
        </p:nvGrpSpPr>
        <p:grpSpPr>
          <a:xfrm>
            <a:off x="3843783" y="1472311"/>
            <a:ext cx="556713" cy="414344"/>
            <a:chOff x="3638628" y="1111575"/>
            <a:chExt cx="556713" cy="414344"/>
          </a:xfrm>
        </p:grpSpPr>
        <p:sp>
          <p:nvSpPr>
            <p:cNvPr id="297" name="Rounded Rectangle 217">
              <a:extLst>
                <a:ext uri="{FF2B5EF4-FFF2-40B4-BE49-F238E27FC236}">
                  <a16:creationId xmlns:a16="http://schemas.microsoft.com/office/drawing/2014/main" id="{EB1DEE97-9D29-5768-EB46-B9ABB3B8EB15}"/>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98" name="Rectangle 297">
              <a:extLst>
                <a:ext uri="{FF2B5EF4-FFF2-40B4-BE49-F238E27FC236}">
                  <a16:creationId xmlns:a16="http://schemas.microsoft.com/office/drawing/2014/main" id="{3A07F411-E229-1D31-6C6D-44F99D92688B}"/>
                </a:ext>
              </a:extLst>
            </p:cNvPr>
            <p:cNvSpPr/>
            <p:nvPr/>
          </p:nvSpPr>
          <p:spPr>
            <a:xfrm>
              <a:off x="3638628" y="1111575"/>
              <a:ext cx="556713" cy="414344"/>
            </a:xfrm>
            <a:prstGeom prst="rect">
              <a:avLst/>
            </a:prstGeom>
            <a:noFill/>
          </p:spPr>
          <p:txBody>
            <a:bodyPr wrap="square" lIns="121920" tIns="60960" rIns="121920" bIns="60960">
              <a:spAutoFit/>
            </a:bodyPr>
            <a:lstStyle/>
            <a:p>
              <a:pPr algn="ctr"/>
              <a:r>
                <a:rPr lang="en-US" sz="700" b="1">
                  <a:ln w="0"/>
                  <a:solidFill>
                    <a:srgbClr val="FFFF00"/>
                  </a:solidFill>
                  <a:highlight>
                    <a:srgbClr val="000000"/>
                  </a:highlight>
                </a:rPr>
                <a:t>PnP HDR (J3M1)</a:t>
              </a:r>
            </a:p>
          </p:txBody>
        </p:sp>
      </p:grpSp>
      <p:grpSp>
        <p:nvGrpSpPr>
          <p:cNvPr id="299" name="Group 298">
            <a:extLst>
              <a:ext uri="{FF2B5EF4-FFF2-40B4-BE49-F238E27FC236}">
                <a16:creationId xmlns:a16="http://schemas.microsoft.com/office/drawing/2014/main" id="{8BDF4A59-A2BD-3A2C-D17E-97DF39F90EBC}"/>
              </a:ext>
            </a:extLst>
          </p:cNvPr>
          <p:cNvGrpSpPr/>
          <p:nvPr/>
        </p:nvGrpSpPr>
        <p:grpSpPr>
          <a:xfrm>
            <a:off x="3335150" y="2359912"/>
            <a:ext cx="556713" cy="414344"/>
            <a:chOff x="3615837" y="1132207"/>
            <a:chExt cx="556713" cy="414344"/>
          </a:xfrm>
        </p:grpSpPr>
        <p:sp>
          <p:nvSpPr>
            <p:cNvPr id="300" name="Rounded Rectangle 217">
              <a:extLst>
                <a:ext uri="{FF2B5EF4-FFF2-40B4-BE49-F238E27FC236}">
                  <a16:creationId xmlns:a16="http://schemas.microsoft.com/office/drawing/2014/main" id="{54D278B1-3652-B0E7-144F-F0E43BD7B330}"/>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01" name="Rectangle 300">
              <a:extLst>
                <a:ext uri="{FF2B5EF4-FFF2-40B4-BE49-F238E27FC236}">
                  <a16:creationId xmlns:a16="http://schemas.microsoft.com/office/drawing/2014/main" id="{E61B823A-2408-9264-32C2-6CFC9AD238EF}"/>
                </a:ext>
              </a:extLst>
            </p:cNvPr>
            <p:cNvSpPr/>
            <p:nvPr/>
          </p:nvSpPr>
          <p:spPr>
            <a:xfrm>
              <a:off x="3615837" y="1132207"/>
              <a:ext cx="556713" cy="414344"/>
            </a:xfrm>
            <a:prstGeom prst="rect">
              <a:avLst/>
            </a:prstGeom>
            <a:noFill/>
          </p:spPr>
          <p:txBody>
            <a:bodyPr wrap="square" lIns="121920" tIns="60960" rIns="121920" bIns="60960">
              <a:spAutoFit/>
            </a:bodyPr>
            <a:lstStyle/>
            <a:p>
              <a:pPr algn="ctr"/>
              <a:r>
                <a:rPr lang="en-US" sz="700" b="1">
                  <a:ln w="0"/>
                  <a:solidFill>
                    <a:srgbClr val="FFFF00"/>
                  </a:solidFill>
                  <a:highlight>
                    <a:srgbClr val="000000"/>
                  </a:highlight>
                </a:rPr>
                <a:t>PnP HDR (J3N1)</a:t>
              </a:r>
            </a:p>
          </p:txBody>
        </p:sp>
      </p:grpSp>
      <p:sp>
        <p:nvSpPr>
          <p:cNvPr id="98" name="Title 2">
            <a:extLst>
              <a:ext uri="{FF2B5EF4-FFF2-40B4-BE49-F238E27FC236}">
                <a16:creationId xmlns:a16="http://schemas.microsoft.com/office/drawing/2014/main" id="{6F09732E-AFB5-0BAC-2359-7C8F4DBE724A}"/>
              </a:ext>
            </a:extLst>
          </p:cNvPr>
          <p:cNvSpPr txBox="1">
            <a:spLocks/>
          </p:cNvSpPr>
          <p:nvPr/>
        </p:nvSpPr>
        <p:spPr>
          <a:xfrm>
            <a:off x="508000" y="-8375"/>
            <a:ext cx="11785600" cy="743904"/>
          </a:xfrm>
          <a:prstGeom prst="rect">
            <a:avLst/>
          </a:prstGeom>
          <a:ln w="12700">
            <a:miter lim="400000"/>
          </a:ln>
        </p:spPr>
        <p:txBody>
          <a:bodyPr lIns="0" tIns="0" rIns="0" bIns="0" anchor="ctr">
            <a:normAutofit fontScale="75000" lnSpcReduction="20000"/>
          </a:bodyPr>
          <a:lstStyle>
            <a:lvl1pPr defTabSz="609600">
              <a:spcBef>
                <a:spcPts val="0"/>
              </a:spcBef>
              <a:defRPr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defTabSz="609600">
              <a:spcBef>
                <a:spcPts val="0"/>
              </a:spcBef>
              <a:defRPr sz="3300" b="1">
                <a:solidFill>
                  <a:srgbClr val="535353"/>
                </a:solidFill>
                <a:latin typeface="Helvetica"/>
                <a:ea typeface="Helvetica"/>
                <a:cs typeface="Helvetica"/>
                <a:sym typeface="Helvetica"/>
              </a:defRPr>
            </a:lvl2pPr>
            <a:lvl3pPr defTabSz="609600">
              <a:spcBef>
                <a:spcPts val="0"/>
              </a:spcBef>
              <a:defRPr sz="3300" b="1">
                <a:solidFill>
                  <a:srgbClr val="535353"/>
                </a:solidFill>
                <a:latin typeface="Helvetica"/>
                <a:ea typeface="Helvetica"/>
                <a:cs typeface="Helvetica"/>
                <a:sym typeface="Helvetica"/>
              </a:defRPr>
            </a:lvl3pPr>
            <a:lvl4pPr defTabSz="609600">
              <a:spcBef>
                <a:spcPts val="0"/>
              </a:spcBef>
              <a:defRPr sz="3300" b="1">
                <a:solidFill>
                  <a:srgbClr val="535353"/>
                </a:solidFill>
                <a:latin typeface="Helvetica"/>
                <a:ea typeface="Helvetica"/>
                <a:cs typeface="Helvetica"/>
                <a:sym typeface="Helvetica"/>
              </a:defRPr>
            </a:lvl4pPr>
            <a:lvl5pPr defTabSz="609600">
              <a:spcBef>
                <a:spcPts val="0"/>
              </a:spcBef>
              <a:defRPr sz="3300" b="1">
                <a:solidFill>
                  <a:srgbClr val="535353"/>
                </a:solidFill>
                <a:latin typeface="Helvetica"/>
                <a:ea typeface="Helvetica"/>
                <a:cs typeface="Helvetica"/>
                <a:sym typeface="Helvetica"/>
              </a:defRPr>
            </a:lvl5pPr>
            <a:lvl6pPr defTabSz="609600">
              <a:spcBef>
                <a:spcPts val="0"/>
              </a:spcBef>
              <a:defRPr sz="3300" b="1">
                <a:solidFill>
                  <a:srgbClr val="535353"/>
                </a:solidFill>
                <a:latin typeface="Helvetica"/>
                <a:ea typeface="Helvetica"/>
                <a:cs typeface="Helvetica"/>
                <a:sym typeface="Helvetica"/>
              </a:defRPr>
            </a:lvl6pPr>
            <a:lvl7pPr defTabSz="609600">
              <a:spcBef>
                <a:spcPts val="0"/>
              </a:spcBef>
              <a:defRPr sz="3300" b="1">
                <a:solidFill>
                  <a:srgbClr val="535353"/>
                </a:solidFill>
                <a:latin typeface="Helvetica"/>
                <a:ea typeface="Helvetica"/>
                <a:cs typeface="Helvetica"/>
                <a:sym typeface="Helvetica"/>
              </a:defRPr>
            </a:lvl7pPr>
            <a:lvl8pPr defTabSz="609600">
              <a:spcBef>
                <a:spcPts val="0"/>
              </a:spcBef>
              <a:defRPr sz="3300" b="1">
                <a:solidFill>
                  <a:srgbClr val="535353"/>
                </a:solidFill>
                <a:latin typeface="Helvetica"/>
                <a:ea typeface="Helvetica"/>
                <a:cs typeface="Helvetica"/>
                <a:sym typeface="Helvetica"/>
              </a:defRPr>
            </a:lvl8pPr>
            <a:lvl9pPr defTabSz="609600">
              <a:spcBef>
                <a:spcPts val="0"/>
              </a:spcBef>
              <a:defRPr sz="3300" b="1">
                <a:solidFill>
                  <a:srgbClr val="535353"/>
                </a:solidFill>
                <a:latin typeface="Helvetica"/>
                <a:ea typeface="Helvetica"/>
                <a:cs typeface="Helvetica"/>
                <a:sym typeface="Helvetica"/>
              </a:defRPr>
            </a:lvl9pPr>
          </a:lstStyle>
          <a:p>
            <a:r>
              <a:rPr lang="en-US"/>
              <a:t>WCL DDR5 SODIMM T3 RVP-Board Layout –</a:t>
            </a:r>
            <a:r>
              <a:rPr lang="en-US" sz="4800" b="1"/>
              <a:t>BOTTOM (Flipped)</a:t>
            </a:r>
            <a:endParaRPr lang="en-US"/>
          </a:p>
        </p:txBody>
      </p:sp>
      <p:grpSp>
        <p:nvGrpSpPr>
          <p:cNvPr id="6" name="Group 5">
            <a:extLst>
              <a:ext uri="{FF2B5EF4-FFF2-40B4-BE49-F238E27FC236}">
                <a16:creationId xmlns:a16="http://schemas.microsoft.com/office/drawing/2014/main" id="{B2497488-038A-FCB5-8A9F-CD366FD32AA5}"/>
              </a:ext>
            </a:extLst>
          </p:cNvPr>
          <p:cNvGrpSpPr/>
          <p:nvPr/>
        </p:nvGrpSpPr>
        <p:grpSpPr>
          <a:xfrm>
            <a:off x="5170837" y="2724027"/>
            <a:ext cx="605355" cy="436581"/>
            <a:chOff x="3626002" y="1316695"/>
            <a:chExt cx="556713" cy="250662"/>
          </a:xfrm>
        </p:grpSpPr>
        <p:sp>
          <p:nvSpPr>
            <p:cNvPr id="7" name="Rounded Rectangle 217">
              <a:extLst>
                <a:ext uri="{FF2B5EF4-FFF2-40B4-BE49-F238E27FC236}">
                  <a16:creationId xmlns:a16="http://schemas.microsoft.com/office/drawing/2014/main" id="{A6AD1C8C-6B2A-1147-F31A-10875A4DAA04}"/>
                </a:ext>
              </a:extLst>
            </p:cNvPr>
            <p:cNvSpPr/>
            <p:nvPr/>
          </p:nvSpPr>
          <p:spPr>
            <a:xfrm>
              <a:off x="3767363" y="1316695"/>
              <a:ext cx="299288"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8" name="Rectangle 7">
              <a:extLst>
                <a:ext uri="{FF2B5EF4-FFF2-40B4-BE49-F238E27FC236}">
                  <a16:creationId xmlns:a16="http://schemas.microsoft.com/office/drawing/2014/main" id="{2198D42A-8D66-5635-602B-A8ACC64CAC21}"/>
                </a:ext>
              </a:extLst>
            </p:cNvPr>
            <p:cNvSpPr/>
            <p:nvPr/>
          </p:nvSpPr>
          <p:spPr>
            <a:xfrm>
              <a:off x="3626002" y="1329462"/>
              <a:ext cx="556713" cy="237895"/>
            </a:xfrm>
            <a:prstGeom prst="rect">
              <a:avLst/>
            </a:prstGeom>
            <a:noFill/>
          </p:spPr>
          <p:txBody>
            <a:bodyPr wrap="square" lIns="121920" tIns="60960" rIns="121920" bIns="60960">
              <a:spAutoFit/>
            </a:bodyPr>
            <a:lstStyle/>
            <a:p>
              <a:pPr algn="ctr"/>
              <a:r>
                <a:rPr lang="en-US" sz="700" b="1">
                  <a:ln w="0"/>
                  <a:solidFill>
                    <a:srgbClr val="FFFF00"/>
                  </a:solidFill>
                  <a:highlight>
                    <a:srgbClr val="000000"/>
                  </a:highlight>
                </a:rPr>
                <a:t>PnP HDR (J5P1)</a:t>
              </a:r>
            </a:p>
          </p:txBody>
        </p:sp>
      </p:grpSp>
      <p:grpSp>
        <p:nvGrpSpPr>
          <p:cNvPr id="10" name="Group 9">
            <a:extLst>
              <a:ext uri="{FF2B5EF4-FFF2-40B4-BE49-F238E27FC236}">
                <a16:creationId xmlns:a16="http://schemas.microsoft.com/office/drawing/2014/main" id="{DF132D20-A06E-B357-6EE3-5E57F40E11CC}"/>
              </a:ext>
            </a:extLst>
          </p:cNvPr>
          <p:cNvGrpSpPr/>
          <p:nvPr/>
        </p:nvGrpSpPr>
        <p:grpSpPr>
          <a:xfrm>
            <a:off x="6591236" y="1331701"/>
            <a:ext cx="556713" cy="414344"/>
            <a:chOff x="3638628" y="1111575"/>
            <a:chExt cx="556713" cy="414344"/>
          </a:xfrm>
        </p:grpSpPr>
        <p:sp>
          <p:nvSpPr>
            <p:cNvPr id="11" name="Rounded Rectangle 217">
              <a:extLst>
                <a:ext uri="{FF2B5EF4-FFF2-40B4-BE49-F238E27FC236}">
                  <a16:creationId xmlns:a16="http://schemas.microsoft.com/office/drawing/2014/main" id="{949BA295-BB47-CB3B-84AC-C46DD03BA26D}"/>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2" name="Rectangle 11">
              <a:extLst>
                <a:ext uri="{FF2B5EF4-FFF2-40B4-BE49-F238E27FC236}">
                  <a16:creationId xmlns:a16="http://schemas.microsoft.com/office/drawing/2014/main" id="{FB9732AC-169A-C5BE-5DA8-B371F5E82964}"/>
                </a:ext>
              </a:extLst>
            </p:cNvPr>
            <p:cNvSpPr/>
            <p:nvPr/>
          </p:nvSpPr>
          <p:spPr>
            <a:xfrm>
              <a:off x="3638628" y="1111575"/>
              <a:ext cx="556713" cy="414344"/>
            </a:xfrm>
            <a:prstGeom prst="rect">
              <a:avLst/>
            </a:prstGeom>
            <a:noFill/>
          </p:spPr>
          <p:txBody>
            <a:bodyPr wrap="square" lIns="121920" tIns="60960" rIns="121920" bIns="60960">
              <a:spAutoFit/>
            </a:bodyPr>
            <a:lstStyle/>
            <a:p>
              <a:pPr algn="ctr"/>
              <a:r>
                <a:rPr lang="en-US" sz="700" b="1">
                  <a:ln w="0"/>
                  <a:solidFill>
                    <a:srgbClr val="FFFF00"/>
                  </a:solidFill>
                  <a:highlight>
                    <a:srgbClr val="000000"/>
                  </a:highlight>
                </a:rPr>
                <a:t>PnP HDR (J7M1)</a:t>
              </a:r>
            </a:p>
          </p:txBody>
        </p:sp>
      </p:grpSp>
      <p:grpSp>
        <p:nvGrpSpPr>
          <p:cNvPr id="19" name="Group 18">
            <a:extLst>
              <a:ext uri="{FF2B5EF4-FFF2-40B4-BE49-F238E27FC236}">
                <a16:creationId xmlns:a16="http://schemas.microsoft.com/office/drawing/2014/main" id="{4C201AF8-EDF4-7F12-297B-3C7FE9C1EF87}"/>
              </a:ext>
            </a:extLst>
          </p:cNvPr>
          <p:cNvGrpSpPr/>
          <p:nvPr/>
        </p:nvGrpSpPr>
        <p:grpSpPr>
          <a:xfrm>
            <a:off x="7674142" y="975832"/>
            <a:ext cx="556713" cy="414344"/>
            <a:chOff x="3638628" y="1111575"/>
            <a:chExt cx="556713" cy="414344"/>
          </a:xfrm>
        </p:grpSpPr>
        <p:sp>
          <p:nvSpPr>
            <p:cNvPr id="20" name="Rounded Rectangle 217">
              <a:extLst>
                <a:ext uri="{FF2B5EF4-FFF2-40B4-BE49-F238E27FC236}">
                  <a16:creationId xmlns:a16="http://schemas.microsoft.com/office/drawing/2014/main" id="{A8CE4041-D691-C47F-6F09-3768A1F3DCB7}"/>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1" name="Rectangle 20">
              <a:extLst>
                <a:ext uri="{FF2B5EF4-FFF2-40B4-BE49-F238E27FC236}">
                  <a16:creationId xmlns:a16="http://schemas.microsoft.com/office/drawing/2014/main" id="{691EB325-17DA-67D6-13BC-0559B3BEB5BE}"/>
                </a:ext>
              </a:extLst>
            </p:cNvPr>
            <p:cNvSpPr/>
            <p:nvPr/>
          </p:nvSpPr>
          <p:spPr>
            <a:xfrm>
              <a:off x="3638628" y="1111575"/>
              <a:ext cx="556713" cy="414344"/>
            </a:xfrm>
            <a:prstGeom prst="rect">
              <a:avLst/>
            </a:prstGeom>
            <a:noFill/>
          </p:spPr>
          <p:txBody>
            <a:bodyPr wrap="square" lIns="121920" tIns="60960" rIns="121920" bIns="60960">
              <a:spAutoFit/>
            </a:bodyPr>
            <a:lstStyle/>
            <a:p>
              <a:pPr algn="ctr"/>
              <a:r>
                <a:rPr lang="en-US" sz="700" b="1">
                  <a:ln w="0"/>
                  <a:solidFill>
                    <a:srgbClr val="FFFF00"/>
                  </a:solidFill>
                  <a:highlight>
                    <a:srgbClr val="000000"/>
                  </a:highlight>
                </a:rPr>
                <a:t>PnP HDR (J8L1)</a:t>
              </a:r>
            </a:p>
          </p:txBody>
        </p:sp>
      </p:grpSp>
      <p:grpSp>
        <p:nvGrpSpPr>
          <p:cNvPr id="23" name="Group 22">
            <a:extLst>
              <a:ext uri="{FF2B5EF4-FFF2-40B4-BE49-F238E27FC236}">
                <a16:creationId xmlns:a16="http://schemas.microsoft.com/office/drawing/2014/main" id="{BAAE8CD2-70AE-8B32-FB0C-EAE0D1C1BFB5}"/>
              </a:ext>
            </a:extLst>
          </p:cNvPr>
          <p:cNvGrpSpPr/>
          <p:nvPr/>
        </p:nvGrpSpPr>
        <p:grpSpPr>
          <a:xfrm>
            <a:off x="6940888" y="1136395"/>
            <a:ext cx="556713" cy="414344"/>
            <a:chOff x="3638628" y="1111575"/>
            <a:chExt cx="556713" cy="414344"/>
          </a:xfrm>
        </p:grpSpPr>
        <p:sp>
          <p:nvSpPr>
            <p:cNvPr id="24" name="Rounded Rectangle 217">
              <a:extLst>
                <a:ext uri="{FF2B5EF4-FFF2-40B4-BE49-F238E27FC236}">
                  <a16:creationId xmlns:a16="http://schemas.microsoft.com/office/drawing/2014/main" id="{F13D5371-31AD-6AED-BB7B-32E21BCA05D9}"/>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5" name="Rectangle 24">
              <a:extLst>
                <a:ext uri="{FF2B5EF4-FFF2-40B4-BE49-F238E27FC236}">
                  <a16:creationId xmlns:a16="http://schemas.microsoft.com/office/drawing/2014/main" id="{693C9553-5CE2-22AD-4B9B-6642ADFB2315}"/>
                </a:ext>
              </a:extLst>
            </p:cNvPr>
            <p:cNvSpPr/>
            <p:nvPr/>
          </p:nvSpPr>
          <p:spPr>
            <a:xfrm>
              <a:off x="3638628" y="1111575"/>
              <a:ext cx="556713" cy="414344"/>
            </a:xfrm>
            <a:prstGeom prst="rect">
              <a:avLst/>
            </a:prstGeom>
            <a:noFill/>
          </p:spPr>
          <p:txBody>
            <a:bodyPr wrap="square" lIns="121920" tIns="60960" rIns="121920" bIns="60960">
              <a:spAutoFit/>
            </a:bodyPr>
            <a:lstStyle/>
            <a:p>
              <a:pPr algn="ctr"/>
              <a:r>
                <a:rPr lang="en-US" sz="700" b="1">
                  <a:ln w="0"/>
                  <a:solidFill>
                    <a:srgbClr val="FFFF00"/>
                  </a:solidFill>
                  <a:highlight>
                    <a:srgbClr val="000000"/>
                  </a:highlight>
                </a:rPr>
                <a:t>PnP HDR (J7L1)</a:t>
              </a:r>
            </a:p>
          </p:txBody>
        </p:sp>
      </p:grpSp>
      <p:sp>
        <p:nvSpPr>
          <p:cNvPr id="29" name="Rectangle 28">
            <a:extLst>
              <a:ext uri="{FF2B5EF4-FFF2-40B4-BE49-F238E27FC236}">
                <a16:creationId xmlns:a16="http://schemas.microsoft.com/office/drawing/2014/main" id="{C3743EBA-CDE3-FD1E-1402-84D1995D54B9}"/>
              </a:ext>
            </a:extLst>
          </p:cNvPr>
          <p:cNvSpPr/>
          <p:nvPr/>
        </p:nvSpPr>
        <p:spPr>
          <a:xfrm>
            <a:off x="9048073" y="2701500"/>
            <a:ext cx="1372305" cy="345159"/>
          </a:xfrm>
          <a:prstGeom prst="rect">
            <a:avLst/>
          </a:prstGeom>
          <a:noFill/>
        </p:spPr>
        <p:txBody>
          <a:bodyPr wrap="square" lIns="121920" tIns="60960" rIns="121920" bIns="60960">
            <a:spAutoFit/>
          </a:bodyPr>
          <a:lstStyle/>
          <a:p>
            <a:pPr algn="r"/>
            <a:r>
              <a:rPr lang="en-US" sz="800" b="1">
                <a:ln w="0"/>
                <a:solidFill>
                  <a:srgbClr val="C00000"/>
                </a:solidFill>
                <a:highlight>
                  <a:srgbClr val="00FF00"/>
                </a:highlight>
              </a:rPr>
              <a:t>PD validation header** (J9P1)</a:t>
            </a:r>
          </a:p>
        </p:txBody>
      </p:sp>
      <p:grpSp>
        <p:nvGrpSpPr>
          <p:cNvPr id="30" name="Group 29">
            <a:extLst>
              <a:ext uri="{FF2B5EF4-FFF2-40B4-BE49-F238E27FC236}">
                <a16:creationId xmlns:a16="http://schemas.microsoft.com/office/drawing/2014/main" id="{D69BE877-49E7-1FE6-55E4-8D3A2C59A3FF}"/>
              </a:ext>
            </a:extLst>
          </p:cNvPr>
          <p:cNvGrpSpPr/>
          <p:nvPr/>
        </p:nvGrpSpPr>
        <p:grpSpPr>
          <a:xfrm>
            <a:off x="5491971" y="4087186"/>
            <a:ext cx="975008" cy="453321"/>
            <a:chOff x="3574574" y="1135676"/>
            <a:chExt cx="975008" cy="453321"/>
          </a:xfrm>
        </p:grpSpPr>
        <p:sp>
          <p:nvSpPr>
            <p:cNvPr id="31" name="Rounded Rectangle 217">
              <a:extLst>
                <a:ext uri="{FF2B5EF4-FFF2-40B4-BE49-F238E27FC236}">
                  <a16:creationId xmlns:a16="http://schemas.microsoft.com/office/drawing/2014/main" id="{43B5D4CB-0F73-EB73-616C-6814FC220C50}"/>
                </a:ext>
              </a:extLst>
            </p:cNvPr>
            <p:cNvSpPr/>
            <p:nvPr/>
          </p:nvSpPr>
          <p:spPr>
            <a:xfrm>
              <a:off x="3715374" y="1316695"/>
              <a:ext cx="674042" cy="27230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2" name="Rectangle 31">
              <a:extLst>
                <a:ext uri="{FF2B5EF4-FFF2-40B4-BE49-F238E27FC236}">
                  <a16:creationId xmlns:a16="http://schemas.microsoft.com/office/drawing/2014/main" id="{669A1A67-A0A5-20D6-9DE1-6FBD1C76C120}"/>
                </a:ext>
              </a:extLst>
            </p:cNvPr>
            <p:cNvSpPr/>
            <p:nvPr/>
          </p:nvSpPr>
          <p:spPr>
            <a:xfrm>
              <a:off x="3574574" y="1135676"/>
              <a:ext cx="975008" cy="317395"/>
            </a:xfrm>
            <a:prstGeom prst="rect">
              <a:avLst/>
            </a:prstGeom>
            <a:noFill/>
          </p:spPr>
          <p:txBody>
            <a:bodyPr wrap="square" lIns="121920" tIns="60960" rIns="121920" bIns="60960">
              <a:spAutoFit/>
            </a:bodyPr>
            <a:lstStyle/>
            <a:p>
              <a:pPr algn="ctr"/>
              <a:r>
                <a:rPr lang="en-US" sz="700" b="1">
                  <a:ln w="0"/>
                  <a:solidFill>
                    <a:srgbClr val="FFFF00"/>
                  </a:solidFill>
                  <a:highlight>
                    <a:srgbClr val="000000"/>
                  </a:highlight>
                </a:rPr>
                <a:t>M.2 UFS Discrete  Con (J6U1)</a:t>
              </a:r>
            </a:p>
          </p:txBody>
        </p:sp>
      </p:grpSp>
      <p:grpSp>
        <p:nvGrpSpPr>
          <p:cNvPr id="33" name="Group 32">
            <a:extLst>
              <a:ext uri="{FF2B5EF4-FFF2-40B4-BE49-F238E27FC236}">
                <a16:creationId xmlns:a16="http://schemas.microsoft.com/office/drawing/2014/main" id="{7A21C691-2648-AF94-0896-AAD60D35D926}"/>
              </a:ext>
            </a:extLst>
          </p:cNvPr>
          <p:cNvGrpSpPr/>
          <p:nvPr/>
        </p:nvGrpSpPr>
        <p:grpSpPr>
          <a:xfrm>
            <a:off x="5064278" y="5159011"/>
            <a:ext cx="556713" cy="414344"/>
            <a:chOff x="3619014" y="1118553"/>
            <a:chExt cx="556713" cy="414344"/>
          </a:xfrm>
        </p:grpSpPr>
        <p:sp>
          <p:nvSpPr>
            <p:cNvPr id="34" name="Rounded Rectangle 217">
              <a:extLst>
                <a:ext uri="{FF2B5EF4-FFF2-40B4-BE49-F238E27FC236}">
                  <a16:creationId xmlns:a16="http://schemas.microsoft.com/office/drawing/2014/main" id="{03E63B36-36DA-F346-481C-114503E988C3}"/>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5" name="Rectangle 34">
              <a:extLst>
                <a:ext uri="{FF2B5EF4-FFF2-40B4-BE49-F238E27FC236}">
                  <a16:creationId xmlns:a16="http://schemas.microsoft.com/office/drawing/2014/main" id="{8730712B-9E28-5A91-C17D-56818C6BE5FD}"/>
                </a:ext>
              </a:extLst>
            </p:cNvPr>
            <p:cNvSpPr/>
            <p:nvPr/>
          </p:nvSpPr>
          <p:spPr>
            <a:xfrm>
              <a:off x="3619014" y="1118553"/>
              <a:ext cx="556713" cy="414344"/>
            </a:xfrm>
            <a:prstGeom prst="rect">
              <a:avLst/>
            </a:prstGeom>
            <a:noFill/>
          </p:spPr>
          <p:txBody>
            <a:bodyPr wrap="square" lIns="121920" tIns="60960" rIns="121920" bIns="60960">
              <a:spAutoFit/>
            </a:bodyPr>
            <a:lstStyle/>
            <a:p>
              <a:pPr algn="ctr"/>
              <a:r>
                <a:rPr lang="en-US" sz="700" b="1">
                  <a:ln w="0"/>
                  <a:solidFill>
                    <a:srgbClr val="FFFF00"/>
                  </a:solidFill>
                  <a:highlight>
                    <a:srgbClr val="000000"/>
                  </a:highlight>
                </a:rPr>
                <a:t>PnP HDR (J5V1)</a:t>
              </a:r>
            </a:p>
          </p:txBody>
        </p:sp>
      </p:grpSp>
      <p:grpSp>
        <p:nvGrpSpPr>
          <p:cNvPr id="36" name="Group 35">
            <a:extLst>
              <a:ext uri="{FF2B5EF4-FFF2-40B4-BE49-F238E27FC236}">
                <a16:creationId xmlns:a16="http://schemas.microsoft.com/office/drawing/2014/main" id="{C5F626A3-CB5B-0A8C-1E49-9451F0460B68}"/>
              </a:ext>
            </a:extLst>
          </p:cNvPr>
          <p:cNvGrpSpPr/>
          <p:nvPr/>
        </p:nvGrpSpPr>
        <p:grpSpPr>
          <a:xfrm>
            <a:off x="4645937" y="5163184"/>
            <a:ext cx="556713" cy="414344"/>
            <a:chOff x="3619014" y="1118553"/>
            <a:chExt cx="556713" cy="414344"/>
          </a:xfrm>
        </p:grpSpPr>
        <p:sp>
          <p:nvSpPr>
            <p:cNvPr id="37" name="Rounded Rectangle 217">
              <a:extLst>
                <a:ext uri="{FF2B5EF4-FFF2-40B4-BE49-F238E27FC236}">
                  <a16:creationId xmlns:a16="http://schemas.microsoft.com/office/drawing/2014/main" id="{3DDA4567-814D-89A0-677D-19F63126A3D6}"/>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8" name="Rectangle 37">
              <a:extLst>
                <a:ext uri="{FF2B5EF4-FFF2-40B4-BE49-F238E27FC236}">
                  <a16:creationId xmlns:a16="http://schemas.microsoft.com/office/drawing/2014/main" id="{A0D072D4-A281-FECA-701E-329F255DF143}"/>
                </a:ext>
              </a:extLst>
            </p:cNvPr>
            <p:cNvSpPr/>
            <p:nvPr/>
          </p:nvSpPr>
          <p:spPr>
            <a:xfrm>
              <a:off x="3619014" y="1118553"/>
              <a:ext cx="556713" cy="414344"/>
            </a:xfrm>
            <a:prstGeom prst="rect">
              <a:avLst/>
            </a:prstGeom>
            <a:noFill/>
          </p:spPr>
          <p:txBody>
            <a:bodyPr wrap="square" lIns="121920" tIns="60960" rIns="121920" bIns="60960">
              <a:spAutoFit/>
            </a:bodyPr>
            <a:lstStyle/>
            <a:p>
              <a:pPr algn="ctr"/>
              <a:r>
                <a:rPr lang="en-US" sz="700" b="1">
                  <a:ln w="0"/>
                  <a:solidFill>
                    <a:srgbClr val="FFFF00"/>
                  </a:solidFill>
                  <a:highlight>
                    <a:srgbClr val="000000"/>
                  </a:highlight>
                </a:rPr>
                <a:t>PnP HDR (J4V3)</a:t>
              </a:r>
            </a:p>
          </p:txBody>
        </p:sp>
      </p:grpSp>
      <p:grpSp>
        <p:nvGrpSpPr>
          <p:cNvPr id="39" name="Group 38">
            <a:extLst>
              <a:ext uri="{FF2B5EF4-FFF2-40B4-BE49-F238E27FC236}">
                <a16:creationId xmlns:a16="http://schemas.microsoft.com/office/drawing/2014/main" id="{3E547FCD-0CBF-1F5A-647D-C12D1ECD94D5}"/>
              </a:ext>
            </a:extLst>
          </p:cNvPr>
          <p:cNvGrpSpPr/>
          <p:nvPr/>
        </p:nvGrpSpPr>
        <p:grpSpPr>
          <a:xfrm>
            <a:off x="7973983" y="4685398"/>
            <a:ext cx="556713" cy="414344"/>
            <a:chOff x="7869429" y="1893465"/>
            <a:chExt cx="556713" cy="925313"/>
          </a:xfrm>
        </p:grpSpPr>
        <p:sp>
          <p:nvSpPr>
            <p:cNvPr id="40" name="Rounded Rectangle 217">
              <a:extLst>
                <a:ext uri="{FF2B5EF4-FFF2-40B4-BE49-F238E27FC236}">
                  <a16:creationId xmlns:a16="http://schemas.microsoft.com/office/drawing/2014/main" id="{23BE852B-BC2C-8B82-3124-3816A109B78C}"/>
                </a:ext>
              </a:extLst>
            </p:cNvPr>
            <p:cNvSpPr/>
            <p:nvPr/>
          </p:nvSpPr>
          <p:spPr>
            <a:xfrm>
              <a:off x="8028294" y="2284112"/>
              <a:ext cx="380315" cy="41434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41" name="Rectangle 40">
              <a:extLst>
                <a:ext uri="{FF2B5EF4-FFF2-40B4-BE49-F238E27FC236}">
                  <a16:creationId xmlns:a16="http://schemas.microsoft.com/office/drawing/2014/main" id="{579DB11E-0ACC-9446-802F-69C0B27A3FBB}"/>
                </a:ext>
              </a:extLst>
            </p:cNvPr>
            <p:cNvSpPr/>
            <p:nvPr/>
          </p:nvSpPr>
          <p:spPr>
            <a:xfrm>
              <a:off x="7869429" y="1893465"/>
              <a:ext cx="556713" cy="925313"/>
            </a:xfrm>
            <a:prstGeom prst="rect">
              <a:avLst/>
            </a:prstGeom>
            <a:noFill/>
          </p:spPr>
          <p:txBody>
            <a:bodyPr wrap="square" lIns="121920" tIns="60960" rIns="121920" bIns="60960">
              <a:spAutoFit/>
            </a:bodyPr>
            <a:lstStyle/>
            <a:p>
              <a:pPr algn="ctr"/>
              <a:r>
                <a:rPr lang="en-US" sz="700" b="1">
                  <a:ln w="0"/>
                  <a:solidFill>
                    <a:srgbClr val="FFFF00"/>
                  </a:solidFill>
                  <a:highlight>
                    <a:srgbClr val="000000"/>
                  </a:highlight>
                </a:rPr>
                <a:t>PnP HDR (J9U1)</a:t>
              </a:r>
            </a:p>
          </p:txBody>
        </p:sp>
      </p:grpSp>
      <p:grpSp>
        <p:nvGrpSpPr>
          <p:cNvPr id="42" name="Group 41">
            <a:extLst>
              <a:ext uri="{FF2B5EF4-FFF2-40B4-BE49-F238E27FC236}">
                <a16:creationId xmlns:a16="http://schemas.microsoft.com/office/drawing/2014/main" id="{5463E6EB-14AD-8EBE-B2CD-68C43BCBB4CC}"/>
              </a:ext>
            </a:extLst>
          </p:cNvPr>
          <p:cNvGrpSpPr/>
          <p:nvPr/>
        </p:nvGrpSpPr>
        <p:grpSpPr>
          <a:xfrm>
            <a:off x="2646586" y="5380957"/>
            <a:ext cx="556713" cy="414344"/>
            <a:chOff x="3644312" y="1136361"/>
            <a:chExt cx="556713" cy="414344"/>
          </a:xfrm>
        </p:grpSpPr>
        <p:sp>
          <p:nvSpPr>
            <p:cNvPr id="43" name="Rounded Rectangle 217">
              <a:extLst>
                <a:ext uri="{FF2B5EF4-FFF2-40B4-BE49-F238E27FC236}">
                  <a16:creationId xmlns:a16="http://schemas.microsoft.com/office/drawing/2014/main" id="{D2311B81-8C3E-681B-C244-CD7B63F6E91E}"/>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44" name="Rectangle 43">
              <a:extLst>
                <a:ext uri="{FF2B5EF4-FFF2-40B4-BE49-F238E27FC236}">
                  <a16:creationId xmlns:a16="http://schemas.microsoft.com/office/drawing/2014/main" id="{44A0AF1B-A2DC-5096-ADA2-8956AD70D856}"/>
                </a:ext>
              </a:extLst>
            </p:cNvPr>
            <p:cNvSpPr/>
            <p:nvPr/>
          </p:nvSpPr>
          <p:spPr>
            <a:xfrm>
              <a:off x="3644312" y="1136361"/>
              <a:ext cx="556713" cy="414344"/>
            </a:xfrm>
            <a:prstGeom prst="rect">
              <a:avLst/>
            </a:prstGeom>
            <a:noFill/>
          </p:spPr>
          <p:txBody>
            <a:bodyPr wrap="square" lIns="121920" tIns="60960" rIns="121920" bIns="60960">
              <a:spAutoFit/>
            </a:bodyPr>
            <a:lstStyle/>
            <a:p>
              <a:pPr algn="ctr"/>
              <a:r>
                <a:rPr lang="en-US" sz="700" b="1">
                  <a:ln w="0"/>
                  <a:solidFill>
                    <a:srgbClr val="FFFF00"/>
                  </a:solidFill>
                  <a:highlight>
                    <a:srgbClr val="000000"/>
                  </a:highlight>
                </a:rPr>
                <a:t>PnP HDR (J2W1) </a:t>
              </a:r>
            </a:p>
          </p:txBody>
        </p:sp>
      </p:grpSp>
      <p:grpSp>
        <p:nvGrpSpPr>
          <p:cNvPr id="45" name="Group 44">
            <a:extLst>
              <a:ext uri="{FF2B5EF4-FFF2-40B4-BE49-F238E27FC236}">
                <a16:creationId xmlns:a16="http://schemas.microsoft.com/office/drawing/2014/main" id="{3EB61D8C-7CE9-CA9A-7D12-671916E61213}"/>
              </a:ext>
            </a:extLst>
          </p:cNvPr>
          <p:cNvGrpSpPr/>
          <p:nvPr/>
        </p:nvGrpSpPr>
        <p:grpSpPr>
          <a:xfrm rot="16200000">
            <a:off x="2790499" y="2441755"/>
            <a:ext cx="556713" cy="414344"/>
            <a:chOff x="3637288" y="1150853"/>
            <a:chExt cx="556713" cy="414344"/>
          </a:xfrm>
        </p:grpSpPr>
        <p:sp>
          <p:nvSpPr>
            <p:cNvPr id="46" name="Rounded Rectangle 217">
              <a:extLst>
                <a:ext uri="{FF2B5EF4-FFF2-40B4-BE49-F238E27FC236}">
                  <a16:creationId xmlns:a16="http://schemas.microsoft.com/office/drawing/2014/main" id="{4BCACD4A-A772-7E9B-6F04-6E72EA527AAE}"/>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47" name="Rectangle 46">
              <a:extLst>
                <a:ext uri="{FF2B5EF4-FFF2-40B4-BE49-F238E27FC236}">
                  <a16:creationId xmlns:a16="http://schemas.microsoft.com/office/drawing/2014/main" id="{C63549F1-1B69-EF1B-7A6E-965F0230839B}"/>
                </a:ext>
              </a:extLst>
            </p:cNvPr>
            <p:cNvSpPr/>
            <p:nvPr/>
          </p:nvSpPr>
          <p:spPr>
            <a:xfrm>
              <a:off x="3637288" y="1150853"/>
              <a:ext cx="556713" cy="414344"/>
            </a:xfrm>
            <a:prstGeom prst="rect">
              <a:avLst/>
            </a:prstGeom>
            <a:noFill/>
          </p:spPr>
          <p:txBody>
            <a:bodyPr wrap="square" lIns="121920" tIns="60960" rIns="121920" bIns="60960">
              <a:spAutoFit/>
            </a:bodyPr>
            <a:lstStyle/>
            <a:p>
              <a:pPr algn="ctr"/>
              <a:r>
                <a:rPr lang="en-US" sz="700" b="1">
                  <a:ln w="0"/>
                  <a:solidFill>
                    <a:srgbClr val="FFFF00"/>
                  </a:solidFill>
                  <a:highlight>
                    <a:srgbClr val="000000"/>
                  </a:highlight>
                </a:rPr>
                <a:t>PnP HDR (J2N1)</a:t>
              </a:r>
            </a:p>
          </p:txBody>
        </p:sp>
      </p:grpSp>
      <p:grpSp>
        <p:nvGrpSpPr>
          <p:cNvPr id="9" name="Group 8">
            <a:extLst>
              <a:ext uri="{FF2B5EF4-FFF2-40B4-BE49-F238E27FC236}">
                <a16:creationId xmlns:a16="http://schemas.microsoft.com/office/drawing/2014/main" id="{08D00237-9DFF-B32B-3971-883DCC306E0A}"/>
              </a:ext>
            </a:extLst>
          </p:cNvPr>
          <p:cNvGrpSpPr/>
          <p:nvPr/>
        </p:nvGrpSpPr>
        <p:grpSpPr>
          <a:xfrm>
            <a:off x="5491971" y="3586870"/>
            <a:ext cx="975008" cy="317395"/>
            <a:chOff x="3569871" y="1303946"/>
            <a:chExt cx="975008" cy="317395"/>
          </a:xfrm>
        </p:grpSpPr>
        <p:sp>
          <p:nvSpPr>
            <p:cNvPr id="22" name="Rounded Rectangle 217">
              <a:extLst>
                <a:ext uri="{FF2B5EF4-FFF2-40B4-BE49-F238E27FC236}">
                  <a16:creationId xmlns:a16="http://schemas.microsoft.com/office/drawing/2014/main" id="{40C57981-821A-C53E-7579-75F8FD93E087}"/>
                </a:ext>
              </a:extLst>
            </p:cNvPr>
            <p:cNvSpPr/>
            <p:nvPr/>
          </p:nvSpPr>
          <p:spPr>
            <a:xfrm>
              <a:off x="3715374" y="1316695"/>
              <a:ext cx="674042" cy="27230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48" name="Rectangle 47">
              <a:extLst>
                <a:ext uri="{FF2B5EF4-FFF2-40B4-BE49-F238E27FC236}">
                  <a16:creationId xmlns:a16="http://schemas.microsoft.com/office/drawing/2014/main" id="{B6D36AA0-1AF7-883B-23CF-FAE4795321EE}"/>
                </a:ext>
              </a:extLst>
            </p:cNvPr>
            <p:cNvSpPr/>
            <p:nvPr/>
          </p:nvSpPr>
          <p:spPr>
            <a:xfrm>
              <a:off x="3569871" y="1303946"/>
              <a:ext cx="975008" cy="317395"/>
            </a:xfrm>
            <a:prstGeom prst="rect">
              <a:avLst/>
            </a:prstGeom>
            <a:noFill/>
          </p:spPr>
          <p:txBody>
            <a:bodyPr wrap="square" lIns="121920" tIns="60960" rIns="121920" bIns="60960">
              <a:spAutoFit/>
            </a:bodyPr>
            <a:lstStyle/>
            <a:p>
              <a:pPr algn="ctr"/>
              <a:r>
                <a:rPr lang="en-US" sz="700" b="1">
                  <a:ln w="0"/>
                  <a:solidFill>
                    <a:srgbClr val="FFFF00"/>
                  </a:solidFill>
                  <a:highlight>
                    <a:srgbClr val="000000"/>
                  </a:highlight>
                </a:rPr>
                <a:t>M.2 SSD Gen4 Con (J6R1)</a:t>
              </a:r>
            </a:p>
          </p:txBody>
        </p:sp>
      </p:grpSp>
      <p:cxnSp>
        <p:nvCxnSpPr>
          <p:cNvPr id="49" name="Straight Arrow Connector 48">
            <a:extLst>
              <a:ext uri="{FF2B5EF4-FFF2-40B4-BE49-F238E27FC236}">
                <a16:creationId xmlns:a16="http://schemas.microsoft.com/office/drawing/2014/main" id="{0150C0B5-8A23-96D4-B6F7-FCA68DEB7F26}"/>
              </a:ext>
            </a:extLst>
          </p:cNvPr>
          <p:cNvCxnSpPr>
            <a:cxnSpLocks/>
          </p:cNvCxnSpPr>
          <p:nvPr/>
        </p:nvCxnSpPr>
        <p:spPr>
          <a:xfrm flipH="1">
            <a:off x="8696642" y="2874080"/>
            <a:ext cx="515656" cy="0"/>
          </a:xfrm>
          <a:prstGeom prst="straightConnector1">
            <a:avLst/>
          </a:prstGeom>
          <a:ln w="158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ounded Rectangle 217">
            <a:extLst>
              <a:ext uri="{FF2B5EF4-FFF2-40B4-BE49-F238E27FC236}">
                <a16:creationId xmlns:a16="http://schemas.microsoft.com/office/drawing/2014/main" id="{178126B7-BBBA-53B1-AD25-A9A13B998720}"/>
              </a:ext>
            </a:extLst>
          </p:cNvPr>
          <p:cNvSpPr/>
          <p:nvPr/>
        </p:nvSpPr>
        <p:spPr>
          <a:xfrm>
            <a:off x="3792282" y="6038390"/>
            <a:ext cx="174882" cy="14171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cxnSp>
        <p:nvCxnSpPr>
          <p:cNvPr id="51" name="Straight Arrow Connector 50">
            <a:extLst>
              <a:ext uri="{FF2B5EF4-FFF2-40B4-BE49-F238E27FC236}">
                <a16:creationId xmlns:a16="http://schemas.microsoft.com/office/drawing/2014/main" id="{31401E0A-93C0-F02A-719B-4395996049E2}"/>
              </a:ext>
            </a:extLst>
          </p:cNvPr>
          <p:cNvCxnSpPr>
            <a:cxnSpLocks/>
          </p:cNvCxnSpPr>
          <p:nvPr/>
        </p:nvCxnSpPr>
        <p:spPr>
          <a:xfrm flipH="1">
            <a:off x="3975406" y="6119179"/>
            <a:ext cx="515656" cy="0"/>
          </a:xfrm>
          <a:prstGeom prst="straightConnector1">
            <a:avLst/>
          </a:prstGeom>
          <a:ln w="158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5E9D2339-F647-BCB3-AC84-77E61BC10E6C}"/>
              </a:ext>
            </a:extLst>
          </p:cNvPr>
          <p:cNvCxnSpPr>
            <a:cxnSpLocks/>
          </p:cNvCxnSpPr>
          <p:nvPr/>
        </p:nvCxnSpPr>
        <p:spPr>
          <a:xfrm flipV="1">
            <a:off x="4491062" y="6119498"/>
            <a:ext cx="0" cy="387982"/>
          </a:xfrm>
          <a:prstGeom prst="straightConnector1">
            <a:avLst/>
          </a:prstGeom>
          <a:ln w="15875">
            <a:solidFill>
              <a:srgbClr val="C00000"/>
            </a:solidFill>
            <a:tailEnd type="none"/>
          </a:ln>
          <a:effectLst/>
        </p:spPr>
        <p:style>
          <a:lnRef idx="2">
            <a:schemeClr val="accent1"/>
          </a:lnRef>
          <a:fillRef idx="0">
            <a:schemeClr val="accent1"/>
          </a:fillRef>
          <a:effectRef idx="1">
            <a:schemeClr val="accent1"/>
          </a:effectRef>
          <a:fontRef idx="minor">
            <a:schemeClr val="tx1"/>
          </a:fontRef>
        </p:style>
      </p:cxnSp>
      <p:sp>
        <p:nvSpPr>
          <p:cNvPr id="54" name="Rectangle 53">
            <a:extLst>
              <a:ext uri="{FF2B5EF4-FFF2-40B4-BE49-F238E27FC236}">
                <a16:creationId xmlns:a16="http://schemas.microsoft.com/office/drawing/2014/main" id="{E0683D40-CE78-5F1E-11E9-355546931BEE}"/>
              </a:ext>
            </a:extLst>
          </p:cNvPr>
          <p:cNvSpPr/>
          <p:nvPr/>
        </p:nvSpPr>
        <p:spPr>
          <a:xfrm>
            <a:off x="4173545" y="6465836"/>
            <a:ext cx="1372305" cy="234360"/>
          </a:xfrm>
          <a:prstGeom prst="rect">
            <a:avLst/>
          </a:prstGeom>
          <a:noFill/>
        </p:spPr>
        <p:txBody>
          <a:bodyPr wrap="square" lIns="121920" tIns="60960" rIns="121920" bIns="60960">
            <a:spAutoFit/>
          </a:bodyPr>
          <a:lstStyle/>
          <a:p>
            <a:r>
              <a:rPr lang="en-US" sz="800" b="1">
                <a:ln w="0"/>
                <a:solidFill>
                  <a:srgbClr val="C00000"/>
                </a:solidFill>
              </a:rPr>
              <a:t>KBD BKLT Conn (J3W1)</a:t>
            </a:r>
          </a:p>
        </p:txBody>
      </p:sp>
      <p:sp>
        <p:nvSpPr>
          <p:cNvPr id="3" name="Rectangle 2">
            <a:extLst>
              <a:ext uri="{FF2B5EF4-FFF2-40B4-BE49-F238E27FC236}">
                <a16:creationId xmlns:a16="http://schemas.microsoft.com/office/drawing/2014/main" id="{0491F32F-65AE-03AC-F889-FBBC77772081}"/>
              </a:ext>
            </a:extLst>
          </p:cNvPr>
          <p:cNvSpPr/>
          <p:nvPr/>
        </p:nvSpPr>
        <p:spPr>
          <a:xfrm>
            <a:off x="10377365" y="545030"/>
            <a:ext cx="1473839" cy="345159"/>
          </a:xfrm>
          <a:prstGeom prst="rect">
            <a:avLst/>
          </a:prstGeom>
          <a:noFill/>
        </p:spPr>
        <p:txBody>
          <a:bodyPr wrap="square" lIns="121920" tIns="60960" rIns="121920" bIns="60960">
            <a:spAutoFit/>
          </a:bodyPr>
          <a:lstStyle/>
          <a:p>
            <a:pPr>
              <a:spcBef>
                <a:spcPts val="0"/>
              </a:spcBef>
            </a:pPr>
            <a:r>
              <a:rPr lang="en-US" sz="800" b="1" u="sng">
                <a:ln w="0"/>
                <a:solidFill>
                  <a:schemeClr val="tx1"/>
                </a:solidFill>
                <a:highlight>
                  <a:srgbClr val="FFFF00"/>
                </a:highlight>
              </a:rPr>
              <a:t>Note:</a:t>
            </a:r>
          </a:p>
          <a:p>
            <a:pPr>
              <a:spcBef>
                <a:spcPts val="0"/>
              </a:spcBef>
            </a:pPr>
            <a:r>
              <a:rPr lang="en-US" sz="800" b="1">
                <a:ln w="0"/>
                <a:solidFill>
                  <a:srgbClr val="C00000"/>
                </a:solidFill>
                <a:highlight>
                  <a:srgbClr val="00FF00"/>
                </a:highlight>
              </a:rPr>
              <a:t>Rework Option Config**</a:t>
            </a:r>
          </a:p>
        </p:txBody>
      </p:sp>
      <p:sp>
        <p:nvSpPr>
          <p:cNvPr id="14" name="Rectangle 13">
            <a:extLst>
              <a:ext uri="{FF2B5EF4-FFF2-40B4-BE49-F238E27FC236}">
                <a16:creationId xmlns:a16="http://schemas.microsoft.com/office/drawing/2014/main" id="{62AFC397-87C3-2CDF-5A24-BEFF5B4A414E}"/>
              </a:ext>
            </a:extLst>
          </p:cNvPr>
          <p:cNvSpPr/>
          <p:nvPr/>
        </p:nvSpPr>
        <p:spPr>
          <a:xfrm>
            <a:off x="3510717" y="4691390"/>
            <a:ext cx="556713" cy="511294"/>
          </a:xfrm>
          <a:prstGeom prst="rect">
            <a:avLst/>
          </a:prstGeom>
          <a:noFill/>
        </p:spPr>
        <p:txBody>
          <a:bodyPr wrap="square" lIns="121920" tIns="60960" rIns="121920" bIns="60960">
            <a:spAutoFit/>
          </a:bodyPr>
          <a:lstStyle/>
          <a:p>
            <a:pPr algn="ctr"/>
            <a:r>
              <a:rPr lang="en-US" sz="700" b="1">
                <a:ln w="0"/>
                <a:solidFill>
                  <a:srgbClr val="C00000"/>
                </a:solidFill>
                <a:highlight>
                  <a:srgbClr val="00FF00"/>
                </a:highlight>
              </a:rPr>
              <a:t>Cortex Debug Conn** (J3V1) </a:t>
            </a:r>
          </a:p>
        </p:txBody>
      </p:sp>
      <p:grpSp>
        <p:nvGrpSpPr>
          <p:cNvPr id="15" name="Group 14">
            <a:extLst>
              <a:ext uri="{FF2B5EF4-FFF2-40B4-BE49-F238E27FC236}">
                <a16:creationId xmlns:a16="http://schemas.microsoft.com/office/drawing/2014/main" id="{283568B7-CBB4-6678-D051-31DC301D4FEF}"/>
              </a:ext>
            </a:extLst>
          </p:cNvPr>
          <p:cNvGrpSpPr/>
          <p:nvPr/>
        </p:nvGrpSpPr>
        <p:grpSpPr>
          <a:xfrm>
            <a:off x="3510717" y="4691390"/>
            <a:ext cx="556713" cy="631423"/>
            <a:chOff x="3510717" y="4691390"/>
            <a:chExt cx="556713" cy="631423"/>
          </a:xfrm>
        </p:grpSpPr>
        <p:sp>
          <p:nvSpPr>
            <p:cNvPr id="16" name="Rounded Rectangle 217">
              <a:extLst>
                <a:ext uri="{FF2B5EF4-FFF2-40B4-BE49-F238E27FC236}">
                  <a16:creationId xmlns:a16="http://schemas.microsoft.com/office/drawing/2014/main" id="{416DA798-ABF7-9A99-DAA3-364C4A77EE6B}"/>
                </a:ext>
              </a:extLst>
            </p:cNvPr>
            <p:cNvSpPr/>
            <p:nvPr/>
          </p:nvSpPr>
          <p:spPr>
            <a:xfrm>
              <a:off x="3585020" y="5113757"/>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7" name="Rectangle 16">
              <a:extLst>
                <a:ext uri="{FF2B5EF4-FFF2-40B4-BE49-F238E27FC236}">
                  <a16:creationId xmlns:a16="http://schemas.microsoft.com/office/drawing/2014/main" id="{C07F6DD1-5729-B8B0-FF1E-122A0F812A7C}"/>
                </a:ext>
              </a:extLst>
            </p:cNvPr>
            <p:cNvSpPr/>
            <p:nvPr/>
          </p:nvSpPr>
          <p:spPr>
            <a:xfrm>
              <a:off x="3510717" y="4691390"/>
              <a:ext cx="556713" cy="511294"/>
            </a:xfrm>
            <a:prstGeom prst="rect">
              <a:avLst/>
            </a:prstGeom>
            <a:noFill/>
          </p:spPr>
          <p:txBody>
            <a:bodyPr wrap="square" lIns="121920" tIns="60960" rIns="121920" bIns="60960">
              <a:spAutoFit/>
            </a:bodyPr>
            <a:lstStyle/>
            <a:p>
              <a:pPr algn="ctr"/>
              <a:r>
                <a:rPr lang="en-US" sz="700" b="1">
                  <a:ln w="0"/>
                  <a:solidFill>
                    <a:srgbClr val="C00000"/>
                  </a:solidFill>
                  <a:highlight>
                    <a:srgbClr val="00FF00"/>
                  </a:highlight>
                </a:rPr>
                <a:t>Cortex Debug Conn** (J3V1) </a:t>
              </a:r>
            </a:p>
          </p:txBody>
        </p:sp>
      </p:grpSp>
      <p:sp>
        <p:nvSpPr>
          <p:cNvPr id="5" name="TextBox 4">
            <a:extLst>
              <a:ext uri="{FF2B5EF4-FFF2-40B4-BE49-F238E27FC236}">
                <a16:creationId xmlns:a16="http://schemas.microsoft.com/office/drawing/2014/main" id="{0B019074-805C-B1EF-CD38-C560AC1153DB}"/>
              </a:ext>
            </a:extLst>
          </p:cNvPr>
          <p:cNvSpPr txBox="1"/>
          <p:nvPr/>
        </p:nvSpPr>
        <p:spPr>
          <a:xfrm>
            <a:off x="9213541" y="5871328"/>
            <a:ext cx="2367636" cy="4924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MY" sz="1600" b="0" i="0" u="none" strike="noStrike" cap="none" spc="0" normalizeH="0" baseline="0">
                <a:ln>
                  <a:noFill/>
                </a:ln>
                <a:solidFill>
                  <a:schemeClr val="tx2"/>
                </a:solidFill>
                <a:effectLst/>
                <a:uFillTx/>
                <a:latin typeface="+mn-lt"/>
                <a:ea typeface="+mn-ea"/>
                <a:cs typeface="+mn-cs"/>
                <a:sym typeface="Helvetica Neue"/>
              </a:rPr>
              <a:t>Board Size: 7.35x11inch</a:t>
            </a:r>
          </a:p>
          <a:p>
            <a:pPr marL="0" marR="0" indent="0" algn="l" defTabSz="2438338" rtl="0" fontAlgn="auto" latinLnBrk="0" hangingPunct="0">
              <a:lnSpc>
                <a:spcPct val="100000"/>
              </a:lnSpc>
              <a:spcBef>
                <a:spcPts val="0"/>
              </a:spcBef>
              <a:spcAft>
                <a:spcPts val="0"/>
              </a:spcAft>
              <a:buClrTx/>
              <a:buSzTx/>
              <a:buFontTx/>
              <a:buNone/>
              <a:tabLst/>
            </a:pPr>
            <a:r>
              <a:rPr lang="en-MY" sz="1600">
                <a:solidFill>
                  <a:schemeClr val="tx2"/>
                </a:solidFill>
              </a:rPr>
              <a:t>Layer: 12L (6 POR x 6 Val)</a:t>
            </a:r>
            <a:endParaRPr kumimoji="0" lang="en-MY" sz="1600" b="0" i="0" u="none" strike="noStrike" cap="none" spc="0" normalizeH="0" baseline="0">
              <a:ln>
                <a:noFill/>
              </a:ln>
              <a:solidFill>
                <a:schemeClr val="tx2"/>
              </a:solidFill>
              <a:effectLst/>
              <a:uFillTx/>
              <a:latin typeface="+mn-lt"/>
              <a:ea typeface="+mn-ea"/>
              <a:cs typeface="+mn-cs"/>
              <a:sym typeface="Helvetica Neue"/>
            </a:endParaRPr>
          </a:p>
        </p:txBody>
      </p:sp>
    </p:spTree>
    <p:extLst>
      <p:ext uri="{BB962C8B-B14F-4D97-AF65-F5344CB8AC3E}">
        <p14:creationId xmlns:p14="http://schemas.microsoft.com/office/powerpoint/2010/main" val="3743948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87639"/>
            <a:ext cx="10972800" cy="1143000"/>
          </a:xfrm>
        </p:spPr>
        <p:txBody>
          <a:bodyPr/>
          <a:lstStyle/>
          <a:p>
            <a:pPr algn="r"/>
            <a:r>
              <a:rPr lang="en-US" sz="4500" b="1">
                <a:solidFill>
                  <a:schemeClr val="accent4">
                    <a:lumMod val="75000"/>
                  </a:schemeClr>
                </a:solidFill>
              </a:rPr>
              <a:t>Memory</a:t>
            </a:r>
          </a:p>
        </p:txBody>
      </p:sp>
      <p:sp>
        <p:nvSpPr>
          <p:cNvPr id="3" name="TextBox 2">
            <a:extLst>
              <a:ext uri="{FF2B5EF4-FFF2-40B4-BE49-F238E27FC236}">
                <a16:creationId xmlns:a16="http://schemas.microsoft.com/office/drawing/2014/main" id="{8B8CB5CC-AF65-2286-12AD-EA951FD983FA}"/>
              </a:ext>
            </a:extLst>
          </p:cNvPr>
          <p:cNvSpPr txBox="1"/>
          <p:nvPr/>
        </p:nvSpPr>
        <p:spPr>
          <a:xfrm>
            <a:off x="9637957" y="5958244"/>
            <a:ext cx="1944443"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chemeClr val="tx2"/>
                </a:solidFill>
                <a:effectLst/>
                <a:uFillTx/>
                <a:latin typeface="+mn-lt"/>
                <a:ea typeface="+mn-ea"/>
                <a:cs typeface="+mn-cs"/>
                <a:sym typeface="Helvetica Neue"/>
              </a:rPr>
              <a:t>Lim, Kok Leng</a:t>
            </a:r>
          </a:p>
        </p:txBody>
      </p:sp>
      <p:pic>
        <p:nvPicPr>
          <p:cNvPr id="4" name="Picture 3">
            <a:extLst>
              <a:ext uri="{FF2B5EF4-FFF2-40B4-BE49-F238E27FC236}">
                <a16:creationId xmlns:a16="http://schemas.microsoft.com/office/drawing/2014/main" id="{03BEB6DD-D2D0-6EF7-112C-89CC5378F49A}"/>
              </a:ext>
            </a:extLst>
          </p:cNvPr>
          <p:cNvPicPr>
            <a:picLocks noChangeAspect="1"/>
          </p:cNvPicPr>
          <p:nvPr/>
        </p:nvPicPr>
        <p:blipFill>
          <a:blip r:embed="rId2"/>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23534156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98943-52B7-33ED-DEDD-922FBD8CADF0}"/>
              </a:ext>
            </a:extLst>
          </p:cNvPr>
          <p:cNvSpPr>
            <a:spLocks noGrp="1"/>
          </p:cNvSpPr>
          <p:nvPr>
            <p:ph type="title"/>
          </p:nvPr>
        </p:nvSpPr>
        <p:spPr/>
        <p:txBody>
          <a:bodyPr/>
          <a:lstStyle/>
          <a:p>
            <a:r>
              <a:rPr lang="en-US"/>
              <a:t>POR Memory Configurations</a:t>
            </a:r>
          </a:p>
        </p:txBody>
      </p:sp>
      <p:pic>
        <p:nvPicPr>
          <p:cNvPr id="3" name="Picture 2">
            <a:extLst>
              <a:ext uri="{FF2B5EF4-FFF2-40B4-BE49-F238E27FC236}">
                <a16:creationId xmlns:a16="http://schemas.microsoft.com/office/drawing/2014/main" id="{04F73681-2679-8B1C-3EA3-CFE14A87E6F1}"/>
              </a:ext>
            </a:extLst>
          </p:cNvPr>
          <p:cNvPicPr>
            <a:picLocks noChangeAspect="1"/>
          </p:cNvPicPr>
          <p:nvPr/>
        </p:nvPicPr>
        <p:blipFill>
          <a:blip r:embed="rId2"/>
          <a:stretch>
            <a:fillRect/>
          </a:stretch>
        </p:blipFill>
        <p:spPr>
          <a:xfrm>
            <a:off x="3235003" y="6409189"/>
            <a:ext cx="930867" cy="448811"/>
          </a:xfrm>
          <a:prstGeom prst="rect">
            <a:avLst/>
          </a:prstGeom>
        </p:spPr>
      </p:pic>
      <p:graphicFrame>
        <p:nvGraphicFramePr>
          <p:cNvPr id="4" name="Table 3">
            <a:extLst>
              <a:ext uri="{FF2B5EF4-FFF2-40B4-BE49-F238E27FC236}">
                <a16:creationId xmlns:a16="http://schemas.microsoft.com/office/drawing/2014/main" id="{ECDCEB3E-CF65-2DE5-CD9F-5709FF6CDFCE}"/>
              </a:ext>
            </a:extLst>
          </p:cNvPr>
          <p:cNvGraphicFramePr>
            <a:graphicFrameLocks noGrp="1"/>
          </p:cNvGraphicFramePr>
          <p:nvPr>
            <p:extLst>
              <p:ext uri="{D42A27DB-BD31-4B8C-83A1-F6EECF244321}">
                <p14:modId xmlns:p14="http://schemas.microsoft.com/office/powerpoint/2010/main" val="4074122361"/>
              </p:ext>
            </p:extLst>
          </p:nvPr>
        </p:nvGraphicFramePr>
        <p:xfrm>
          <a:off x="592916" y="1954784"/>
          <a:ext cx="10553091" cy="2585720"/>
        </p:xfrm>
        <a:graphic>
          <a:graphicData uri="http://schemas.openxmlformats.org/drawingml/2006/table">
            <a:tbl>
              <a:tblPr/>
              <a:tblGrid>
                <a:gridCol w="707746">
                  <a:extLst>
                    <a:ext uri="{9D8B030D-6E8A-4147-A177-3AD203B41FA5}">
                      <a16:colId xmlns:a16="http://schemas.microsoft.com/office/drawing/2014/main" val="857632956"/>
                    </a:ext>
                  </a:extLst>
                </a:gridCol>
                <a:gridCol w="1420978">
                  <a:extLst>
                    <a:ext uri="{9D8B030D-6E8A-4147-A177-3AD203B41FA5}">
                      <a16:colId xmlns:a16="http://schemas.microsoft.com/office/drawing/2014/main" val="851691404"/>
                    </a:ext>
                  </a:extLst>
                </a:gridCol>
                <a:gridCol w="1182319">
                  <a:extLst>
                    <a:ext uri="{9D8B030D-6E8A-4147-A177-3AD203B41FA5}">
                      <a16:colId xmlns:a16="http://schemas.microsoft.com/office/drawing/2014/main" val="2242249759"/>
                    </a:ext>
                  </a:extLst>
                </a:gridCol>
                <a:gridCol w="1252728">
                  <a:extLst>
                    <a:ext uri="{9D8B030D-6E8A-4147-A177-3AD203B41FA5}">
                      <a16:colId xmlns:a16="http://schemas.microsoft.com/office/drawing/2014/main" val="4113844102"/>
                    </a:ext>
                  </a:extLst>
                </a:gridCol>
                <a:gridCol w="1252728">
                  <a:extLst>
                    <a:ext uri="{9D8B030D-6E8A-4147-A177-3AD203B41FA5}">
                      <a16:colId xmlns:a16="http://schemas.microsoft.com/office/drawing/2014/main" val="1883485779"/>
                    </a:ext>
                  </a:extLst>
                </a:gridCol>
                <a:gridCol w="1248156">
                  <a:extLst>
                    <a:ext uri="{9D8B030D-6E8A-4147-A177-3AD203B41FA5}">
                      <a16:colId xmlns:a16="http://schemas.microsoft.com/office/drawing/2014/main" val="691126355"/>
                    </a:ext>
                  </a:extLst>
                </a:gridCol>
                <a:gridCol w="960120">
                  <a:extLst>
                    <a:ext uri="{9D8B030D-6E8A-4147-A177-3AD203B41FA5}">
                      <a16:colId xmlns:a16="http://schemas.microsoft.com/office/drawing/2014/main" val="3361436217"/>
                    </a:ext>
                  </a:extLst>
                </a:gridCol>
                <a:gridCol w="914400">
                  <a:extLst>
                    <a:ext uri="{9D8B030D-6E8A-4147-A177-3AD203B41FA5}">
                      <a16:colId xmlns:a16="http://schemas.microsoft.com/office/drawing/2014/main" val="193198091"/>
                    </a:ext>
                  </a:extLst>
                </a:gridCol>
                <a:gridCol w="1613916">
                  <a:extLst>
                    <a:ext uri="{9D8B030D-6E8A-4147-A177-3AD203B41FA5}">
                      <a16:colId xmlns:a16="http://schemas.microsoft.com/office/drawing/2014/main" val="3281040782"/>
                    </a:ext>
                  </a:extLst>
                </a:gridCol>
              </a:tblGrid>
              <a:tr h="0">
                <a:tc>
                  <a:txBody>
                    <a:bodyPr/>
                    <a:lstStyle/>
                    <a:p>
                      <a:pPr marL="0" marR="0" algn="ctr" fontAlgn="t">
                        <a:buNone/>
                      </a:pPr>
                      <a:r>
                        <a:rPr lang="en-US" sz="1200" b="1">
                          <a:solidFill>
                            <a:srgbClr val="FFFFFF"/>
                          </a:solidFill>
                          <a:effectLst/>
                          <a:latin typeface="Intel Clear" panose="020B0604020203020204" pitchFamily="34" charset="0"/>
                        </a:rPr>
                        <a:t>RVP SKU </a:t>
                      </a:r>
                      <a:endParaRPr lang="en-US" sz="1200">
                        <a:solidFill>
                          <a:srgbClr val="FFFFFF"/>
                        </a:solidFill>
                        <a:effectLst/>
                        <a:latin typeface="Intel Clear" panose="020B060402020302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0068B5"/>
                    </a:solidFill>
                  </a:tcPr>
                </a:tc>
                <a:tc>
                  <a:txBody>
                    <a:bodyPr/>
                    <a:lstStyle/>
                    <a:p>
                      <a:pPr marL="0" marR="0" algn="ctr" fontAlgn="t">
                        <a:buNone/>
                      </a:pPr>
                      <a:r>
                        <a:rPr lang="en-US" sz="1200" b="1">
                          <a:solidFill>
                            <a:srgbClr val="FFFFFF"/>
                          </a:solidFill>
                          <a:effectLst/>
                          <a:latin typeface="Intel Clear" panose="020B0604020203020204" pitchFamily="34" charset="0"/>
                        </a:rPr>
                        <a:t>Config</a:t>
                      </a:r>
                      <a:endParaRPr lang="en-US" sz="1200">
                        <a:solidFill>
                          <a:srgbClr val="FFFFFF"/>
                        </a:solidFill>
                        <a:effectLst/>
                        <a:latin typeface="Intel Clear" panose="020B060402020302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0068B5"/>
                    </a:solidFill>
                  </a:tcPr>
                </a:tc>
                <a:tc>
                  <a:txBody>
                    <a:bodyPr/>
                    <a:lstStyle/>
                    <a:p>
                      <a:pPr marL="0" marR="0" algn="ctr" fontAlgn="t">
                        <a:buNone/>
                      </a:pPr>
                      <a:r>
                        <a:rPr lang="en-US" sz="1200" b="1">
                          <a:solidFill>
                            <a:srgbClr val="FFFFFF"/>
                          </a:solidFill>
                          <a:effectLst/>
                          <a:latin typeface="Intel Clear" panose="020B0604020203020204" pitchFamily="34" charset="0"/>
                        </a:rPr>
                        <a:t>Internal POR</a:t>
                      </a:r>
                      <a:endParaRPr lang="en-US" sz="1200">
                        <a:solidFill>
                          <a:srgbClr val="FFFFFF"/>
                        </a:solidFill>
                        <a:effectLst/>
                        <a:latin typeface="Intel Clear" panose="020B0604020203020204" pitchFamily="34" charset="0"/>
                      </a:endParaRPr>
                    </a:p>
                    <a:p>
                      <a:pPr marL="0" marR="0" algn="ctr" fontAlgn="t">
                        <a:buNone/>
                      </a:pPr>
                      <a:r>
                        <a:rPr lang="en-US" sz="1200" b="1">
                          <a:solidFill>
                            <a:srgbClr val="FFFFFF"/>
                          </a:solidFill>
                          <a:effectLst/>
                          <a:latin typeface="Intel Clear" panose="020B0604020203020204" pitchFamily="34" charset="0"/>
                        </a:rPr>
                        <a:t>Transfer Rate (MT/s)</a:t>
                      </a:r>
                      <a:endParaRPr lang="en-US" sz="1200">
                        <a:solidFill>
                          <a:srgbClr val="FFFFFF"/>
                        </a:solidFill>
                        <a:effectLst/>
                        <a:latin typeface="Intel Clear" panose="020B060402020302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0068B5"/>
                    </a:solidFill>
                  </a:tcPr>
                </a:tc>
                <a:tc>
                  <a:txBody>
                    <a:bodyPr/>
                    <a:lstStyle/>
                    <a:p>
                      <a:pPr marL="0" marR="0" algn="ctr" fontAlgn="t">
                        <a:buNone/>
                      </a:pPr>
                      <a:r>
                        <a:rPr lang="en-US" sz="1200" b="1">
                          <a:solidFill>
                            <a:srgbClr val="FFFFFF"/>
                          </a:solidFill>
                          <a:effectLst/>
                          <a:latin typeface="Intel Clear" panose="020B0604020203020204" pitchFamily="34" charset="0"/>
                        </a:rPr>
                        <a:t>External</a:t>
                      </a:r>
                      <a:endParaRPr lang="en-US" sz="1200">
                        <a:solidFill>
                          <a:srgbClr val="FFFFFF"/>
                        </a:solidFill>
                        <a:effectLst/>
                        <a:latin typeface="Intel Clear" panose="020B0604020203020204" pitchFamily="34" charset="0"/>
                      </a:endParaRPr>
                    </a:p>
                    <a:p>
                      <a:pPr marL="0" marR="0" algn="ctr" fontAlgn="t">
                        <a:buNone/>
                      </a:pPr>
                      <a:r>
                        <a:rPr lang="en-US" sz="1200" b="1">
                          <a:solidFill>
                            <a:srgbClr val="FFFFFF"/>
                          </a:solidFill>
                          <a:effectLst/>
                          <a:latin typeface="Intel Clear" panose="020B0604020203020204" pitchFamily="34" charset="0"/>
                        </a:rPr>
                        <a:t>POR</a:t>
                      </a:r>
                      <a:endParaRPr lang="en-US" sz="1200">
                        <a:solidFill>
                          <a:srgbClr val="FFFFFF"/>
                        </a:solidFill>
                        <a:effectLst/>
                        <a:latin typeface="Intel Clear" panose="020B0604020203020204" pitchFamily="34" charset="0"/>
                      </a:endParaRPr>
                    </a:p>
                    <a:p>
                      <a:pPr marL="0" marR="0" algn="ctr" fontAlgn="t">
                        <a:buNone/>
                      </a:pPr>
                      <a:r>
                        <a:rPr lang="en-US" sz="1200" b="1">
                          <a:solidFill>
                            <a:srgbClr val="FFFFFF"/>
                          </a:solidFill>
                          <a:effectLst/>
                          <a:latin typeface="Intel Clear" panose="020B0604020203020204" pitchFamily="34" charset="0"/>
                        </a:rPr>
                        <a:t>Transfer Rate (MT/s)</a:t>
                      </a:r>
                      <a:endParaRPr lang="en-US" sz="1200">
                        <a:solidFill>
                          <a:srgbClr val="FFFFFF"/>
                        </a:solidFill>
                        <a:effectLst/>
                        <a:latin typeface="Intel Clear" panose="020B060402020302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0068B5"/>
                    </a:solidFill>
                  </a:tcPr>
                </a:tc>
                <a:tc>
                  <a:txBody>
                    <a:bodyPr/>
                    <a:lstStyle/>
                    <a:p>
                      <a:pPr marL="0" marR="0" algn="ctr" fontAlgn="t">
                        <a:buNone/>
                      </a:pPr>
                      <a:r>
                        <a:rPr lang="en-US" sz="1200" b="1">
                          <a:solidFill>
                            <a:srgbClr val="FFFFFF"/>
                          </a:solidFill>
                          <a:effectLst/>
                          <a:latin typeface="Intel Clear" panose="020B0604020203020204" pitchFamily="34" charset="0"/>
                        </a:rPr>
                        <a:t>Memory Device</a:t>
                      </a:r>
                      <a:endParaRPr lang="en-US" sz="1200">
                        <a:solidFill>
                          <a:srgbClr val="FFFFFF"/>
                        </a:solidFill>
                        <a:effectLst/>
                        <a:latin typeface="Intel Clear" panose="020B060402020302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0068B5"/>
                    </a:solidFill>
                  </a:tcPr>
                </a:tc>
                <a:tc>
                  <a:txBody>
                    <a:bodyPr/>
                    <a:lstStyle/>
                    <a:p>
                      <a:pPr marL="0" marR="0" algn="ctr" fontAlgn="t">
                        <a:buNone/>
                      </a:pPr>
                      <a:r>
                        <a:rPr lang="en-US" sz="1200" b="1">
                          <a:solidFill>
                            <a:srgbClr val="FFFFFF"/>
                          </a:solidFill>
                          <a:effectLst/>
                          <a:latin typeface="Intel Clear" panose="020B0604020203020204" pitchFamily="34" charset="0"/>
                        </a:rPr>
                        <a:t>Routing Topology</a:t>
                      </a:r>
                      <a:endParaRPr lang="en-US" sz="1200">
                        <a:solidFill>
                          <a:srgbClr val="FFFFFF"/>
                        </a:solidFill>
                        <a:effectLst/>
                        <a:latin typeface="Intel Clear" panose="020B060402020302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0068B5"/>
                    </a:solidFill>
                  </a:tcPr>
                </a:tc>
                <a:tc gridSpan="2">
                  <a:txBody>
                    <a:bodyPr/>
                    <a:lstStyle/>
                    <a:p>
                      <a:pPr marL="0" marR="0" algn="ctr" fontAlgn="t">
                        <a:buNone/>
                      </a:pPr>
                      <a:r>
                        <a:rPr lang="en-US" sz="1200" b="1">
                          <a:solidFill>
                            <a:srgbClr val="FFFFFF"/>
                          </a:solidFill>
                          <a:effectLst/>
                          <a:latin typeface="Intel Clear" panose="020B0604020203020204" pitchFamily="34" charset="0"/>
                        </a:rPr>
                        <a:t>Supported System Memory</a:t>
                      </a:r>
                    </a:p>
                    <a:p>
                      <a:pPr marL="0" marR="0" fontAlgn="t">
                        <a:buNone/>
                      </a:pPr>
                      <a:r>
                        <a:rPr lang="en-MY" sz="1100">
                          <a:effectLst/>
                          <a:latin typeface="Calibri" panose="020F0502020204030204" pitchFamily="34" charset="0"/>
                        </a:rPr>
                        <a:t>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0068B5"/>
                    </a:solidFill>
                  </a:tcPr>
                </a:tc>
                <a:tc hMerge="1">
                  <a:txBody>
                    <a:bodyPr/>
                    <a:lstStyle/>
                    <a:p>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0068B5"/>
                    </a:solidFill>
                  </a:tcPr>
                </a:tc>
                <a:tc>
                  <a:txBody>
                    <a:bodyPr/>
                    <a:lstStyle/>
                    <a:p>
                      <a:pPr marL="0" marR="0" algn="ctr" fontAlgn="t">
                        <a:buNone/>
                      </a:pPr>
                      <a:r>
                        <a:rPr lang="en-US" sz="1200" b="1">
                          <a:solidFill>
                            <a:srgbClr val="FFFFFF"/>
                          </a:solidFill>
                          <a:effectLst/>
                          <a:latin typeface="Intel Clear" panose="020B0604020203020204" pitchFamily="34" charset="0"/>
                        </a:rPr>
                        <a:t>PCB Stack-Up / Routing Layer</a:t>
                      </a:r>
                      <a:endParaRPr lang="en-US" sz="1200">
                        <a:solidFill>
                          <a:srgbClr val="FFFFFF"/>
                        </a:solidFill>
                        <a:effectLst/>
                        <a:latin typeface="Intel Clear" panose="020B060402020302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0068B5"/>
                    </a:solidFill>
                  </a:tcPr>
                </a:tc>
                <a:extLst>
                  <a:ext uri="{0D108BD9-81ED-4DB2-BD59-A6C34878D82A}">
                    <a16:rowId xmlns:a16="http://schemas.microsoft.com/office/drawing/2014/main" val="3137981485"/>
                  </a:ext>
                </a:extLst>
              </a:tr>
              <a:tr h="0">
                <a:tc>
                  <a:txBody>
                    <a:bodyPr/>
                    <a:lstStyle/>
                    <a:p>
                      <a:pPr marL="0" marR="0" fontAlgn="t">
                        <a:buNone/>
                      </a:pPr>
                      <a:r>
                        <a:rPr lang="en-MY" sz="1100">
                          <a:effectLst/>
                          <a:latin typeface="Calibri" panose="020F0502020204030204" pitchFamily="34" charset="0"/>
                        </a:rPr>
                        <a:t>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0068B5"/>
                    </a:solidFill>
                  </a:tcPr>
                </a:tc>
                <a:tc>
                  <a:txBody>
                    <a:bodyPr/>
                    <a:lstStyle/>
                    <a:p>
                      <a:pPr marL="0" marR="0" fontAlgn="t">
                        <a:buNone/>
                      </a:pPr>
                      <a:r>
                        <a:rPr lang="en-MY" sz="1100">
                          <a:effectLst/>
                          <a:latin typeface="Calibri" panose="020F0502020204030204" pitchFamily="34" charset="0"/>
                        </a:rPr>
                        <a:t>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0068B5"/>
                    </a:solidFill>
                  </a:tcPr>
                </a:tc>
                <a:tc>
                  <a:txBody>
                    <a:bodyPr/>
                    <a:lstStyle/>
                    <a:p>
                      <a:pPr marL="0" marR="0" fontAlgn="t">
                        <a:buNone/>
                      </a:pPr>
                      <a:r>
                        <a:rPr lang="en-MY" sz="1100">
                          <a:effectLst/>
                          <a:latin typeface="Calibri" panose="020F0502020204030204" pitchFamily="34" charset="0"/>
                        </a:rPr>
                        <a:t>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0068B5"/>
                    </a:solidFill>
                  </a:tcPr>
                </a:tc>
                <a:tc>
                  <a:txBody>
                    <a:bodyPr/>
                    <a:lstStyle/>
                    <a:p>
                      <a:pPr marL="0" marR="0" fontAlgn="t">
                        <a:buNone/>
                      </a:pPr>
                      <a:r>
                        <a:rPr lang="en-MY" sz="1100">
                          <a:effectLst/>
                          <a:latin typeface="Calibri" panose="020F0502020204030204" pitchFamily="34" charset="0"/>
                        </a:rPr>
                        <a:t>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0068B5"/>
                    </a:solidFill>
                  </a:tcPr>
                </a:tc>
                <a:tc>
                  <a:txBody>
                    <a:bodyPr/>
                    <a:lstStyle/>
                    <a:p>
                      <a:pPr marL="0" marR="0" fontAlgn="t">
                        <a:buNone/>
                      </a:pPr>
                      <a:r>
                        <a:rPr lang="en-MY" sz="1100">
                          <a:effectLst/>
                          <a:latin typeface="Calibri" panose="020F0502020204030204" pitchFamily="34" charset="0"/>
                        </a:rPr>
                        <a:t>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0068B5"/>
                    </a:solidFill>
                  </a:tcPr>
                </a:tc>
                <a:tc>
                  <a:txBody>
                    <a:bodyPr/>
                    <a:lstStyle/>
                    <a:p>
                      <a:pPr marL="0" marR="0" fontAlgn="t">
                        <a:buNone/>
                      </a:pPr>
                      <a:r>
                        <a:rPr lang="en-MY" sz="1100">
                          <a:effectLst/>
                          <a:latin typeface="Calibri" panose="020F0502020204030204" pitchFamily="34" charset="0"/>
                        </a:rPr>
                        <a:t>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0068B5"/>
                    </a:solidFill>
                  </a:tcPr>
                </a:tc>
                <a:tc>
                  <a:txBody>
                    <a:bodyPr/>
                    <a:lstStyle/>
                    <a:p>
                      <a:pPr marL="0" marR="0" algn="ctr" fontAlgn="t">
                        <a:buNone/>
                      </a:pPr>
                      <a:r>
                        <a:rPr lang="en-US" sz="1200" b="1">
                          <a:solidFill>
                            <a:srgbClr val="6B6B6B"/>
                          </a:solidFill>
                          <a:effectLst/>
                          <a:latin typeface="Intel Clear" panose="020B0604020203020204" pitchFamily="34" charset="0"/>
                        </a:rPr>
                        <a:t>Min</a:t>
                      </a:r>
                      <a:endParaRPr lang="en-US" sz="1200">
                        <a:solidFill>
                          <a:srgbClr val="6B6B6B"/>
                        </a:solidFill>
                        <a:effectLst/>
                        <a:latin typeface="Intel Clear" panose="020B060402020302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CBD4E5"/>
                    </a:solidFill>
                  </a:tcPr>
                </a:tc>
                <a:tc>
                  <a:txBody>
                    <a:bodyPr/>
                    <a:lstStyle/>
                    <a:p>
                      <a:pPr marL="0" marR="0" algn="ctr" fontAlgn="t">
                        <a:buNone/>
                      </a:pPr>
                      <a:r>
                        <a:rPr lang="en-US" sz="1200" b="1">
                          <a:solidFill>
                            <a:srgbClr val="6B6B6B"/>
                          </a:solidFill>
                          <a:effectLst/>
                          <a:latin typeface="Intel Clear" panose="020B0604020203020204" pitchFamily="34" charset="0"/>
                        </a:rPr>
                        <a:t>Max</a:t>
                      </a:r>
                      <a:endParaRPr lang="en-US" sz="1200">
                        <a:solidFill>
                          <a:srgbClr val="6B6B6B"/>
                        </a:solidFill>
                        <a:effectLst/>
                        <a:latin typeface="Intel Clear" panose="020B060402020302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CBD4E5"/>
                    </a:solidFill>
                  </a:tcPr>
                </a:tc>
                <a:tc>
                  <a:txBody>
                    <a:bodyPr/>
                    <a:lstStyle/>
                    <a:p>
                      <a:pPr marL="0" marR="0" fontAlgn="t">
                        <a:buNone/>
                      </a:pPr>
                      <a:r>
                        <a:rPr lang="en-MY" sz="1100">
                          <a:effectLst/>
                          <a:latin typeface="Calibri" panose="020F0502020204030204" pitchFamily="34" charset="0"/>
                        </a:rPr>
                        <a:t>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0068B5"/>
                    </a:solidFill>
                  </a:tcPr>
                </a:tc>
                <a:extLst>
                  <a:ext uri="{0D108BD9-81ED-4DB2-BD59-A6C34878D82A}">
                    <a16:rowId xmlns:a16="http://schemas.microsoft.com/office/drawing/2014/main" val="1743944717"/>
                  </a:ext>
                </a:extLst>
              </a:tr>
              <a:tr h="0">
                <a:tc>
                  <a:txBody>
                    <a:bodyPr/>
                    <a:lstStyle/>
                    <a:p>
                      <a:pPr marL="0" marR="0" algn="ctr" fontAlgn="t">
                        <a:buNone/>
                      </a:pPr>
                      <a:r>
                        <a:rPr lang="en-US" sz="1200" b="1">
                          <a:solidFill>
                            <a:srgbClr val="000000"/>
                          </a:solidFill>
                          <a:effectLst/>
                          <a:latin typeface="Intel Clear" panose="020B0604020203020204" pitchFamily="34" charset="0"/>
                        </a:rPr>
                        <a:t>RVP1</a:t>
                      </a:r>
                      <a:endParaRPr lang="en-US" sz="1200">
                        <a:solidFill>
                          <a:srgbClr val="000000"/>
                        </a:solidFill>
                        <a:effectLst/>
                        <a:latin typeface="Intel Clear" panose="020B0604020203020204" pitchFamily="34" charset="0"/>
                      </a:endParaRPr>
                    </a:p>
                    <a:p>
                      <a:pPr marL="0" marR="0" algn="ctr" fontAlgn="t">
                        <a:buNone/>
                      </a:pPr>
                      <a:r>
                        <a:rPr lang="en-US" sz="1200" b="1">
                          <a:solidFill>
                            <a:srgbClr val="000000"/>
                          </a:solidFill>
                          <a:effectLst/>
                          <a:latin typeface="Intel Clear" panose="020B0604020203020204" pitchFamily="34" charset="0"/>
                        </a:rPr>
                        <a:t> </a:t>
                      </a:r>
                      <a:endParaRPr lang="en-US" sz="1200">
                        <a:solidFill>
                          <a:srgbClr val="000000"/>
                        </a:solidFill>
                        <a:effectLst/>
                        <a:latin typeface="Intel Clear" panose="020B060402020302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1200" b="1">
                          <a:solidFill>
                            <a:srgbClr val="000000"/>
                          </a:solidFill>
                          <a:effectLst/>
                          <a:latin typeface="Intel Clear" panose="020B0604020203020204" pitchFamily="34" charset="0"/>
                        </a:rPr>
                        <a:t>DDR5 SODIMM</a:t>
                      </a:r>
                      <a:endParaRPr lang="en-US" sz="1200">
                        <a:solidFill>
                          <a:srgbClr val="000000"/>
                        </a:solidFill>
                        <a:effectLst/>
                        <a:latin typeface="Intel Clear" panose="020B0604020203020204" pitchFamily="34" charset="0"/>
                      </a:endParaRPr>
                    </a:p>
                    <a:p>
                      <a:pPr marL="0" marR="0" algn="ctr" fontAlgn="t">
                        <a:buNone/>
                      </a:pPr>
                      <a:r>
                        <a:rPr lang="en-US" sz="1200" b="1">
                          <a:solidFill>
                            <a:srgbClr val="000000"/>
                          </a:solidFill>
                          <a:effectLst/>
                          <a:latin typeface="Intel Clear" panose="020B0604020203020204" pitchFamily="34" charset="0"/>
                        </a:rPr>
                        <a:t>1DPC</a:t>
                      </a:r>
                      <a:endParaRPr lang="en-US" sz="1200">
                        <a:solidFill>
                          <a:srgbClr val="000000"/>
                        </a:solidFill>
                        <a:effectLst/>
                        <a:latin typeface="Intel Clear" panose="020B060402020302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1200" b="1">
                          <a:solidFill>
                            <a:srgbClr val="000000"/>
                          </a:solidFill>
                          <a:effectLst/>
                          <a:latin typeface="Intel Clear" panose="020B0604020203020204" pitchFamily="34" charset="0"/>
                        </a:rPr>
                        <a:t>2R 7200</a:t>
                      </a:r>
                      <a:endParaRPr lang="en-US" sz="1200">
                        <a:solidFill>
                          <a:srgbClr val="000000"/>
                        </a:solidFill>
                        <a:effectLst/>
                        <a:latin typeface="Intel Clear" panose="020B060402020302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1200" b="1">
                          <a:solidFill>
                            <a:srgbClr val="000000"/>
                          </a:solidFill>
                          <a:effectLst/>
                          <a:latin typeface="Intel Clear" panose="020B0604020203020204" pitchFamily="34" charset="0"/>
                        </a:rPr>
                        <a:t>2R 6400</a:t>
                      </a:r>
                      <a:endParaRPr lang="en-US" sz="1200">
                        <a:solidFill>
                          <a:srgbClr val="000000"/>
                        </a:solidFill>
                        <a:effectLst/>
                        <a:latin typeface="Intel Clear" panose="020B060402020302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1200" b="1">
                          <a:solidFill>
                            <a:srgbClr val="000000"/>
                          </a:solidFill>
                          <a:effectLst/>
                          <a:latin typeface="Intel Clear" panose="020B0604020203020204" pitchFamily="34" charset="0"/>
                        </a:rPr>
                        <a:t>CSODIMM/</a:t>
                      </a:r>
                      <a:endParaRPr lang="en-US" sz="1200">
                        <a:solidFill>
                          <a:srgbClr val="000000"/>
                        </a:solidFill>
                        <a:effectLst/>
                        <a:latin typeface="Intel Clear" panose="020B0604020203020204" pitchFamily="34" charset="0"/>
                      </a:endParaRPr>
                    </a:p>
                    <a:p>
                      <a:pPr marL="0" marR="0" algn="ctr" fontAlgn="t">
                        <a:buNone/>
                      </a:pPr>
                      <a:r>
                        <a:rPr lang="en-US" sz="1200" b="1">
                          <a:solidFill>
                            <a:srgbClr val="000000"/>
                          </a:solidFill>
                          <a:effectLst/>
                          <a:latin typeface="Intel Clear" panose="020B0604020203020204" pitchFamily="34" charset="0"/>
                        </a:rPr>
                        <a:t>SODIMM</a:t>
                      </a:r>
                      <a:endParaRPr lang="en-US" sz="1200">
                        <a:solidFill>
                          <a:srgbClr val="000000"/>
                        </a:solidFill>
                        <a:effectLst/>
                        <a:latin typeface="Intel Clear" panose="020B060402020302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1200" b="1">
                          <a:solidFill>
                            <a:srgbClr val="000000"/>
                          </a:solidFill>
                          <a:effectLst/>
                          <a:latin typeface="Intel Clear" panose="020B0604020203020204" pitchFamily="34" charset="0"/>
                        </a:rPr>
                        <a:t>Point to Point</a:t>
                      </a:r>
                      <a:endParaRPr lang="en-US" sz="1200">
                        <a:solidFill>
                          <a:srgbClr val="000000"/>
                        </a:solidFill>
                        <a:effectLst/>
                        <a:latin typeface="Intel Clear" panose="020B0604020203020204" pitchFamily="34" charset="0"/>
                      </a:endParaRPr>
                    </a:p>
                    <a:p>
                      <a:pPr marL="0" marR="0" fontAlgn="t">
                        <a:buNone/>
                      </a:pPr>
                      <a:r>
                        <a:rPr lang="en-MY" sz="1100">
                          <a:effectLst/>
                          <a:latin typeface="Calibri" panose="020F0502020204030204" pitchFamily="34" charset="0"/>
                        </a:rPr>
                        <a:t> </a:t>
                      </a:r>
                    </a:p>
                    <a:p>
                      <a:pPr marL="0" marR="0" algn="ctr" fontAlgn="t">
                        <a:buNone/>
                      </a:pPr>
                      <a:r>
                        <a:rPr lang="en-US" sz="1200">
                          <a:solidFill>
                            <a:srgbClr val="000000"/>
                          </a:solidFill>
                          <a:effectLst/>
                          <a:latin typeface="Intel Clear" panose="020B0604020203020204" pitchFamily="34" charset="0"/>
                        </a:rPr>
                        <a:t>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1200" b="1">
                          <a:solidFill>
                            <a:srgbClr val="000000"/>
                          </a:solidFill>
                          <a:effectLst/>
                          <a:latin typeface="Intel Clear" panose="020B0604020203020204" pitchFamily="34" charset="0"/>
                        </a:rPr>
                        <a:t>8GB</a:t>
                      </a:r>
                      <a:endParaRPr lang="en-US" sz="1200">
                        <a:solidFill>
                          <a:srgbClr val="000000"/>
                        </a:solidFill>
                        <a:effectLst/>
                        <a:latin typeface="Intel Clear" panose="020B060402020302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1200" b="1">
                          <a:solidFill>
                            <a:srgbClr val="000000"/>
                          </a:solidFill>
                          <a:effectLst/>
                          <a:latin typeface="Intel Clear" panose="020B0604020203020204" pitchFamily="34" charset="0"/>
                        </a:rPr>
                        <a:t>64GB</a:t>
                      </a:r>
                      <a:endParaRPr lang="en-US" sz="1200">
                        <a:solidFill>
                          <a:srgbClr val="000000"/>
                        </a:solidFill>
                        <a:effectLst/>
                        <a:latin typeface="Intel Clear" panose="020B060402020302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1200" b="1">
                          <a:solidFill>
                            <a:srgbClr val="000000"/>
                          </a:solidFill>
                          <a:effectLst/>
                          <a:latin typeface="Intel Clear" panose="020B0604020203020204" pitchFamily="34" charset="0"/>
                        </a:rPr>
                        <a:t>T3/6L</a:t>
                      </a:r>
                      <a:endParaRPr lang="en-US" sz="1200">
                        <a:solidFill>
                          <a:srgbClr val="000000"/>
                        </a:solidFill>
                        <a:effectLst/>
                        <a:latin typeface="Intel Clear" panose="020B0604020203020204" pitchFamily="34" charset="0"/>
                      </a:endParaRPr>
                    </a:p>
                    <a:p>
                      <a:pPr marL="0" marR="0" algn="ctr" fontAlgn="t">
                        <a:buNone/>
                      </a:pPr>
                      <a:r>
                        <a:rPr lang="en-US" sz="1200" b="1">
                          <a:solidFill>
                            <a:srgbClr val="000000"/>
                          </a:solidFill>
                          <a:effectLst/>
                          <a:latin typeface="Intel Clear" panose="020B0604020203020204" pitchFamily="34" charset="0"/>
                        </a:rPr>
                        <a:t>2 Layers;</a:t>
                      </a:r>
                      <a:endParaRPr lang="en-US" sz="1200">
                        <a:solidFill>
                          <a:srgbClr val="000000"/>
                        </a:solidFill>
                        <a:effectLst/>
                        <a:latin typeface="Intel Clear" panose="020B060402020302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4063459317"/>
                  </a:ext>
                </a:extLst>
              </a:tr>
              <a:tr h="0">
                <a:tc>
                  <a:txBody>
                    <a:bodyPr/>
                    <a:lstStyle/>
                    <a:p>
                      <a:pPr marL="0" marR="0" algn="ctr" fontAlgn="t">
                        <a:buNone/>
                      </a:pPr>
                      <a:r>
                        <a:rPr lang="en-US" sz="1200" b="1">
                          <a:solidFill>
                            <a:srgbClr val="000000"/>
                          </a:solidFill>
                          <a:effectLst/>
                          <a:latin typeface="Intel Clear" panose="020B0604020203020204" pitchFamily="34" charset="0"/>
                        </a:rPr>
                        <a:t>RVP2</a:t>
                      </a:r>
                      <a:endParaRPr lang="en-US" sz="1200">
                        <a:solidFill>
                          <a:srgbClr val="000000"/>
                        </a:solidFill>
                        <a:effectLst/>
                        <a:latin typeface="Intel Clear" panose="020B0604020203020204" pitchFamily="34" charset="0"/>
                      </a:endParaRPr>
                    </a:p>
                    <a:p>
                      <a:pPr marL="0" marR="0" algn="ctr" fontAlgn="t">
                        <a:buNone/>
                      </a:pPr>
                      <a:r>
                        <a:rPr lang="en-US" sz="1200" b="1">
                          <a:solidFill>
                            <a:srgbClr val="000000"/>
                          </a:solidFill>
                          <a:effectLst/>
                          <a:latin typeface="Intel Clear" panose="020B0604020203020204" pitchFamily="34" charset="0"/>
                        </a:rPr>
                        <a:t> </a:t>
                      </a:r>
                      <a:endParaRPr lang="en-US" sz="1200">
                        <a:solidFill>
                          <a:srgbClr val="000000"/>
                        </a:solidFill>
                        <a:effectLst/>
                        <a:latin typeface="Intel Clear" panose="020B060402020302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CBD4E5"/>
                    </a:solidFill>
                  </a:tcPr>
                </a:tc>
                <a:tc>
                  <a:txBody>
                    <a:bodyPr/>
                    <a:lstStyle/>
                    <a:p>
                      <a:pPr marL="0" marR="0" algn="ctr" fontAlgn="t">
                        <a:buNone/>
                      </a:pPr>
                      <a:r>
                        <a:rPr lang="en-US" sz="1200" b="1">
                          <a:solidFill>
                            <a:srgbClr val="000000"/>
                          </a:solidFill>
                          <a:effectLst/>
                          <a:latin typeface="Intel Clear" panose="020B0604020203020204" pitchFamily="34" charset="0"/>
                        </a:rPr>
                        <a:t>LPDDR5x</a:t>
                      </a:r>
                      <a:endParaRPr lang="en-US" sz="1200">
                        <a:solidFill>
                          <a:srgbClr val="000000"/>
                        </a:solidFill>
                        <a:effectLst/>
                        <a:latin typeface="Intel Clear" panose="020B0604020203020204" pitchFamily="34" charset="0"/>
                      </a:endParaRPr>
                    </a:p>
                    <a:p>
                      <a:pPr marL="0" marR="0" algn="ctr" fontAlgn="t">
                        <a:buNone/>
                      </a:pPr>
                      <a:r>
                        <a:rPr lang="en-US" sz="1200" b="1">
                          <a:solidFill>
                            <a:srgbClr val="000000"/>
                          </a:solidFill>
                          <a:effectLst/>
                          <a:latin typeface="Intel Clear" panose="020B0604020203020204" pitchFamily="34" charset="0"/>
                        </a:rPr>
                        <a:t>Memory Down</a:t>
                      </a:r>
                      <a:endParaRPr lang="en-US" sz="1200">
                        <a:solidFill>
                          <a:srgbClr val="000000"/>
                        </a:solidFill>
                        <a:effectLst/>
                        <a:latin typeface="Intel Clear" panose="020B0604020203020204" pitchFamily="34" charset="0"/>
                      </a:endParaRPr>
                    </a:p>
                    <a:p>
                      <a:pPr marL="0" marR="0" algn="ctr" fontAlgn="t">
                        <a:buNone/>
                      </a:pPr>
                      <a:r>
                        <a:rPr lang="en-US" sz="1200" b="1">
                          <a:solidFill>
                            <a:srgbClr val="000000"/>
                          </a:solidFill>
                          <a:effectLst/>
                          <a:latin typeface="Intel Clear" panose="020B0604020203020204" pitchFamily="34" charset="0"/>
                        </a:rPr>
                        <a:t>2x32</a:t>
                      </a:r>
                      <a:endParaRPr lang="en-US" sz="1200">
                        <a:solidFill>
                          <a:srgbClr val="000000"/>
                        </a:solidFill>
                        <a:effectLst/>
                        <a:latin typeface="Intel Clear" panose="020B060402020302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CBD4E5"/>
                    </a:solidFill>
                  </a:tcPr>
                </a:tc>
                <a:tc>
                  <a:txBody>
                    <a:bodyPr/>
                    <a:lstStyle/>
                    <a:p>
                      <a:pPr marL="0" marR="0" algn="ctr" fontAlgn="t">
                        <a:buNone/>
                      </a:pPr>
                      <a:r>
                        <a:rPr lang="en-US" sz="1200" b="1">
                          <a:solidFill>
                            <a:srgbClr val="000000"/>
                          </a:solidFill>
                          <a:effectLst/>
                          <a:latin typeface="Intel Clear" panose="020B0604020203020204" pitchFamily="34" charset="0"/>
                        </a:rPr>
                        <a:t>2R 8000</a:t>
                      </a:r>
                      <a:endParaRPr lang="en-US" sz="1200">
                        <a:solidFill>
                          <a:srgbClr val="000000"/>
                        </a:solidFill>
                        <a:effectLst/>
                        <a:latin typeface="Intel Clear" panose="020B060402020302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CBD4E5"/>
                    </a:solidFill>
                  </a:tcPr>
                </a:tc>
                <a:tc>
                  <a:txBody>
                    <a:bodyPr/>
                    <a:lstStyle/>
                    <a:p>
                      <a:pPr marL="0" marR="0" algn="ctr" fontAlgn="t">
                        <a:buNone/>
                      </a:pPr>
                      <a:r>
                        <a:rPr lang="en-US" sz="1200" b="1">
                          <a:solidFill>
                            <a:srgbClr val="000000"/>
                          </a:solidFill>
                          <a:effectLst/>
                          <a:latin typeface="Intel Clear" panose="020B0604020203020204" pitchFamily="34" charset="0"/>
                        </a:rPr>
                        <a:t>2R 6800</a:t>
                      </a:r>
                      <a:endParaRPr lang="en-US" sz="1200">
                        <a:solidFill>
                          <a:srgbClr val="000000"/>
                        </a:solidFill>
                        <a:effectLst/>
                        <a:latin typeface="Intel Clear" panose="020B060402020302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CBD4E5"/>
                    </a:solidFill>
                  </a:tcPr>
                </a:tc>
                <a:tc>
                  <a:txBody>
                    <a:bodyPr/>
                    <a:lstStyle/>
                    <a:p>
                      <a:pPr marL="0" marR="0" algn="ctr" fontAlgn="t">
                        <a:buNone/>
                      </a:pPr>
                      <a:r>
                        <a:rPr lang="en-US" sz="1200" b="1">
                          <a:solidFill>
                            <a:srgbClr val="000000"/>
                          </a:solidFill>
                          <a:effectLst/>
                          <a:latin typeface="Intel Clear" panose="020B0604020203020204" pitchFamily="34" charset="0"/>
                        </a:rPr>
                        <a:t>DDP QDP ODP 315 BGA</a:t>
                      </a:r>
                      <a:endParaRPr lang="en-US" sz="1200">
                        <a:solidFill>
                          <a:srgbClr val="000000"/>
                        </a:solidFill>
                        <a:effectLst/>
                        <a:latin typeface="Intel Clear" panose="020B060402020302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CBD4E5"/>
                    </a:solidFill>
                  </a:tcPr>
                </a:tc>
                <a:tc>
                  <a:txBody>
                    <a:bodyPr/>
                    <a:lstStyle/>
                    <a:p>
                      <a:pPr marL="0" marR="0" algn="ctr" fontAlgn="t">
                        <a:buNone/>
                      </a:pPr>
                      <a:r>
                        <a:rPr lang="en-US" sz="1200" b="1">
                          <a:solidFill>
                            <a:srgbClr val="000000"/>
                          </a:solidFill>
                          <a:effectLst/>
                          <a:latin typeface="Intel Clear" panose="020B0604020203020204" pitchFamily="34" charset="0"/>
                        </a:rPr>
                        <a:t>Point to Point</a:t>
                      </a:r>
                      <a:endParaRPr lang="en-US" sz="1200">
                        <a:solidFill>
                          <a:srgbClr val="000000"/>
                        </a:solidFill>
                        <a:effectLst/>
                        <a:latin typeface="Intel Clear" panose="020B060402020302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CBD4E5"/>
                    </a:solidFill>
                  </a:tcPr>
                </a:tc>
                <a:tc>
                  <a:txBody>
                    <a:bodyPr/>
                    <a:lstStyle/>
                    <a:p>
                      <a:pPr marL="0" marR="0" algn="ctr" fontAlgn="t">
                        <a:buNone/>
                      </a:pPr>
                      <a:r>
                        <a:rPr lang="en-US" sz="1200" b="1">
                          <a:solidFill>
                            <a:srgbClr val="000000"/>
                          </a:solidFill>
                          <a:effectLst/>
                          <a:latin typeface="Intel Clear" panose="020B0604020203020204" pitchFamily="34" charset="0"/>
                        </a:rPr>
                        <a:t>4GB</a:t>
                      </a:r>
                      <a:endParaRPr lang="en-US" sz="1200">
                        <a:solidFill>
                          <a:srgbClr val="000000"/>
                        </a:solidFill>
                        <a:effectLst/>
                        <a:latin typeface="Intel Clear" panose="020B060402020302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CBD4E5"/>
                    </a:solidFill>
                  </a:tcPr>
                </a:tc>
                <a:tc>
                  <a:txBody>
                    <a:bodyPr/>
                    <a:lstStyle/>
                    <a:p>
                      <a:pPr marL="0" marR="0" algn="ctr" fontAlgn="t">
                        <a:buNone/>
                      </a:pPr>
                      <a:r>
                        <a:rPr lang="en-US" sz="1200" b="1">
                          <a:solidFill>
                            <a:srgbClr val="000000"/>
                          </a:solidFill>
                          <a:effectLst/>
                          <a:latin typeface="Intel Clear" panose="020B0604020203020204" pitchFamily="34" charset="0"/>
                        </a:rPr>
                        <a:t>48GB</a:t>
                      </a:r>
                      <a:endParaRPr lang="en-US" sz="1200">
                        <a:solidFill>
                          <a:srgbClr val="000000"/>
                        </a:solidFill>
                        <a:effectLst/>
                        <a:latin typeface="Intel Clear" panose="020B060402020302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CBD4E5"/>
                    </a:solidFill>
                  </a:tcPr>
                </a:tc>
                <a:tc>
                  <a:txBody>
                    <a:bodyPr/>
                    <a:lstStyle/>
                    <a:p>
                      <a:pPr marL="0" marR="0" algn="ctr" fontAlgn="t">
                        <a:buNone/>
                      </a:pPr>
                      <a:r>
                        <a:rPr lang="en-US" sz="1200" b="1">
                          <a:solidFill>
                            <a:srgbClr val="000000"/>
                          </a:solidFill>
                          <a:effectLst/>
                          <a:latin typeface="Intel Clear" panose="020B0604020203020204" pitchFamily="34" charset="0"/>
                        </a:rPr>
                        <a:t>T3/6L</a:t>
                      </a:r>
                      <a:endParaRPr lang="en-US" sz="1200">
                        <a:solidFill>
                          <a:srgbClr val="000000"/>
                        </a:solidFill>
                        <a:effectLst/>
                        <a:latin typeface="Intel Clear" panose="020B0604020203020204" pitchFamily="34" charset="0"/>
                      </a:endParaRPr>
                    </a:p>
                    <a:p>
                      <a:pPr marL="0" marR="0" algn="ctr" fontAlgn="t">
                        <a:buNone/>
                      </a:pPr>
                      <a:r>
                        <a:rPr lang="en-US" sz="1200" b="1">
                          <a:solidFill>
                            <a:srgbClr val="000000"/>
                          </a:solidFill>
                          <a:effectLst/>
                          <a:latin typeface="Intel Clear" panose="020B0604020203020204" pitchFamily="34" charset="0"/>
                        </a:rPr>
                        <a:t>2 Layers.</a:t>
                      </a:r>
                      <a:endParaRPr lang="en-US" sz="1200">
                        <a:solidFill>
                          <a:srgbClr val="000000"/>
                        </a:solidFill>
                        <a:effectLst/>
                        <a:latin typeface="Intel Clear" panose="020B0604020203020204" pitchFamily="34" charset="0"/>
                      </a:endParaRPr>
                    </a:p>
                    <a:p>
                      <a:pPr marL="0" marR="0" algn="ctr" fontAlgn="t">
                        <a:buNone/>
                      </a:pPr>
                      <a:r>
                        <a:rPr lang="en-US" sz="1200" b="1">
                          <a:solidFill>
                            <a:srgbClr val="000000"/>
                          </a:solidFill>
                          <a:effectLst/>
                          <a:latin typeface="Intel Clear" panose="020B0604020203020204" pitchFamily="34" charset="0"/>
                        </a:rPr>
                        <a:t> </a:t>
                      </a:r>
                      <a:endParaRPr lang="en-US" sz="1200">
                        <a:solidFill>
                          <a:srgbClr val="000000"/>
                        </a:solidFill>
                        <a:effectLst/>
                        <a:latin typeface="Intel Clear" panose="020B0604020203020204" pitchFamily="34" charset="0"/>
                      </a:endParaRPr>
                    </a:p>
                    <a:p>
                      <a:pPr marL="0" marR="0" algn="ctr" fontAlgn="t">
                        <a:buNone/>
                      </a:pPr>
                      <a:r>
                        <a:rPr lang="en-US" sz="1200" b="1">
                          <a:solidFill>
                            <a:srgbClr val="000000"/>
                          </a:solidFill>
                          <a:effectLst/>
                          <a:latin typeface="Intel Clear" panose="020B0604020203020204" pitchFamily="34" charset="0"/>
                        </a:rPr>
                        <a:t> </a:t>
                      </a:r>
                      <a:endParaRPr lang="en-US" sz="1200">
                        <a:solidFill>
                          <a:srgbClr val="000000"/>
                        </a:solidFill>
                        <a:effectLst/>
                        <a:latin typeface="Intel Clear" panose="020B060402020302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CBD4E5"/>
                    </a:solidFill>
                  </a:tcPr>
                </a:tc>
                <a:extLst>
                  <a:ext uri="{0D108BD9-81ED-4DB2-BD59-A6C34878D82A}">
                    <a16:rowId xmlns:a16="http://schemas.microsoft.com/office/drawing/2014/main" val="129010312"/>
                  </a:ext>
                </a:extLst>
              </a:tr>
            </a:tbl>
          </a:graphicData>
        </a:graphic>
      </p:graphicFrame>
      <p:sp>
        <p:nvSpPr>
          <p:cNvPr id="5" name="Rectangle 1">
            <a:extLst>
              <a:ext uri="{FF2B5EF4-FFF2-40B4-BE49-F238E27FC236}">
                <a16:creationId xmlns:a16="http://schemas.microsoft.com/office/drawing/2014/main" id="{D46A39A5-8EC0-A39B-4E9C-05764ED9B14B}"/>
              </a:ext>
            </a:extLst>
          </p:cNvPr>
          <p:cNvSpPr>
            <a:spLocks noChangeArrowheads="1"/>
          </p:cNvSpPr>
          <p:nvPr/>
        </p:nvSpPr>
        <p:spPr bwMode="auto">
          <a:xfrm>
            <a:off x="801688" y="25860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cs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cs typeface="Calibri" panose="020F050202020403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547243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79503A9-5F19-4689-9157-6A9195D516D1}"/>
              </a:ext>
            </a:extLst>
          </p:cNvPr>
          <p:cNvSpPr/>
          <p:nvPr/>
        </p:nvSpPr>
        <p:spPr>
          <a:xfrm>
            <a:off x="2527300" y="5998451"/>
            <a:ext cx="7137400" cy="314830"/>
          </a:xfrm>
          <a:prstGeom prst="rect">
            <a:avLst/>
          </a:prstGeom>
        </p:spPr>
        <p:txBody>
          <a:bodyPr wrap="square">
            <a:spAutoFit/>
          </a:bodyPr>
          <a:lstStyle/>
          <a:p>
            <a:pPr algn="ctr"/>
            <a:r>
              <a:rPr lang="en-US" sz="1600" b="1">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DDR5 SODIMM Routing topology for WCL RVP1 </a:t>
            </a:r>
          </a:p>
        </p:txBody>
      </p:sp>
      <p:sp>
        <p:nvSpPr>
          <p:cNvPr id="11" name="Title 1">
            <a:extLst>
              <a:ext uri="{FF2B5EF4-FFF2-40B4-BE49-F238E27FC236}">
                <a16:creationId xmlns:a16="http://schemas.microsoft.com/office/drawing/2014/main" id="{B8CD3A0D-B38B-4855-AFF9-E3E54AE2AE90}"/>
              </a:ext>
            </a:extLst>
          </p:cNvPr>
          <p:cNvSpPr txBox="1">
            <a:spLocks/>
          </p:cNvSpPr>
          <p:nvPr/>
        </p:nvSpPr>
        <p:spPr>
          <a:xfrm>
            <a:off x="391632" y="107863"/>
            <a:ext cx="11228868" cy="8737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DDR5 SODIMM Memory topology</a:t>
            </a:r>
            <a:endParaRPr lang="en-US"/>
          </a:p>
        </p:txBody>
      </p:sp>
      <p:sp>
        <p:nvSpPr>
          <p:cNvPr id="13" name="Content Placeholder 2">
            <a:extLst>
              <a:ext uri="{FF2B5EF4-FFF2-40B4-BE49-F238E27FC236}">
                <a16:creationId xmlns:a16="http://schemas.microsoft.com/office/drawing/2014/main" id="{FB3BAA7E-ADE0-43E9-990C-2468B3ECCF37}"/>
              </a:ext>
            </a:extLst>
          </p:cNvPr>
          <p:cNvSpPr txBox="1">
            <a:spLocks/>
          </p:cNvSpPr>
          <p:nvPr/>
        </p:nvSpPr>
        <p:spPr>
          <a:xfrm>
            <a:off x="571370" y="1063854"/>
            <a:ext cx="11010900" cy="4574947"/>
          </a:xfrm>
          <a:prstGeom prst="rect">
            <a:avLst/>
          </a:prstGeom>
        </p:spPr>
        <p:txBody>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28589" indent="-228589" algn="just" defTabSz="609570" hangingPunct="1">
              <a:buFont typeface="Arial" panose="020B0604020202020204" pitchFamily="34" charset="0"/>
              <a:buChar char="•"/>
            </a:pPr>
            <a:r>
              <a:rPr lang="en-US" sz="2000">
                <a:cs typeface="Intel Clear" panose="020B0604020203020204" pitchFamily="34" charset="0"/>
              </a:rPr>
              <a:t>DDR5 routing on WCL will be point-to-point routing for all the DDR5 signals.</a:t>
            </a:r>
            <a:endParaRPr lang="en-US" sz="2000" b="1">
              <a:cs typeface="Intel Clear" panose="020B0604020203020204" pitchFamily="34" charset="0"/>
            </a:endParaRPr>
          </a:p>
        </p:txBody>
      </p:sp>
      <p:pic>
        <p:nvPicPr>
          <p:cNvPr id="2" name="Picture 1">
            <a:extLst>
              <a:ext uri="{FF2B5EF4-FFF2-40B4-BE49-F238E27FC236}">
                <a16:creationId xmlns:a16="http://schemas.microsoft.com/office/drawing/2014/main" id="{42455F5B-47C3-E87D-2982-2BFC8594BD92}"/>
              </a:ext>
            </a:extLst>
          </p:cNvPr>
          <p:cNvPicPr>
            <a:picLocks noChangeAspect="1"/>
          </p:cNvPicPr>
          <p:nvPr/>
        </p:nvPicPr>
        <p:blipFill>
          <a:blip r:embed="rId2"/>
          <a:stretch>
            <a:fillRect/>
          </a:stretch>
        </p:blipFill>
        <p:spPr>
          <a:xfrm>
            <a:off x="3235003" y="6409189"/>
            <a:ext cx="930867" cy="448811"/>
          </a:xfrm>
          <a:prstGeom prst="rect">
            <a:avLst/>
          </a:prstGeom>
        </p:spPr>
      </p:pic>
      <p:pic>
        <p:nvPicPr>
          <p:cNvPr id="2050" name="Picture 2">
            <a:extLst>
              <a:ext uri="{FF2B5EF4-FFF2-40B4-BE49-F238E27FC236}">
                <a16:creationId xmlns:a16="http://schemas.microsoft.com/office/drawing/2014/main" id="{D0D7B65C-B328-71F3-5417-FC0B0E2DBD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003" y="1453911"/>
            <a:ext cx="5305493" cy="4448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09832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246C2ECD-6FDE-4689-ABD9-6748A6310D49}"/>
              </a:ext>
            </a:extLst>
          </p:cNvPr>
          <p:cNvSpPr txBox="1">
            <a:spLocks/>
          </p:cNvSpPr>
          <p:nvPr/>
        </p:nvSpPr>
        <p:spPr>
          <a:xfrm>
            <a:off x="508000" y="139700"/>
            <a:ext cx="11059715" cy="1158240"/>
          </a:xfrm>
          <a:prstGeom prst="rect">
            <a:avLst/>
          </a:prstGeom>
          <a:ln w="12700">
            <a:miter lim="400000"/>
          </a:ln>
        </p:spPr>
        <p:txBody>
          <a:bodyPr lIns="0" tIns="0" rIns="0" bIns="0" anchor="t">
            <a:normAutofit/>
          </a:bodyPr>
          <a:lstStyle>
            <a:lvl1pPr defTabSz="609600">
              <a:spcBef>
                <a:spcPts val="0"/>
              </a:spcBef>
              <a:defRPr sz="39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defTabSz="609600">
              <a:spcBef>
                <a:spcPts val="0"/>
              </a:spcBef>
              <a:defRPr sz="3300" b="1">
                <a:solidFill>
                  <a:srgbClr val="535353"/>
                </a:solidFill>
                <a:latin typeface="Helvetica"/>
                <a:ea typeface="Helvetica"/>
                <a:cs typeface="Helvetica"/>
                <a:sym typeface="Helvetica"/>
              </a:defRPr>
            </a:lvl2pPr>
            <a:lvl3pPr defTabSz="609600">
              <a:spcBef>
                <a:spcPts val="0"/>
              </a:spcBef>
              <a:defRPr sz="3300" b="1">
                <a:solidFill>
                  <a:srgbClr val="535353"/>
                </a:solidFill>
                <a:latin typeface="Helvetica"/>
                <a:ea typeface="Helvetica"/>
                <a:cs typeface="Helvetica"/>
                <a:sym typeface="Helvetica"/>
              </a:defRPr>
            </a:lvl3pPr>
            <a:lvl4pPr defTabSz="609600">
              <a:spcBef>
                <a:spcPts val="0"/>
              </a:spcBef>
              <a:defRPr sz="3300" b="1">
                <a:solidFill>
                  <a:srgbClr val="535353"/>
                </a:solidFill>
                <a:latin typeface="Helvetica"/>
                <a:ea typeface="Helvetica"/>
                <a:cs typeface="Helvetica"/>
                <a:sym typeface="Helvetica"/>
              </a:defRPr>
            </a:lvl4pPr>
            <a:lvl5pPr defTabSz="609600">
              <a:spcBef>
                <a:spcPts val="0"/>
              </a:spcBef>
              <a:defRPr sz="3300" b="1">
                <a:solidFill>
                  <a:srgbClr val="535353"/>
                </a:solidFill>
                <a:latin typeface="Helvetica"/>
                <a:ea typeface="Helvetica"/>
                <a:cs typeface="Helvetica"/>
                <a:sym typeface="Helvetica"/>
              </a:defRPr>
            </a:lvl5pPr>
            <a:lvl6pPr defTabSz="609600">
              <a:spcBef>
                <a:spcPts val="0"/>
              </a:spcBef>
              <a:defRPr sz="3300" b="1">
                <a:solidFill>
                  <a:srgbClr val="535353"/>
                </a:solidFill>
                <a:latin typeface="Helvetica"/>
                <a:ea typeface="Helvetica"/>
                <a:cs typeface="Helvetica"/>
                <a:sym typeface="Helvetica"/>
              </a:defRPr>
            </a:lvl6pPr>
            <a:lvl7pPr defTabSz="609600">
              <a:spcBef>
                <a:spcPts val="0"/>
              </a:spcBef>
              <a:defRPr sz="3300" b="1">
                <a:solidFill>
                  <a:srgbClr val="535353"/>
                </a:solidFill>
                <a:latin typeface="Helvetica"/>
                <a:ea typeface="Helvetica"/>
                <a:cs typeface="Helvetica"/>
                <a:sym typeface="Helvetica"/>
              </a:defRPr>
            </a:lvl7pPr>
            <a:lvl8pPr defTabSz="609600">
              <a:spcBef>
                <a:spcPts val="0"/>
              </a:spcBef>
              <a:defRPr sz="3300" b="1">
                <a:solidFill>
                  <a:srgbClr val="535353"/>
                </a:solidFill>
                <a:latin typeface="Helvetica"/>
                <a:ea typeface="Helvetica"/>
                <a:cs typeface="Helvetica"/>
                <a:sym typeface="Helvetica"/>
              </a:defRPr>
            </a:lvl8pPr>
            <a:lvl9pPr defTabSz="609600">
              <a:spcBef>
                <a:spcPts val="0"/>
              </a:spcBef>
              <a:defRPr sz="3300" b="1">
                <a:solidFill>
                  <a:srgbClr val="535353"/>
                </a:solidFill>
                <a:latin typeface="Helvetica"/>
                <a:ea typeface="Helvetica"/>
                <a:cs typeface="Helvetica"/>
                <a:sym typeface="Helvetica"/>
              </a:defRPr>
            </a:lvl9pPr>
          </a:lstStyle>
          <a:p>
            <a:r>
              <a:rPr lang="en-US"/>
              <a:t>WCL DDR5 SODIMM Memory specification</a:t>
            </a:r>
          </a:p>
        </p:txBody>
      </p:sp>
      <p:graphicFrame>
        <p:nvGraphicFramePr>
          <p:cNvPr id="7" name="Content Placeholder 4">
            <a:extLst>
              <a:ext uri="{FF2B5EF4-FFF2-40B4-BE49-F238E27FC236}">
                <a16:creationId xmlns:a16="http://schemas.microsoft.com/office/drawing/2014/main" id="{A05125F7-D43D-464E-82DD-A124FAFEFE28}"/>
              </a:ext>
            </a:extLst>
          </p:cNvPr>
          <p:cNvGraphicFramePr>
            <a:graphicFrameLocks/>
          </p:cNvGraphicFramePr>
          <p:nvPr>
            <p:extLst>
              <p:ext uri="{D42A27DB-BD31-4B8C-83A1-F6EECF244321}">
                <p14:modId xmlns:p14="http://schemas.microsoft.com/office/powerpoint/2010/main" val="58093149"/>
              </p:ext>
            </p:extLst>
          </p:nvPr>
        </p:nvGraphicFramePr>
        <p:xfrm>
          <a:off x="216936" y="1881291"/>
          <a:ext cx="7450687" cy="2620946"/>
        </p:xfrm>
        <a:graphic>
          <a:graphicData uri="http://schemas.openxmlformats.org/drawingml/2006/table">
            <a:tbl>
              <a:tblPr firstRow="1" bandRow="1">
                <a:tableStyleId>{93296810-A885-4BE3-A3E7-6D5BEEA58F35}</a:tableStyleId>
              </a:tblPr>
              <a:tblGrid>
                <a:gridCol w="1549746">
                  <a:extLst>
                    <a:ext uri="{9D8B030D-6E8A-4147-A177-3AD203B41FA5}">
                      <a16:colId xmlns:a16="http://schemas.microsoft.com/office/drawing/2014/main" val="20000"/>
                    </a:ext>
                  </a:extLst>
                </a:gridCol>
                <a:gridCol w="5900941">
                  <a:extLst>
                    <a:ext uri="{9D8B030D-6E8A-4147-A177-3AD203B41FA5}">
                      <a16:colId xmlns:a16="http://schemas.microsoft.com/office/drawing/2014/main" val="20001"/>
                    </a:ext>
                  </a:extLst>
                </a:gridCol>
              </a:tblGrid>
              <a:tr h="355504">
                <a:tc gridSpan="2">
                  <a:txBody>
                    <a:bodyPr/>
                    <a:lstStyle/>
                    <a:p>
                      <a:pPr algn="ctr"/>
                      <a:r>
                        <a:rPr lang="en-US" sz="1500"/>
                        <a:t>WCL DDR5 memory details</a:t>
                      </a:r>
                    </a:p>
                  </a:txBody>
                  <a:tcPr/>
                </a:tc>
                <a:tc hMerge="1">
                  <a:txBody>
                    <a:bodyPr/>
                    <a:lstStyle/>
                    <a:p>
                      <a:endParaRPr lang="en-US"/>
                    </a:p>
                  </a:txBody>
                  <a:tcPr/>
                </a:tc>
                <a:extLst>
                  <a:ext uri="{0D108BD9-81ED-4DB2-BD59-A6C34878D82A}">
                    <a16:rowId xmlns:a16="http://schemas.microsoft.com/office/drawing/2014/main" val="10000"/>
                  </a:ext>
                </a:extLst>
              </a:tr>
              <a:tr h="319893">
                <a:tc>
                  <a:txBody>
                    <a:bodyPr/>
                    <a:lstStyle/>
                    <a:p>
                      <a:pPr algn="l"/>
                      <a:r>
                        <a:rPr lang="en-US" sz="1500">
                          <a:solidFill>
                            <a:schemeClr val="bg2"/>
                          </a:solidFill>
                        </a:rPr>
                        <a:t>Type</a:t>
                      </a:r>
                    </a:p>
                  </a:txBody>
                  <a:tcPr anchor="ctr"/>
                </a:tc>
                <a:tc>
                  <a:txBody>
                    <a:bodyPr/>
                    <a:lstStyle/>
                    <a:p>
                      <a:pPr algn="l"/>
                      <a:r>
                        <a:rPr lang="en-US" sz="1500">
                          <a:solidFill>
                            <a:schemeClr val="bg2"/>
                          </a:solidFill>
                        </a:rPr>
                        <a:t>DDR5 SODIMM 1DPC</a:t>
                      </a:r>
                    </a:p>
                  </a:txBody>
                  <a:tcPr anchor="ctr"/>
                </a:tc>
                <a:extLst>
                  <a:ext uri="{0D108BD9-81ED-4DB2-BD59-A6C34878D82A}">
                    <a16:rowId xmlns:a16="http://schemas.microsoft.com/office/drawing/2014/main" val="10001"/>
                  </a:ext>
                </a:extLst>
              </a:tr>
              <a:tr h="319893">
                <a:tc>
                  <a:txBody>
                    <a:bodyPr/>
                    <a:lstStyle/>
                    <a:p>
                      <a:pPr algn="l"/>
                      <a:r>
                        <a:rPr lang="en-US" sz="1500">
                          <a:solidFill>
                            <a:schemeClr val="bg2"/>
                          </a:solidFill>
                        </a:rPr>
                        <a:t>Topology</a:t>
                      </a:r>
                    </a:p>
                  </a:txBody>
                  <a:tcPr anchor="ctr"/>
                </a:tc>
                <a:tc>
                  <a:txBody>
                    <a:bodyPr/>
                    <a:lstStyle/>
                    <a:p>
                      <a:pPr algn="l"/>
                      <a:r>
                        <a:rPr lang="en-US" sz="1500">
                          <a:solidFill>
                            <a:schemeClr val="bg2"/>
                          </a:solidFill>
                        </a:rPr>
                        <a:t>Non-Interleaved routing</a:t>
                      </a:r>
                    </a:p>
                  </a:txBody>
                  <a:tcPr anchor="ctr"/>
                </a:tc>
                <a:extLst>
                  <a:ext uri="{0D108BD9-81ED-4DB2-BD59-A6C34878D82A}">
                    <a16:rowId xmlns:a16="http://schemas.microsoft.com/office/drawing/2014/main" val="10002"/>
                  </a:ext>
                </a:extLst>
              </a:tr>
              <a:tr h="363428">
                <a:tc>
                  <a:txBody>
                    <a:bodyPr/>
                    <a:lstStyle/>
                    <a:p>
                      <a:pPr algn="l"/>
                      <a:r>
                        <a:rPr lang="en-US" sz="1500">
                          <a:solidFill>
                            <a:schemeClr val="bg2"/>
                          </a:solidFill>
                        </a:rPr>
                        <a:t>Size</a:t>
                      </a:r>
                    </a:p>
                  </a:txBody>
                  <a:tcPr anchor="ctr"/>
                </a:tc>
                <a:tc>
                  <a:txBody>
                    <a:bodyPr/>
                    <a:lstStyle/>
                    <a:p>
                      <a:pPr algn="l"/>
                      <a:r>
                        <a:rPr lang="en-US" sz="1500">
                          <a:solidFill>
                            <a:schemeClr val="bg2"/>
                          </a:solidFill>
                        </a:rPr>
                        <a:t>Boot kit support 16GB (1Rx8)</a:t>
                      </a:r>
                    </a:p>
                  </a:txBody>
                  <a:tcPr anchor="ctr"/>
                </a:tc>
                <a:extLst>
                  <a:ext uri="{0D108BD9-81ED-4DB2-BD59-A6C34878D82A}">
                    <a16:rowId xmlns:a16="http://schemas.microsoft.com/office/drawing/2014/main" val="10003"/>
                  </a:ext>
                </a:extLst>
              </a:tr>
              <a:tr h="393254">
                <a:tc>
                  <a:txBody>
                    <a:bodyPr/>
                    <a:lstStyle/>
                    <a:p>
                      <a:pPr algn="l"/>
                      <a:r>
                        <a:rPr lang="en-US" sz="1500">
                          <a:solidFill>
                            <a:schemeClr val="bg2"/>
                          </a:solidFill>
                        </a:rPr>
                        <a:t>Placement</a:t>
                      </a:r>
                    </a:p>
                  </a:txBody>
                  <a:tcPr anchor="ctr"/>
                </a:tc>
                <a:tc>
                  <a:txBody>
                    <a:bodyPr/>
                    <a:lstStyle/>
                    <a:p>
                      <a:pPr algn="l"/>
                      <a:r>
                        <a:rPr lang="en-US" sz="1500" kern="1200">
                          <a:solidFill>
                            <a:schemeClr val="bg2"/>
                          </a:solidFill>
                        </a:rPr>
                        <a:t>SODIMM slot x1</a:t>
                      </a:r>
                      <a:endParaRPr lang="en-US" sz="1500" kern="1200">
                        <a:solidFill>
                          <a:schemeClr val="bg2"/>
                        </a:solidFill>
                        <a:latin typeface="+mn-lt"/>
                        <a:ea typeface="+mn-ea"/>
                        <a:cs typeface="+mn-cs"/>
                      </a:endParaRPr>
                    </a:p>
                  </a:txBody>
                  <a:tcPr anchor="ctr"/>
                </a:tc>
                <a:extLst>
                  <a:ext uri="{0D108BD9-81ED-4DB2-BD59-A6C34878D82A}">
                    <a16:rowId xmlns:a16="http://schemas.microsoft.com/office/drawing/2014/main" val="10004"/>
                  </a:ext>
                </a:extLst>
              </a:tr>
              <a:tr h="314960">
                <a:tc>
                  <a:txBody>
                    <a:bodyPr/>
                    <a:lstStyle/>
                    <a:p>
                      <a:pPr algn="l"/>
                      <a:r>
                        <a:rPr lang="en-US" sz="1500">
                          <a:solidFill>
                            <a:schemeClr val="bg2"/>
                          </a:solidFill>
                        </a:rPr>
                        <a:t>POR SPEED</a:t>
                      </a:r>
                    </a:p>
                  </a:txBody>
                  <a:tcPr anchor="ct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1500" kern="1200">
                          <a:solidFill>
                            <a:schemeClr val="bg2"/>
                          </a:solidFill>
                        </a:rPr>
                        <a:t>7200MT/s (iPOR), 6400MT/s (ePOR)</a:t>
                      </a:r>
                      <a:endParaRPr lang="en-US" sz="1500" kern="1200">
                        <a:solidFill>
                          <a:schemeClr val="bg2"/>
                        </a:solidFill>
                        <a:latin typeface="+mn-lt"/>
                        <a:ea typeface="+mn-ea"/>
                        <a:cs typeface="+mn-cs"/>
                      </a:endParaRPr>
                    </a:p>
                  </a:txBody>
                  <a:tcPr anchor="ctr"/>
                </a:tc>
                <a:extLst>
                  <a:ext uri="{0D108BD9-81ED-4DB2-BD59-A6C34878D82A}">
                    <a16:rowId xmlns:a16="http://schemas.microsoft.com/office/drawing/2014/main" val="10005"/>
                  </a:ext>
                </a:extLst>
              </a:tr>
              <a:tr h="314960">
                <a:tc>
                  <a:txBody>
                    <a:bodyPr/>
                    <a:lstStyle/>
                    <a:p>
                      <a:pPr algn="l"/>
                      <a:r>
                        <a:rPr lang="en-US" sz="1500">
                          <a:solidFill>
                            <a:schemeClr val="bg2"/>
                          </a:solidFill>
                        </a:rPr>
                        <a:t>MPN</a:t>
                      </a:r>
                    </a:p>
                  </a:txBody>
                  <a:tcPr anchor="ctr"/>
                </a:tc>
                <a:tc>
                  <a:txBody>
                    <a:bodyPr/>
                    <a:lstStyle/>
                    <a:p>
                      <a:pPr algn="l"/>
                      <a:r>
                        <a:rPr lang="en-US" sz="1500" kern="1200">
                          <a:solidFill>
                            <a:schemeClr val="bg2"/>
                          </a:solidFill>
                        </a:rPr>
                        <a:t>Micron - MTC8C1084S1VC64B (6400MT/s)</a:t>
                      </a:r>
                    </a:p>
                    <a:p>
                      <a:pPr algn="l"/>
                      <a:r>
                        <a:rPr lang="en-US" sz="1500" kern="1200">
                          <a:solidFill>
                            <a:schemeClr val="bg2"/>
                          </a:solidFill>
                        </a:rPr>
                        <a:t>Micron - MTC8C1084S1VC72B (7200MT/s)</a:t>
                      </a:r>
                      <a:endParaRPr lang="en-US" sz="1500" kern="1200">
                        <a:solidFill>
                          <a:schemeClr val="bg2"/>
                        </a:solidFill>
                        <a:latin typeface="+mn-lt"/>
                        <a:ea typeface="+mn-ea"/>
                        <a:cs typeface="+mn-cs"/>
                      </a:endParaRPr>
                    </a:p>
                  </a:txBody>
                  <a:tcPr anchor="ctr"/>
                </a:tc>
                <a:extLst>
                  <a:ext uri="{0D108BD9-81ED-4DB2-BD59-A6C34878D82A}">
                    <a16:rowId xmlns:a16="http://schemas.microsoft.com/office/drawing/2014/main" val="10006"/>
                  </a:ext>
                </a:extLst>
              </a:tr>
            </a:tbl>
          </a:graphicData>
        </a:graphic>
      </p:graphicFrame>
      <p:sp>
        <p:nvSpPr>
          <p:cNvPr id="9" name="Slide Number Placeholder 3">
            <a:extLst>
              <a:ext uri="{FF2B5EF4-FFF2-40B4-BE49-F238E27FC236}">
                <a16:creationId xmlns:a16="http://schemas.microsoft.com/office/drawing/2014/main" id="{F604EA6D-3583-438F-BC0A-F9E9CCB0A461}"/>
              </a:ext>
            </a:extLst>
          </p:cNvPr>
          <p:cNvSpPr txBox="1">
            <a:spLocks/>
          </p:cNvSpPr>
          <p:nvPr/>
        </p:nvSpPr>
        <p:spPr>
          <a:xfrm>
            <a:off x="9163136" y="6456192"/>
            <a:ext cx="2844800" cy="365125"/>
          </a:xfrm>
          <a:prstGeom prst="rect">
            <a:avLst/>
          </a:prstGeom>
        </p:spPr>
        <p:txBody>
          <a:bodyPr vert="horz" lIns="0" tIns="0" rIns="0" bIns="0" rtlCol="0" anchor="ctr"/>
          <a:lstStyle>
            <a:defPPr>
              <a:defRPr lang="en-US"/>
            </a:defPPr>
            <a:lvl1pPr marL="0" algn="r" defTabSz="914400" rtl="0" eaLnBrk="1" latinLnBrk="0" hangingPunct="1">
              <a:defRPr sz="1600" kern="1200">
                <a:solidFill>
                  <a:schemeClr val="bg1"/>
                </a:solidFill>
                <a:latin typeface="+mn-lt"/>
                <a:ea typeface="+mn-ea"/>
                <a:cs typeface="Intel Cle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9570"/>
            <a:fld id="{EE2556C5-CE8C-6547-B838-EA80C61A4AF7}" type="slidenum">
              <a:rPr lang="en-US" sz="1067">
                <a:solidFill>
                  <a:prstClr val="white"/>
                </a:solidFill>
                <a:latin typeface="Intel Clear"/>
              </a:rPr>
              <a:pPr defTabSz="609570"/>
              <a:t>27</a:t>
            </a:fld>
            <a:endParaRPr lang="en-US" sz="1067">
              <a:solidFill>
                <a:prstClr val="white"/>
              </a:solidFill>
              <a:latin typeface="Intel Clear"/>
            </a:endParaRPr>
          </a:p>
        </p:txBody>
      </p:sp>
      <p:sp>
        <p:nvSpPr>
          <p:cNvPr id="24" name="TextBox 23">
            <a:extLst>
              <a:ext uri="{FF2B5EF4-FFF2-40B4-BE49-F238E27FC236}">
                <a16:creationId xmlns:a16="http://schemas.microsoft.com/office/drawing/2014/main" id="{CB6AC4DA-9D6A-40B8-8576-DF7476D99183}"/>
              </a:ext>
            </a:extLst>
          </p:cNvPr>
          <p:cNvSpPr txBox="1"/>
          <p:nvPr/>
        </p:nvSpPr>
        <p:spPr>
          <a:xfrm>
            <a:off x="7816654" y="5352569"/>
            <a:ext cx="3974640" cy="314830"/>
          </a:xfrm>
          <a:prstGeom prst="rect">
            <a:avLst/>
          </a:prstGeom>
        </p:spPr>
        <p:txBody>
          <a:bodyPr wrap="square">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a:defRPr sz="1600" b="1">
                <a:solidFill>
                  <a:schemeClr val="bg2"/>
                </a:solidFill>
                <a:latin typeface="Intel Clear Light" panose="020B0404020203020204" pitchFamily="34" charset="0"/>
                <a:ea typeface="Intel Clear Light" panose="020B0404020203020204" pitchFamily="34" charset="0"/>
                <a:cs typeface="Intel Clear" panose="020B0604020203020204" pitchFamily="34" charset="0"/>
              </a:defRPr>
            </a:lvl1pPr>
          </a:lstStyle>
          <a:p>
            <a:r>
              <a:rPr lang="en-US"/>
              <a:t>WCL DDR5 SODIMM 1DPC for WCL RVP1</a:t>
            </a:r>
          </a:p>
        </p:txBody>
      </p:sp>
      <p:pic>
        <p:nvPicPr>
          <p:cNvPr id="3" name="Picture 2">
            <a:extLst>
              <a:ext uri="{FF2B5EF4-FFF2-40B4-BE49-F238E27FC236}">
                <a16:creationId xmlns:a16="http://schemas.microsoft.com/office/drawing/2014/main" id="{029F57A0-23F1-B549-0835-E02729C951A5}"/>
              </a:ext>
            </a:extLst>
          </p:cNvPr>
          <p:cNvPicPr>
            <a:picLocks noChangeAspect="1"/>
          </p:cNvPicPr>
          <p:nvPr/>
        </p:nvPicPr>
        <p:blipFill>
          <a:blip r:embed="rId2"/>
          <a:stretch>
            <a:fillRect/>
          </a:stretch>
        </p:blipFill>
        <p:spPr>
          <a:xfrm>
            <a:off x="3235003" y="6409189"/>
            <a:ext cx="930867" cy="448811"/>
          </a:xfrm>
          <a:prstGeom prst="rect">
            <a:avLst/>
          </a:prstGeom>
        </p:spPr>
      </p:pic>
      <p:pic>
        <p:nvPicPr>
          <p:cNvPr id="11" name="Picture 10">
            <a:extLst>
              <a:ext uri="{FF2B5EF4-FFF2-40B4-BE49-F238E27FC236}">
                <a16:creationId xmlns:a16="http://schemas.microsoft.com/office/drawing/2014/main" id="{402D571E-D004-CA15-2083-7E89D41BC59D}"/>
              </a:ext>
            </a:extLst>
          </p:cNvPr>
          <p:cNvPicPr>
            <a:picLocks noChangeAspect="1"/>
          </p:cNvPicPr>
          <p:nvPr/>
        </p:nvPicPr>
        <p:blipFill>
          <a:blip r:embed="rId3"/>
          <a:stretch>
            <a:fillRect/>
          </a:stretch>
        </p:blipFill>
        <p:spPr>
          <a:xfrm>
            <a:off x="7816654" y="1881291"/>
            <a:ext cx="3829584" cy="3305636"/>
          </a:xfrm>
          <a:prstGeom prst="rect">
            <a:avLst/>
          </a:prstGeom>
        </p:spPr>
      </p:pic>
    </p:spTree>
    <p:extLst>
      <p:ext uri="{BB962C8B-B14F-4D97-AF65-F5344CB8AC3E}">
        <p14:creationId xmlns:p14="http://schemas.microsoft.com/office/powerpoint/2010/main" val="10740334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79503A9-5F19-4689-9157-6A9195D516D1}"/>
              </a:ext>
            </a:extLst>
          </p:cNvPr>
          <p:cNvSpPr/>
          <p:nvPr/>
        </p:nvSpPr>
        <p:spPr>
          <a:xfrm>
            <a:off x="3355242" y="5866580"/>
            <a:ext cx="5481383" cy="314830"/>
          </a:xfrm>
          <a:prstGeom prst="rect">
            <a:avLst/>
          </a:prstGeom>
        </p:spPr>
        <p:txBody>
          <a:bodyPr wrap="square">
            <a:spAutoFit/>
          </a:bodyPr>
          <a:lstStyle/>
          <a:p>
            <a:pPr algn="ctr"/>
            <a:r>
              <a:rPr lang="en-US" sz="1600" b="1">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LPDDR5x with x32 </a:t>
            </a:r>
            <a:r>
              <a:rPr lang="en-US" sz="1600" b="1">
                <a:solidFill>
                  <a:schemeClr val="bg2"/>
                </a:solidFill>
                <a:latin typeface="Intel Clear Light" panose="020B0404020203020204" pitchFamily="34" charset="0"/>
                <a:ea typeface="Intel Clear Light" panose="020B0404020203020204" pitchFamily="34" charset="0"/>
                <a:cs typeface="Intel Clear" panose="020B0604020203020204" pitchFamily="34" charset="0"/>
                <a:sym typeface="Helvetica"/>
              </a:rPr>
              <a:t>devices</a:t>
            </a:r>
            <a:r>
              <a:rPr lang="en-US" sz="1600" b="1">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 routing on WCL RVP2</a:t>
            </a:r>
          </a:p>
        </p:txBody>
      </p:sp>
      <p:sp>
        <p:nvSpPr>
          <p:cNvPr id="11" name="Title 1">
            <a:extLst>
              <a:ext uri="{FF2B5EF4-FFF2-40B4-BE49-F238E27FC236}">
                <a16:creationId xmlns:a16="http://schemas.microsoft.com/office/drawing/2014/main" id="{B8CD3A0D-B38B-4855-AFF9-E3E54AE2AE90}"/>
              </a:ext>
            </a:extLst>
          </p:cNvPr>
          <p:cNvSpPr txBox="1">
            <a:spLocks/>
          </p:cNvSpPr>
          <p:nvPr/>
        </p:nvSpPr>
        <p:spPr>
          <a:xfrm>
            <a:off x="571370" y="311063"/>
            <a:ext cx="11049130" cy="8737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t">
            <a:norm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spcBef>
                <a:spcPts val="0"/>
              </a:spcBef>
              <a:defRPr sz="39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defTabSz="609600">
              <a:spcBef>
                <a:spcPts val="0"/>
              </a:spcBef>
              <a:defRPr sz="3300" b="1">
                <a:solidFill>
                  <a:srgbClr val="535353"/>
                </a:solidFill>
                <a:latin typeface="Helvetica"/>
                <a:ea typeface="Helvetica"/>
                <a:cs typeface="Helvetica"/>
              </a:defRPr>
            </a:lvl2pPr>
            <a:lvl3pPr defTabSz="609600">
              <a:spcBef>
                <a:spcPts val="0"/>
              </a:spcBef>
              <a:defRPr sz="3300" b="1">
                <a:solidFill>
                  <a:srgbClr val="535353"/>
                </a:solidFill>
                <a:latin typeface="Helvetica"/>
                <a:ea typeface="Helvetica"/>
                <a:cs typeface="Helvetica"/>
              </a:defRPr>
            </a:lvl3pPr>
            <a:lvl4pPr defTabSz="609600">
              <a:spcBef>
                <a:spcPts val="0"/>
              </a:spcBef>
              <a:defRPr sz="3300" b="1">
                <a:solidFill>
                  <a:srgbClr val="535353"/>
                </a:solidFill>
                <a:latin typeface="Helvetica"/>
                <a:ea typeface="Helvetica"/>
                <a:cs typeface="Helvetica"/>
              </a:defRPr>
            </a:lvl4pPr>
            <a:lvl5pPr defTabSz="609600">
              <a:spcBef>
                <a:spcPts val="0"/>
              </a:spcBef>
              <a:defRPr sz="3300" b="1">
                <a:solidFill>
                  <a:srgbClr val="535353"/>
                </a:solidFill>
                <a:latin typeface="Helvetica"/>
                <a:ea typeface="Helvetica"/>
                <a:cs typeface="Helvetica"/>
              </a:defRPr>
            </a:lvl5pPr>
            <a:lvl6pPr defTabSz="609600">
              <a:spcBef>
                <a:spcPts val="0"/>
              </a:spcBef>
              <a:defRPr sz="3300" b="1">
                <a:solidFill>
                  <a:srgbClr val="535353"/>
                </a:solidFill>
                <a:latin typeface="Helvetica"/>
                <a:ea typeface="Helvetica"/>
                <a:cs typeface="Helvetica"/>
              </a:defRPr>
            </a:lvl6pPr>
            <a:lvl7pPr defTabSz="609600">
              <a:spcBef>
                <a:spcPts val="0"/>
              </a:spcBef>
              <a:defRPr sz="3300" b="1">
                <a:solidFill>
                  <a:srgbClr val="535353"/>
                </a:solidFill>
                <a:latin typeface="Helvetica"/>
                <a:ea typeface="Helvetica"/>
                <a:cs typeface="Helvetica"/>
              </a:defRPr>
            </a:lvl7pPr>
            <a:lvl8pPr defTabSz="609600">
              <a:spcBef>
                <a:spcPts val="0"/>
              </a:spcBef>
              <a:defRPr sz="3300" b="1">
                <a:solidFill>
                  <a:srgbClr val="535353"/>
                </a:solidFill>
                <a:latin typeface="Helvetica"/>
                <a:ea typeface="Helvetica"/>
                <a:cs typeface="Helvetica"/>
              </a:defRPr>
            </a:lvl8pPr>
            <a:lvl9pPr defTabSz="609600">
              <a:spcBef>
                <a:spcPts val="0"/>
              </a:spcBef>
              <a:defRPr sz="3300" b="1">
                <a:solidFill>
                  <a:srgbClr val="535353"/>
                </a:solidFill>
                <a:latin typeface="Helvetica"/>
                <a:ea typeface="Helvetica"/>
                <a:cs typeface="Helvetica"/>
              </a:defRPr>
            </a:lvl9pPr>
          </a:lstStyle>
          <a:p>
            <a:r>
              <a:rPr lang="en-US"/>
              <a:t>LPDDR5x Memory topology</a:t>
            </a:r>
          </a:p>
        </p:txBody>
      </p:sp>
      <p:sp>
        <p:nvSpPr>
          <p:cNvPr id="13" name="Content Placeholder 2">
            <a:extLst>
              <a:ext uri="{FF2B5EF4-FFF2-40B4-BE49-F238E27FC236}">
                <a16:creationId xmlns:a16="http://schemas.microsoft.com/office/drawing/2014/main" id="{FB3BAA7E-ADE0-43E9-990C-2468B3ECCF37}"/>
              </a:ext>
            </a:extLst>
          </p:cNvPr>
          <p:cNvSpPr txBox="1">
            <a:spLocks/>
          </p:cNvSpPr>
          <p:nvPr/>
        </p:nvSpPr>
        <p:spPr>
          <a:xfrm>
            <a:off x="571370" y="1063854"/>
            <a:ext cx="11010900" cy="4574947"/>
          </a:xfrm>
          <a:prstGeom prst="rect">
            <a:avLst/>
          </a:prstGeom>
        </p:spPr>
        <p:txBody>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28589" indent="-228589" algn="just" defTabSz="609570" hangingPunct="1">
              <a:buFont typeface="Arial" panose="020B0604020202020204" pitchFamily="34" charset="0"/>
              <a:buChar char="•"/>
            </a:pPr>
            <a:r>
              <a:rPr lang="en-US" sz="2000">
                <a:cs typeface="Intel Clear" panose="020B0604020203020204" pitchFamily="34" charset="0"/>
              </a:rPr>
              <a:t>The Address &amp; command signals are routed with point-to-point topology with Data and Strobe signals in LP5x topology. The topology for x32 devices is illustrated in the figures below.</a:t>
            </a:r>
            <a:endParaRPr lang="en-US" sz="2000" b="1">
              <a:latin typeface="Intel Clear"/>
              <a:cs typeface="Intel Clear" panose="020B0604020203020204" pitchFamily="34" charset="0"/>
            </a:endParaRPr>
          </a:p>
        </p:txBody>
      </p:sp>
      <p:pic>
        <p:nvPicPr>
          <p:cNvPr id="2" name="Picture 1">
            <a:extLst>
              <a:ext uri="{FF2B5EF4-FFF2-40B4-BE49-F238E27FC236}">
                <a16:creationId xmlns:a16="http://schemas.microsoft.com/office/drawing/2014/main" id="{2F9B3882-DDB7-C9C8-766C-69EFF2C81F95}"/>
              </a:ext>
            </a:extLst>
          </p:cNvPr>
          <p:cNvPicPr>
            <a:picLocks noChangeAspect="1"/>
          </p:cNvPicPr>
          <p:nvPr/>
        </p:nvPicPr>
        <p:blipFill>
          <a:blip r:embed="rId2"/>
          <a:stretch>
            <a:fillRect/>
          </a:stretch>
        </p:blipFill>
        <p:spPr>
          <a:xfrm>
            <a:off x="3235003" y="6409189"/>
            <a:ext cx="930867" cy="448811"/>
          </a:xfrm>
          <a:prstGeom prst="rect">
            <a:avLst/>
          </a:prstGeom>
        </p:spPr>
      </p:pic>
      <p:pic>
        <p:nvPicPr>
          <p:cNvPr id="3074" name="Picture 2">
            <a:extLst>
              <a:ext uri="{FF2B5EF4-FFF2-40B4-BE49-F238E27FC236}">
                <a16:creationId xmlns:a16="http://schemas.microsoft.com/office/drawing/2014/main" id="{CD8BFB51-B0AE-8572-5315-507CC9632F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2690" y="1807717"/>
            <a:ext cx="5871309" cy="3891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58018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690F96-26E1-A688-3203-996357B0966F}"/>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9DD132FA-DC9F-6905-3CB2-1EA56CF9CAFB}"/>
              </a:ext>
            </a:extLst>
          </p:cNvPr>
          <p:cNvSpPr txBox="1">
            <a:spLocks/>
          </p:cNvSpPr>
          <p:nvPr/>
        </p:nvSpPr>
        <p:spPr>
          <a:xfrm>
            <a:off x="508000" y="139700"/>
            <a:ext cx="11059715" cy="1158240"/>
          </a:xfrm>
          <a:prstGeom prst="rect">
            <a:avLst/>
          </a:prstGeom>
          <a:ln w="12700">
            <a:miter lim="400000"/>
          </a:ln>
        </p:spPr>
        <p:txBody>
          <a:bodyPr lIns="0" tIns="0" rIns="0" bIns="0" anchor="t">
            <a:normAutofit/>
          </a:bodyPr>
          <a:lstStyle>
            <a:lvl1pPr defTabSz="609600">
              <a:spcBef>
                <a:spcPts val="0"/>
              </a:spcBef>
              <a:defRPr sz="39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defTabSz="609600">
              <a:spcBef>
                <a:spcPts val="0"/>
              </a:spcBef>
              <a:defRPr sz="3300" b="1">
                <a:solidFill>
                  <a:srgbClr val="535353"/>
                </a:solidFill>
                <a:latin typeface="Helvetica"/>
                <a:ea typeface="Helvetica"/>
                <a:cs typeface="Helvetica"/>
                <a:sym typeface="Helvetica"/>
              </a:defRPr>
            </a:lvl2pPr>
            <a:lvl3pPr defTabSz="609600">
              <a:spcBef>
                <a:spcPts val="0"/>
              </a:spcBef>
              <a:defRPr sz="3300" b="1">
                <a:solidFill>
                  <a:srgbClr val="535353"/>
                </a:solidFill>
                <a:latin typeface="Helvetica"/>
                <a:ea typeface="Helvetica"/>
                <a:cs typeface="Helvetica"/>
                <a:sym typeface="Helvetica"/>
              </a:defRPr>
            </a:lvl3pPr>
            <a:lvl4pPr defTabSz="609600">
              <a:spcBef>
                <a:spcPts val="0"/>
              </a:spcBef>
              <a:defRPr sz="3300" b="1">
                <a:solidFill>
                  <a:srgbClr val="535353"/>
                </a:solidFill>
                <a:latin typeface="Helvetica"/>
                <a:ea typeface="Helvetica"/>
                <a:cs typeface="Helvetica"/>
                <a:sym typeface="Helvetica"/>
              </a:defRPr>
            </a:lvl4pPr>
            <a:lvl5pPr defTabSz="609600">
              <a:spcBef>
                <a:spcPts val="0"/>
              </a:spcBef>
              <a:defRPr sz="3300" b="1">
                <a:solidFill>
                  <a:srgbClr val="535353"/>
                </a:solidFill>
                <a:latin typeface="Helvetica"/>
                <a:ea typeface="Helvetica"/>
                <a:cs typeface="Helvetica"/>
                <a:sym typeface="Helvetica"/>
              </a:defRPr>
            </a:lvl5pPr>
            <a:lvl6pPr defTabSz="609600">
              <a:spcBef>
                <a:spcPts val="0"/>
              </a:spcBef>
              <a:defRPr sz="3300" b="1">
                <a:solidFill>
                  <a:srgbClr val="535353"/>
                </a:solidFill>
                <a:latin typeface="Helvetica"/>
                <a:ea typeface="Helvetica"/>
                <a:cs typeface="Helvetica"/>
                <a:sym typeface="Helvetica"/>
              </a:defRPr>
            </a:lvl6pPr>
            <a:lvl7pPr defTabSz="609600">
              <a:spcBef>
                <a:spcPts val="0"/>
              </a:spcBef>
              <a:defRPr sz="3300" b="1">
                <a:solidFill>
                  <a:srgbClr val="535353"/>
                </a:solidFill>
                <a:latin typeface="Helvetica"/>
                <a:ea typeface="Helvetica"/>
                <a:cs typeface="Helvetica"/>
                <a:sym typeface="Helvetica"/>
              </a:defRPr>
            </a:lvl7pPr>
            <a:lvl8pPr defTabSz="609600">
              <a:spcBef>
                <a:spcPts val="0"/>
              </a:spcBef>
              <a:defRPr sz="3300" b="1">
                <a:solidFill>
                  <a:srgbClr val="535353"/>
                </a:solidFill>
                <a:latin typeface="Helvetica"/>
                <a:ea typeface="Helvetica"/>
                <a:cs typeface="Helvetica"/>
                <a:sym typeface="Helvetica"/>
              </a:defRPr>
            </a:lvl8pPr>
            <a:lvl9pPr defTabSz="609600">
              <a:spcBef>
                <a:spcPts val="0"/>
              </a:spcBef>
              <a:defRPr sz="3300" b="1">
                <a:solidFill>
                  <a:srgbClr val="535353"/>
                </a:solidFill>
                <a:latin typeface="Helvetica"/>
                <a:ea typeface="Helvetica"/>
                <a:cs typeface="Helvetica"/>
                <a:sym typeface="Helvetica"/>
              </a:defRPr>
            </a:lvl9pPr>
          </a:lstStyle>
          <a:p>
            <a:r>
              <a:rPr lang="en-US"/>
              <a:t>WCL LPDDR5x T3 Memory specification</a:t>
            </a:r>
          </a:p>
        </p:txBody>
      </p:sp>
      <p:graphicFrame>
        <p:nvGraphicFramePr>
          <p:cNvPr id="7" name="Content Placeholder 4">
            <a:extLst>
              <a:ext uri="{FF2B5EF4-FFF2-40B4-BE49-F238E27FC236}">
                <a16:creationId xmlns:a16="http://schemas.microsoft.com/office/drawing/2014/main" id="{C240AB35-EC44-7BA1-D25E-D9AEA344F3E3}"/>
              </a:ext>
            </a:extLst>
          </p:cNvPr>
          <p:cNvGraphicFramePr>
            <a:graphicFrameLocks/>
          </p:cNvGraphicFramePr>
          <p:nvPr>
            <p:extLst>
              <p:ext uri="{D42A27DB-BD31-4B8C-83A1-F6EECF244321}">
                <p14:modId xmlns:p14="http://schemas.microsoft.com/office/powerpoint/2010/main" val="2867633139"/>
              </p:ext>
            </p:extLst>
          </p:nvPr>
        </p:nvGraphicFramePr>
        <p:xfrm>
          <a:off x="216936" y="1881291"/>
          <a:ext cx="7450687" cy="2392346"/>
        </p:xfrm>
        <a:graphic>
          <a:graphicData uri="http://schemas.openxmlformats.org/drawingml/2006/table">
            <a:tbl>
              <a:tblPr firstRow="1" bandRow="1">
                <a:tableStyleId>{93296810-A885-4BE3-A3E7-6D5BEEA58F35}</a:tableStyleId>
              </a:tblPr>
              <a:tblGrid>
                <a:gridCol w="1549746">
                  <a:extLst>
                    <a:ext uri="{9D8B030D-6E8A-4147-A177-3AD203B41FA5}">
                      <a16:colId xmlns:a16="http://schemas.microsoft.com/office/drawing/2014/main" val="20000"/>
                    </a:ext>
                  </a:extLst>
                </a:gridCol>
                <a:gridCol w="5900941">
                  <a:extLst>
                    <a:ext uri="{9D8B030D-6E8A-4147-A177-3AD203B41FA5}">
                      <a16:colId xmlns:a16="http://schemas.microsoft.com/office/drawing/2014/main" val="20001"/>
                    </a:ext>
                  </a:extLst>
                </a:gridCol>
              </a:tblGrid>
              <a:tr h="355504">
                <a:tc gridSpan="2">
                  <a:txBody>
                    <a:bodyPr/>
                    <a:lstStyle/>
                    <a:p>
                      <a:pPr algn="ctr"/>
                      <a:r>
                        <a:rPr lang="en-US" sz="1500"/>
                        <a:t>WCL LP5x T3 memory details</a:t>
                      </a:r>
                    </a:p>
                  </a:txBody>
                  <a:tcPr/>
                </a:tc>
                <a:tc hMerge="1">
                  <a:txBody>
                    <a:bodyPr/>
                    <a:lstStyle/>
                    <a:p>
                      <a:endParaRPr lang="en-US"/>
                    </a:p>
                  </a:txBody>
                  <a:tcPr/>
                </a:tc>
                <a:extLst>
                  <a:ext uri="{0D108BD9-81ED-4DB2-BD59-A6C34878D82A}">
                    <a16:rowId xmlns:a16="http://schemas.microsoft.com/office/drawing/2014/main" val="10000"/>
                  </a:ext>
                </a:extLst>
              </a:tr>
              <a:tr h="319893">
                <a:tc>
                  <a:txBody>
                    <a:bodyPr/>
                    <a:lstStyle/>
                    <a:p>
                      <a:pPr algn="l"/>
                      <a:r>
                        <a:rPr lang="en-US" sz="1500">
                          <a:solidFill>
                            <a:schemeClr val="bg2"/>
                          </a:solidFill>
                        </a:rPr>
                        <a:t>Type</a:t>
                      </a:r>
                    </a:p>
                  </a:txBody>
                  <a:tcPr anchor="ctr"/>
                </a:tc>
                <a:tc>
                  <a:txBody>
                    <a:bodyPr/>
                    <a:lstStyle/>
                    <a:p>
                      <a:pPr algn="l"/>
                      <a:r>
                        <a:rPr lang="en-US" sz="1500">
                          <a:solidFill>
                            <a:schemeClr val="bg2"/>
                          </a:solidFill>
                        </a:rPr>
                        <a:t>LPDDR5x 2x32, 2 DRAMs per channel</a:t>
                      </a:r>
                    </a:p>
                  </a:txBody>
                  <a:tcPr anchor="ctr"/>
                </a:tc>
                <a:extLst>
                  <a:ext uri="{0D108BD9-81ED-4DB2-BD59-A6C34878D82A}">
                    <a16:rowId xmlns:a16="http://schemas.microsoft.com/office/drawing/2014/main" val="10001"/>
                  </a:ext>
                </a:extLst>
              </a:tr>
              <a:tr h="319893">
                <a:tc>
                  <a:txBody>
                    <a:bodyPr/>
                    <a:lstStyle/>
                    <a:p>
                      <a:pPr algn="l"/>
                      <a:r>
                        <a:rPr lang="en-US" sz="1500">
                          <a:solidFill>
                            <a:schemeClr val="bg2"/>
                          </a:solidFill>
                        </a:rPr>
                        <a:t>Topology</a:t>
                      </a:r>
                    </a:p>
                  </a:txBody>
                  <a:tcPr anchor="ctr"/>
                </a:tc>
                <a:tc>
                  <a:txBody>
                    <a:bodyPr/>
                    <a:lstStyle/>
                    <a:p>
                      <a:pPr algn="l"/>
                      <a:r>
                        <a:rPr lang="en-US" sz="1500">
                          <a:solidFill>
                            <a:schemeClr val="bg2"/>
                          </a:solidFill>
                        </a:rPr>
                        <a:t>Non-Interleaved routing</a:t>
                      </a:r>
                    </a:p>
                  </a:txBody>
                  <a:tcPr anchor="ctr"/>
                </a:tc>
                <a:extLst>
                  <a:ext uri="{0D108BD9-81ED-4DB2-BD59-A6C34878D82A}">
                    <a16:rowId xmlns:a16="http://schemas.microsoft.com/office/drawing/2014/main" val="10002"/>
                  </a:ext>
                </a:extLst>
              </a:tr>
              <a:tr h="363428">
                <a:tc>
                  <a:txBody>
                    <a:bodyPr/>
                    <a:lstStyle/>
                    <a:p>
                      <a:pPr algn="l"/>
                      <a:r>
                        <a:rPr lang="en-US" sz="1500">
                          <a:solidFill>
                            <a:schemeClr val="bg2"/>
                          </a:solidFill>
                        </a:rPr>
                        <a:t>Size</a:t>
                      </a:r>
                    </a:p>
                  </a:txBody>
                  <a:tcPr anchor="ctr"/>
                </a:tc>
                <a:tc>
                  <a:txBody>
                    <a:bodyPr/>
                    <a:lstStyle/>
                    <a:p>
                      <a:pPr algn="l"/>
                      <a:r>
                        <a:rPr lang="en-US" sz="1500">
                          <a:solidFill>
                            <a:schemeClr val="bg2"/>
                          </a:solidFill>
                        </a:rPr>
                        <a:t>Total Boot kit support 16GB (8GB per DRAM)</a:t>
                      </a:r>
                    </a:p>
                  </a:txBody>
                  <a:tcPr anchor="ctr"/>
                </a:tc>
                <a:extLst>
                  <a:ext uri="{0D108BD9-81ED-4DB2-BD59-A6C34878D82A}">
                    <a16:rowId xmlns:a16="http://schemas.microsoft.com/office/drawing/2014/main" val="10003"/>
                  </a:ext>
                </a:extLst>
              </a:tr>
              <a:tr h="393254">
                <a:tc>
                  <a:txBody>
                    <a:bodyPr/>
                    <a:lstStyle/>
                    <a:p>
                      <a:pPr algn="l"/>
                      <a:r>
                        <a:rPr lang="en-US" sz="1500">
                          <a:solidFill>
                            <a:schemeClr val="bg2"/>
                          </a:solidFill>
                        </a:rPr>
                        <a:t>Placement</a:t>
                      </a:r>
                    </a:p>
                  </a:txBody>
                  <a:tcPr anchor="ctr"/>
                </a:tc>
                <a:tc>
                  <a:txBody>
                    <a:bodyPr/>
                    <a:lstStyle/>
                    <a:p>
                      <a:pPr algn="l"/>
                      <a:r>
                        <a:rPr lang="en-US" sz="1500" kern="1200">
                          <a:solidFill>
                            <a:schemeClr val="bg2"/>
                          </a:solidFill>
                        </a:rPr>
                        <a:t>Device down / Socketed</a:t>
                      </a:r>
                      <a:endParaRPr lang="en-US" sz="1500" kern="1200">
                        <a:solidFill>
                          <a:schemeClr val="bg2"/>
                        </a:solidFill>
                        <a:latin typeface="+mn-lt"/>
                        <a:ea typeface="+mn-ea"/>
                        <a:cs typeface="+mn-cs"/>
                      </a:endParaRPr>
                    </a:p>
                  </a:txBody>
                  <a:tcPr anchor="ctr"/>
                </a:tc>
                <a:extLst>
                  <a:ext uri="{0D108BD9-81ED-4DB2-BD59-A6C34878D82A}">
                    <a16:rowId xmlns:a16="http://schemas.microsoft.com/office/drawing/2014/main" val="10004"/>
                  </a:ext>
                </a:extLst>
              </a:tr>
              <a:tr h="314960">
                <a:tc>
                  <a:txBody>
                    <a:bodyPr/>
                    <a:lstStyle/>
                    <a:p>
                      <a:pPr algn="l"/>
                      <a:r>
                        <a:rPr lang="en-US" sz="1500">
                          <a:solidFill>
                            <a:schemeClr val="bg2"/>
                          </a:solidFill>
                        </a:rPr>
                        <a:t>POR SPEED</a:t>
                      </a:r>
                    </a:p>
                  </a:txBody>
                  <a:tcPr anchor="ct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1500" kern="1200">
                          <a:solidFill>
                            <a:schemeClr val="bg2"/>
                          </a:solidFill>
                        </a:rPr>
                        <a:t>8000MT/s (iPOR), 6800MT/s (ePOR)</a:t>
                      </a:r>
                      <a:endParaRPr lang="en-US" sz="1500" kern="1200">
                        <a:solidFill>
                          <a:schemeClr val="bg2"/>
                        </a:solidFill>
                        <a:latin typeface="+mn-lt"/>
                        <a:ea typeface="+mn-ea"/>
                        <a:cs typeface="+mn-cs"/>
                      </a:endParaRPr>
                    </a:p>
                  </a:txBody>
                  <a:tcPr anchor="ctr"/>
                </a:tc>
                <a:extLst>
                  <a:ext uri="{0D108BD9-81ED-4DB2-BD59-A6C34878D82A}">
                    <a16:rowId xmlns:a16="http://schemas.microsoft.com/office/drawing/2014/main" val="10005"/>
                  </a:ext>
                </a:extLst>
              </a:tr>
              <a:tr h="314960">
                <a:tc>
                  <a:txBody>
                    <a:bodyPr/>
                    <a:lstStyle/>
                    <a:p>
                      <a:pPr algn="l"/>
                      <a:r>
                        <a:rPr lang="en-US" sz="1500">
                          <a:solidFill>
                            <a:schemeClr val="bg2"/>
                          </a:solidFill>
                        </a:rPr>
                        <a:t>MPN</a:t>
                      </a:r>
                    </a:p>
                  </a:txBody>
                  <a:tcPr anchor="ctr"/>
                </a:tc>
                <a:tc>
                  <a:txBody>
                    <a:bodyPr/>
                    <a:lstStyle/>
                    <a:p>
                      <a:pPr algn="l"/>
                      <a:r>
                        <a:rPr lang="en-US" sz="1500" kern="1200">
                          <a:solidFill>
                            <a:schemeClr val="bg2"/>
                          </a:solidFill>
                        </a:rPr>
                        <a:t>SK Hynix - H58G66BK8BX067 (8500MT/s)</a:t>
                      </a:r>
                      <a:endParaRPr lang="en-US" sz="1500" kern="1200">
                        <a:solidFill>
                          <a:schemeClr val="bg2"/>
                        </a:solidFill>
                        <a:latin typeface="+mn-lt"/>
                        <a:ea typeface="+mn-ea"/>
                        <a:cs typeface="+mn-cs"/>
                      </a:endParaRPr>
                    </a:p>
                  </a:txBody>
                  <a:tcPr anchor="ctr"/>
                </a:tc>
                <a:extLst>
                  <a:ext uri="{0D108BD9-81ED-4DB2-BD59-A6C34878D82A}">
                    <a16:rowId xmlns:a16="http://schemas.microsoft.com/office/drawing/2014/main" val="10006"/>
                  </a:ext>
                </a:extLst>
              </a:tr>
            </a:tbl>
          </a:graphicData>
        </a:graphic>
      </p:graphicFrame>
      <p:sp>
        <p:nvSpPr>
          <p:cNvPr id="9" name="Slide Number Placeholder 3">
            <a:extLst>
              <a:ext uri="{FF2B5EF4-FFF2-40B4-BE49-F238E27FC236}">
                <a16:creationId xmlns:a16="http://schemas.microsoft.com/office/drawing/2014/main" id="{55DEDA30-8B9D-60CE-F8A2-C11E28A1E6DB}"/>
              </a:ext>
            </a:extLst>
          </p:cNvPr>
          <p:cNvSpPr txBox="1">
            <a:spLocks/>
          </p:cNvSpPr>
          <p:nvPr/>
        </p:nvSpPr>
        <p:spPr>
          <a:xfrm>
            <a:off x="9163136" y="6456192"/>
            <a:ext cx="2844800" cy="365125"/>
          </a:xfrm>
          <a:prstGeom prst="rect">
            <a:avLst/>
          </a:prstGeom>
        </p:spPr>
        <p:txBody>
          <a:bodyPr vert="horz" lIns="0" tIns="0" rIns="0" bIns="0" rtlCol="0" anchor="ctr"/>
          <a:lstStyle>
            <a:defPPr>
              <a:defRPr lang="en-US"/>
            </a:defPPr>
            <a:lvl1pPr marL="0" algn="r" defTabSz="914400" rtl="0" eaLnBrk="1" latinLnBrk="0" hangingPunct="1">
              <a:defRPr sz="1600" kern="1200">
                <a:solidFill>
                  <a:schemeClr val="bg1"/>
                </a:solidFill>
                <a:latin typeface="+mn-lt"/>
                <a:ea typeface="+mn-ea"/>
                <a:cs typeface="Intel Cle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9570"/>
            <a:fld id="{EE2556C5-CE8C-6547-B838-EA80C61A4AF7}" type="slidenum">
              <a:rPr lang="en-US" sz="1067">
                <a:solidFill>
                  <a:prstClr val="white"/>
                </a:solidFill>
                <a:latin typeface="Intel Clear"/>
              </a:rPr>
              <a:pPr defTabSz="609570"/>
              <a:t>29</a:t>
            </a:fld>
            <a:endParaRPr lang="en-US" sz="1067">
              <a:solidFill>
                <a:prstClr val="white"/>
              </a:solidFill>
              <a:latin typeface="Intel Clear"/>
            </a:endParaRPr>
          </a:p>
        </p:txBody>
      </p:sp>
      <p:sp>
        <p:nvSpPr>
          <p:cNvPr id="24" name="TextBox 23">
            <a:extLst>
              <a:ext uri="{FF2B5EF4-FFF2-40B4-BE49-F238E27FC236}">
                <a16:creationId xmlns:a16="http://schemas.microsoft.com/office/drawing/2014/main" id="{581E8857-C121-FFA5-C9FE-141760904C75}"/>
              </a:ext>
            </a:extLst>
          </p:cNvPr>
          <p:cNvSpPr txBox="1"/>
          <p:nvPr/>
        </p:nvSpPr>
        <p:spPr>
          <a:xfrm>
            <a:off x="7919523" y="5752980"/>
            <a:ext cx="3974640" cy="314830"/>
          </a:xfrm>
          <a:prstGeom prst="rect">
            <a:avLst/>
          </a:prstGeom>
        </p:spPr>
        <p:txBody>
          <a:bodyPr wrap="square">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a:defRPr sz="1600" b="1">
                <a:solidFill>
                  <a:schemeClr val="bg2"/>
                </a:solidFill>
                <a:latin typeface="Intel Clear Light" panose="020B0404020203020204" pitchFamily="34" charset="0"/>
                <a:ea typeface="Intel Clear Light" panose="020B0404020203020204" pitchFamily="34" charset="0"/>
                <a:cs typeface="Intel Clear" panose="020B0604020203020204" pitchFamily="34" charset="0"/>
              </a:defRPr>
            </a:lvl1pPr>
          </a:lstStyle>
          <a:p>
            <a:r>
              <a:rPr lang="en-US"/>
              <a:t>WCL LPDDR5x 2x32 for WCL RVP2</a:t>
            </a:r>
          </a:p>
        </p:txBody>
      </p:sp>
      <p:pic>
        <p:nvPicPr>
          <p:cNvPr id="3" name="Picture 2">
            <a:extLst>
              <a:ext uri="{FF2B5EF4-FFF2-40B4-BE49-F238E27FC236}">
                <a16:creationId xmlns:a16="http://schemas.microsoft.com/office/drawing/2014/main" id="{0C31E516-9D5B-26B9-97F2-00E738359C55}"/>
              </a:ext>
            </a:extLst>
          </p:cNvPr>
          <p:cNvPicPr>
            <a:picLocks noChangeAspect="1"/>
          </p:cNvPicPr>
          <p:nvPr/>
        </p:nvPicPr>
        <p:blipFill>
          <a:blip r:embed="rId2"/>
          <a:stretch>
            <a:fillRect/>
          </a:stretch>
        </p:blipFill>
        <p:spPr>
          <a:xfrm>
            <a:off x="3235003" y="6409189"/>
            <a:ext cx="930867" cy="448811"/>
          </a:xfrm>
          <a:prstGeom prst="rect">
            <a:avLst/>
          </a:prstGeom>
        </p:spPr>
      </p:pic>
      <p:pic>
        <p:nvPicPr>
          <p:cNvPr id="4" name="Picture 3">
            <a:extLst>
              <a:ext uri="{FF2B5EF4-FFF2-40B4-BE49-F238E27FC236}">
                <a16:creationId xmlns:a16="http://schemas.microsoft.com/office/drawing/2014/main" id="{91553277-8DF2-A491-5C58-890EEE35DFA6}"/>
              </a:ext>
            </a:extLst>
          </p:cNvPr>
          <p:cNvPicPr>
            <a:picLocks noChangeAspect="1"/>
          </p:cNvPicPr>
          <p:nvPr/>
        </p:nvPicPr>
        <p:blipFill>
          <a:blip r:embed="rId3"/>
          <a:stretch>
            <a:fillRect/>
          </a:stretch>
        </p:blipFill>
        <p:spPr>
          <a:xfrm>
            <a:off x="7816653" y="1881291"/>
            <a:ext cx="3798137" cy="3798137"/>
          </a:xfrm>
          <a:prstGeom prst="rect">
            <a:avLst/>
          </a:prstGeom>
        </p:spPr>
      </p:pic>
    </p:spTree>
    <p:extLst>
      <p:ext uri="{BB962C8B-B14F-4D97-AF65-F5344CB8AC3E}">
        <p14:creationId xmlns:p14="http://schemas.microsoft.com/office/powerpoint/2010/main" val="2848780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0000" y="117013"/>
            <a:ext cx="10972800" cy="619276"/>
          </a:xfrm>
          <a:ln w="12700">
            <a:miter lim="400000"/>
          </a:ln>
        </p:spPr>
        <p:txBody>
          <a:bodyPr lIns="0" tIns="0" rIns="0" bIns="0" anchor="ctr">
            <a:normAutofit fontScale="97500"/>
          </a:bodyPr>
          <a:lstStyle/>
          <a:p>
            <a:pPr rtl="0"/>
            <a:r>
              <a:rPr lang="en-US">
                <a:solidFill>
                  <a:schemeClr val="bg2"/>
                </a:solidFill>
                <a:latin typeface="Intel Clear Light" panose="020B0404020203020204" pitchFamily="34" charset="0"/>
                <a:cs typeface="Intel Clear Light" panose="020B0404020203020204" pitchFamily="34" charset="0"/>
              </a:rPr>
              <a:t>WCL RVP Key Contacts</a:t>
            </a:r>
          </a:p>
        </p:txBody>
      </p:sp>
      <p:sp>
        <p:nvSpPr>
          <p:cNvPr id="4" name="Content Placeholder 3"/>
          <p:cNvSpPr>
            <a:spLocks noGrp="1"/>
          </p:cNvSpPr>
          <p:nvPr>
            <p:ph sz="quarter" idx="13"/>
          </p:nvPr>
        </p:nvSpPr>
        <p:spPr>
          <a:xfrm>
            <a:off x="460000" y="1044193"/>
            <a:ext cx="3407922" cy="4769613"/>
          </a:xfrm>
        </p:spPr>
        <p:txBody>
          <a:bodyPr>
            <a:normAutofit/>
          </a:bodyPr>
          <a:lstStyle/>
          <a:p>
            <a:pPr marL="0" indent="0">
              <a:lnSpc>
                <a:spcPct val="80000"/>
              </a:lnSpc>
              <a:buNone/>
            </a:pPr>
            <a:r>
              <a:rPr lang="en-US" sz="1600" b="1">
                <a:solidFill>
                  <a:schemeClr val="bg2"/>
                </a:solidFill>
                <a:cs typeface="Intel Clear" panose="020B0604020203020204" pitchFamily="34" charset="0"/>
              </a:rPr>
              <a:t>Program Management Team</a:t>
            </a:r>
          </a:p>
          <a:p>
            <a:pPr marL="266700" lvl="1" indent="-266700"/>
            <a:r>
              <a:rPr lang="en-IN" sz="1600">
                <a:solidFill>
                  <a:schemeClr val="bg2"/>
                </a:solidFill>
                <a:cs typeface="Intel Clear" panose="020B0604020203020204" pitchFamily="34" charset="0"/>
              </a:rPr>
              <a:t>Sundarabhattar, Sinkaravelan </a:t>
            </a:r>
            <a:r>
              <a:rPr lang="pt-BR" sz="1600" b="1">
                <a:solidFill>
                  <a:srgbClr val="004A86"/>
                </a:solidFill>
                <a:cs typeface="Intel Clear" panose="020B0604020203020204" pitchFamily="34" charset="0"/>
              </a:rPr>
              <a:t>[BA]</a:t>
            </a:r>
            <a:r>
              <a:rPr lang="en-IN" sz="1600" b="1">
                <a:solidFill>
                  <a:srgbClr val="004A86"/>
                </a:solidFill>
                <a:cs typeface="Intel Clear" panose="020B0604020203020204" pitchFamily="34" charset="0"/>
              </a:rPr>
              <a:t> </a:t>
            </a:r>
          </a:p>
          <a:p>
            <a:pPr marL="0" lvl="1" indent="0">
              <a:buNone/>
            </a:pPr>
            <a:r>
              <a:rPr lang="en-US" sz="1600" b="1">
                <a:solidFill>
                  <a:schemeClr val="bg2"/>
                </a:solidFill>
                <a:cs typeface="Intel Clear" panose="020B0604020203020204" pitchFamily="34" charset="0"/>
              </a:rPr>
              <a:t>Design/Engineering </a:t>
            </a:r>
            <a:r>
              <a:rPr lang="en-US" sz="1700" b="1">
                <a:solidFill>
                  <a:schemeClr val="bg2"/>
                </a:solidFill>
                <a:cs typeface="Intel Clear" panose="020B0604020203020204" pitchFamily="34" charset="0"/>
              </a:rPr>
              <a:t>Manager</a:t>
            </a:r>
            <a:r>
              <a:rPr lang="en-US" sz="1600" b="1">
                <a:solidFill>
                  <a:schemeClr val="bg2"/>
                </a:solidFill>
                <a:cs typeface="Intel Clear" panose="020B0604020203020204" pitchFamily="34" charset="0"/>
              </a:rPr>
              <a:t> </a:t>
            </a:r>
          </a:p>
          <a:p>
            <a:pPr marL="241300" lvl="1" indent="-241300">
              <a:lnSpc>
                <a:spcPct val="80000"/>
              </a:lnSpc>
            </a:pPr>
            <a:r>
              <a:rPr lang="en-US" sz="1600">
                <a:solidFill>
                  <a:schemeClr val="bg2"/>
                </a:solidFill>
                <a:cs typeface="Intel Clear" panose="020B0604020203020204" pitchFamily="34" charset="0"/>
              </a:rPr>
              <a:t>Liew, Jia Lin </a:t>
            </a:r>
            <a:r>
              <a:rPr lang="en-US" sz="1600" b="1">
                <a:solidFill>
                  <a:srgbClr val="004A86"/>
                </a:solidFill>
                <a:cs typeface="Intel Clear" panose="020B0604020203020204" pitchFamily="34" charset="0"/>
              </a:rPr>
              <a:t>[PG]</a:t>
            </a:r>
          </a:p>
          <a:p>
            <a:pPr marL="0" indent="0">
              <a:lnSpc>
                <a:spcPct val="80000"/>
              </a:lnSpc>
              <a:buNone/>
            </a:pPr>
            <a:r>
              <a:rPr lang="en-US" sz="1600" b="1">
                <a:solidFill>
                  <a:schemeClr val="bg2"/>
                </a:solidFill>
                <a:cs typeface="Intel Clear" panose="020B0604020203020204" pitchFamily="34" charset="0"/>
              </a:rPr>
              <a:t>RVP Architect:</a:t>
            </a:r>
          </a:p>
          <a:p>
            <a:pPr marL="266700" lvl="1" indent="-266700">
              <a:lnSpc>
                <a:spcPct val="80000"/>
              </a:lnSpc>
            </a:pPr>
            <a:r>
              <a:rPr lang="pt-BR" sz="1600">
                <a:solidFill>
                  <a:schemeClr val="bg2"/>
                </a:solidFill>
                <a:cs typeface="Intel Clear" panose="020B0604020203020204" pitchFamily="34" charset="0"/>
              </a:rPr>
              <a:t>Sharma, Deepak </a:t>
            </a:r>
            <a:r>
              <a:rPr lang="pt-BR" sz="1600" b="1">
                <a:solidFill>
                  <a:srgbClr val="004A86"/>
                </a:solidFill>
                <a:cs typeface="Intel Clear" panose="020B0604020203020204" pitchFamily="34" charset="0"/>
              </a:rPr>
              <a:t>[BA]</a:t>
            </a:r>
          </a:p>
          <a:p>
            <a:pPr marL="266700" lvl="1" indent="-266700">
              <a:lnSpc>
                <a:spcPct val="80000"/>
              </a:lnSpc>
            </a:pPr>
            <a:r>
              <a:rPr lang="pt-BR" sz="1600">
                <a:solidFill>
                  <a:schemeClr val="bg2"/>
                </a:solidFill>
                <a:cs typeface="Intel Clear" panose="020B0604020203020204" pitchFamily="34" charset="0"/>
              </a:rPr>
              <a:t>Parameswaran, Pharveen </a:t>
            </a:r>
            <a:r>
              <a:rPr lang="pt-BR" sz="1600" b="1">
                <a:solidFill>
                  <a:srgbClr val="004A86"/>
                </a:solidFill>
                <a:cs typeface="Intel Clear" panose="020B0604020203020204" pitchFamily="34" charset="0"/>
              </a:rPr>
              <a:t>[PG]</a:t>
            </a:r>
          </a:p>
          <a:p>
            <a:pPr marL="0" indent="0">
              <a:lnSpc>
                <a:spcPct val="80000"/>
              </a:lnSpc>
              <a:buNone/>
            </a:pPr>
            <a:r>
              <a:rPr lang="en-US" sz="1600" b="1">
                <a:solidFill>
                  <a:schemeClr val="bg2"/>
                </a:solidFill>
                <a:cs typeface="Intel Clear" panose="020B0604020203020204" pitchFamily="34" charset="0"/>
              </a:rPr>
              <a:t>PD Architect:</a:t>
            </a:r>
          </a:p>
          <a:p>
            <a:pPr marL="266700" lvl="1" indent="-266700">
              <a:lnSpc>
                <a:spcPct val="80000"/>
              </a:lnSpc>
            </a:pPr>
            <a:r>
              <a:rPr lang="en-US" sz="1600">
                <a:solidFill>
                  <a:schemeClr val="bg2"/>
                </a:solidFill>
                <a:cs typeface="Intel Clear" panose="020B0604020203020204" pitchFamily="34" charset="0"/>
              </a:rPr>
              <a:t>Tan, Adrian </a:t>
            </a:r>
            <a:r>
              <a:rPr lang="pt-BR" sz="1600" b="1">
                <a:solidFill>
                  <a:srgbClr val="004A86"/>
                </a:solidFill>
                <a:cs typeface="Intel Clear" panose="020B0604020203020204" pitchFamily="34" charset="0"/>
              </a:rPr>
              <a:t>[PG]</a:t>
            </a:r>
            <a:endParaRPr lang="en-US" sz="1600">
              <a:solidFill>
                <a:schemeClr val="bg2"/>
              </a:solidFill>
              <a:cs typeface="Intel Clear" panose="020B0604020203020204" pitchFamily="34" charset="0"/>
            </a:endParaRPr>
          </a:p>
          <a:p>
            <a:pPr marL="0" lvl="1" indent="0">
              <a:lnSpc>
                <a:spcPct val="80000"/>
              </a:lnSpc>
              <a:buNone/>
            </a:pPr>
            <a:r>
              <a:rPr lang="en-US" sz="1600" b="1">
                <a:solidFill>
                  <a:schemeClr val="bg2"/>
                </a:solidFill>
                <a:cs typeface="Intel Clear" panose="020B0604020203020204" pitchFamily="34" charset="0"/>
              </a:rPr>
              <a:t>DE Lead:</a:t>
            </a:r>
          </a:p>
          <a:p>
            <a:pPr marL="266700" lvl="1" indent="-266700">
              <a:lnSpc>
                <a:spcPct val="80000"/>
              </a:lnSpc>
            </a:pPr>
            <a:r>
              <a:rPr lang="en-US" sz="1600">
                <a:solidFill>
                  <a:schemeClr val="bg2"/>
                </a:solidFill>
                <a:cs typeface="Intel Clear" panose="020B0604020203020204" pitchFamily="34" charset="0"/>
              </a:rPr>
              <a:t>Zakaria, Anas </a:t>
            </a:r>
            <a:r>
              <a:rPr lang="pt-BR" sz="1600" b="1">
                <a:solidFill>
                  <a:srgbClr val="004A86"/>
                </a:solidFill>
                <a:cs typeface="Intel Clear" panose="020B0604020203020204" pitchFamily="34" charset="0"/>
              </a:rPr>
              <a:t>[PG]</a:t>
            </a:r>
          </a:p>
          <a:p>
            <a:pPr marL="0" lvl="1" indent="0">
              <a:lnSpc>
                <a:spcPct val="80000"/>
              </a:lnSpc>
              <a:buNone/>
            </a:pPr>
            <a:r>
              <a:rPr lang="en-US" sz="1600" b="1">
                <a:solidFill>
                  <a:schemeClr val="bg2"/>
                </a:solidFill>
                <a:cs typeface="Intel Clear" panose="020B0604020203020204" pitchFamily="34" charset="0"/>
              </a:rPr>
              <a:t>PD Lead:</a:t>
            </a:r>
          </a:p>
          <a:p>
            <a:pPr marL="228594" indent="-228594">
              <a:buFont typeface="Arial" panose="020B0604020202020204" pitchFamily="34" charset="0"/>
              <a:buChar char="•"/>
            </a:pPr>
            <a:r>
              <a:rPr lang="fi-FI" sz="1600">
                <a:solidFill>
                  <a:schemeClr val="bg2"/>
                </a:solidFill>
                <a:latin typeface="Intel Clear Light" panose="020B0404020203020204" pitchFamily="34" charset="0"/>
                <a:ea typeface="Intel Clear Light" panose="020B0404020203020204" pitchFamily="34" charset="0"/>
              </a:rPr>
              <a:t>Au, Chun Ming </a:t>
            </a:r>
            <a:r>
              <a:rPr lang="pt-BR" sz="1600" b="1">
                <a:solidFill>
                  <a:srgbClr val="004A86"/>
                </a:solidFill>
                <a:cs typeface="Intel Clear" panose="020B0604020203020204" pitchFamily="34" charset="0"/>
              </a:rPr>
              <a:t>[PG]</a:t>
            </a:r>
          </a:p>
        </p:txBody>
      </p:sp>
      <p:sp>
        <p:nvSpPr>
          <p:cNvPr id="8" name="Content Placeholder 3"/>
          <p:cNvSpPr txBox="1">
            <a:spLocks/>
          </p:cNvSpPr>
          <p:nvPr/>
        </p:nvSpPr>
        <p:spPr>
          <a:xfrm>
            <a:off x="7527013" y="978023"/>
            <a:ext cx="4037862" cy="5431166"/>
          </a:xfrm>
          <a:prstGeom prst="rect">
            <a:avLst/>
          </a:prstGeom>
        </p:spPr>
        <p:txBody>
          <a:bodyPr vert="horz" lIns="0" tIns="0" rIns="0" bIns="0" rtlCol="0">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228594" indent="-228594" defTabSz="457200" eaLnBrk="1" hangingPunct="1">
              <a:spcBef>
                <a:spcPts val="1200"/>
              </a:spcBef>
              <a:buFont typeface="Arial" panose="020B0604020202020204" pitchFamily="34" charset="0"/>
              <a:buChar char="•"/>
              <a:defRPr sz="1700" kern="12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defRPr>
            </a:lvl1pPr>
            <a:lvl2pPr lvl="1" defTabSz="457200" eaLnBrk="1" hangingPunct="1">
              <a:lnSpc>
                <a:spcPct val="80000"/>
              </a:lnSpc>
              <a:spcBef>
                <a:spcPts val="1200"/>
              </a:spcBef>
              <a:buFont typeface="Wingdings" charset="2"/>
              <a:defRPr sz="1700" b="1" kern="12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defRPr>
            </a:lvl2pPr>
            <a:lvl3pPr marL="571500" indent="-228600" defTabSz="457200" eaLnBrk="1" hangingPunct="1">
              <a:spcBef>
                <a:spcPts val="800"/>
              </a:spcBef>
              <a:buFont typeface="Intel Clear" panose="020B0604020203020204" pitchFamily="34" charset="0"/>
              <a:buChar char="–"/>
              <a:defRPr sz="1800" kern="1200">
                <a:solidFill>
                  <a:schemeClr val="tx2"/>
                </a:solidFill>
                <a:cs typeface="Intel Clear" panose="020B0604020203020204" pitchFamily="34" charset="0"/>
              </a:defRPr>
            </a:lvl3pPr>
            <a:lvl4pPr marL="969963" indent="-228600" defTabSz="457200" eaLnBrk="1" hangingPunct="1">
              <a:spcBef>
                <a:spcPct val="20000"/>
              </a:spcBef>
              <a:buFont typeface="Arial"/>
              <a:buChar char="–"/>
              <a:defRPr sz="1600" kern="1200">
                <a:solidFill>
                  <a:schemeClr val="tx2"/>
                </a:solidFill>
                <a:cs typeface="Intel Clear" panose="020B0604020203020204" pitchFamily="34" charset="0"/>
              </a:defRPr>
            </a:lvl4pPr>
            <a:lvl5pPr marL="1319213" indent="-228600" defTabSz="457200" eaLnBrk="1" hangingPunct="1">
              <a:spcBef>
                <a:spcPct val="20000"/>
              </a:spcBef>
              <a:buFont typeface="Intel Clear" panose="020B0604020203020204" pitchFamily="34" charset="0"/>
              <a:buChar char="–"/>
              <a:defRPr sz="1400" kern="1200">
                <a:solidFill>
                  <a:schemeClr val="tx2"/>
                </a:solidFill>
                <a:cs typeface="Intel Clear" panose="020B0604020203020204" pitchFamily="34" charset="0"/>
              </a:defRPr>
            </a:lvl5pPr>
            <a:lvl6pPr marL="2514600" indent="-228600" defTabSz="457200" eaLnBrk="1" hangingPunct="1">
              <a:spcBef>
                <a:spcPct val="20000"/>
              </a:spcBef>
              <a:buFont typeface="Arial"/>
              <a:buChar char="•"/>
              <a:defRPr sz="2000" kern="1200">
                <a:solidFill>
                  <a:schemeClr val="tx1"/>
                </a:solidFill>
              </a:defRPr>
            </a:lvl6pPr>
            <a:lvl7pPr marL="2971800" indent="-228600" defTabSz="457200" eaLnBrk="1" hangingPunct="1">
              <a:spcBef>
                <a:spcPct val="20000"/>
              </a:spcBef>
              <a:buFont typeface="Arial"/>
              <a:buChar char="•"/>
              <a:defRPr sz="2000" kern="1200">
                <a:solidFill>
                  <a:schemeClr val="tx1"/>
                </a:solidFill>
              </a:defRPr>
            </a:lvl7pPr>
            <a:lvl8pPr marL="3429000" indent="-228600" defTabSz="457200" eaLnBrk="1" hangingPunct="1">
              <a:spcBef>
                <a:spcPct val="20000"/>
              </a:spcBef>
              <a:buFont typeface="Arial"/>
              <a:buChar char="•"/>
              <a:defRPr sz="2000" kern="1200">
                <a:solidFill>
                  <a:schemeClr val="tx1"/>
                </a:solidFill>
              </a:defRPr>
            </a:lvl8pPr>
            <a:lvl9pPr marL="3886200" indent="-228600" defTabSz="457200" eaLnBrk="1" hangingPunct="1">
              <a:spcBef>
                <a:spcPct val="20000"/>
              </a:spcBef>
              <a:buFont typeface="Arial"/>
              <a:buChar char="•"/>
              <a:defRPr sz="2000" kern="1200">
                <a:solidFill>
                  <a:schemeClr val="tx1"/>
                </a:solidFill>
              </a:defRPr>
            </a:lvl9pPr>
          </a:lstStyle>
          <a:p>
            <a:pPr marL="0" lvl="1" indent="0">
              <a:lnSpc>
                <a:spcPct val="80000"/>
              </a:lnSpc>
              <a:buNone/>
            </a:pPr>
            <a:r>
              <a:rPr lang="en-US" sz="1600" b="1">
                <a:solidFill>
                  <a:schemeClr val="bg2"/>
                </a:solidFill>
                <a:latin typeface="Intel Clear Light" panose="020B0404020203020204" pitchFamily="34" charset="0"/>
                <a:ea typeface="Intel Clear Light" panose="020B0404020203020204" pitchFamily="34" charset="0"/>
                <a:sym typeface="Helvetica"/>
              </a:rPr>
              <a:t>Layout Team</a:t>
            </a:r>
          </a:p>
          <a:p>
            <a:pPr marL="228594" lvl="1" indent="-228594">
              <a:buFont typeface="Arial" panose="020B0604020202020204" pitchFamily="34" charset="0"/>
              <a:buChar char="•"/>
            </a:pPr>
            <a:r>
              <a:rPr lang="en-US" sz="1600" b="0">
                <a:sym typeface="Helvetica"/>
              </a:rPr>
              <a:t>Lee, Poh Ling – RVP1 </a:t>
            </a:r>
            <a:r>
              <a:rPr lang="en-US" sz="1600">
                <a:solidFill>
                  <a:srgbClr val="004A86"/>
                </a:solidFill>
                <a:sym typeface="Helvetica"/>
              </a:rPr>
              <a:t>[PG]</a:t>
            </a:r>
          </a:p>
          <a:p>
            <a:pPr marL="228594" lvl="1" indent="-228594">
              <a:buFont typeface="Arial" panose="020B0604020202020204" pitchFamily="34" charset="0"/>
              <a:buChar char="•"/>
            </a:pPr>
            <a:r>
              <a:rPr lang="en-US" sz="1600" b="0">
                <a:sym typeface="Helvetica"/>
              </a:rPr>
              <a:t>Selvaraj, Balaji – RVP2 </a:t>
            </a:r>
            <a:r>
              <a:rPr lang="en-US" sz="1600">
                <a:solidFill>
                  <a:srgbClr val="004A86"/>
                </a:solidFill>
                <a:sym typeface="Helvetica"/>
              </a:rPr>
              <a:t>[BA]</a:t>
            </a:r>
          </a:p>
          <a:p>
            <a:pPr lvl="1"/>
            <a:r>
              <a:rPr lang="en-US" sz="1600" b="1">
                <a:solidFill>
                  <a:schemeClr val="bg2"/>
                </a:solidFill>
                <a:latin typeface="Intel Clear Light" panose="020B0404020203020204" pitchFamily="34" charset="0"/>
                <a:ea typeface="Intel Clear Light" panose="020B0404020203020204" pitchFamily="34" charset="0"/>
                <a:sym typeface="Helvetica"/>
              </a:rPr>
              <a:t>Validation Team:</a:t>
            </a:r>
          </a:p>
          <a:p>
            <a:r>
              <a:rPr lang="en-US" sz="1600">
                <a:sym typeface="Helvetica"/>
              </a:rPr>
              <a:t>R, Hemananth </a:t>
            </a:r>
            <a:r>
              <a:rPr lang="en-US" sz="1600" b="1">
                <a:solidFill>
                  <a:srgbClr val="004A86"/>
                </a:solidFill>
                <a:sym typeface="Helvetica"/>
              </a:rPr>
              <a:t>[BA] </a:t>
            </a:r>
            <a:r>
              <a:rPr lang="en-US" sz="1600">
                <a:solidFill>
                  <a:srgbClr val="00C7FD"/>
                </a:solidFill>
                <a:sym typeface="Helvetica"/>
              </a:rPr>
              <a:t>(CSF / Validation Lead)</a:t>
            </a:r>
          </a:p>
          <a:p>
            <a:pPr marL="228594" indent="-228594">
              <a:buFont typeface="Arial" panose="020B0604020202020204" pitchFamily="34" charset="0"/>
              <a:buChar char="•"/>
            </a:pPr>
            <a:r>
              <a:rPr lang="en-US" sz="1600">
                <a:sym typeface="Helvetica"/>
              </a:rPr>
              <a:t>M, Ramesh S </a:t>
            </a:r>
            <a:r>
              <a:rPr lang="en-US" sz="1600" b="1">
                <a:solidFill>
                  <a:srgbClr val="004A86"/>
                </a:solidFill>
                <a:sym typeface="Helvetica"/>
              </a:rPr>
              <a:t>[BA] </a:t>
            </a:r>
            <a:r>
              <a:rPr lang="en-US" sz="1600">
                <a:solidFill>
                  <a:srgbClr val="00C7FD"/>
                </a:solidFill>
                <a:sym typeface="Helvetica"/>
              </a:rPr>
              <a:t>(Validation Manager)</a:t>
            </a:r>
          </a:p>
          <a:p>
            <a:pPr lvl="1"/>
            <a:r>
              <a:rPr lang="en-US" sz="1600"/>
              <a:t>MPM/ME/Factory Team:</a:t>
            </a:r>
          </a:p>
          <a:p>
            <a:r>
              <a:rPr lang="en-US" sz="1600"/>
              <a:t>Ch’ng, Ee Hwa </a:t>
            </a:r>
            <a:r>
              <a:rPr lang="en-US" sz="1600">
                <a:solidFill>
                  <a:srgbClr val="00C7FD"/>
                </a:solidFill>
              </a:rPr>
              <a:t>(M</a:t>
            </a:r>
            <a:r>
              <a:rPr lang="en-US" sz="1600">
                <a:solidFill>
                  <a:srgbClr val="00C7FD"/>
                </a:solidFill>
                <a:sym typeface="Helvetica"/>
              </a:rPr>
              <a:t>PM)</a:t>
            </a:r>
            <a:endParaRPr lang="en-US" sz="1600"/>
          </a:p>
          <a:p>
            <a:r>
              <a:rPr lang="en-US" sz="1600"/>
              <a:t>B Chandrashekar </a:t>
            </a:r>
            <a:r>
              <a:rPr lang="en-US" sz="1600">
                <a:solidFill>
                  <a:srgbClr val="00C7FD"/>
                </a:solidFill>
              </a:rPr>
              <a:t>(</a:t>
            </a:r>
            <a:r>
              <a:rPr lang="en-US" sz="1600">
                <a:solidFill>
                  <a:srgbClr val="00C7FD"/>
                </a:solidFill>
                <a:sym typeface="Helvetica"/>
              </a:rPr>
              <a:t>ME)</a:t>
            </a:r>
            <a:endParaRPr lang="en-US" sz="1600"/>
          </a:p>
          <a:p>
            <a:r>
              <a:rPr lang="en-US" sz="1600"/>
              <a:t>Tran, Michelle  </a:t>
            </a:r>
            <a:r>
              <a:rPr lang="en-US" sz="1600">
                <a:solidFill>
                  <a:srgbClr val="00C7FD"/>
                </a:solidFill>
              </a:rPr>
              <a:t>(</a:t>
            </a:r>
            <a:r>
              <a:rPr lang="en-US" sz="1600">
                <a:solidFill>
                  <a:srgbClr val="00C7FD"/>
                </a:solidFill>
                <a:sym typeface="Helvetica"/>
              </a:rPr>
              <a:t>OPM)</a:t>
            </a:r>
            <a:endParaRPr lang="en-US" sz="1600">
              <a:solidFill>
                <a:srgbClr val="00C7FD"/>
              </a:solidFill>
            </a:endParaRPr>
          </a:p>
          <a:p>
            <a:r>
              <a:rPr lang="en-US" sz="1600"/>
              <a:t>Ulaganathan, Nachiappan </a:t>
            </a:r>
            <a:r>
              <a:rPr lang="en-US" sz="1600">
                <a:solidFill>
                  <a:srgbClr val="00C7FD"/>
                </a:solidFill>
              </a:rPr>
              <a:t>(</a:t>
            </a:r>
            <a:r>
              <a:rPr lang="en-US" sz="1600">
                <a:solidFill>
                  <a:srgbClr val="00C7FD"/>
                </a:solidFill>
                <a:sym typeface="Helvetica"/>
              </a:rPr>
              <a:t>Factory test lead)</a:t>
            </a:r>
          </a:p>
          <a:p>
            <a:r>
              <a:rPr lang="en-US" sz="1600"/>
              <a:t>M, Prakash </a:t>
            </a:r>
            <a:r>
              <a:rPr lang="en-US" sz="1600">
                <a:solidFill>
                  <a:srgbClr val="00C7FD"/>
                </a:solidFill>
              </a:rPr>
              <a:t>(</a:t>
            </a:r>
            <a:r>
              <a:rPr lang="en-US" sz="1600">
                <a:solidFill>
                  <a:srgbClr val="00C7FD"/>
                </a:solidFill>
                <a:sym typeface="Helvetica"/>
              </a:rPr>
              <a:t>Factory test)</a:t>
            </a:r>
            <a:endParaRPr lang="en-US" sz="1600"/>
          </a:p>
          <a:p>
            <a:pPr marL="0" indent="0">
              <a:buNone/>
            </a:pPr>
            <a:endParaRPr lang="en-US" sz="1600"/>
          </a:p>
        </p:txBody>
      </p:sp>
      <p:sp>
        <p:nvSpPr>
          <p:cNvPr id="6" name="Content Placeholder 3"/>
          <p:cNvSpPr txBox="1">
            <a:spLocks/>
          </p:cNvSpPr>
          <p:nvPr/>
        </p:nvSpPr>
        <p:spPr>
          <a:xfrm>
            <a:off x="4413035" y="1028549"/>
            <a:ext cx="2866813" cy="5605045"/>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sz="1800" kern="1200" baseline="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sz="1800" kern="120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sz="1600" kern="120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indent="0">
              <a:lnSpc>
                <a:spcPct val="80000"/>
              </a:lnSpc>
              <a:buNone/>
            </a:pPr>
            <a:r>
              <a:rPr lang="en-US" sz="1600" b="1">
                <a:solidFill>
                  <a:schemeClr val="bg2"/>
                </a:solidFill>
                <a:cs typeface="Intel Clear" panose="020B0604020203020204" pitchFamily="34" charset="0"/>
              </a:rPr>
              <a:t>DE Team:</a:t>
            </a:r>
          </a:p>
          <a:p>
            <a:pPr marL="266700" lvl="1" indent="-266700">
              <a:lnSpc>
                <a:spcPct val="80000"/>
              </a:lnSpc>
            </a:pPr>
            <a:r>
              <a:rPr lang="en-US" sz="1600">
                <a:solidFill>
                  <a:schemeClr val="bg2"/>
                </a:solidFill>
                <a:latin typeface="+mj-lt"/>
                <a:cs typeface="Intel Clear" panose="020B0604020203020204" pitchFamily="34" charset="0"/>
              </a:rPr>
              <a:t>CH, Manjunath </a:t>
            </a:r>
            <a:r>
              <a:rPr lang="en-US" sz="1600" b="0">
                <a:solidFill>
                  <a:schemeClr val="accent4">
                    <a:lumMod val="75000"/>
                  </a:schemeClr>
                </a:solidFill>
                <a:sym typeface="Helvetica"/>
              </a:rPr>
              <a:t>[BA]</a:t>
            </a:r>
            <a:endParaRPr lang="en-US" sz="1600">
              <a:solidFill>
                <a:schemeClr val="accent4">
                  <a:lumMod val="75000"/>
                </a:schemeClr>
              </a:solidFill>
              <a:latin typeface="+mj-lt"/>
              <a:cs typeface="Intel Clear" panose="020B0604020203020204" pitchFamily="34" charset="0"/>
            </a:endParaRPr>
          </a:p>
          <a:p>
            <a:pPr marL="228594" lvl="1" indent="-228594">
              <a:buFont typeface="Arial" panose="020B0604020202020204" pitchFamily="34" charset="0"/>
              <a:buChar char="•"/>
            </a:pPr>
            <a:r>
              <a:rPr lang="sv-SE" sz="1600">
                <a:solidFill>
                  <a:schemeClr val="bg2"/>
                </a:solidFill>
                <a:latin typeface="Intel Clear Light" panose="020B0404020203020204" pitchFamily="34" charset="0"/>
                <a:ea typeface="Intel Clear Light" panose="020B0404020203020204" pitchFamily="34" charset="0"/>
              </a:rPr>
              <a:t>Jadhav, Aniket </a:t>
            </a:r>
            <a:r>
              <a:rPr lang="en-US" sz="1600" b="0">
                <a:solidFill>
                  <a:schemeClr val="accent4">
                    <a:lumMod val="75000"/>
                  </a:schemeClr>
                </a:solidFill>
                <a:sym typeface="Helvetica"/>
              </a:rPr>
              <a:t>[BA]</a:t>
            </a:r>
          </a:p>
          <a:p>
            <a:pPr marL="228594" lvl="1" indent="-228594">
              <a:buFont typeface="Arial" panose="020B0604020202020204" pitchFamily="34" charset="0"/>
              <a:buChar char="•"/>
            </a:pPr>
            <a:r>
              <a:rPr lang="sv-SE" sz="1600">
                <a:solidFill>
                  <a:schemeClr val="bg2"/>
                </a:solidFill>
                <a:latin typeface="Intel Clear Light" panose="020B0404020203020204" pitchFamily="34" charset="0"/>
                <a:ea typeface="Intel Clear Light" panose="020B0404020203020204" pitchFamily="34" charset="0"/>
              </a:rPr>
              <a:t>K S, Vachana </a:t>
            </a:r>
            <a:r>
              <a:rPr lang="en-US" sz="1600" b="0">
                <a:solidFill>
                  <a:schemeClr val="accent4">
                    <a:lumMod val="75000"/>
                  </a:schemeClr>
                </a:solidFill>
                <a:sym typeface="Helvetica"/>
              </a:rPr>
              <a:t>[BA]</a:t>
            </a:r>
          </a:p>
          <a:p>
            <a:pPr marL="266700" lvl="1" indent="-266700">
              <a:lnSpc>
                <a:spcPct val="80000"/>
              </a:lnSpc>
            </a:pPr>
            <a:r>
              <a:rPr lang="sv-SE" sz="1600">
                <a:solidFill>
                  <a:schemeClr val="bg2"/>
                </a:solidFill>
                <a:latin typeface="Intel Clear Light" panose="020B0404020203020204" pitchFamily="34" charset="0"/>
                <a:ea typeface="Intel Clear Light" panose="020B0404020203020204" pitchFamily="34" charset="0"/>
              </a:rPr>
              <a:t>Li, Kok Wai Ryan </a:t>
            </a:r>
            <a:r>
              <a:rPr lang="pt-BR" sz="1600">
                <a:solidFill>
                  <a:srgbClr val="004A86"/>
                </a:solidFill>
                <a:cs typeface="Intel Clear" panose="020B0604020203020204" pitchFamily="34" charset="0"/>
              </a:rPr>
              <a:t>[PG]</a:t>
            </a:r>
          </a:p>
          <a:p>
            <a:pPr marL="266700" lvl="1" indent="-266700">
              <a:lnSpc>
                <a:spcPct val="80000"/>
              </a:lnSpc>
            </a:pPr>
            <a:r>
              <a:rPr lang="fi-FI" sz="1600">
                <a:solidFill>
                  <a:schemeClr val="bg2"/>
                </a:solidFill>
                <a:latin typeface="Intel Clear Light" panose="020B0404020203020204" pitchFamily="34" charset="0"/>
                <a:ea typeface="Intel Clear Light" panose="020B0404020203020204" pitchFamily="34" charset="0"/>
              </a:rPr>
              <a:t>Lim, Kok Leng </a:t>
            </a:r>
            <a:r>
              <a:rPr lang="pt-BR" sz="1600">
                <a:solidFill>
                  <a:srgbClr val="004A86"/>
                </a:solidFill>
                <a:cs typeface="Intel Clear" panose="020B0604020203020204" pitchFamily="34" charset="0"/>
              </a:rPr>
              <a:t>[PG]</a:t>
            </a:r>
          </a:p>
          <a:p>
            <a:pPr marL="0" lvl="1" indent="0">
              <a:lnSpc>
                <a:spcPct val="80000"/>
              </a:lnSpc>
              <a:buNone/>
            </a:pPr>
            <a:r>
              <a:rPr lang="en-US" sz="1600" b="1">
                <a:solidFill>
                  <a:schemeClr val="bg2"/>
                </a:solidFill>
                <a:latin typeface="Intel Clear Light" panose="020B0404020203020204" pitchFamily="34" charset="0"/>
                <a:ea typeface="Intel Clear Light" panose="020B0404020203020204" pitchFamily="34" charset="0"/>
                <a:sym typeface="Helvetica"/>
              </a:rPr>
              <a:t>Mechanical Team:</a:t>
            </a:r>
          </a:p>
          <a:p>
            <a:pPr marL="228594" lvl="1" indent="-228594">
              <a:buFont typeface="Arial" panose="020B0604020202020204" pitchFamily="34" charset="0"/>
              <a:buChar char="•"/>
            </a:pPr>
            <a:r>
              <a:rPr lang="fi-FI" sz="1600">
                <a:solidFill>
                  <a:schemeClr val="bg2"/>
                </a:solidFill>
                <a:latin typeface="Intel Clear Light" panose="020B0404020203020204" pitchFamily="34" charset="0"/>
                <a:ea typeface="Intel Clear Light" panose="020B0404020203020204" pitchFamily="34" charset="0"/>
                <a:sym typeface="Helvetica"/>
              </a:rPr>
              <a:t>Kaja, Ajmeer</a:t>
            </a:r>
            <a:r>
              <a:rPr lang="en-US" sz="1600" b="0">
                <a:sym typeface="Helvetica"/>
              </a:rPr>
              <a:t> </a:t>
            </a:r>
            <a:r>
              <a:rPr lang="en-US" sz="1600" b="0">
                <a:solidFill>
                  <a:schemeClr val="accent2">
                    <a:lumMod val="60000"/>
                    <a:lumOff val="40000"/>
                  </a:schemeClr>
                </a:solidFill>
                <a:sym typeface="Helvetica"/>
              </a:rPr>
              <a:t>(RVP)</a:t>
            </a:r>
          </a:p>
          <a:p>
            <a:pPr marL="228594" lvl="1" indent="-228594">
              <a:buFont typeface="Arial" panose="020B0604020202020204" pitchFamily="34" charset="0"/>
              <a:buChar char="•"/>
            </a:pPr>
            <a:r>
              <a:rPr lang="en-US" sz="1600">
                <a:solidFill>
                  <a:schemeClr val="bg2"/>
                </a:solidFill>
                <a:latin typeface="+mj-lt"/>
                <a:sym typeface="Helvetica"/>
              </a:rPr>
              <a:t>Raupp, James C </a:t>
            </a:r>
            <a:r>
              <a:rPr lang="en-US" sz="1600">
                <a:solidFill>
                  <a:schemeClr val="accent2">
                    <a:lumMod val="60000"/>
                    <a:lumOff val="40000"/>
                  </a:schemeClr>
                </a:solidFill>
                <a:sym typeface="Helvetica"/>
              </a:rPr>
              <a:t>(MTEG)</a:t>
            </a:r>
          </a:p>
          <a:p>
            <a:pPr marL="228594" lvl="1" indent="-228594">
              <a:buFont typeface="Arial" panose="020B0604020202020204" pitchFamily="34" charset="0"/>
              <a:buChar char="•"/>
            </a:pPr>
            <a:r>
              <a:rPr lang="en-US" sz="1600" b="0">
                <a:solidFill>
                  <a:schemeClr val="bg2"/>
                </a:solidFill>
                <a:latin typeface="+mj-lt"/>
                <a:sym typeface="Helvetica"/>
              </a:rPr>
              <a:t>Burman, Stuart D </a:t>
            </a:r>
            <a:r>
              <a:rPr lang="en-US" sz="1600" b="0">
                <a:solidFill>
                  <a:schemeClr val="accent2">
                    <a:lumMod val="60000"/>
                    <a:lumOff val="40000"/>
                  </a:schemeClr>
                </a:solidFill>
                <a:sym typeface="Helvetica"/>
              </a:rPr>
              <a:t>(MTEG)</a:t>
            </a:r>
          </a:p>
          <a:p>
            <a:endParaRPr lang="en-US" sz="1600">
              <a:solidFill>
                <a:schemeClr val="bg2"/>
              </a:solidFill>
              <a:latin typeface="Intel Clear Light" panose="020B0404020203020204" pitchFamily="34" charset="0"/>
              <a:ea typeface="Intel Clear Light" panose="020B0404020203020204" pitchFamily="34" charset="0"/>
              <a:sym typeface="Helvetica"/>
            </a:endParaRPr>
          </a:p>
        </p:txBody>
      </p:sp>
      <p:pic>
        <p:nvPicPr>
          <p:cNvPr id="2" name="Picture 1">
            <a:extLst>
              <a:ext uri="{FF2B5EF4-FFF2-40B4-BE49-F238E27FC236}">
                <a16:creationId xmlns:a16="http://schemas.microsoft.com/office/drawing/2014/main" id="{FE156782-C595-F2C0-2068-A2A41DF74E4A}"/>
              </a:ext>
            </a:extLst>
          </p:cNvPr>
          <p:cNvPicPr>
            <a:picLocks noChangeAspect="1"/>
          </p:cNvPicPr>
          <p:nvPr/>
        </p:nvPicPr>
        <p:blipFill>
          <a:blip r:embed="rId2"/>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2851350256"/>
      </p:ext>
    </p:extLst>
  </p:cSld>
  <p:clrMapOvr>
    <a:masterClrMapping/>
  </p:clrMapOvr>
  <mc:AlternateContent xmlns:mc="http://schemas.openxmlformats.org/markup-compatibility/2006" xmlns:p14="http://schemas.microsoft.com/office/powerpoint/2010/main">
    <mc:Choice Requires="p14">
      <p:transition spd="med" p14:dur="700" advTm="5820">
        <p:fade/>
      </p:transition>
    </mc:Choice>
    <mc:Fallback xmlns="">
      <p:transition spd="med" advTm="582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7B60F-BACD-44FA-9920-2EC16BA275D3}"/>
              </a:ext>
            </a:extLst>
          </p:cNvPr>
          <p:cNvSpPr>
            <a:spLocks noGrp="1"/>
          </p:cNvSpPr>
          <p:nvPr>
            <p:ph type="title"/>
          </p:nvPr>
        </p:nvSpPr>
        <p:spPr>
          <a:xfrm>
            <a:off x="391632" y="107863"/>
            <a:ext cx="11228868" cy="873744"/>
          </a:xfrm>
        </p:spPr>
        <p:txBody>
          <a:bodyPr anchor="ctr">
            <a:noAutofit/>
          </a:bodyPr>
          <a:lstStyle/>
          <a:p>
            <a:r>
              <a:rPr lang="en-US" sz="3200"/>
              <a:t>WCL Memory </a:t>
            </a:r>
            <a:r>
              <a:rPr lang="en-US" sz="3600"/>
              <a:t>devices</a:t>
            </a:r>
            <a:r>
              <a:rPr lang="en-US" sz="3200"/>
              <a:t> supported with RVP</a:t>
            </a:r>
          </a:p>
        </p:txBody>
      </p:sp>
      <p:sp>
        <p:nvSpPr>
          <p:cNvPr id="3" name="Text Placeholder 2">
            <a:extLst>
              <a:ext uri="{FF2B5EF4-FFF2-40B4-BE49-F238E27FC236}">
                <a16:creationId xmlns:a16="http://schemas.microsoft.com/office/drawing/2014/main" id="{570AA6C3-9DCE-48DC-B134-D521324CBA14}"/>
              </a:ext>
            </a:extLst>
          </p:cNvPr>
          <p:cNvSpPr>
            <a:spLocks noGrp="1"/>
          </p:cNvSpPr>
          <p:nvPr>
            <p:ph type="body" sz="quarter" idx="10"/>
          </p:nvPr>
        </p:nvSpPr>
        <p:spPr>
          <a:xfrm>
            <a:off x="217064" y="4808088"/>
            <a:ext cx="11578004" cy="1447624"/>
          </a:xfrm>
        </p:spPr>
        <p:txBody>
          <a:bodyPr>
            <a:normAutofit/>
          </a:bodyPr>
          <a:lstStyle/>
          <a:p>
            <a:pPr marL="457189" indent="-457189">
              <a:spcBef>
                <a:spcPts val="200"/>
              </a:spcBef>
              <a:buFont typeface="Arial" panose="020B0604020202020204" pitchFamily="34" charset="0"/>
              <a:buChar char="•"/>
            </a:pPr>
            <a:r>
              <a:rPr lang="en-US" sz="1800">
                <a:solidFill>
                  <a:schemeClr val="bg2"/>
                </a:solidFill>
              </a:rPr>
              <a:t>Above Memory Devices would be supported with each Board + Boot Kit demand received - any other devices needs to be procured by individual validation teams</a:t>
            </a:r>
          </a:p>
          <a:p>
            <a:pPr marL="457189" indent="-457189">
              <a:spcBef>
                <a:spcPts val="200"/>
              </a:spcBef>
              <a:buFont typeface="Arial" panose="020B0604020202020204" pitchFamily="34" charset="0"/>
              <a:buChar char="•"/>
            </a:pPr>
            <a:r>
              <a:rPr lang="en-US" sz="1800">
                <a:solidFill>
                  <a:schemeClr val="bg2"/>
                </a:solidFill>
              </a:rPr>
              <a:t>Memory part may vary depending upon availability. For latest details refer to RVP SharePoint </a:t>
            </a:r>
            <a:r>
              <a:rPr lang="en-US" sz="1800">
                <a:solidFill>
                  <a:schemeClr val="bg2"/>
                </a:solidFill>
                <a:hlinkClick r:id="rId2"/>
              </a:rPr>
              <a:t>link</a:t>
            </a:r>
            <a:endParaRPr lang="en-US" sz="1800">
              <a:solidFill>
                <a:schemeClr val="bg2"/>
              </a:solidFill>
            </a:endParaRPr>
          </a:p>
          <a:p>
            <a:pPr marL="285742" indent="-457189">
              <a:spcBef>
                <a:spcPts val="200"/>
              </a:spcBef>
              <a:buFont typeface="Arial" panose="020B0604020202020204" pitchFamily="34" charset="0"/>
              <a:buChar char="•"/>
            </a:pPr>
            <a:r>
              <a:rPr lang="en-US" sz="1800">
                <a:solidFill>
                  <a:schemeClr val="bg2"/>
                </a:solidFill>
              </a:rPr>
              <a:t>MIO link</a:t>
            </a:r>
            <a:r>
              <a:rPr lang="en-US" sz="1800" b="1">
                <a:solidFill>
                  <a:schemeClr val="bg2"/>
                </a:solidFill>
              </a:rPr>
              <a:t>: </a:t>
            </a:r>
            <a:r>
              <a:rPr lang="en-US" sz="1800">
                <a:solidFill>
                  <a:schemeClr val="bg2"/>
                </a:solidFill>
                <a:hlinkClick r:id="rId3">
                  <a:extLst>
                    <a:ext uri="{A12FA001-AC4F-418D-AE19-62706E023703}">
                      <ahyp:hlinkClr xmlns:ahyp="http://schemas.microsoft.com/office/drawing/2018/hyperlinkcolor" val="tx"/>
                    </a:ext>
                  </a:extLst>
                </a:hlinkClick>
              </a:rPr>
              <a:t>https://intel.sharepoint.com/sites/PMOmemory/SitePages/Home.aspx</a:t>
            </a:r>
            <a:endParaRPr lang="en-US" sz="1800">
              <a:solidFill>
                <a:schemeClr val="bg2"/>
              </a:solidFill>
            </a:endParaRPr>
          </a:p>
          <a:p>
            <a:pPr>
              <a:spcBef>
                <a:spcPts val="0"/>
              </a:spcBef>
            </a:pPr>
            <a:endParaRPr lang="en-US" sz="1400">
              <a:solidFill>
                <a:schemeClr val="bg2"/>
              </a:solidFill>
            </a:endParaRPr>
          </a:p>
        </p:txBody>
      </p:sp>
      <p:sp>
        <p:nvSpPr>
          <p:cNvPr id="6" name="Text Placeholder 2">
            <a:extLst>
              <a:ext uri="{FF2B5EF4-FFF2-40B4-BE49-F238E27FC236}">
                <a16:creationId xmlns:a16="http://schemas.microsoft.com/office/drawing/2014/main" id="{50979E70-C665-D0B4-2FD2-AA0C32354E41}"/>
              </a:ext>
            </a:extLst>
          </p:cNvPr>
          <p:cNvSpPr txBox="1">
            <a:spLocks/>
          </p:cNvSpPr>
          <p:nvPr/>
        </p:nvSpPr>
        <p:spPr>
          <a:xfrm>
            <a:off x="487973" y="5373972"/>
            <a:ext cx="10635384" cy="124098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rmAutofit/>
          </a:bodyPr>
          <a:lstStyle>
            <a:lvl1pPr marL="0" marR="0" indent="0" algn="l" defTabSz="609600" latinLnBrk="0">
              <a:lnSpc>
                <a:spcPct val="100000"/>
              </a:lnSpc>
              <a:spcBef>
                <a:spcPts val="1200"/>
              </a:spcBef>
              <a:spcAft>
                <a:spcPts val="0"/>
              </a:spcAft>
              <a:buClrTx/>
              <a:buSzTx/>
              <a:buFont typeface="Wingdings" pitchFamily="2" charset="2"/>
              <a:buNone/>
              <a:tabLst/>
              <a:defRPr sz="6000" b="0" i="0" u="none" strike="noStrike" cap="none" spc="0" baseline="0">
                <a:solidFill>
                  <a:schemeClr val="accent1"/>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171446" indent="-171446" hangingPunct="1">
              <a:spcBef>
                <a:spcPts val="200"/>
              </a:spcBef>
              <a:buFont typeface="Arial" panose="020B0604020202020204" pitchFamily="34" charset="0"/>
              <a:buChar char="•"/>
            </a:pPr>
            <a:endParaRPr lang="en-US" sz="1600">
              <a:solidFill>
                <a:schemeClr val="bg2"/>
              </a:solidFill>
            </a:endParaRPr>
          </a:p>
        </p:txBody>
      </p:sp>
      <p:pic>
        <p:nvPicPr>
          <p:cNvPr id="5" name="Picture 4">
            <a:extLst>
              <a:ext uri="{FF2B5EF4-FFF2-40B4-BE49-F238E27FC236}">
                <a16:creationId xmlns:a16="http://schemas.microsoft.com/office/drawing/2014/main" id="{4AF86844-D109-2306-DED8-9BBA483E233F}"/>
              </a:ext>
            </a:extLst>
          </p:cNvPr>
          <p:cNvPicPr>
            <a:picLocks noChangeAspect="1"/>
          </p:cNvPicPr>
          <p:nvPr/>
        </p:nvPicPr>
        <p:blipFill>
          <a:blip r:embed="rId4"/>
          <a:stretch>
            <a:fillRect/>
          </a:stretch>
        </p:blipFill>
        <p:spPr>
          <a:xfrm>
            <a:off x="3235003" y="6409189"/>
            <a:ext cx="930867" cy="448811"/>
          </a:xfrm>
          <a:prstGeom prst="rect">
            <a:avLst/>
          </a:prstGeom>
        </p:spPr>
      </p:pic>
      <p:graphicFrame>
        <p:nvGraphicFramePr>
          <p:cNvPr id="7" name="Table 6">
            <a:extLst>
              <a:ext uri="{FF2B5EF4-FFF2-40B4-BE49-F238E27FC236}">
                <a16:creationId xmlns:a16="http://schemas.microsoft.com/office/drawing/2014/main" id="{52465B19-6393-C526-AA20-63A2011DA0B3}"/>
              </a:ext>
            </a:extLst>
          </p:cNvPr>
          <p:cNvGraphicFramePr>
            <a:graphicFrameLocks noGrp="1"/>
          </p:cNvGraphicFramePr>
          <p:nvPr>
            <p:extLst>
              <p:ext uri="{D42A27DB-BD31-4B8C-83A1-F6EECF244321}">
                <p14:modId xmlns:p14="http://schemas.microsoft.com/office/powerpoint/2010/main" val="1068886415"/>
              </p:ext>
            </p:extLst>
          </p:nvPr>
        </p:nvGraphicFramePr>
        <p:xfrm>
          <a:off x="391632" y="941034"/>
          <a:ext cx="11084087" cy="3650295"/>
        </p:xfrm>
        <a:graphic>
          <a:graphicData uri="http://schemas.openxmlformats.org/drawingml/2006/table">
            <a:tbl>
              <a:tblPr/>
              <a:tblGrid>
                <a:gridCol w="762798">
                  <a:extLst>
                    <a:ext uri="{9D8B030D-6E8A-4147-A177-3AD203B41FA5}">
                      <a16:colId xmlns:a16="http://schemas.microsoft.com/office/drawing/2014/main" val="1748447733"/>
                    </a:ext>
                  </a:extLst>
                </a:gridCol>
                <a:gridCol w="2233343">
                  <a:extLst>
                    <a:ext uri="{9D8B030D-6E8A-4147-A177-3AD203B41FA5}">
                      <a16:colId xmlns:a16="http://schemas.microsoft.com/office/drawing/2014/main" val="3584832124"/>
                    </a:ext>
                  </a:extLst>
                </a:gridCol>
                <a:gridCol w="689377">
                  <a:extLst>
                    <a:ext uri="{9D8B030D-6E8A-4147-A177-3AD203B41FA5}">
                      <a16:colId xmlns:a16="http://schemas.microsoft.com/office/drawing/2014/main" val="3952914710"/>
                    </a:ext>
                  </a:extLst>
                </a:gridCol>
                <a:gridCol w="1009591">
                  <a:extLst>
                    <a:ext uri="{9D8B030D-6E8A-4147-A177-3AD203B41FA5}">
                      <a16:colId xmlns:a16="http://schemas.microsoft.com/office/drawing/2014/main" val="871449099"/>
                    </a:ext>
                  </a:extLst>
                </a:gridCol>
                <a:gridCol w="2254753">
                  <a:extLst>
                    <a:ext uri="{9D8B030D-6E8A-4147-A177-3AD203B41FA5}">
                      <a16:colId xmlns:a16="http://schemas.microsoft.com/office/drawing/2014/main" val="3392527015"/>
                    </a:ext>
                  </a:extLst>
                </a:gridCol>
                <a:gridCol w="1366571">
                  <a:extLst>
                    <a:ext uri="{9D8B030D-6E8A-4147-A177-3AD203B41FA5}">
                      <a16:colId xmlns:a16="http://schemas.microsoft.com/office/drawing/2014/main" val="4177095950"/>
                    </a:ext>
                  </a:extLst>
                </a:gridCol>
                <a:gridCol w="1127051">
                  <a:extLst>
                    <a:ext uri="{9D8B030D-6E8A-4147-A177-3AD203B41FA5}">
                      <a16:colId xmlns:a16="http://schemas.microsoft.com/office/drawing/2014/main" val="2087963844"/>
                    </a:ext>
                  </a:extLst>
                </a:gridCol>
                <a:gridCol w="1640603">
                  <a:extLst>
                    <a:ext uri="{9D8B030D-6E8A-4147-A177-3AD203B41FA5}">
                      <a16:colId xmlns:a16="http://schemas.microsoft.com/office/drawing/2014/main" val="1560086205"/>
                    </a:ext>
                  </a:extLst>
                </a:gridCol>
              </a:tblGrid>
              <a:tr h="503544">
                <a:tc>
                  <a:txBody>
                    <a:bodyPr/>
                    <a:lstStyle/>
                    <a:p>
                      <a:pPr marL="0" marR="0" algn="ctr" fontAlgn="t">
                        <a:buNone/>
                      </a:pPr>
                      <a:r>
                        <a:rPr lang="en-US" sz="1500">
                          <a:solidFill>
                            <a:srgbClr val="000000"/>
                          </a:solidFill>
                          <a:effectLst/>
                          <a:latin typeface="Intel Clear" panose="020B0604020203020204" pitchFamily="34" charset="0"/>
                        </a:rPr>
                        <a:t>SKU</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1500">
                          <a:solidFill>
                            <a:srgbClr val="000000"/>
                          </a:solidFill>
                          <a:effectLst/>
                          <a:latin typeface="Intel Clear" panose="020B0604020203020204" pitchFamily="34" charset="0"/>
                        </a:rPr>
                        <a:t>Memory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1500">
                          <a:solidFill>
                            <a:srgbClr val="000000"/>
                          </a:solidFill>
                          <a:effectLst/>
                          <a:latin typeface="Intel Clear" panose="020B0604020203020204" pitchFamily="34" charset="0"/>
                        </a:rPr>
                        <a:t>Size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1500">
                          <a:solidFill>
                            <a:srgbClr val="000000"/>
                          </a:solidFill>
                          <a:effectLst/>
                          <a:latin typeface="Intel Clear" panose="020B0604020203020204" pitchFamily="34" charset="0"/>
                        </a:rPr>
                        <a:t>Speed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1500">
                          <a:solidFill>
                            <a:srgbClr val="000000"/>
                          </a:solidFill>
                          <a:effectLst/>
                          <a:latin typeface="Intel Clear" panose="020B0604020203020204" pitchFamily="34" charset="0"/>
                        </a:rPr>
                        <a:t>MPN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1500">
                          <a:solidFill>
                            <a:srgbClr val="000000"/>
                          </a:solidFill>
                          <a:effectLst/>
                          <a:latin typeface="Intel Clear" panose="020B0604020203020204" pitchFamily="34" charset="0"/>
                        </a:rPr>
                        <a:t>IPN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1500">
                          <a:solidFill>
                            <a:srgbClr val="000000"/>
                          </a:solidFill>
                          <a:effectLst/>
                          <a:latin typeface="Intel Clear" panose="020B0604020203020204" pitchFamily="34" charset="0"/>
                        </a:rPr>
                        <a:t>MFG</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1500">
                          <a:solidFill>
                            <a:srgbClr val="000000"/>
                          </a:solidFill>
                          <a:effectLst/>
                          <a:latin typeface="Intel Clear" panose="020B0604020203020204" pitchFamily="34" charset="0"/>
                        </a:rPr>
                        <a:t>Remark</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2370554832"/>
                  </a:ext>
                </a:extLst>
              </a:tr>
              <a:tr h="513160">
                <a:tc>
                  <a:txBody>
                    <a:bodyPr/>
                    <a:lstStyle/>
                    <a:p>
                      <a:pPr marL="0" marR="0" algn="ctr" fontAlgn="t">
                        <a:buNone/>
                      </a:pPr>
                      <a:r>
                        <a:rPr lang="en-US" sz="1500">
                          <a:solidFill>
                            <a:srgbClr val="000000"/>
                          </a:solidFill>
                          <a:effectLst/>
                          <a:latin typeface="Intel Clear" panose="020B0604020203020204" pitchFamily="34" charset="0"/>
                        </a:rPr>
                        <a:t>RVP1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1500">
                          <a:solidFill>
                            <a:srgbClr val="000000"/>
                          </a:solidFill>
                          <a:effectLst/>
                          <a:latin typeface="Intel Clear" panose="020B0604020203020204" pitchFamily="34" charset="0"/>
                        </a:rPr>
                        <a:t>DDR5 CSODIMM 1Rx8</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1500">
                          <a:solidFill>
                            <a:srgbClr val="000000"/>
                          </a:solidFill>
                          <a:effectLst/>
                          <a:latin typeface="Intel Clear" panose="020B0604020203020204" pitchFamily="34" charset="0"/>
                        </a:rPr>
                        <a:t>16GB</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1500">
                          <a:solidFill>
                            <a:srgbClr val="000000"/>
                          </a:solidFill>
                          <a:effectLst/>
                          <a:latin typeface="Intel Clear" panose="020B0604020203020204" pitchFamily="34" charset="0"/>
                        </a:rPr>
                        <a:t>6400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1500">
                          <a:solidFill>
                            <a:srgbClr val="000000"/>
                          </a:solidFill>
                          <a:effectLst/>
                          <a:latin typeface="Intel Clear" panose="020B0604020203020204" pitchFamily="34" charset="0"/>
                        </a:rPr>
                        <a:t>MTC8C1084S1VC64B</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1500">
                          <a:solidFill>
                            <a:srgbClr val="000000"/>
                          </a:solidFill>
                          <a:effectLst/>
                          <a:latin typeface="Intel Clear" panose="020B0604020203020204" pitchFamily="34" charset="0"/>
                        </a:rPr>
                        <a:t>N26151-002</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1500">
                          <a:solidFill>
                            <a:srgbClr val="000000"/>
                          </a:solidFill>
                          <a:effectLst/>
                          <a:latin typeface="Intel Clear" panose="020B0604020203020204" pitchFamily="34" charset="0"/>
                        </a:rPr>
                        <a:t>Micron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1500">
                          <a:solidFill>
                            <a:srgbClr val="000000"/>
                          </a:solidFill>
                          <a:effectLst/>
                          <a:latin typeface="Intel Clear" panose="020B0604020203020204" pitchFamily="34" charset="0"/>
                        </a:rPr>
                        <a:t>Primary Part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2116135184"/>
                  </a:ext>
                </a:extLst>
              </a:tr>
              <a:tr h="560070">
                <a:tc>
                  <a:txBody>
                    <a:bodyPr/>
                    <a:lstStyle/>
                    <a:p>
                      <a:pPr marL="0" marR="0" algn="ctr" fontAlgn="t">
                        <a:buNone/>
                      </a:pPr>
                      <a:r>
                        <a:rPr lang="en-US" sz="1500">
                          <a:solidFill>
                            <a:srgbClr val="000000"/>
                          </a:solidFill>
                          <a:effectLst/>
                          <a:latin typeface="Intel Clear" panose="020B0604020203020204" pitchFamily="34" charset="0"/>
                        </a:rPr>
                        <a:t>RVP1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1500">
                          <a:solidFill>
                            <a:srgbClr val="000000"/>
                          </a:solidFill>
                          <a:effectLst/>
                          <a:latin typeface="Intel Clear" panose="020B0604020203020204" pitchFamily="34" charset="0"/>
                        </a:rPr>
                        <a:t>DDR5 CSODIMM 1Rx16</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1500">
                          <a:solidFill>
                            <a:srgbClr val="000000"/>
                          </a:solidFill>
                          <a:effectLst/>
                          <a:latin typeface="Intel Clear" panose="020B0604020203020204" pitchFamily="34" charset="0"/>
                        </a:rPr>
                        <a:t>8GB</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1500">
                          <a:solidFill>
                            <a:srgbClr val="000000"/>
                          </a:solidFill>
                          <a:effectLst/>
                          <a:latin typeface="Intel Clear" panose="020B0604020203020204" pitchFamily="34" charset="0"/>
                        </a:rPr>
                        <a:t>6400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1500">
                          <a:solidFill>
                            <a:srgbClr val="000000"/>
                          </a:solidFill>
                          <a:effectLst/>
                          <a:latin typeface="Intel Clear" panose="020B0604020203020204" pitchFamily="34" charset="0"/>
                        </a:rPr>
                        <a:t>MTC4C10163S1VC64B</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1500">
                          <a:solidFill>
                            <a:srgbClr val="000000"/>
                          </a:solidFill>
                          <a:effectLst/>
                          <a:latin typeface="Intel Clear" panose="020B0604020203020204" pitchFamily="34" charset="0"/>
                        </a:rPr>
                        <a:t>N25690-002</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1500">
                          <a:solidFill>
                            <a:srgbClr val="000000"/>
                          </a:solidFill>
                          <a:effectLst/>
                          <a:latin typeface="Intel Clear" panose="020B0604020203020204" pitchFamily="34" charset="0"/>
                        </a:rPr>
                        <a:t>Micron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1500">
                          <a:solidFill>
                            <a:srgbClr val="000000"/>
                          </a:solidFill>
                          <a:effectLst/>
                          <a:latin typeface="Intel Clear" panose="020B0604020203020204" pitchFamily="34" charset="0"/>
                        </a:rPr>
                        <a:t>Chrome Part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4272816075"/>
                  </a:ext>
                </a:extLst>
              </a:tr>
              <a:tr h="498721">
                <a:tc>
                  <a:txBody>
                    <a:bodyPr/>
                    <a:lstStyle/>
                    <a:p>
                      <a:pPr marL="0" marR="0" algn="ctr" fontAlgn="t">
                        <a:buNone/>
                      </a:pPr>
                      <a:r>
                        <a:rPr lang="en-US" sz="1500">
                          <a:solidFill>
                            <a:srgbClr val="000000"/>
                          </a:solidFill>
                          <a:effectLst/>
                          <a:latin typeface="Intel Clear" panose="020B0604020203020204" pitchFamily="34" charset="0"/>
                        </a:rPr>
                        <a:t>RVP1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1500">
                          <a:solidFill>
                            <a:srgbClr val="000000"/>
                          </a:solidFill>
                          <a:effectLst/>
                          <a:latin typeface="Intel Clear" panose="020B0604020203020204" pitchFamily="34" charset="0"/>
                        </a:rPr>
                        <a:t>DDR5 CSODIMM 1Rx8</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1500">
                          <a:solidFill>
                            <a:srgbClr val="000000"/>
                          </a:solidFill>
                          <a:effectLst/>
                          <a:latin typeface="Intel Clear" panose="020B0604020203020204" pitchFamily="34" charset="0"/>
                        </a:rPr>
                        <a:t>16GB</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1500">
                          <a:solidFill>
                            <a:srgbClr val="000000"/>
                          </a:solidFill>
                          <a:effectLst/>
                          <a:latin typeface="Intel Clear" panose="020B0604020203020204" pitchFamily="34" charset="0"/>
                        </a:rPr>
                        <a:t>7200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1500">
                          <a:solidFill>
                            <a:srgbClr val="000000"/>
                          </a:solidFill>
                          <a:effectLst/>
                          <a:latin typeface="Intel Clear" panose="020B0604020203020204" pitchFamily="34" charset="0"/>
                        </a:rPr>
                        <a:t>MTC8C1084S1VC72B</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1500">
                          <a:solidFill>
                            <a:srgbClr val="000000"/>
                          </a:solidFill>
                          <a:effectLst/>
                          <a:latin typeface="Intel Clear" panose="020B0604020203020204" pitchFamily="34" charset="0"/>
                        </a:rPr>
                        <a:t>N69278-001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1500">
                          <a:solidFill>
                            <a:srgbClr val="000000"/>
                          </a:solidFill>
                          <a:effectLst/>
                          <a:latin typeface="Intel Clear" panose="020B0604020203020204" pitchFamily="34" charset="0"/>
                        </a:rPr>
                        <a:t>Micron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lvl="0" indent="0" algn="ctr" defTabSz="609600" eaLnBrk="1" fontAlgn="t" latinLnBrk="0" hangingPunct="1">
                        <a:lnSpc>
                          <a:spcPct val="100000"/>
                        </a:lnSpc>
                        <a:spcBef>
                          <a:spcPts val="0"/>
                        </a:spcBef>
                        <a:spcAft>
                          <a:spcPts val="0"/>
                        </a:spcAft>
                        <a:buClrTx/>
                        <a:buSzTx/>
                        <a:buFontTx/>
                        <a:buNone/>
                        <a:tabLst/>
                        <a:defRPr/>
                      </a:pPr>
                      <a:r>
                        <a:rPr lang="en-US" sz="1500">
                          <a:solidFill>
                            <a:srgbClr val="000000"/>
                          </a:solidFill>
                          <a:effectLst/>
                          <a:latin typeface="Intel Clear" panose="020B0604020203020204" pitchFamily="34" charset="0"/>
                        </a:rPr>
                        <a:t>Spare Kit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385075733"/>
                  </a:ext>
                </a:extLst>
              </a:tr>
              <a:tr h="503544">
                <a:tc>
                  <a:txBody>
                    <a:bodyPr/>
                    <a:lstStyle/>
                    <a:p>
                      <a:pPr marL="0" marR="0" algn="ctr" fontAlgn="t">
                        <a:buNone/>
                      </a:pPr>
                      <a:r>
                        <a:rPr lang="en-US" sz="1500">
                          <a:solidFill>
                            <a:srgbClr val="000000"/>
                          </a:solidFill>
                          <a:effectLst/>
                          <a:latin typeface="Intel Clear" panose="020B0604020203020204" pitchFamily="34" charset="0"/>
                        </a:rPr>
                        <a:t>RVP2</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1500">
                          <a:solidFill>
                            <a:srgbClr val="000000"/>
                          </a:solidFill>
                          <a:effectLst/>
                          <a:latin typeface="Intel Clear" panose="020B0604020203020204" pitchFamily="34" charset="0"/>
                        </a:rPr>
                        <a:t>LP5x 315b</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1500">
                          <a:solidFill>
                            <a:srgbClr val="000000"/>
                          </a:solidFill>
                          <a:effectLst/>
                          <a:latin typeface="Intel Clear" panose="020B0604020203020204" pitchFamily="34" charset="0"/>
                        </a:rPr>
                        <a:t>8GB</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1500">
                          <a:solidFill>
                            <a:srgbClr val="000000"/>
                          </a:solidFill>
                          <a:effectLst/>
                          <a:latin typeface="Intel Clear" panose="020B0604020203020204" pitchFamily="34" charset="0"/>
                        </a:rPr>
                        <a:t>8500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1500">
                          <a:solidFill>
                            <a:srgbClr val="000000"/>
                          </a:solidFill>
                          <a:effectLst/>
                          <a:latin typeface="Intel Clear" panose="020B0604020203020204" pitchFamily="34" charset="0"/>
                        </a:rPr>
                        <a:t>H58G66BK8BX067</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1500">
                          <a:solidFill>
                            <a:srgbClr val="000000"/>
                          </a:solidFill>
                          <a:effectLst/>
                          <a:latin typeface="Intel Clear" panose="020B0604020203020204" pitchFamily="34" charset="0"/>
                        </a:rPr>
                        <a:t>N44159-001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1500">
                          <a:solidFill>
                            <a:srgbClr val="000000"/>
                          </a:solidFill>
                          <a:effectLst/>
                          <a:latin typeface="Intel Clear" panose="020B0604020203020204" pitchFamily="34" charset="0"/>
                        </a:rPr>
                        <a:t>SK Hynix</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1500">
                          <a:solidFill>
                            <a:srgbClr val="000000"/>
                          </a:solidFill>
                          <a:effectLst/>
                          <a:latin typeface="Intel Clear" panose="020B0604020203020204" pitchFamily="34" charset="0"/>
                        </a:rPr>
                        <a:t>Primary Part</a:t>
                      </a:r>
                      <a:br>
                        <a:rPr lang="en-US" sz="1500">
                          <a:solidFill>
                            <a:srgbClr val="000000"/>
                          </a:solidFill>
                          <a:effectLst/>
                          <a:latin typeface="Intel Clear" panose="020B0604020203020204" pitchFamily="34" charset="0"/>
                        </a:rPr>
                      </a:br>
                      <a:r>
                        <a:rPr lang="en-US" sz="1500">
                          <a:solidFill>
                            <a:srgbClr val="000000"/>
                          </a:solidFill>
                          <a:effectLst/>
                          <a:latin typeface="Intel Clear" panose="020B0604020203020204" pitchFamily="34" charset="0"/>
                        </a:rPr>
                        <a:t>(Windows SD/SKT &amp; Chrome SKT)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2103397147"/>
                  </a:ext>
                </a:extLst>
              </a:tr>
              <a:tr h="503544">
                <a:tc>
                  <a:txBody>
                    <a:bodyPr/>
                    <a:lstStyle/>
                    <a:p>
                      <a:pPr marL="0" marR="0" algn="ctr" fontAlgn="t">
                        <a:buNone/>
                      </a:pPr>
                      <a:r>
                        <a:rPr lang="en-US" sz="1500">
                          <a:solidFill>
                            <a:srgbClr val="000000"/>
                          </a:solidFill>
                          <a:effectLst/>
                          <a:latin typeface="Intel Clear" panose="020B0604020203020204" pitchFamily="34" charset="0"/>
                        </a:rPr>
                        <a:t>RVP2</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1500">
                          <a:solidFill>
                            <a:srgbClr val="000000"/>
                          </a:solidFill>
                          <a:effectLst/>
                          <a:latin typeface="Intel Clear" panose="020B0604020203020204" pitchFamily="34" charset="0"/>
                        </a:rPr>
                        <a:t>LP5x 315b</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1500">
                          <a:solidFill>
                            <a:srgbClr val="000000"/>
                          </a:solidFill>
                          <a:effectLst/>
                          <a:latin typeface="Intel Clear" panose="020B0604020203020204" pitchFamily="34" charset="0"/>
                        </a:rPr>
                        <a:t>4GB</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1500">
                          <a:solidFill>
                            <a:srgbClr val="000000"/>
                          </a:solidFill>
                          <a:effectLst/>
                          <a:latin typeface="Intel Clear" panose="020B0604020203020204" pitchFamily="34" charset="0"/>
                        </a:rPr>
                        <a:t>8500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1500">
                          <a:solidFill>
                            <a:srgbClr val="000000"/>
                          </a:solidFill>
                          <a:effectLst/>
                          <a:latin typeface="Intel Clear" panose="020B0604020203020204" pitchFamily="34" charset="0"/>
                        </a:rPr>
                        <a:t>H58G56BK8BX068</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1500">
                          <a:solidFill>
                            <a:srgbClr val="000000"/>
                          </a:solidFill>
                          <a:effectLst/>
                          <a:latin typeface="Intel Clear" panose="020B0604020203020204" pitchFamily="34" charset="0"/>
                        </a:rPr>
                        <a:t>N23038-001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1500">
                          <a:solidFill>
                            <a:srgbClr val="000000"/>
                          </a:solidFill>
                          <a:effectLst/>
                          <a:latin typeface="Intel Clear" panose="020B0604020203020204" pitchFamily="34" charset="0"/>
                        </a:rPr>
                        <a:t>SK Hynix</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1500">
                          <a:solidFill>
                            <a:srgbClr val="000000"/>
                          </a:solidFill>
                          <a:effectLst/>
                          <a:latin typeface="Intel Clear" panose="020B0604020203020204" pitchFamily="34" charset="0"/>
                        </a:rPr>
                        <a:t>Chrome Part</a:t>
                      </a:r>
                    </a:p>
                    <a:p>
                      <a:pPr marL="0" marR="0" algn="ctr" fontAlgn="t">
                        <a:buNone/>
                      </a:pPr>
                      <a:r>
                        <a:rPr lang="en-US" sz="1500">
                          <a:solidFill>
                            <a:srgbClr val="000000"/>
                          </a:solidFill>
                          <a:effectLst/>
                          <a:latin typeface="Intel Clear" panose="020B0604020203020204" pitchFamily="34" charset="0"/>
                        </a:rPr>
                        <a:t>(MEM SD)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3615644436"/>
                  </a:ext>
                </a:extLst>
              </a:tr>
            </a:tbl>
          </a:graphicData>
        </a:graphic>
      </p:graphicFrame>
    </p:spTree>
    <p:extLst>
      <p:ext uri="{BB962C8B-B14F-4D97-AF65-F5344CB8AC3E}">
        <p14:creationId xmlns:p14="http://schemas.microsoft.com/office/powerpoint/2010/main" val="3464459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87639"/>
            <a:ext cx="10972800" cy="1143000"/>
          </a:xfrm>
        </p:spPr>
        <p:txBody>
          <a:bodyPr/>
          <a:lstStyle/>
          <a:p>
            <a:pPr algn="r"/>
            <a:r>
              <a:rPr lang="en-US" sz="4500" b="1">
                <a:solidFill>
                  <a:schemeClr val="accent4">
                    <a:lumMod val="75000"/>
                  </a:schemeClr>
                </a:solidFill>
              </a:rPr>
              <a:t>DISPLAY</a:t>
            </a:r>
          </a:p>
        </p:txBody>
      </p:sp>
      <p:pic>
        <p:nvPicPr>
          <p:cNvPr id="3" name="Picture 2">
            <a:extLst>
              <a:ext uri="{FF2B5EF4-FFF2-40B4-BE49-F238E27FC236}">
                <a16:creationId xmlns:a16="http://schemas.microsoft.com/office/drawing/2014/main" id="{75C8AFE0-D314-2790-985D-59E0B1DA4A86}"/>
              </a:ext>
            </a:extLst>
          </p:cNvPr>
          <p:cNvPicPr>
            <a:picLocks noChangeAspect="1"/>
          </p:cNvPicPr>
          <p:nvPr/>
        </p:nvPicPr>
        <p:blipFill>
          <a:blip r:embed="rId2"/>
          <a:stretch>
            <a:fillRect/>
          </a:stretch>
        </p:blipFill>
        <p:spPr>
          <a:xfrm>
            <a:off x="3235003" y="6409189"/>
            <a:ext cx="930867" cy="448811"/>
          </a:xfrm>
          <a:prstGeom prst="rect">
            <a:avLst/>
          </a:prstGeom>
        </p:spPr>
      </p:pic>
      <p:sp>
        <p:nvSpPr>
          <p:cNvPr id="5" name="TextBox 4">
            <a:extLst>
              <a:ext uri="{FF2B5EF4-FFF2-40B4-BE49-F238E27FC236}">
                <a16:creationId xmlns:a16="http://schemas.microsoft.com/office/drawing/2014/main" id="{93356CB7-1090-F294-B45A-FEFAAFBC12DD}"/>
              </a:ext>
            </a:extLst>
          </p:cNvPr>
          <p:cNvSpPr txBox="1"/>
          <p:nvPr/>
        </p:nvSpPr>
        <p:spPr>
          <a:xfrm>
            <a:off x="9637957" y="5958244"/>
            <a:ext cx="1944443"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chemeClr val="tx2"/>
                </a:solidFill>
                <a:effectLst/>
                <a:uFillTx/>
                <a:latin typeface="+mn-lt"/>
                <a:ea typeface="+mn-ea"/>
                <a:cs typeface="+mn-cs"/>
                <a:sym typeface="Helvetica Neue"/>
              </a:rPr>
              <a:t>Lim, Kok Leng</a:t>
            </a:r>
          </a:p>
        </p:txBody>
      </p:sp>
    </p:spTree>
    <p:extLst>
      <p:ext uri="{BB962C8B-B14F-4D97-AF65-F5344CB8AC3E}">
        <p14:creationId xmlns:p14="http://schemas.microsoft.com/office/powerpoint/2010/main" val="11687064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89393B-A179-4EAE-97D8-61A9F066BF31}"/>
              </a:ext>
            </a:extLst>
          </p:cNvPr>
          <p:cNvSpPr txBox="1">
            <a:spLocks/>
          </p:cNvSpPr>
          <p:nvPr/>
        </p:nvSpPr>
        <p:spPr>
          <a:xfrm>
            <a:off x="391632" y="107863"/>
            <a:ext cx="11228868"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a:t>WCL RVP - Display Mapping</a:t>
            </a:r>
          </a:p>
        </p:txBody>
      </p:sp>
      <p:sp>
        <p:nvSpPr>
          <p:cNvPr id="8" name="Content Placeholder 2">
            <a:extLst>
              <a:ext uri="{FF2B5EF4-FFF2-40B4-BE49-F238E27FC236}">
                <a16:creationId xmlns:a16="http://schemas.microsoft.com/office/drawing/2014/main" id="{61A0E745-E8CD-4F3B-B6F9-65D52B84B9D2}"/>
              </a:ext>
            </a:extLst>
          </p:cNvPr>
          <p:cNvSpPr txBox="1">
            <a:spLocks/>
          </p:cNvSpPr>
          <p:nvPr/>
        </p:nvSpPr>
        <p:spPr>
          <a:xfrm>
            <a:off x="391632" y="1151463"/>
            <a:ext cx="11010900" cy="1123909"/>
          </a:xfrm>
          <a:prstGeom prst="rect">
            <a:avLst/>
          </a:prstGeom>
        </p:spPr>
        <p:txBody>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28589" indent="-228589" defTabSz="609570" hangingPunct="1">
              <a:buFont typeface="Arial" panose="020B0604020202020204" pitchFamily="34" charset="0"/>
              <a:buChar char="•"/>
            </a:pPr>
            <a:r>
              <a:rPr lang="en-US" sz="2000">
                <a:cs typeface="Intel Clear" panose="020B0604020203020204" pitchFamily="34" charset="0"/>
              </a:rPr>
              <a:t>WCL support 3 pipes display with maximum 4Kp60 HDR output for both internal and external. </a:t>
            </a:r>
          </a:p>
          <a:p>
            <a:pPr marL="228589" indent="-228589" defTabSz="609570" hangingPunct="1">
              <a:buFont typeface="Arial" panose="020B0604020202020204" pitchFamily="34" charset="0"/>
              <a:buChar char="•"/>
            </a:pPr>
            <a:r>
              <a:rPr lang="en-US" sz="2000">
                <a:cs typeface="Intel Clear" panose="020B0604020203020204" pitchFamily="34" charset="0"/>
              </a:rPr>
              <a:t>WCL RVP display mapping for different SKUs is as follow: </a:t>
            </a:r>
          </a:p>
        </p:txBody>
      </p:sp>
      <p:pic>
        <p:nvPicPr>
          <p:cNvPr id="2" name="Picture 1">
            <a:extLst>
              <a:ext uri="{FF2B5EF4-FFF2-40B4-BE49-F238E27FC236}">
                <a16:creationId xmlns:a16="http://schemas.microsoft.com/office/drawing/2014/main" id="{8AA8687B-3FCA-8CBC-BA4B-1519206409B3}"/>
              </a:ext>
            </a:extLst>
          </p:cNvPr>
          <p:cNvPicPr>
            <a:picLocks noChangeAspect="1"/>
          </p:cNvPicPr>
          <p:nvPr/>
        </p:nvPicPr>
        <p:blipFill>
          <a:blip r:embed="rId3"/>
          <a:stretch>
            <a:fillRect/>
          </a:stretch>
        </p:blipFill>
        <p:spPr>
          <a:xfrm>
            <a:off x="3235003" y="6409189"/>
            <a:ext cx="930867" cy="448811"/>
          </a:xfrm>
          <a:prstGeom prst="rect">
            <a:avLst/>
          </a:prstGeom>
        </p:spPr>
      </p:pic>
      <p:graphicFrame>
        <p:nvGraphicFramePr>
          <p:cNvPr id="5" name="Table 4">
            <a:extLst>
              <a:ext uri="{FF2B5EF4-FFF2-40B4-BE49-F238E27FC236}">
                <a16:creationId xmlns:a16="http://schemas.microsoft.com/office/drawing/2014/main" id="{B820A574-1C46-7F0A-95E9-510BF99296F1}"/>
              </a:ext>
            </a:extLst>
          </p:cNvPr>
          <p:cNvGraphicFramePr>
            <a:graphicFrameLocks noGrp="1"/>
          </p:cNvGraphicFramePr>
          <p:nvPr>
            <p:extLst>
              <p:ext uri="{D42A27DB-BD31-4B8C-83A1-F6EECF244321}">
                <p14:modId xmlns:p14="http://schemas.microsoft.com/office/powerpoint/2010/main" val="3197992172"/>
              </p:ext>
            </p:extLst>
          </p:nvPr>
        </p:nvGraphicFramePr>
        <p:xfrm>
          <a:off x="500615" y="2205989"/>
          <a:ext cx="10161289" cy="2376638"/>
        </p:xfrm>
        <a:graphic>
          <a:graphicData uri="http://schemas.openxmlformats.org/drawingml/2006/table">
            <a:tbl>
              <a:tblPr/>
              <a:tblGrid>
                <a:gridCol w="1590236">
                  <a:extLst>
                    <a:ext uri="{9D8B030D-6E8A-4147-A177-3AD203B41FA5}">
                      <a16:colId xmlns:a16="http://schemas.microsoft.com/office/drawing/2014/main" val="265487257"/>
                    </a:ext>
                  </a:extLst>
                </a:gridCol>
                <a:gridCol w="2209453">
                  <a:extLst>
                    <a:ext uri="{9D8B030D-6E8A-4147-A177-3AD203B41FA5}">
                      <a16:colId xmlns:a16="http://schemas.microsoft.com/office/drawing/2014/main" val="500981875"/>
                    </a:ext>
                  </a:extLst>
                </a:gridCol>
                <a:gridCol w="2238279">
                  <a:extLst>
                    <a:ext uri="{9D8B030D-6E8A-4147-A177-3AD203B41FA5}">
                      <a16:colId xmlns:a16="http://schemas.microsoft.com/office/drawing/2014/main" val="4259034063"/>
                    </a:ext>
                  </a:extLst>
                </a:gridCol>
                <a:gridCol w="2043647">
                  <a:extLst>
                    <a:ext uri="{9D8B030D-6E8A-4147-A177-3AD203B41FA5}">
                      <a16:colId xmlns:a16="http://schemas.microsoft.com/office/drawing/2014/main" val="1075635159"/>
                    </a:ext>
                  </a:extLst>
                </a:gridCol>
                <a:gridCol w="2079674">
                  <a:extLst>
                    <a:ext uri="{9D8B030D-6E8A-4147-A177-3AD203B41FA5}">
                      <a16:colId xmlns:a16="http://schemas.microsoft.com/office/drawing/2014/main" val="370979018"/>
                    </a:ext>
                  </a:extLst>
                </a:gridCol>
              </a:tblGrid>
              <a:tr h="351094">
                <a:tc rowSpan="2">
                  <a:txBody>
                    <a:bodyPr/>
                    <a:lstStyle/>
                    <a:p>
                      <a:pPr marL="0" marR="0" algn="ctr" fontAlgn="t">
                        <a:buNone/>
                      </a:pPr>
                      <a:r>
                        <a:rPr lang="en-IN" sz="1500" b="1">
                          <a:solidFill>
                            <a:srgbClr val="FFFFFF"/>
                          </a:solidFill>
                          <a:effectLst/>
                          <a:latin typeface="Intel Clear" panose="020B0604020203020204" pitchFamily="34" charset="0"/>
                        </a:rPr>
                        <a:t>Interface</a:t>
                      </a:r>
                    </a:p>
                    <a:p>
                      <a:pPr marL="0" marR="0" fontAlgn="t">
                        <a:buNone/>
                      </a:pPr>
                      <a:r>
                        <a:rPr lang="en-MY" sz="1500" b="1">
                          <a:effectLst/>
                          <a:latin typeface="Calibri" panose="020F0502020204030204" pitchFamily="34" charset="0"/>
                        </a:rPr>
                        <a:t>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004A86"/>
                    </a:solidFill>
                  </a:tcPr>
                </a:tc>
                <a:tc gridSpan="2">
                  <a:txBody>
                    <a:bodyPr/>
                    <a:lstStyle/>
                    <a:p>
                      <a:pPr marL="0" marR="0" algn="ctr" fontAlgn="t">
                        <a:buNone/>
                      </a:pPr>
                      <a:r>
                        <a:rPr lang="en-IN" sz="1500" b="1">
                          <a:solidFill>
                            <a:srgbClr val="FFFFFF"/>
                          </a:solidFill>
                          <a:effectLst/>
                          <a:latin typeface="Intel Clear" panose="020B0604020203020204" pitchFamily="34" charset="0"/>
                        </a:rPr>
                        <a:t>WCL DDR5 T3 RVP1 U-01</a:t>
                      </a:r>
                      <a:r>
                        <a:rPr lang="en-MY" sz="1500" b="1">
                          <a:effectLst/>
                          <a:latin typeface="Calibri" panose="020F0502020204030204" pitchFamily="34" charset="0"/>
                        </a:rPr>
                        <a:t>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004A86"/>
                    </a:solidFill>
                  </a:tcPr>
                </a:tc>
                <a:tc hMerge="1">
                  <a:txBody>
                    <a:bodyPr/>
                    <a:lstStyle/>
                    <a:p>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004A86"/>
                    </a:solidFill>
                  </a:tcPr>
                </a:tc>
                <a:tc gridSpan="2">
                  <a:txBody>
                    <a:bodyPr/>
                    <a:lstStyle/>
                    <a:p>
                      <a:pPr marL="0" marR="0" algn="ctr" fontAlgn="t">
                        <a:buNone/>
                      </a:pPr>
                      <a:r>
                        <a:rPr lang="en-IN" sz="1500" b="1">
                          <a:solidFill>
                            <a:srgbClr val="FFFFFF"/>
                          </a:solidFill>
                          <a:effectLst/>
                          <a:latin typeface="Intel Clear" panose="020B0604020203020204" pitchFamily="34" charset="0"/>
                        </a:rPr>
                        <a:t>WCL LP5x T3 RVP2 U-04 </a:t>
                      </a:r>
                      <a:r>
                        <a:rPr lang="en-MY" sz="1500" b="1">
                          <a:effectLst/>
                          <a:latin typeface="Calibri" panose="020F0502020204030204" pitchFamily="34" charset="0"/>
                        </a:rPr>
                        <a:t>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004A86"/>
                    </a:solidFill>
                  </a:tcPr>
                </a:tc>
                <a:tc hMerge="1">
                  <a:txBody>
                    <a:bodyPr/>
                    <a:lstStyle/>
                    <a:p>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004A86"/>
                    </a:solidFill>
                  </a:tcPr>
                </a:tc>
                <a:extLst>
                  <a:ext uri="{0D108BD9-81ED-4DB2-BD59-A6C34878D82A}">
                    <a16:rowId xmlns:a16="http://schemas.microsoft.com/office/drawing/2014/main" val="315147727"/>
                  </a:ext>
                </a:extLst>
              </a:tr>
              <a:tr h="351094">
                <a:tc vMerge="1">
                  <a:txBody>
                    <a:bodyPr/>
                    <a:lstStyle/>
                    <a:p>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004A86"/>
                    </a:solidFill>
                  </a:tcPr>
                </a:tc>
                <a:tc>
                  <a:txBody>
                    <a:bodyPr/>
                    <a:lstStyle/>
                    <a:p>
                      <a:pPr marL="0" marR="0" algn="ctr" fontAlgn="t">
                        <a:buNone/>
                      </a:pPr>
                      <a:r>
                        <a:rPr lang="en-IN" sz="1500" b="1">
                          <a:solidFill>
                            <a:srgbClr val="FFFFFF"/>
                          </a:solidFill>
                          <a:effectLst/>
                          <a:latin typeface="Intel Clear" panose="020B0604020203020204" pitchFamily="34" charset="0"/>
                        </a:rPr>
                        <a:t>Option 1 (Default)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004A86"/>
                    </a:solidFill>
                  </a:tcPr>
                </a:tc>
                <a:tc>
                  <a:txBody>
                    <a:bodyPr/>
                    <a:lstStyle/>
                    <a:p>
                      <a:pPr marL="0" marR="0" algn="ctr" fontAlgn="t">
                        <a:buNone/>
                      </a:pPr>
                      <a:r>
                        <a:rPr lang="en-IN" sz="1500" b="1">
                          <a:solidFill>
                            <a:srgbClr val="FFFFFF"/>
                          </a:solidFill>
                          <a:effectLst/>
                          <a:latin typeface="Intel Clear" panose="020B0604020203020204" pitchFamily="34" charset="0"/>
                        </a:rPr>
                        <a:t>Option 2 (Rework)</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004A86"/>
                    </a:solidFill>
                  </a:tcPr>
                </a:tc>
                <a:tc>
                  <a:txBody>
                    <a:bodyPr/>
                    <a:lstStyle/>
                    <a:p>
                      <a:pPr marL="0" marR="0" algn="ctr" fontAlgn="t">
                        <a:buNone/>
                      </a:pPr>
                      <a:r>
                        <a:rPr lang="en-IN" sz="1500" b="1">
                          <a:solidFill>
                            <a:srgbClr val="FFFFFF"/>
                          </a:solidFill>
                          <a:effectLst/>
                          <a:latin typeface="Intel Clear" panose="020B0604020203020204" pitchFamily="34" charset="0"/>
                        </a:rPr>
                        <a:t>Option 1 (Default)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004A86"/>
                    </a:solidFill>
                  </a:tcPr>
                </a:tc>
                <a:tc>
                  <a:txBody>
                    <a:bodyPr/>
                    <a:lstStyle/>
                    <a:p>
                      <a:pPr marL="0" marR="0" algn="ctr" fontAlgn="t">
                        <a:buNone/>
                      </a:pPr>
                      <a:r>
                        <a:rPr lang="en-IN" sz="1500" b="1">
                          <a:solidFill>
                            <a:srgbClr val="FFFFFF"/>
                          </a:solidFill>
                          <a:effectLst/>
                          <a:latin typeface="Intel Clear" panose="020B0604020203020204" pitchFamily="34" charset="0"/>
                        </a:rPr>
                        <a:t>Option 2 (Rework)</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004A86"/>
                    </a:solidFill>
                  </a:tcPr>
                </a:tc>
                <a:extLst>
                  <a:ext uri="{0D108BD9-81ED-4DB2-BD59-A6C34878D82A}">
                    <a16:rowId xmlns:a16="http://schemas.microsoft.com/office/drawing/2014/main" val="3066780583"/>
                  </a:ext>
                </a:extLst>
              </a:tr>
              <a:tr h="837225">
                <a:tc>
                  <a:txBody>
                    <a:bodyPr/>
                    <a:lstStyle/>
                    <a:p>
                      <a:pPr marL="0" marR="0" algn="ctr" fontAlgn="t">
                        <a:buNone/>
                      </a:pPr>
                      <a:r>
                        <a:rPr lang="en-IN" sz="1500">
                          <a:solidFill>
                            <a:srgbClr val="525252"/>
                          </a:solidFill>
                          <a:effectLst/>
                          <a:latin typeface="Intel Clear" panose="020B0604020203020204" pitchFamily="34" charset="0"/>
                        </a:rPr>
                        <a:t>DDIA</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IN" sz="1500">
                          <a:solidFill>
                            <a:srgbClr val="525252"/>
                          </a:solidFill>
                          <a:effectLst/>
                          <a:latin typeface="Intel Clear" panose="020B0604020203020204" pitchFamily="34" charset="0"/>
                        </a:rPr>
                        <a:t>eDP 1.5 Panel Conn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1500">
                          <a:solidFill>
                            <a:srgbClr val="525252"/>
                          </a:solidFill>
                          <a:effectLst/>
                          <a:latin typeface="Intel Clear" panose="020B0604020203020204" pitchFamily="34" charset="0"/>
                        </a:rPr>
                        <a:t>HDMI 2.1b 6G TMDS compatible connector with ALS</a:t>
                      </a:r>
                      <a:endParaRPr lang="en-IN" sz="1500">
                        <a:solidFill>
                          <a:srgbClr val="525252"/>
                        </a:solidFill>
                        <a:effectLst/>
                        <a:latin typeface="Intel Clear" panose="020B060402020302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IN" sz="1500">
                          <a:solidFill>
                            <a:srgbClr val="525252"/>
                          </a:solidFill>
                          <a:effectLst/>
                          <a:latin typeface="Intel Clear" panose="020B0604020203020204" pitchFamily="34" charset="0"/>
                        </a:rPr>
                        <a:t>eDP 1.5 Panel Conn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IN" sz="1500">
                          <a:solidFill>
                            <a:srgbClr val="525252"/>
                          </a:solidFill>
                          <a:effectLst/>
                          <a:latin typeface="Intel Clear" panose="020B0604020203020204" pitchFamily="34" charset="0"/>
                        </a:rPr>
                        <a:t>NA</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3067082545"/>
                  </a:ext>
                </a:extLst>
              </a:tr>
              <a:tr h="837225">
                <a:tc>
                  <a:txBody>
                    <a:bodyPr/>
                    <a:lstStyle/>
                    <a:p>
                      <a:pPr marL="0" marR="0" algn="ctr" fontAlgn="t">
                        <a:buNone/>
                      </a:pPr>
                      <a:r>
                        <a:rPr lang="en-IN" sz="1500">
                          <a:solidFill>
                            <a:srgbClr val="525252"/>
                          </a:solidFill>
                          <a:effectLst/>
                          <a:latin typeface="Intel Clear" panose="020B0604020203020204" pitchFamily="34" charset="0"/>
                        </a:rPr>
                        <a:t>DDIB</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1500">
                          <a:solidFill>
                            <a:srgbClr val="525252"/>
                          </a:solidFill>
                          <a:effectLst/>
                          <a:latin typeface="Intel Clear" panose="020B0604020203020204" pitchFamily="34" charset="0"/>
                        </a:rPr>
                        <a:t>HDMI 2.1b 6G TMDS compatible connector with ALS</a:t>
                      </a:r>
                      <a:r>
                        <a:rPr lang="en-IN" sz="1500">
                          <a:solidFill>
                            <a:srgbClr val="525252"/>
                          </a:solidFill>
                          <a:effectLst/>
                          <a:latin typeface="Intel Clear" panose="020B0604020203020204" pitchFamily="34" charset="0"/>
                        </a:rPr>
                        <a:t>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IN" sz="1500">
                          <a:solidFill>
                            <a:srgbClr val="525252"/>
                          </a:solidFill>
                          <a:effectLst/>
                          <a:latin typeface="Intel Clear" panose="020B0604020203020204" pitchFamily="34" charset="0"/>
                        </a:rPr>
                        <a:t>NA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IN" sz="1500">
                          <a:solidFill>
                            <a:srgbClr val="525252"/>
                          </a:solidFill>
                          <a:effectLst/>
                          <a:latin typeface="Intel Clear" panose="020B0604020203020204" pitchFamily="34" charset="0"/>
                        </a:rPr>
                        <a:t> </a:t>
                      </a:r>
                      <a:r>
                        <a:rPr lang="en-US" sz="1500">
                          <a:solidFill>
                            <a:srgbClr val="525252"/>
                          </a:solidFill>
                          <a:effectLst/>
                          <a:latin typeface="Intel Clear" panose="020B0604020203020204" pitchFamily="34" charset="0"/>
                        </a:rPr>
                        <a:t>HDMI 2.1b 6G TMDS compatible connector with ALS</a:t>
                      </a:r>
                      <a:endParaRPr lang="en-IN" sz="1500">
                        <a:solidFill>
                          <a:srgbClr val="525252"/>
                        </a:solidFill>
                        <a:effectLst/>
                        <a:latin typeface="Intel Clear" panose="020B060402020302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1500">
                          <a:solidFill>
                            <a:srgbClr val="525252"/>
                          </a:solidFill>
                          <a:effectLst/>
                          <a:latin typeface="Intel Clear" panose="020B0604020203020204" pitchFamily="34" charset="0"/>
                        </a:rPr>
                        <a:t>HDMI 2.1b 6G with CRLS</a:t>
                      </a:r>
                      <a:r>
                        <a:rPr lang="en-IN" sz="1500">
                          <a:solidFill>
                            <a:srgbClr val="525252"/>
                          </a:solidFill>
                          <a:effectLst/>
                          <a:latin typeface="Intel Clear" panose="020B0604020203020204" pitchFamily="34" charset="0"/>
                        </a:rPr>
                        <a:t>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3727794499"/>
                  </a:ext>
                </a:extLst>
              </a:tr>
            </a:tbl>
          </a:graphicData>
        </a:graphic>
      </p:graphicFrame>
      <p:sp>
        <p:nvSpPr>
          <p:cNvPr id="7" name="Rectangle 1">
            <a:extLst>
              <a:ext uri="{FF2B5EF4-FFF2-40B4-BE49-F238E27FC236}">
                <a16:creationId xmlns:a16="http://schemas.microsoft.com/office/drawing/2014/main" id="{15F16E46-EE27-E504-624E-E09B33571483}"/>
              </a:ext>
            </a:extLst>
          </p:cNvPr>
          <p:cNvSpPr>
            <a:spLocks noChangeArrowheads="1"/>
          </p:cNvSpPr>
          <p:nvPr/>
        </p:nvSpPr>
        <p:spPr bwMode="auto">
          <a:xfrm>
            <a:off x="2181225" y="33480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cs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cs typeface="Calibri" panose="020F050202020403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2" name="Table 11">
            <a:extLst>
              <a:ext uri="{FF2B5EF4-FFF2-40B4-BE49-F238E27FC236}">
                <a16:creationId xmlns:a16="http://schemas.microsoft.com/office/drawing/2014/main" id="{698A64F0-ABB4-5E12-C578-6F95C8E7AD8A}"/>
              </a:ext>
            </a:extLst>
          </p:cNvPr>
          <p:cNvGraphicFramePr>
            <a:graphicFrameLocks noGrp="1"/>
          </p:cNvGraphicFramePr>
          <p:nvPr>
            <p:extLst>
              <p:ext uri="{D42A27DB-BD31-4B8C-83A1-F6EECF244321}">
                <p14:modId xmlns:p14="http://schemas.microsoft.com/office/powerpoint/2010/main" val="2103629728"/>
              </p:ext>
            </p:extLst>
          </p:nvPr>
        </p:nvGraphicFramePr>
        <p:xfrm>
          <a:off x="500615" y="4877904"/>
          <a:ext cx="4567429" cy="799354"/>
        </p:xfrm>
        <a:graphic>
          <a:graphicData uri="http://schemas.openxmlformats.org/drawingml/2006/table">
            <a:tbl>
              <a:tblPr/>
              <a:tblGrid>
                <a:gridCol w="1892870">
                  <a:extLst>
                    <a:ext uri="{9D8B030D-6E8A-4147-A177-3AD203B41FA5}">
                      <a16:colId xmlns:a16="http://schemas.microsoft.com/office/drawing/2014/main" val="126199759"/>
                    </a:ext>
                  </a:extLst>
                </a:gridCol>
                <a:gridCol w="2674559">
                  <a:extLst>
                    <a:ext uri="{9D8B030D-6E8A-4147-A177-3AD203B41FA5}">
                      <a16:colId xmlns:a16="http://schemas.microsoft.com/office/drawing/2014/main" val="1785054705"/>
                    </a:ext>
                  </a:extLst>
                </a:gridCol>
              </a:tblGrid>
              <a:tr h="399677">
                <a:tc>
                  <a:txBody>
                    <a:bodyPr/>
                    <a:lstStyle/>
                    <a:p>
                      <a:pPr marL="0" marR="0" algn="ctr" fontAlgn="t">
                        <a:buNone/>
                      </a:pPr>
                      <a:r>
                        <a:rPr lang="en-US" sz="1500" b="1">
                          <a:solidFill>
                            <a:srgbClr val="000000"/>
                          </a:solidFill>
                          <a:effectLst/>
                          <a:latin typeface="Intel Clear" panose="020B0604020203020204" pitchFamily="34" charset="0"/>
                        </a:rPr>
                        <a:t>Topology</a:t>
                      </a:r>
                      <a:endParaRPr lang="en-US" sz="1500">
                        <a:solidFill>
                          <a:srgbClr val="000000"/>
                        </a:solidFill>
                        <a:effectLst/>
                        <a:latin typeface="Intel Clear" panose="020B060402020302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BDD7EE"/>
                    </a:solidFill>
                  </a:tcPr>
                </a:tc>
                <a:tc>
                  <a:txBody>
                    <a:bodyPr/>
                    <a:lstStyle/>
                    <a:p>
                      <a:pPr marL="0" marR="0" algn="ctr" fontAlgn="t">
                        <a:buNone/>
                      </a:pPr>
                      <a:r>
                        <a:rPr lang="en-US" sz="1500" b="1">
                          <a:solidFill>
                            <a:srgbClr val="000000"/>
                          </a:solidFill>
                          <a:effectLst/>
                          <a:latin typeface="Intel Clear" panose="020B0604020203020204" pitchFamily="34" charset="0"/>
                        </a:rPr>
                        <a:t>Manufacturer Part Number</a:t>
                      </a:r>
                      <a:endParaRPr lang="en-US" sz="1500">
                        <a:solidFill>
                          <a:srgbClr val="000000"/>
                        </a:solidFill>
                        <a:effectLst/>
                        <a:latin typeface="Intel Clear" panose="020B060402020302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BDD7EE"/>
                    </a:solidFill>
                  </a:tcPr>
                </a:tc>
                <a:extLst>
                  <a:ext uri="{0D108BD9-81ED-4DB2-BD59-A6C34878D82A}">
                    <a16:rowId xmlns:a16="http://schemas.microsoft.com/office/drawing/2014/main" val="3639816652"/>
                  </a:ext>
                </a:extLst>
              </a:tr>
              <a:tr h="399677">
                <a:tc>
                  <a:txBody>
                    <a:bodyPr/>
                    <a:lstStyle/>
                    <a:p>
                      <a:pPr marL="0" marR="0" algn="ctr" fontAlgn="t">
                        <a:buNone/>
                      </a:pPr>
                      <a:r>
                        <a:rPr lang="en-US" sz="1500">
                          <a:solidFill>
                            <a:srgbClr val="000000"/>
                          </a:solidFill>
                          <a:effectLst/>
                          <a:latin typeface="Intel Clear" panose="020B0604020203020204" pitchFamily="34" charset="0"/>
                        </a:rPr>
                        <a:t>HDMI 2.1 ALS (6G)</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US" sz="1500">
                          <a:solidFill>
                            <a:srgbClr val="000000"/>
                          </a:solidFill>
                          <a:effectLst/>
                          <a:latin typeface="Intel Clear" panose="020B0604020203020204" pitchFamily="34" charset="0"/>
                        </a:rPr>
                        <a:t>PI3HDX1204CZHEX</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1937796966"/>
                  </a:ext>
                </a:extLst>
              </a:tr>
            </a:tbl>
          </a:graphicData>
        </a:graphic>
      </p:graphicFrame>
    </p:spTree>
    <p:extLst>
      <p:ext uri="{BB962C8B-B14F-4D97-AF65-F5344CB8AC3E}">
        <p14:creationId xmlns:p14="http://schemas.microsoft.com/office/powerpoint/2010/main" val="3990120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40582-5BB9-00E8-4B43-1D761B86D0FF}"/>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0B80D205-250B-13D5-CDF1-D4908EB8CFCB}"/>
              </a:ext>
            </a:extLst>
          </p:cNvPr>
          <p:cNvSpPr txBox="1">
            <a:spLocks/>
          </p:cNvSpPr>
          <p:nvPr/>
        </p:nvSpPr>
        <p:spPr>
          <a:xfrm>
            <a:off x="391632" y="107863"/>
            <a:ext cx="11228868"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a:t>WCL RVP – eDP Panel supported list</a:t>
            </a:r>
          </a:p>
        </p:txBody>
      </p:sp>
      <p:sp>
        <p:nvSpPr>
          <p:cNvPr id="8" name="Content Placeholder 2">
            <a:extLst>
              <a:ext uri="{FF2B5EF4-FFF2-40B4-BE49-F238E27FC236}">
                <a16:creationId xmlns:a16="http://schemas.microsoft.com/office/drawing/2014/main" id="{4A69B2EB-1714-FC6F-9D0F-1B501643DB2A}"/>
              </a:ext>
            </a:extLst>
          </p:cNvPr>
          <p:cNvSpPr txBox="1">
            <a:spLocks/>
          </p:cNvSpPr>
          <p:nvPr/>
        </p:nvSpPr>
        <p:spPr>
          <a:xfrm>
            <a:off x="391632" y="1151463"/>
            <a:ext cx="11010900" cy="1123909"/>
          </a:xfrm>
          <a:prstGeom prst="rect">
            <a:avLst/>
          </a:prstGeom>
        </p:spPr>
        <p:txBody>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28589" indent="-228589" defTabSz="609570" hangingPunct="1">
              <a:buFont typeface="Arial" panose="020B0604020202020204" pitchFamily="34" charset="0"/>
              <a:buChar char="•"/>
            </a:pPr>
            <a:r>
              <a:rPr lang="en-US" sz="2000">
                <a:cs typeface="Intel Clear" panose="020B0604020203020204" pitchFamily="34" charset="0"/>
              </a:rPr>
              <a:t>WCL supported eDP Panel as below: </a:t>
            </a:r>
          </a:p>
        </p:txBody>
      </p:sp>
      <p:pic>
        <p:nvPicPr>
          <p:cNvPr id="2" name="Picture 1">
            <a:extLst>
              <a:ext uri="{FF2B5EF4-FFF2-40B4-BE49-F238E27FC236}">
                <a16:creationId xmlns:a16="http://schemas.microsoft.com/office/drawing/2014/main" id="{1707C078-5F47-728B-23F5-6B75E4126527}"/>
              </a:ext>
            </a:extLst>
          </p:cNvPr>
          <p:cNvPicPr>
            <a:picLocks noChangeAspect="1"/>
          </p:cNvPicPr>
          <p:nvPr/>
        </p:nvPicPr>
        <p:blipFill>
          <a:blip r:embed="rId3"/>
          <a:stretch>
            <a:fillRect/>
          </a:stretch>
        </p:blipFill>
        <p:spPr>
          <a:xfrm>
            <a:off x="3235003" y="6409189"/>
            <a:ext cx="930867" cy="448811"/>
          </a:xfrm>
          <a:prstGeom prst="rect">
            <a:avLst/>
          </a:prstGeom>
        </p:spPr>
      </p:pic>
      <p:sp>
        <p:nvSpPr>
          <p:cNvPr id="7" name="Rectangle 1">
            <a:extLst>
              <a:ext uri="{FF2B5EF4-FFF2-40B4-BE49-F238E27FC236}">
                <a16:creationId xmlns:a16="http://schemas.microsoft.com/office/drawing/2014/main" id="{957F07EE-42F6-981C-C19C-1115447D041D}"/>
              </a:ext>
            </a:extLst>
          </p:cNvPr>
          <p:cNvSpPr>
            <a:spLocks noChangeArrowheads="1"/>
          </p:cNvSpPr>
          <p:nvPr/>
        </p:nvSpPr>
        <p:spPr bwMode="auto">
          <a:xfrm>
            <a:off x="2181225" y="33480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cs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cs typeface="Calibri" panose="020F050202020403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3" name="Table 2">
            <a:extLst>
              <a:ext uri="{FF2B5EF4-FFF2-40B4-BE49-F238E27FC236}">
                <a16:creationId xmlns:a16="http://schemas.microsoft.com/office/drawing/2014/main" id="{76F31FA7-C83E-D65D-DCE6-5A3F31908A37}"/>
              </a:ext>
            </a:extLst>
          </p:cNvPr>
          <p:cNvGraphicFramePr>
            <a:graphicFrameLocks noGrp="1"/>
          </p:cNvGraphicFramePr>
          <p:nvPr>
            <p:extLst>
              <p:ext uri="{D42A27DB-BD31-4B8C-83A1-F6EECF244321}">
                <p14:modId xmlns:p14="http://schemas.microsoft.com/office/powerpoint/2010/main" val="40834578"/>
              </p:ext>
            </p:extLst>
          </p:nvPr>
        </p:nvGraphicFramePr>
        <p:xfrm>
          <a:off x="719239" y="1821104"/>
          <a:ext cx="5187785" cy="2065098"/>
        </p:xfrm>
        <a:graphic>
          <a:graphicData uri="http://schemas.openxmlformats.org/drawingml/2006/table">
            <a:tbl>
              <a:tblPr/>
              <a:tblGrid>
                <a:gridCol w="1877657">
                  <a:extLst>
                    <a:ext uri="{9D8B030D-6E8A-4147-A177-3AD203B41FA5}">
                      <a16:colId xmlns:a16="http://schemas.microsoft.com/office/drawing/2014/main" val="1140203486"/>
                    </a:ext>
                  </a:extLst>
                </a:gridCol>
                <a:gridCol w="3310128">
                  <a:extLst>
                    <a:ext uri="{9D8B030D-6E8A-4147-A177-3AD203B41FA5}">
                      <a16:colId xmlns:a16="http://schemas.microsoft.com/office/drawing/2014/main" val="102148540"/>
                    </a:ext>
                  </a:extLst>
                </a:gridCol>
              </a:tblGrid>
              <a:tr h="344183">
                <a:tc>
                  <a:txBody>
                    <a:bodyPr/>
                    <a:lstStyle/>
                    <a:p>
                      <a:pPr marL="0" marR="0" algn="ctr" fontAlgn="t">
                        <a:buNone/>
                      </a:pPr>
                      <a:r>
                        <a:rPr lang="en-US" sz="1500" b="1">
                          <a:solidFill>
                            <a:srgbClr val="000000"/>
                          </a:solidFill>
                          <a:effectLst/>
                          <a:latin typeface="Intel Clear" panose="020B0604020203020204" pitchFamily="34" charset="0"/>
                        </a:rPr>
                        <a:t>BOM#</a:t>
                      </a:r>
                      <a:endParaRPr lang="en-US" sz="1500">
                        <a:solidFill>
                          <a:srgbClr val="000000"/>
                        </a:solidFill>
                        <a:effectLst/>
                        <a:latin typeface="Intel Clear" panose="020B060402020302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BDD7EE"/>
                    </a:solidFill>
                  </a:tcPr>
                </a:tc>
                <a:tc>
                  <a:txBody>
                    <a:bodyPr/>
                    <a:lstStyle/>
                    <a:p>
                      <a:pPr marL="0" marR="0" algn="ctr" fontAlgn="t">
                        <a:buNone/>
                      </a:pPr>
                      <a:r>
                        <a:rPr lang="en-US" sz="1500" b="1">
                          <a:solidFill>
                            <a:srgbClr val="000000"/>
                          </a:solidFill>
                          <a:effectLst/>
                          <a:latin typeface="Intel Clear" panose="020B0604020203020204" pitchFamily="34" charset="0"/>
                        </a:rPr>
                        <a:t>Model#</a:t>
                      </a:r>
                      <a:endParaRPr lang="en-US" sz="1500">
                        <a:solidFill>
                          <a:srgbClr val="000000"/>
                        </a:solidFill>
                        <a:effectLst/>
                        <a:latin typeface="Intel Clear" panose="020B060402020302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BDD7EE"/>
                    </a:solidFill>
                  </a:tcPr>
                </a:tc>
                <a:extLst>
                  <a:ext uri="{0D108BD9-81ED-4DB2-BD59-A6C34878D82A}">
                    <a16:rowId xmlns:a16="http://schemas.microsoft.com/office/drawing/2014/main" val="547737652"/>
                  </a:ext>
                </a:extLst>
              </a:tr>
              <a:tr h="344183">
                <a:tc>
                  <a:txBody>
                    <a:bodyPr/>
                    <a:lstStyle/>
                    <a:p>
                      <a:pPr marL="0" marR="0" algn="l" fontAlgn="t">
                        <a:buNone/>
                      </a:pPr>
                      <a:r>
                        <a:rPr lang="en-MY" sz="1500">
                          <a:solidFill>
                            <a:srgbClr val="000000"/>
                          </a:solidFill>
                          <a:effectLst/>
                          <a:latin typeface="Intel Clear" panose="020B0604020203020204" pitchFamily="34" charset="0"/>
                        </a:rPr>
                        <a:t>Display: BOM53</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buNone/>
                      </a:pPr>
                      <a:r>
                        <a:rPr lang="en-MY" sz="1500">
                          <a:solidFill>
                            <a:srgbClr val="000000"/>
                          </a:solidFill>
                          <a:effectLst/>
                          <a:latin typeface="Intel Clear" panose="020B0604020203020204" pitchFamily="34" charset="0"/>
                        </a:rPr>
                        <a:t>NV160WUM-L40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2772251246"/>
                  </a:ext>
                </a:extLst>
              </a:tr>
              <a:tr h="344183">
                <a:tc>
                  <a:txBody>
                    <a:bodyPr/>
                    <a:lstStyle/>
                    <a:p>
                      <a:pPr marL="0" marR="0" algn="l" fontAlgn="t">
                        <a:buNone/>
                      </a:pPr>
                      <a:r>
                        <a:rPr lang="en-MY" sz="1500">
                          <a:solidFill>
                            <a:srgbClr val="000000"/>
                          </a:solidFill>
                          <a:effectLst/>
                          <a:latin typeface="Intel Clear" panose="020B0604020203020204" pitchFamily="34" charset="0"/>
                        </a:rPr>
                        <a:t>Display: BOM52</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buNone/>
                      </a:pPr>
                      <a:r>
                        <a:rPr lang="en-MY" sz="1500">
                          <a:solidFill>
                            <a:srgbClr val="000000"/>
                          </a:solidFill>
                          <a:effectLst/>
                          <a:latin typeface="Intel Clear" panose="020B0604020203020204" pitchFamily="34" charset="0"/>
                        </a:rPr>
                        <a:t>MB40NW44-R0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3499600204"/>
                  </a:ext>
                </a:extLst>
              </a:tr>
              <a:tr h="344183">
                <a:tc>
                  <a:txBody>
                    <a:bodyPr/>
                    <a:lstStyle/>
                    <a:p>
                      <a:pPr marL="0" marR="0" algn="l" fontAlgn="t">
                        <a:buNone/>
                      </a:pPr>
                      <a:r>
                        <a:rPr lang="en-MY" sz="1500">
                          <a:solidFill>
                            <a:srgbClr val="000000"/>
                          </a:solidFill>
                          <a:effectLst/>
                          <a:latin typeface="Intel Clear" panose="020B0604020203020204" pitchFamily="34" charset="0"/>
                        </a:rPr>
                        <a:t>Display: BOM51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buNone/>
                      </a:pPr>
                      <a:r>
                        <a:rPr lang="en-MY" sz="1500">
                          <a:solidFill>
                            <a:srgbClr val="000000"/>
                          </a:solidFill>
                          <a:effectLst/>
                          <a:latin typeface="Intel Clear" panose="020B0604020203020204" pitchFamily="34" charset="0"/>
                        </a:rPr>
                        <a:t>ATNA40HQ02-0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1265722866"/>
                  </a:ext>
                </a:extLst>
              </a:tr>
              <a:tr h="344183">
                <a:tc>
                  <a:txBody>
                    <a:bodyPr/>
                    <a:lstStyle/>
                    <a:p>
                      <a:pPr marL="0" marR="0" algn="l" fontAlgn="t">
                        <a:buNone/>
                      </a:pPr>
                      <a:r>
                        <a:rPr lang="en-MY" sz="1500">
                          <a:solidFill>
                            <a:srgbClr val="000000"/>
                          </a:solidFill>
                          <a:effectLst/>
                          <a:latin typeface="Intel Clear" panose="020B0604020203020204" pitchFamily="34" charset="0"/>
                        </a:rPr>
                        <a:t>Display: BOM41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buNone/>
                      </a:pPr>
                      <a:r>
                        <a:rPr lang="en-MY" sz="1500">
                          <a:solidFill>
                            <a:srgbClr val="000000"/>
                          </a:solidFill>
                          <a:effectLst/>
                          <a:latin typeface="Intel Clear" panose="020B0604020203020204" pitchFamily="34" charset="0"/>
                        </a:rPr>
                        <a:t>M140NWFS R3</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3349017430"/>
                  </a:ext>
                </a:extLst>
              </a:tr>
              <a:tr h="344183">
                <a:tc>
                  <a:txBody>
                    <a:bodyPr/>
                    <a:lstStyle/>
                    <a:p>
                      <a:pPr marL="0" marR="0" algn="l" fontAlgn="t">
                        <a:buNone/>
                      </a:pPr>
                      <a:r>
                        <a:rPr lang="en-MY" sz="1500">
                          <a:solidFill>
                            <a:srgbClr val="000000"/>
                          </a:solidFill>
                          <a:effectLst/>
                          <a:latin typeface="Intel Clear" panose="020B0604020203020204" pitchFamily="34" charset="0"/>
                        </a:rPr>
                        <a:t>Display: BOM45</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buNone/>
                      </a:pPr>
                      <a:r>
                        <a:rPr lang="en-MY" sz="1500">
                          <a:solidFill>
                            <a:srgbClr val="000000"/>
                          </a:solidFill>
                          <a:effectLst/>
                          <a:latin typeface="Intel Clear" panose="020B0604020203020204" pitchFamily="34" charset="0"/>
                        </a:rPr>
                        <a:t>LQ145N1JW01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2804148664"/>
                  </a:ext>
                </a:extLst>
              </a:tr>
            </a:tbl>
          </a:graphicData>
        </a:graphic>
      </p:graphicFrame>
    </p:spTree>
    <p:extLst>
      <p:ext uri="{BB962C8B-B14F-4D97-AF65-F5344CB8AC3E}">
        <p14:creationId xmlns:p14="http://schemas.microsoft.com/office/powerpoint/2010/main" val="767140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004EF-7C48-DD82-B4F5-238B7E236DBF}"/>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89E48982-E10D-41DA-55A1-CF9F197A0512}"/>
              </a:ext>
            </a:extLst>
          </p:cNvPr>
          <p:cNvSpPr txBox="1">
            <a:spLocks/>
          </p:cNvSpPr>
          <p:nvPr/>
        </p:nvSpPr>
        <p:spPr>
          <a:xfrm>
            <a:off x="391632" y="107863"/>
            <a:ext cx="11228868"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a:t>WCL DDR5 SODIMM RVP1 Display Topology</a:t>
            </a:r>
          </a:p>
        </p:txBody>
      </p:sp>
      <p:pic>
        <p:nvPicPr>
          <p:cNvPr id="2" name="Picture 1">
            <a:extLst>
              <a:ext uri="{FF2B5EF4-FFF2-40B4-BE49-F238E27FC236}">
                <a16:creationId xmlns:a16="http://schemas.microsoft.com/office/drawing/2014/main" id="{D08AE010-DC9C-CBA9-4F9D-0D0913DF1525}"/>
              </a:ext>
            </a:extLst>
          </p:cNvPr>
          <p:cNvPicPr>
            <a:picLocks noChangeAspect="1"/>
          </p:cNvPicPr>
          <p:nvPr/>
        </p:nvPicPr>
        <p:blipFill>
          <a:blip r:embed="rId3"/>
          <a:stretch>
            <a:fillRect/>
          </a:stretch>
        </p:blipFill>
        <p:spPr>
          <a:xfrm>
            <a:off x="3235003" y="6409189"/>
            <a:ext cx="930867" cy="448811"/>
          </a:xfrm>
          <a:prstGeom prst="rect">
            <a:avLst/>
          </a:prstGeom>
        </p:spPr>
      </p:pic>
      <p:sp>
        <p:nvSpPr>
          <p:cNvPr id="7" name="Rectangle 1">
            <a:extLst>
              <a:ext uri="{FF2B5EF4-FFF2-40B4-BE49-F238E27FC236}">
                <a16:creationId xmlns:a16="http://schemas.microsoft.com/office/drawing/2014/main" id="{2E27594D-90CC-BBB2-197B-EB8FAF0CF594}"/>
              </a:ext>
            </a:extLst>
          </p:cNvPr>
          <p:cNvSpPr>
            <a:spLocks noChangeArrowheads="1"/>
          </p:cNvSpPr>
          <p:nvPr/>
        </p:nvSpPr>
        <p:spPr bwMode="auto">
          <a:xfrm>
            <a:off x="2181225" y="33480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cs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cs typeface="Calibri" panose="020F050202020403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C6A85A48-7BBC-37B2-0F08-1A24B5742433}"/>
              </a:ext>
            </a:extLst>
          </p:cNvPr>
          <p:cNvSpPr>
            <a:spLocks noChangeArrowheads="1"/>
          </p:cNvSpPr>
          <p:nvPr/>
        </p:nvSpPr>
        <p:spPr bwMode="auto">
          <a:xfrm>
            <a:off x="106325" y="14049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graphicFrame>
        <p:nvGraphicFramePr>
          <p:cNvPr id="9" name="Object 8">
            <a:extLst>
              <a:ext uri="{FF2B5EF4-FFF2-40B4-BE49-F238E27FC236}">
                <a16:creationId xmlns:a16="http://schemas.microsoft.com/office/drawing/2014/main" id="{B9909FAB-03FC-B57D-534C-093C7DC379DE}"/>
              </a:ext>
            </a:extLst>
          </p:cNvPr>
          <p:cNvGraphicFramePr>
            <a:graphicFrameLocks noChangeAspect="1"/>
          </p:cNvGraphicFramePr>
          <p:nvPr>
            <p:extLst>
              <p:ext uri="{D42A27DB-BD31-4B8C-83A1-F6EECF244321}">
                <p14:modId xmlns:p14="http://schemas.microsoft.com/office/powerpoint/2010/main" val="8074556"/>
              </p:ext>
            </p:extLst>
          </p:nvPr>
        </p:nvGraphicFramePr>
        <p:xfrm>
          <a:off x="1355527" y="1642233"/>
          <a:ext cx="8842992" cy="3868809"/>
        </p:xfrm>
        <a:graphic>
          <a:graphicData uri="http://schemas.openxmlformats.org/presentationml/2006/ole">
            <mc:AlternateContent xmlns:mc="http://schemas.openxmlformats.org/markup-compatibility/2006">
              <mc:Choice xmlns:v="urn:schemas-microsoft-com:vml" Requires="v">
                <p:oleObj name="Visio" r:id="rId4" imgW="6758905" imgH="2963929" progId="Visio.Drawing.15">
                  <p:embed/>
                </p:oleObj>
              </mc:Choice>
              <mc:Fallback>
                <p:oleObj name="Visio" r:id="rId4" imgW="6758905" imgH="2963929" progId="Visio.Drawing.15">
                  <p:embed/>
                  <p:pic>
                    <p:nvPicPr>
                      <p:cNvPr id="9" name="Object 8">
                        <a:extLst>
                          <a:ext uri="{FF2B5EF4-FFF2-40B4-BE49-F238E27FC236}">
                            <a16:creationId xmlns:a16="http://schemas.microsoft.com/office/drawing/2014/main" id="{B9909FAB-03FC-B57D-534C-093C7DC379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5527" y="1642233"/>
                        <a:ext cx="8842992" cy="3868809"/>
                      </a:xfrm>
                      <a:prstGeom prst="rect">
                        <a:avLst/>
                      </a:prstGeom>
                      <a:noFill/>
                    </p:spPr>
                  </p:pic>
                </p:oleObj>
              </mc:Fallback>
            </mc:AlternateContent>
          </a:graphicData>
        </a:graphic>
      </p:graphicFrame>
    </p:spTree>
    <p:extLst>
      <p:ext uri="{BB962C8B-B14F-4D97-AF65-F5344CB8AC3E}">
        <p14:creationId xmlns:p14="http://schemas.microsoft.com/office/powerpoint/2010/main" val="2306654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E54CC-2757-AF69-F19A-CB3C00A839E0}"/>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9C4689E8-8DF1-D4A5-81DF-49B787751AED}"/>
              </a:ext>
            </a:extLst>
          </p:cNvPr>
          <p:cNvSpPr txBox="1">
            <a:spLocks/>
          </p:cNvSpPr>
          <p:nvPr/>
        </p:nvSpPr>
        <p:spPr>
          <a:xfrm>
            <a:off x="391632" y="107863"/>
            <a:ext cx="11228868"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a:t>WCL LP5x T3 RVP2 Display Topology</a:t>
            </a:r>
          </a:p>
        </p:txBody>
      </p:sp>
      <p:pic>
        <p:nvPicPr>
          <p:cNvPr id="2" name="Picture 1">
            <a:extLst>
              <a:ext uri="{FF2B5EF4-FFF2-40B4-BE49-F238E27FC236}">
                <a16:creationId xmlns:a16="http://schemas.microsoft.com/office/drawing/2014/main" id="{EA046492-CA71-44DE-EA7F-96C13EAB34F6}"/>
              </a:ext>
            </a:extLst>
          </p:cNvPr>
          <p:cNvPicPr>
            <a:picLocks noChangeAspect="1"/>
          </p:cNvPicPr>
          <p:nvPr/>
        </p:nvPicPr>
        <p:blipFill>
          <a:blip r:embed="rId3"/>
          <a:stretch>
            <a:fillRect/>
          </a:stretch>
        </p:blipFill>
        <p:spPr>
          <a:xfrm>
            <a:off x="3235003" y="6409189"/>
            <a:ext cx="930867" cy="448811"/>
          </a:xfrm>
          <a:prstGeom prst="rect">
            <a:avLst/>
          </a:prstGeom>
        </p:spPr>
      </p:pic>
      <p:sp>
        <p:nvSpPr>
          <p:cNvPr id="4" name="Rectangle 2">
            <a:extLst>
              <a:ext uri="{FF2B5EF4-FFF2-40B4-BE49-F238E27FC236}">
                <a16:creationId xmlns:a16="http://schemas.microsoft.com/office/drawing/2014/main" id="{DC29387F-994B-863D-1C05-EABA81F687D8}"/>
              </a:ext>
            </a:extLst>
          </p:cNvPr>
          <p:cNvSpPr>
            <a:spLocks noChangeArrowheads="1"/>
          </p:cNvSpPr>
          <p:nvPr/>
        </p:nvSpPr>
        <p:spPr bwMode="auto">
          <a:xfrm>
            <a:off x="106325" y="14049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sp>
        <p:nvSpPr>
          <p:cNvPr id="3" name="Rectangle 2">
            <a:extLst>
              <a:ext uri="{FF2B5EF4-FFF2-40B4-BE49-F238E27FC236}">
                <a16:creationId xmlns:a16="http://schemas.microsoft.com/office/drawing/2014/main" id="{1F21D438-3AB0-B00A-DA5C-907386A8482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sp>
        <p:nvSpPr>
          <p:cNvPr id="8" name="Rectangle 4">
            <a:extLst>
              <a:ext uri="{FF2B5EF4-FFF2-40B4-BE49-F238E27FC236}">
                <a16:creationId xmlns:a16="http://schemas.microsoft.com/office/drawing/2014/main" id="{ECEF1976-58F3-B9A1-383C-0B012ADCC93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graphicFrame>
        <p:nvGraphicFramePr>
          <p:cNvPr id="10" name="Object 9">
            <a:extLst>
              <a:ext uri="{FF2B5EF4-FFF2-40B4-BE49-F238E27FC236}">
                <a16:creationId xmlns:a16="http://schemas.microsoft.com/office/drawing/2014/main" id="{12131AB9-6513-E3C8-6F5B-8CB0587F1C85}"/>
              </a:ext>
            </a:extLst>
          </p:cNvPr>
          <p:cNvGraphicFramePr>
            <a:graphicFrameLocks noChangeAspect="1"/>
          </p:cNvGraphicFramePr>
          <p:nvPr>
            <p:extLst>
              <p:ext uri="{D42A27DB-BD31-4B8C-83A1-F6EECF244321}">
                <p14:modId xmlns:p14="http://schemas.microsoft.com/office/powerpoint/2010/main" val="1816670517"/>
              </p:ext>
            </p:extLst>
          </p:nvPr>
        </p:nvGraphicFramePr>
        <p:xfrm>
          <a:off x="1400782" y="2018747"/>
          <a:ext cx="8795014" cy="3434315"/>
        </p:xfrm>
        <a:graphic>
          <a:graphicData uri="http://schemas.openxmlformats.org/presentationml/2006/ole">
            <mc:AlternateContent xmlns:mc="http://schemas.openxmlformats.org/markup-compatibility/2006">
              <mc:Choice xmlns:v="urn:schemas-microsoft-com:vml" Requires="v">
                <p:oleObj name="Visio" r:id="rId4" imgW="6751249" imgH="2636441" progId="Visio.Drawing.15">
                  <p:embed/>
                </p:oleObj>
              </mc:Choice>
              <mc:Fallback>
                <p:oleObj name="Visio" r:id="rId4" imgW="6751249" imgH="2636441" progId="Visio.Drawing.15">
                  <p:embed/>
                  <p:pic>
                    <p:nvPicPr>
                      <p:cNvPr id="10" name="Object 9">
                        <a:extLst>
                          <a:ext uri="{FF2B5EF4-FFF2-40B4-BE49-F238E27FC236}">
                            <a16:creationId xmlns:a16="http://schemas.microsoft.com/office/drawing/2014/main" id="{12131AB9-6513-E3C8-6F5B-8CB0587F1C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0782" y="2018747"/>
                        <a:ext cx="8795014" cy="3434315"/>
                      </a:xfrm>
                      <a:prstGeom prst="rect">
                        <a:avLst/>
                      </a:prstGeom>
                      <a:noFill/>
                    </p:spPr>
                  </p:pic>
                </p:oleObj>
              </mc:Fallback>
            </mc:AlternateContent>
          </a:graphicData>
        </a:graphic>
      </p:graphicFrame>
    </p:spTree>
    <p:extLst>
      <p:ext uri="{BB962C8B-B14F-4D97-AF65-F5344CB8AC3E}">
        <p14:creationId xmlns:p14="http://schemas.microsoft.com/office/powerpoint/2010/main" val="155008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87639"/>
            <a:ext cx="10972800" cy="1143000"/>
          </a:xfrm>
        </p:spPr>
        <p:txBody>
          <a:bodyPr/>
          <a:lstStyle/>
          <a:p>
            <a:pPr algn="r"/>
            <a:r>
              <a:rPr lang="en-US" sz="4500" b="1">
                <a:solidFill>
                  <a:schemeClr val="accent4">
                    <a:lumMod val="75000"/>
                  </a:schemeClr>
                </a:solidFill>
              </a:rPr>
              <a:t>Modular TCSS Intro</a:t>
            </a:r>
          </a:p>
        </p:txBody>
      </p:sp>
      <p:sp>
        <p:nvSpPr>
          <p:cNvPr id="3" name="TextBox 2">
            <a:extLst>
              <a:ext uri="{FF2B5EF4-FFF2-40B4-BE49-F238E27FC236}">
                <a16:creationId xmlns:a16="http://schemas.microsoft.com/office/drawing/2014/main" id="{4DA005AE-86A3-5359-C777-1695196F7D80}"/>
              </a:ext>
            </a:extLst>
          </p:cNvPr>
          <p:cNvSpPr txBox="1"/>
          <p:nvPr/>
        </p:nvSpPr>
        <p:spPr>
          <a:xfrm>
            <a:off x="8878528" y="5816598"/>
            <a:ext cx="2703872"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spcBef>
                <a:spcPts val="600"/>
              </a:spcBef>
            </a:pPr>
            <a:r>
              <a:rPr lang="en-US">
                <a:solidFill>
                  <a:schemeClr val="tx2"/>
                </a:solidFill>
              </a:rPr>
              <a:t>CH, Manjunath</a:t>
            </a:r>
          </a:p>
        </p:txBody>
      </p:sp>
      <p:pic>
        <p:nvPicPr>
          <p:cNvPr id="4" name="Picture 3">
            <a:extLst>
              <a:ext uri="{FF2B5EF4-FFF2-40B4-BE49-F238E27FC236}">
                <a16:creationId xmlns:a16="http://schemas.microsoft.com/office/drawing/2014/main" id="{89E03BE9-29D3-3326-2794-422EADC45B34}"/>
              </a:ext>
            </a:extLst>
          </p:cNvPr>
          <p:cNvPicPr>
            <a:picLocks noChangeAspect="1"/>
          </p:cNvPicPr>
          <p:nvPr/>
        </p:nvPicPr>
        <p:blipFill>
          <a:blip r:embed="rId2"/>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32635983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4608" y="76837"/>
            <a:ext cx="10972800" cy="654156"/>
          </a:xfrm>
        </p:spPr>
        <p:txBody>
          <a:bodyPr anchor="ctr"/>
          <a:lstStyle/>
          <a:p>
            <a:r>
              <a:rPr lang="en-US" sz="3467"/>
              <a:t>Modular TCSS on WCL RVP</a:t>
            </a:r>
          </a:p>
        </p:txBody>
      </p:sp>
      <p:sp>
        <p:nvSpPr>
          <p:cNvPr id="4" name="Content Placeholder 3"/>
          <p:cNvSpPr>
            <a:spLocks noGrp="1"/>
          </p:cNvSpPr>
          <p:nvPr>
            <p:ph sz="quarter" idx="13"/>
          </p:nvPr>
        </p:nvSpPr>
        <p:spPr>
          <a:xfrm>
            <a:off x="474864" y="730993"/>
            <a:ext cx="6141808" cy="5234151"/>
          </a:xfrm>
        </p:spPr>
        <p:txBody>
          <a:bodyPr>
            <a:normAutofit fontScale="92500" lnSpcReduction="10000"/>
          </a:bodyPr>
          <a:lstStyle/>
          <a:p>
            <a:pPr marL="380981" indent="-380981">
              <a:buFont typeface="Arial" panose="020B0604020202020204" pitchFamily="34" charset="0"/>
              <a:buChar char="•"/>
            </a:pPr>
            <a:r>
              <a:rPr lang="en-US" sz="1867"/>
              <a:t>Modular TCSS enable multiple Type-C configuration on Modular TCSS connector. </a:t>
            </a:r>
          </a:p>
          <a:p>
            <a:pPr marL="380981" indent="-380981">
              <a:buFont typeface="Arial" panose="020B0604020202020204" pitchFamily="34" charset="0"/>
              <a:buChar char="•"/>
            </a:pPr>
            <a:r>
              <a:rPr lang="en-US" sz="1867"/>
              <a:t>Instead of using multiple RVPs for Type-C validation, this new concept provide option to use the same RVP for different IO personality/connector enabling.</a:t>
            </a:r>
          </a:p>
          <a:p>
            <a:pPr marL="380981" indent="-380981">
              <a:buFont typeface="Arial" panose="020B0604020202020204" pitchFamily="34" charset="0"/>
              <a:buChar char="•"/>
            </a:pPr>
            <a:r>
              <a:rPr lang="en-US" sz="1867"/>
              <a:t>No rework (only SW settings change) or IFWI re-flashing on RVP needed for enabling the different modules.</a:t>
            </a:r>
          </a:p>
          <a:p>
            <a:pPr marL="380981" indent="-380981">
              <a:buFont typeface="Arial" panose="020B0604020202020204" pitchFamily="34" charset="0"/>
              <a:buChar char="•"/>
            </a:pPr>
            <a:r>
              <a:rPr lang="en-US" sz="1867"/>
              <a:t>WCL RVP supports Modular TCSS connector on which multiple IO modules [HDMI/Type-A/Type-C] can be plugged.</a:t>
            </a:r>
          </a:p>
          <a:p>
            <a:pPr marL="380981" indent="-380981">
              <a:buFont typeface="Arial" panose="020B0604020202020204" pitchFamily="34" charset="0"/>
              <a:buChar char="•"/>
            </a:pPr>
            <a:r>
              <a:rPr lang="en-US" sz="1867"/>
              <a:t>Modules designed based on the defined pinout to support all IO modules without rework.</a:t>
            </a:r>
          </a:p>
          <a:p>
            <a:pPr marL="380981" indent="-380981">
              <a:buFont typeface="Arial" panose="020B0604020202020204" pitchFamily="34" charset="0"/>
              <a:buChar char="•"/>
            </a:pPr>
            <a:r>
              <a:rPr lang="en-US" sz="1867"/>
              <a:t>Module routing is taken care to meet the PDG limit.</a:t>
            </a:r>
          </a:p>
          <a:p>
            <a:pPr marL="380981" indent="-380981">
              <a:buFont typeface="Arial" panose="020B0604020202020204" pitchFamily="34" charset="0"/>
              <a:buChar char="•"/>
            </a:pPr>
            <a:r>
              <a:rPr lang="en-US" sz="1800" b="1">
                <a:latin typeface="+mj-lt"/>
              </a:rPr>
              <a:t>TCSS Modules are not hot pluggable. Module can be plugged/swapped in G3 only.</a:t>
            </a:r>
          </a:p>
          <a:p>
            <a:pPr marL="380981" indent="-380981">
              <a:buFont typeface="Arial" panose="020B0604020202020204" pitchFamily="34" charset="0"/>
              <a:buChar char="•"/>
            </a:pPr>
            <a:r>
              <a:rPr lang="en-US" sz="1867" b="1"/>
              <a:t>Note : </a:t>
            </a:r>
            <a:r>
              <a:rPr lang="en-US" sz="1867" b="1">
                <a:solidFill>
                  <a:srgbClr val="C00000"/>
                </a:solidFill>
              </a:rPr>
              <a:t>Do not plug TCSS module on legacy M.2 SSD slot and vice versa</a:t>
            </a:r>
          </a:p>
          <a:p>
            <a:pPr marL="380981" indent="-380981">
              <a:buFont typeface="Arial" panose="020B0604020202020204" pitchFamily="34" charset="0"/>
              <a:buChar char="•"/>
            </a:pPr>
            <a:endParaRPr lang="en-US" sz="1867"/>
          </a:p>
        </p:txBody>
      </p:sp>
      <p:pic>
        <p:nvPicPr>
          <p:cNvPr id="2" name="Picture 1" descr="Diagram&#10;&#10;Description automatically generated">
            <a:extLst>
              <a:ext uri="{FF2B5EF4-FFF2-40B4-BE49-F238E27FC236}">
                <a16:creationId xmlns:a16="http://schemas.microsoft.com/office/drawing/2014/main" id="{3AF1701B-B9F0-4CC5-B8C1-4CBFE68C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6672" y="1442216"/>
            <a:ext cx="5009931" cy="3757448"/>
          </a:xfrm>
          <a:prstGeom prst="rect">
            <a:avLst/>
          </a:prstGeom>
          <a:noFill/>
        </p:spPr>
      </p:pic>
      <p:pic>
        <p:nvPicPr>
          <p:cNvPr id="5" name="Picture 4">
            <a:extLst>
              <a:ext uri="{FF2B5EF4-FFF2-40B4-BE49-F238E27FC236}">
                <a16:creationId xmlns:a16="http://schemas.microsoft.com/office/drawing/2014/main" id="{95827915-670A-4EDD-D3C8-388DF28108A8}"/>
              </a:ext>
            </a:extLst>
          </p:cNvPr>
          <p:cNvPicPr>
            <a:picLocks noChangeAspect="1"/>
          </p:cNvPicPr>
          <p:nvPr/>
        </p:nvPicPr>
        <p:blipFill>
          <a:blip r:embed="rId4"/>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1825428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4863" y="97857"/>
            <a:ext cx="10972800" cy="654156"/>
          </a:xfrm>
        </p:spPr>
        <p:txBody>
          <a:bodyPr anchor="ctr"/>
          <a:lstStyle/>
          <a:p>
            <a:r>
              <a:rPr lang="en-US" sz="3467"/>
              <a:t>POR Module List for WCL RVP</a:t>
            </a:r>
          </a:p>
        </p:txBody>
      </p:sp>
      <p:sp>
        <p:nvSpPr>
          <p:cNvPr id="4" name="Content Placeholder 3"/>
          <p:cNvSpPr>
            <a:spLocks noGrp="1"/>
          </p:cNvSpPr>
          <p:nvPr>
            <p:ph sz="quarter" idx="13"/>
          </p:nvPr>
        </p:nvSpPr>
        <p:spPr>
          <a:xfrm>
            <a:off x="542238" y="1118825"/>
            <a:ext cx="10838047" cy="2023768"/>
          </a:xfrm>
        </p:spPr>
        <p:txBody>
          <a:bodyPr>
            <a:normAutofit/>
          </a:bodyPr>
          <a:lstStyle/>
          <a:p>
            <a:pPr marL="380981" indent="-380981">
              <a:buFont typeface="Arial" panose="020B0604020202020204" pitchFamily="34" charset="0"/>
              <a:buChar char="•"/>
            </a:pPr>
            <a:r>
              <a:rPr lang="en-US" sz="1867"/>
              <a:t>Individual module block diagrams , schematics and layout files are available in </a:t>
            </a:r>
            <a:r>
              <a:rPr lang="en-US" sz="1867" err="1">
                <a:hlinkClick r:id="rId3"/>
              </a:rPr>
              <a:t>goto</a:t>
            </a:r>
            <a:r>
              <a:rPr lang="en-US" sz="1867">
                <a:hlinkClick r:id="rId3"/>
              </a:rPr>
              <a:t>/</a:t>
            </a:r>
            <a:r>
              <a:rPr lang="en-US" sz="1867" err="1">
                <a:hlinkClick r:id="rId3"/>
              </a:rPr>
              <a:t>tcssmodule</a:t>
            </a:r>
            <a:r>
              <a:rPr lang="en-US" sz="1867">
                <a:hlinkClick r:id="rId3"/>
              </a:rPr>
              <a:t> </a:t>
            </a:r>
            <a:r>
              <a:rPr lang="en-US" sz="1867"/>
              <a:t>wiki link.</a:t>
            </a:r>
          </a:p>
          <a:p>
            <a:pPr marL="380981" indent="-380981">
              <a:buFont typeface="Arial" panose="020B0604020202020204" pitchFamily="34" charset="0"/>
              <a:buChar char="•"/>
            </a:pPr>
            <a:r>
              <a:rPr lang="en-US" sz="1867"/>
              <a:t>Each module can be identified using the TCSS Card# label provided on the module.</a:t>
            </a:r>
          </a:p>
          <a:p>
            <a:pPr marL="380981" indent="-380981">
              <a:buFont typeface="Arial" panose="020B0604020202020204" pitchFamily="34" charset="0"/>
              <a:buChar char="•"/>
            </a:pPr>
            <a:r>
              <a:rPr lang="en-US" sz="1867"/>
              <a:t>List includes the IPN for modules and PDC details provided in below table.</a:t>
            </a:r>
          </a:p>
          <a:p>
            <a:pPr marL="380981" indent="-380981">
              <a:buFont typeface="Arial" panose="020B0604020202020204" pitchFamily="34" charset="0"/>
              <a:buChar char="•"/>
            </a:pPr>
            <a:endParaRPr lang="en-US" sz="1867"/>
          </a:p>
        </p:txBody>
      </p:sp>
      <p:pic>
        <p:nvPicPr>
          <p:cNvPr id="2" name="Picture 1">
            <a:extLst>
              <a:ext uri="{FF2B5EF4-FFF2-40B4-BE49-F238E27FC236}">
                <a16:creationId xmlns:a16="http://schemas.microsoft.com/office/drawing/2014/main" id="{469EA966-BF7F-5A9F-F6CA-0743E28B0A57}"/>
              </a:ext>
            </a:extLst>
          </p:cNvPr>
          <p:cNvPicPr>
            <a:picLocks noChangeAspect="1"/>
          </p:cNvPicPr>
          <p:nvPr/>
        </p:nvPicPr>
        <p:blipFill>
          <a:blip r:embed="rId4"/>
          <a:stretch>
            <a:fillRect/>
          </a:stretch>
        </p:blipFill>
        <p:spPr>
          <a:xfrm>
            <a:off x="3235003" y="6409189"/>
            <a:ext cx="930867" cy="448811"/>
          </a:xfrm>
          <a:prstGeom prst="rect">
            <a:avLst/>
          </a:prstGeom>
        </p:spPr>
      </p:pic>
      <p:graphicFrame>
        <p:nvGraphicFramePr>
          <p:cNvPr id="9" name="Table 8">
            <a:extLst>
              <a:ext uri="{FF2B5EF4-FFF2-40B4-BE49-F238E27FC236}">
                <a16:creationId xmlns:a16="http://schemas.microsoft.com/office/drawing/2014/main" id="{2C3B9E0C-016B-7C5E-1944-FFEB48C9546E}"/>
              </a:ext>
            </a:extLst>
          </p:cNvPr>
          <p:cNvGraphicFramePr>
            <a:graphicFrameLocks noGrp="1"/>
          </p:cNvGraphicFramePr>
          <p:nvPr>
            <p:extLst>
              <p:ext uri="{D42A27DB-BD31-4B8C-83A1-F6EECF244321}">
                <p14:modId xmlns:p14="http://schemas.microsoft.com/office/powerpoint/2010/main" val="383155717"/>
              </p:ext>
            </p:extLst>
          </p:nvPr>
        </p:nvGraphicFramePr>
        <p:xfrm>
          <a:off x="1579202" y="3053615"/>
          <a:ext cx="8549075" cy="2685557"/>
        </p:xfrm>
        <a:graphic>
          <a:graphicData uri="http://schemas.openxmlformats.org/drawingml/2006/table">
            <a:tbl>
              <a:tblPr/>
              <a:tblGrid>
                <a:gridCol w="4093692">
                  <a:extLst>
                    <a:ext uri="{9D8B030D-6E8A-4147-A177-3AD203B41FA5}">
                      <a16:colId xmlns:a16="http://schemas.microsoft.com/office/drawing/2014/main" val="1616450553"/>
                    </a:ext>
                  </a:extLst>
                </a:gridCol>
                <a:gridCol w="1948202">
                  <a:extLst>
                    <a:ext uri="{9D8B030D-6E8A-4147-A177-3AD203B41FA5}">
                      <a16:colId xmlns:a16="http://schemas.microsoft.com/office/drawing/2014/main" val="3162959412"/>
                    </a:ext>
                  </a:extLst>
                </a:gridCol>
                <a:gridCol w="992953">
                  <a:extLst>
                    <a:ext uri="{9D8B030D-6E8A-4147-A177-3AD203B41FA5}">
                      <a16:colId xmlns:a16="http://schemas.microsoft.com/office/drawing/2014/main" val="1069504748"/>
                    </a:ext>
                  </a:extLst>
                </a:gridCol>
                <a:gridCol w="1514228">
                  <a:extLst>
                    <a:ext uri="{9D8B030D-6E8A-4147-A177-3AD203B41FA5}">
                      <a16:colId xmlns:a16="http://schemas.microsoft.com/office/drawing/2014/main" val="2537078858"/>
                    </a:ext>
                  </a:extLst>
                </a:gridCol>
              </a:tblGrid>
              <a:tr h="518910">
                <a:tc>
                  <a:txBody>
                    <a:bodyPr/>
                    <a:lstStyle/>
                    <a:p>
                      <a:pPr algn="ctr" rtl="0" fontAlgn="base">
                        <a:lnSpc>
                          <a:spcPts val="1350"/>
                        </a:lnSpc>
                        <a:buNone/>
                      </a:pPr>
                      <a:r>
                        <a:rPr lang="en-IN" sz="1300" b="1" i="0">
                          <a:solidFill>
                            <a:srgbClr val="FFFFFF"/>
                          </a:solidFill>
                          <a:effectLst/>
                          <a:latin typeface="Calibri" panose="020F0502020204030204" pitchFamily="34" charset="0"/>
                        </a:rPr>
                        <a:t>Module Name</a:t>
                      </a:r>
                      <a:r>
                        <a:rPr lang="en-IN" sz="1300" b="0" i="0">
                          <a:solidFill>
                            <a:srgbClr val="FFFFFF"/>
                          </a:solidFill>
                          <a:effectLst/>
                          <a:latin typeface="Calibri" panose="020F0502020204030204" pitchFamily="34" charset="0"/>
                        </a:rPr>
                        <a:t> </a:t>
                      </a:r>
                      <a:endParaRPr lang="en-IN" sz="1200" b="0" i="0">
                        <a:effectLst/>
                      </a:endParaRPr>
                    </a:p>
                  </a:txBody>
                  <a:tcPr marL="107685" marR="107685" marT="53843" marB="538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B9BD5"/>
                    </a:solidFill>
                  </a:tcPr>
                </a:tc>
                <a:tc>
                  <a:txBody>
                    <a:bodyPr/>
                    <a:lstStyle/>
                    <a:p>
                      <a:pPr algn="ctr" rtl="0" fontAlgn="base">
                        <a:lnSpc>
                          <a:spcPts val="1350"/>
                        </a:lnSpc>
                        <a:buNone/>
                      </a:pPr>
                      <a:r>
                        <a:rPr lang="en-IN" sz="1300" b="1" i="0">
                          <a:solidFill>
                            <a:srgbClr val="FFFFFF"/>
                          </a:solidFill>
                          <a:effectLst/>
                          <a:latin typeface="Calibri" panose="020F0502020204030204" pitchFamily="34" charset="0"/>
                        </a:rPr>
                        <a:t>PD Controller</a:t>
                      </a:r>
                      <a:endParaRPr lang="en-IN" sz="1200" b="0" i="0">
                        <a:effectLst/>
                      </a:endParaRPr>
                    </a:p>
                  </a:txBody>
                  <a:tcPr marL="107685" marR="107685" marT="53843" marB="538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B9BD5"/>
                    </a:solidFill>
                  </a:tcPr>
                </a:tc>
                <a:tc>
                  <a:txBody>
                    <a:bodyPr/>
                    <a:lstStyle/>
                    <a:p>
                      <a:pPr algn="ctr" rtl="0" fontAlgn="base">
                        <a:lnSpc>
                          <a:spcPts val="1350"/>
                        </a:lnSpc>
                        <a:buNone/>
                      </a:pPr>
                      <a:r>
                        <a:rPr lang="en-IN" sz="1300" b="1" i="0">
                          <a:solidFill>
                            <a:srgbClr val="FFFFFF"/>
                          </a:solidFill>
                          <a:effectLst/>
                          <a:latin typeface="Calibri" panose="020F0502020204030204" pitchFamily="34" charset="0"/>
                        </a:rPr>
                        <a:t>Module No.</a:t>
                      </a:r>
                      <a:r>
                        <a:rPr lang="en-IN" sz="1300" b="0" i="0">
                          <a:solidFill>
                            <a:srgbClr val="FFFFFF"/>
                          </a:solidFill>
                          <a:effectLst/>
                          <a:latin typeface="Calibri" panose="020F0502020204030204" pitchFamily="34" charset="0"/>
                        </a:rPr>
                        <a:t> </a:t>
                      </a:r>
                      <a:endParaRPr lang="en-IN" sz="1200" b="0" i="0">
                        <a:effectLst/>
                      </a:endParaRPr>
                    </a:p>
                  </a:txBody>
                  <a:tcPr marL="107685" marR="107685" marT="53843" marB="538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B9BD5"/>
                    </a:solidFill>
                  </a:tcPr>
                </a:tc>
                <a:tc>
                  <a:txBody>
                    <a:bodyPr/>
                    <a:lstStyle/>
                    <a:p>
                      <a:pPr algn="ctr" rtl="0" fontAlgn="base">
                        <a:lnSpc>
                          <a:spcPts val="1350"/>
                        </a:lnSpc>
                        <a:buNone/>
                      </a:pPr>
                      <a:r>
                        <a:rPr lang="en-IN" sz="1300" b="1" i="0">
                          <a:solidFill>
                            <a:srgbClr val="FFFFFF"/>
                          </a:solidFill>
                          <a:effectLst/>
                          <a:latin typeface="Calibri" panose="020F0502020204030204" pitchFamily="34" charset="0"/>
                        </a:rPr>
                        <a:t>TA No.</a:t>
                      </a:r>
                      <a:r>
                        <a:rPr lang="en-IN" sz="1300" b="0" i="0">
                          <a:solidFill>
                            <a:srgbClr val="FFFFFF"/>
                          </a:solidFill>
                          <a:effectLst/>
                          <a:latin typeface="Calibri" panose="020F0502020204030204" pitchFamily="34" charset="0"/>
                        </a:rPr>
                        <a:t> </a:t>
                      </a:r>
                      <a:endParaRPr lang="en-IN" sz="1200" b="0" i="0">
                        <a:effectLst/>
                      </a:endParaRPr>
                    </a:p>
                  </a:txBody>
                  <a:tcPr marL="107685" marR="107685" marT="53843" marB="538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B9BD5"/>
                    </a:solidFill>
                  </a:tcPr>
                </a:tc>
                <a:extLst>
                  <a:ext uri="{0D108BD9-81ED-4DB2-BD59-A6C34878D82A}">
                    <a16:rowId xmlns:a16="http://schemas.microsoft.com/office/drawing/2014/main" val="3523785349"/>
                  </a:ext>
                </a:extLst>
              </a:tr>
              <a:tr h="309521">
                <a:tc>
                  <a:txBody>
                    <a:bodyPr/>
                    <a:lstStyle/>
                    <a:p>
                      <a:pPr algn="l" rtl="0" fontAlgn="base">
                        <a:lnSpc>
                          <a:spcPts val="1350"/>
                        </a:lnSpc>
                        <a:buNone/>
                      </a:pPr>
                      <a:r>
                        <a:rPr lang="en-US" sz="1300" b="0" i="0">
                          <a:effectLst/>
                          <a:latin typeface="Calibri" panose="020F0502020204030204" pitchFamily="34" charset="0"/>
                        </a:rPr>
                        <a:t>TBT-40G HBR Retimer, TI-PD Module </a:t>
                      </a:r>
                      <a:endParaRPr lang="en-US" sz="1200" b="0" i="0">
                        <a:effectLst/>
                      </a:endParaRPr>
                    </a:p>
                  </a:txBody>
                  <a:tcPr marL="107685" marR="107685" marT="53843" marB="538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rtl="0" fontAlgn="base">
                        <a:lnSpc>
                          <a:spcPts val="1350"/>
                        </a:lnSpc>
                        <a:buNone/>
                      </a:pPr>
                      <a:r>
                        <a:rPr lang="en-US" sz="1200" b="0" i="0" u="none" strike="noStrike" cap="none" spc="0" baseline="0">
                          <a:solidFill>
                            <a:schemeClr val="tx1"/>
                          </a:solidFill>
                          <a:effectLst/>
                          <a:uFillTx/>
                          <a:latin typeface="+mn-lt"/>
                          <a:ea typeface="+mn-ea"/>
                          <a:cs typeface="+mn-cs"/>
                          <a:sym typeface="Intel Clear"/>
                        </a:rPr>
                        <a:t>TPS66993BAREPR</a:t>
                      </a:r>
                      <a:r>
                        <a:rPr lang="en-US" sz="1300" b="0" i="0">
                          <a:effectLst/>
                          <a:latin typeface="Calibri" panose="020F0502020204030204" pitchFamily="34" charset="0"/>
                        </a:rPr>
                        <a:t> </a:t>
                      </a:r>
                      <a:endParaRPr lang="en-US" sz="1200" b="0" i="0">
                        <a:effectLst/>
                      </a:endParaRPr>
                    </a:p>
                  </a:txBody>
                  <a:tcPr marL="107685" marR="107685" marT="53843" marB="538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rtl="0" fontAlgn="base">
                        <a:lnSpc>
                          <a:spcPts val="1350"/>
                        </a:lnSpc>
                        <a:buNone/>
                      </a:pPr>
                      <a:r>
                        <a:rPr lang="en-US" sz="1300" b="0" i="0">
                          <a:effectLst/>
                          <a:latin typeface="Calibri" panose="020F0502020204030204" pitchFamily="34" charset="0"/>
                        </a:rPr>
                        <a:t>103 </a:t>
                      </a:r>
                      <a:endParaRPr lang="en-US" sz="1200" b="0" i="0">
                        <a:effectLst/>
                      </a:endParaRPr>
                    </a:p>
                  </a:txBody>
                  <a:tcPr marL="107685" marR="107685" marT="53843" marB="53843"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rtl="0" fontAlgn="base">
                        <a:lnSpc>
                          <a:spcPts val="1350"/>
                        </a:lnSpc>
                        <a:buNone/>
                      </a:pPr>
                      <a:r>
                        <a:rPr lang="en-US" sz="1300" b="0" i="0">
                          <a:effectLst/>
                          <a:latin typeface="Calibri" panose="020F0502020204030204" pitchFamily="34" charset="0"/>
                        </a:rPr>
                        <a:t>N38727-XXX</a:t>
                      </a:r>
                      <a:endParaRPr lang="en-US" sz="1200" b="0" i="0">
                        <a:effectLst/>
                      </a:endParaRPr>
                    </a:p>
                  </a:txBody>
                  <a:tcPr marL="107685" marR="107685" marT="53843" marB="538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598253213"/>
                  </a:ext>
                </a:extLst>
              </a:tr>
              <a:tr h="309521">
                <a:tc>
                  <a:txBody>
                    <a:bodyPr/>
                    <a:lstStyle/>
                    <a:p>
                      <a:pPr algn="l" rtl="0" fontAlgn="base">
                        <a:lnSpc>
                          <a:spcPts val="1350"/>
                        </a:lnSpc>
                        <a:buNone/>
                      </a:pPr>
                      <a:r>
                        <a:rPr lang="en-US" sz="1300" b="0" i="0">
                          <a:effectLst/>
                          <a:latin typeface="Calibri" panose="020F0502020204030204" pitchFamily="34" charset="0"/>
                        </a:rPr>
                        <a:t>Type-A Redriver less Module </a:t>
                      </a:r>
                      <a:endParaRPr lang="en-US" sz="1200" b="0" i="0">
                        <a:effectLst/>
                      </a:endParaRPr>
                    </a:p>
                  </a:txBody>
                  <a:tcPr marL="107685" marR="107685" marT="53843" marB="538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ase">
                        <a:lnSpc>
                          <a:spcPts val="1350"/>
                        </a:lnSpc>
                        <a:buNone/>
                      </a:pPr>
                      <a:r>
                        <a:rPr lang="en-US" sz="1300" b="0" i="0">
                          <a:effectLst/>
                          <a:latin typeface="Calibri" panose="020F0502020204030204" pitchFamily="34" charset="0"/>
                        </a:rPr>
                        <a:t> NA</a:t>
                      </a:r>
                      <a:endParaRPr lang="en-US" sz="1200" b="0" i="0">
                        <a:effectLst/>
                      </a:endParaRPr>
                    </a:p>
                  </a:txBody>
                  <a:tcPr marL="107685" marR="107685" marT="53843" marB="538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lnSpc>
                          <a:spcPts val="1350"/>
                        </a:lnSpc>
                        <a:buNone/>
                      </a:pPr>
                      <a:r>
                        <a:rPr lang="en-US" sz="1300" b="0" i="0">
                          <a:effectLst/>
                          <a:latin typeface="Calibri" panose="020F0502020204030204" pitchFamily="34" charset="0"/>
                        </a:rPr>
                        <a:t>600 </a:t>
                      </a:r>
                      <a:endParaRPr lang="en-US" sz="1200" b="0" i="0">
                        <a:effectLst/>
                      </a:endParaRPr>
                    </a:p>
                  </a:txBody>
                  <a:tcPr marL="107685" marR="107685" marT="53843" marB="53843"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rtl="0" fontAlgn="base">
                        <a:lnSpc>
                          <a:spcPts val="1350"/>
                        </a:lnSpc>
                        <a:buNone/>
                      </a:pPr>
                      <a:r>
                        <a:rPr lang="en-US" sz="1300" b="0" i="0">
                          <a:effectLst/>
                          <a:latin typeface="Calibri" panose="020F0502020204030204" pitchFamily="34" charset="0"/>
                        </a:rPr>
                        <a:t>N38705-XXX </a:t>
                      </a:r>
                      <a:endParaRPr lang="en-US" sz="1200" b="0" i="0">
                        <a:effectLst/>
                      </a:endParaRPr>
                    </a:p>
                  </a:txBody>
                  <a:tcPr marL="107685" marR="107685" marT="53843" marB="538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736536400"/>
                  </a:ext>
                </a:extLst>
              </a:tr>
              <a:tr h="309521">
                <a:tc>
                  <a:txBody>
                    <a:bodyPr/>
                    <a:lstStyle/>
                    <a:p>
                      <a:pPr algn="l" rtl="0" fontAlgn="base">
                        <a:lnSpc>
                          <a:spcPts val="1350"/>
                        </a:lnSpc>
                        <a:buNone/>
                      </a:pPr>
                      <a:r>
                        <a:rPr lang="en-US" sz="1300" b="0" i="0">
                          <a:effectLst/>
                          <a:latin typeface="Calibri" panose="020F0502020204030204" pitchFamily="34" charset="0"/>
                        </a:rPr>
                        <a:t>TBT-40G Gothic Bridge Module </a:t>
                      </a:r>
                      <a:endParaRPr lang="en-US" sz="1200" b="0" i="0">
                        <a:effectLst/>
                      </a:endParaRPr>
                    </a:p>
                  </a:txBody>
                  <a:tcPr marL="107685" marR="107685" marT="53843" marB="538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ase">
                        <a:lnSpc>
                          <a:spcPts val="1350"/>
                        </a:lnSpc>
                        <a:buNone/>
                      </a:pPr>
                      <a:r>
                        <a:rPr lang="en-US" sz="1300" b="0" i="0">
                          <a:effectLst/>
                          <a:latin typeface="Calibri" panose="020F0502020204030204" pitchFamily="34" charset="0"/>
                        </a:rPr>
                        <a:t>99CZZT </a:t>
                      </a:r>
                      <a:endParaRPr lang="en-US" sz="1200" b="0" i="0">
                        <a:effectLst/>
                      </a:endParaRPr>
                    </a:p>
                  </a:txBody>
                  <a:tcPr marL="107685" marR="107685" marT="53843" marB="538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lnSpc>
                          <a:spcPts val="1350"/>
                        </a:lnSpc>
                        <a:buNone/>
                      </a:pPr>
                      <a:r>
                        <a:rPr lang="en-US" sz="1300" b="0" i="0">
                          <a:effectLst/>
                          <a:latin typeface="Calibri" panose="020F0502020204030204" pitchFamily="34" charset="0"/>
                        </a:rPr>
                        <a:t>702 </a:t>
                      </a:r>
                      <a:endParaRPr lang="en-US" sz="1200" b="0" i="0">
                        <a:effectLst/>
                      </a:endParaRPr>
                    </a:p>
                  </a:txBody>
                  <a:tcPr marL="107685" marR="107685" marT="53843" marB="53843"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lnSpc>
                          <a:spcPts val="1350"/>
                        </a:lnSpc>
                        <a:buNone/>
                      </a:pPr>
                      <a:r>
                        <a:rPr lang="en-US" sz="1300" b="0" i="0">
                          <a:effectLst/>
                          <a:latin typeface="Calibri" panose="020F0502020204030204" pitchFamily="34" charset="0"/>
                        </a:rPr>
                        <a:t>N45935-XXX</a:t>
                      </a:r>
                      <a:endParaRPr lang="en-US" sz="1200" b="0" i="0">
                        <a:effectLst/>
                      </a:endParaRPr>
                    </a:p>
                  </a:txBody>
                  <a:tcPr marL="107685" marR="107685" marT="53843" marB="538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4963559"/>
                  </a:ext>
                </a:extLst>
              </a:tr>
              <a:tr h="309521">
                <a:tc>
                  <a:txBody>
                    <a:bodyPr/>
                    <a:lstStyle/>
                    <a:p>
                      <a:pPr algn="l" rtl="0" fontAlgn="base">
                        <a:lnSpc>
                          <a:spcPts val="1350"/>
                        </a:lnSpc>
                        <a:buNone/>
                      </a:pPr>
                      <a:r>
                        <a:rPr lang="en-US" sz="1300" b="0" i="0">
                          <a:effectLst/>
                          <a:latin typeface="Calibri" panose="020F0502020204030204" pitchFamily="34" charset="0"/>
                        </a:rPr>
                        <a:t>TI PD, Retimerless USB3/DP2.1(HBR3) Type C  </a:t>
                      </a:r>
                      <a:endParaRPr lang="en-US" sz="1200" b="0" i="0">
                        <a:effectLst/>
                      </a:endParaRPr>
                    </a:p>
                  </a:txBody>
                  <a:tcPr marL="107685" marR="107685" marT="53843" marB="538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ase">
                        <a:lnSpc>
                          <a:spcPts val="1350"/>
                        </a:lnSpc>
                        <a:buNone/>
                      </a:pPr>
                      <a:r>
                        <a:rPr lang="en-US" sz="1200" b="0" i="0" u="none" strike="noStrike" cap="none" spc="0" baseline="0">
                          <a:solidFill>
                            <a:schemeClr val="tx1"/>
                          </a:solidFill>
                          <a:effectLst/>
                          <a:uFillTx/>
                          <a:latin typeface="+mn-lt"/>
                          <a:ea typeface="+mn-ea"/>
                          <a:cs typeface="+mn-cs"/>
                          <a:sym typeface="Intel Clear"/>
                        </a:rPr>
                        <a:t>TPS66993BAREPR</a:t>
                      </a:r>
                      <a:r>
                        <a:rPr lang="en-US" sz="1300" b="0" i="0">
                          <a:effectLst/>
                          <a:latin typeface="Calibri" panose="020F0502020204030204" pitchFamily="34" charset="0"/>
                        </a:rPr>
                        <a:t> </a:t>
                      </a:r>
                      <a:endParaRPr lang="en-US" sz="1200" b="0" i="0">
                        <a:effectLst/>
                      </a:endParaRPr>
                    </a:p>
                  </a:txBody>
                  <a:tcPr marL="107685" marR="107685" marT="53843" marB="538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lnSpc>
                          <a:spcPts val="1350"/>
                        </a:lnSpc>
                        <a:buNone/>
                      </a:pPr>
                      <a:r>
                        <a:rPr lang="en-US" sz="1300" b="0" i="0">
                          <a:effectLst/>
                          <a:latin typeface="Calibri" panose="020F0502020204030204" pitchFamily="34" charset="0"/>
                        </a:rPr>
                        <a:t>203 </a:t>
                      </a:r>
                      <a:endParaRPr lang="en-US" sz="1200" b="0" i="0">
                        <a:effectLst/>
                      </a:endParaRPr>
                    </a:p>
                  </a:txBody>
                  <a:tcPr marL="107685" marR="107685" marT="53843" marB="53843"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lnSpc>
                          <a:spcPts val="1350"/>
                        </a:lnSpc>
                        <a:buNone/>
                      </a:pPr>
                      <a:r>
                        <a:rPr lang="en-US" sz="1300" b="0" i="0">
                          <a:effectLst/>
                          <a:latin typeface="Calibri" panose="020F0502020204030204" pitchFamily="34" charset="0"/>
                        </a:rPr>
                        <a:t>N45940-XXX</a:t>
                      </a:r>
                      <a:endParaRPr lang="en-US" sz="1200" b="0" i="0">
                        <a:effectLst/>
                      </a:endParaRPr>
                    </a:p>
                  </a:txBody>
                  <a:tcPr marL="107685" marR="107685" marT="53843" marB="538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21696050"/>
                  </a:ext>
                </a:extLst>
              </a:tr>
              <a:tr h="309521">
                <a:tc>
                  <a:txBody>
                    <a:bodyPr/>
                    <a:lstStyle/>
                    <a:p>
                      <a:pPr algn="l" rtl="0" fontAlgn="base">
                        <a:lnSpc>
                          <a:spcPts val="1350"/>
                        </a:lnSpc>
                        <a:buNone/>
                      </a:pPr>
                      <a:r>
                        <a:rPr lang="en-US" sz="1300" b="0" i="0">
                          <a:effectLst/>
                          <a:latin typeface="Calibri" panose="020F0502020204030204" pitchFamily="34" charset="0"/>
                        </a:rPr>
                        <a:t>ANX PD, Retimerless USB3/DP2.1(HBR3) Type C </a:t>
                      </a:r>
                      <a:endParaRPr lang="en-US" sz="1200" b="0" i="0">
                        <a:effectLst/>
                      </a:endParaRPr>
                    </a:p>
                  </a:txBody>
                  <a:tcPr marL="107685" marR="107685" marT="53843" marB="538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200">
                          <a:effectLst/>
                        </a:rPr>
                        <a:t>ANX7407FN-AA-R</a:t>
                      </a:r>
                    </a:p>
                  </a:txBody>
                  <a:tcPr marL="107685" marR="107685" marT="53843" marB="538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a:effectLst/>
                        </a:rPr>
                        <a:t>204</a:t>
                      </a:r>
                    </a:p>
                  </a:txBody>
                  <a:tcPr marL="107685" marR="107685" marT="53843" marB="538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lnSpc>
                          <a:spcPts val="1350"/>
                        </a:lnSpc>
                        <a:buNone/>
                      </a:pPr>
                      <a:r>
                        <a:rPr lang="en-US" sz="1300" b="0" i="0">
                          <a:effectLst/>
                          <a:latin typeface="Calibri" panose="020F0502020204030204" pitchFamily="34" charset="0"/>
                        </a:rPr>
                        <a:t>N46063-XXX </a:t>
                      </a:r>
                      <a:endParaRPr lang="en-US" sz="1200" b="0" i="0">
                        <a:effectLst/>
                      </a:endParaRPr>
                    </a:p>
                  </a:txBody>
                  <a:tcPr marL="107685" marR="107685" marT="53843" marB="538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0476466"/>
                  </a:ext>
                </a:extLst>
              </a:tr>
              <a:tr h="309521">
                <a:tc>
                  <a:txBody>
                    <a:bodyPr/>
                    <a:lstStyle/>
                    <a:p>
                      <a:pPr algn="l" rtl="0" fontAlgn="base">
                        <a:lnSpc>
                          <a:spcPts val="1350"/>
                        </a:lnSpc>
                        <a:buNone/>
                      </a:pPr>
                      <a:r>
                        <a:rPr lang="en-US" sz="1300" b="0" i="0">
                          <a:effectLst/>
                          <a:latin typeface="Calibri" panose="020F0502020204030204" pitchFamily="34" charset="0"/>
                        </a:rPr>
                        <a:t>TI Redriver, USB3/DP2.1(HBR3) Type C  </a:t>
                      </a:r>
                      <a:endParaRPr lang="en-US" sz="1200" b="0" i="0">
                        <a:effectLst/>
                      </a:endParaRPr>
                    </a:p>
                  </a:txBody>
                  <a:tcPr marL="107685" marR="107685" marT="53843" marB="538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ase">
                        <a:lnSpc>
                          <a:spcPts val="1350"/>
                        </a:lnSpc>
                        <a:buNone/>
                      </a:pPr>
                      <a:r>
                        <a:rPr lang="en-US" sz="1200" b="0" i="0" u="none" strike="noStrike" cap="none" spc="0" baseline="0">
                          <a:solidFill>
                            <a:schemeClr val="tx1"/>
                          </a:solidFill>
                          <a:effectLst/>
                          <a:uFillTx/>
                          <a:latin typeface="+mn-lt"/>
                          <a:ea typeface="+mn-ea"/>
                          <a:cs typeface="+mn-cs"/>
                          <a:sym typeface="Intel Clear"/>
                        </a:rPr>
                        <a:t>TPS66990G1BAREPR</a:t>
                      </a:r>
                      <a:r>
                        <a:rPr lang="en-US" sz="1300" b="0" i="0">
                          <a:effectLst/>
                          <a:latin typeface="Calibri" panose="020F0502020204030204" pitchFamily="34" charset="0"/>
                        </a:rPr>
                        <a:t>  </a:t>
                      </a:r>
                      <a:endParaRPr lang="en-US" sz="1200" b="0" i="0">
                        <a:effectLst/>
                      </a:endParaRPr>
                    </a:p>
                  </a:txBody>
                  <a:tcPr marL="107685" marR="107685" marT="53843" marB="538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lnSpc>
                          <a:spcPts val="1350"/>
                        </a:lnSpc>
                        <a:buNone/>
                      </a:pPr>
                      <a:r>
                        <a:rPr lang="en-US" sz="1300" b="0" i="0">
                          <a:effectLst/>
                          <a:latin typeface="Calibri" panose="020F0502020204030204" pitchFamily="34" charset="0"/>
                        </a:rPr>
                        <a:t>800 </a:t>
                      </a:r>
                      <a:endParaRPr lang="en-US" sz="1200" b="0" i="0">
                        <a:effectLst/>
                      </a:endParaRPr>
                    </a:p>
                  </a:txBody>
                  <a:tcPr marL="107685" marR="107685" marT="53843" marB="53843"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lnSpc>
                          <a:spcPts val="1350"/>
                        </a:lnSpc>
                        <a:buNone/>
                      </a:pPr>
                      <a:r>
                        <a:rPr lang="en-US" sz="1300" b="0" i="0">
                          <a:effectLst/>
                          <a:latin typeface="Calibri" panose="020F0502020204030204" pitchFamily="34" charset="0"/>
                        </a:rPr>
                        <a:t>N46067-XXX </a:t>
                      </a:r>
                      <a:endParaRPr lang="en-US" sz="1200" b="0" i="0">
                        <a:effectLst/>
                      </a:endParaRPr>
                    </a:p>
                  </a:txBody>
                  <a:tcPr marL="107685" marR="107685" marT="53843" marB="538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94032639"/>
                  </a:ext>
                </a:extLst>
              </a:tr>
              <a:tr h="309521">
                <a:tc>
                  <a:txBody>
                    <a:bodyPr/>
                    <a:lstStyle/>
                    <a:p>
                      <a:pPr algn="l" rtl="0" fontAlgn="base">
                        <a:lnSpc>
                          <a:spcPts val="1350"/>
                        </a:lnSpc>
                        <a:buNone/>
                      </a:pPr>
                      <a:r>
                        <a:rPr lang="en-US" sz="1300" b="0" i="0">
                          <a:effectLst/>
                          <a:latin typeface="Calibri" panose="020F0502020204030204" pitchFamily="34" charset="0"/>
                        </a:rPr>
                        <a:t>ANX Redriver, USB3/DP2.1(HBR3) Type C </a:t>
                      </a:r>
                      <a:endParaRPr lang="en-US" sz="1200" b="0" i="0">
                        <a:effectLst/>
                      </a:endParaRPr>
                    </a:p>
                  </a:txBody>
                  <a:tcPr marL="107685" marR="107685" marT="53843" marB="538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ase">
                        <a:lnSpc>
                          <a:spcPts val="1350"/>
                        </a:lnSpc>
                        <a:buNone/>
                      </a:pPr>
                      <a:r>
                        <a:rPr lang="en-US" sz="1200" b="0" i="0" u="none" strike="noStrike" cap="none" spc="0" baseline="0">
                          <a:solidFill>
                            <a:schemeClr val="tx1"/>
                          </a:solidFill>
                          <a:effectLst/>
                          <a:uFillTx/>
                          <a:latin typeface="+mn-lt"/>
                          <a:ea typeface="+mn-ea"/>
                          <a:cs typeface="+mn-cs"/>
                          <a:sym typeface="Intel Clear"/>
                        </a:rPr>
                        <a:t>ANX7495QN-AA-R</a:t>
                      </a:r>
                      <a:r>
                        <a:rPr lang="en-US" sz="1300" b="0" i="0">
                          <a:effectLst/>
                          <a:latin typeface="Calibri" panose="020F0502020204030204" pitchFamily="34" charset="0"/>
                        </a:rPr>
                        <a:t> </a:t>
                      </a:r>
                      <a:endParaRPr lang="en-US" sz="1200" b="0" i="0">
                        <a:effectLst/>
                      </a:endParaRPr>
                    </a:p>
                  </a:txBody>
                  <a:tcPr marL="107685" marR="107685" marT="53843" marB="538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lnSpc>
                          <a:spcPts val="1350"/>
                        </a:lnSpc>
                        <a:buNone/>
                      </a:pPr>
                      <a:r>
                        <a:rPr lang="en-US" sz="1300" b="0" i="0">
                          <a:effectLst/>
                          <a:latin typeface="Calibri" panose="020F0502020204030204" pitchFamily="34" charset="0"/>
                        </a:rPr>
                        <a:t>801 </a:t>
                      </a:r>
                      <a:endParaRPr lang="en-US" sz="1200" b="0" i="0">
                        <a:effectLst/>
                      </a:endParaRPr>
                    </a:p>
                  </a:txBody>
                  <a:tcPr marL="107685" marR="107685" marT="53843" marB="53843"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lnSpc>
                          <a:spcPts val="1350"/>
                        </a:lnSpc>
                        <a:buNone/>
                      </a:pPr>
                      <a:r>
                        <a:rPr lang="en-US" sz="1300" b="0" i="0">
                          <a:effectLst/>
                          <a:latin typeface="Calibri" panose="020F0502020204030204" pitchFamily="34" charset="0"/>
                        </a:rPr>
                        <a:t>N46084-XXX </a:t>
                      </a:r>
                      <a:endParaRPr lang="en-US" sz="1200" b="0" i="0">
                        <a:effectLst/>
                      </a:endParaRPr>
                    </a:p>
                  </a:txBody>
                  <a:tcPr marL="107685" marR="107685" marT="53843" marB="538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5456898"/>
                  </a:ext>
                </a:extLst>
              </a:tr>
            </a:tbl>
          </a:graphicData>
        </a:graphic>
      </p:graphicFrame>
    </p:spTree>
    <p:extLst>
      <p:ext uri="{BB962C8B-B14F-4D97-AF65-F5344CB8AC3E}">
        <p14:creationId xmlns:p14="http://schemas.microsoft.com/office/powerpoint/2010/main" val="11332996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4608" y="76837"/>
            <a:ext cx="10972800" cy="654156"/>
          </a:xfrm>
        </p:spPr>
        <p:txBody>
          <a:bodyPr anchor="ctr"/>
          <a:lstStyle/>
          <a:p>
            <a:r>
              <a:rPr lang="en-US" sz="3467"/>
              <a:t>Modular TCSS on WCL RVP</a:t>
            </a:r>
          </a:p>
        </p:txBody>
      </p:sp>
      <p:sp>
        <p:nvSpPr>
          <p:cNvPr id="4" name="Content Placeholder 3"/>
          <p:cNvSpPr>
            <a:spLocks noGrp="1"/>
          </p:cNvSpPr>
          <p:nvPr>
            <p:ph sz="quarter" idx="13"/>
          </p:nvPr>
        </p:nvSpPr>
        <p:spPr>
          <a:xfrm>
            <a:off x="600039" y="887267"/>
            <a:ext cx="10236126" cy="1040525"/>
          </a:xfrm>
        </p:spPr>
        <p:txBody>
          <a:bodyPr>
            <a:normAutofit fontScale="92500" lnSpcReduction="20000"/>
          </a:bodyPr>
          <a:lstStyle/>
          <a:p>
            <a:pPr marL="380981" lvl="0" indent="-380981">
              <a:lnSpc>
                <a:spcPct val="110000"/>
              </a:lnSpc>
              <a:buFont typeface="Arial" panose="020B0604020202020204" pitchFamily="34" charset="0"/>
              <a:buChar char="•"/>
            </a:pPr>
            <a:r>
              <a:rPr lang="en-US" sz="1800"/>
              <a:t>WCL support two Type C ports and TCSS Module support are listed below.</a:t>
            </a:r>
          </a:p>
          <a:p>
            <a:pPr marL="380981" lvl="0" indent="-380981">
              <a:lnSpc>
                <a:spcPct val="110000"/>
              </a:lnSpc>
              <a:buFont typeface="Arial" panose="020B0604020202020204" pitchFamily="34" charset="0"/>
              <a:buChar char="•"/>
            </a:pPr>
            <a:r>
              <a:rPr lang="en-US" sz="1800"/>
              <a:t>TCSS Modules are expected to connect as per </a:t>
            </a:r>
            <a:r>
              <a:rPr lang="en-US" sz="1800">
                <a:hlinkClick r:id="rId3"/>
              </a:rPr>
              <a:t>SIV config</a:t>
            </a:r>
            <a:r>
              <a:rPr lang="en-US" sz="1800"/>
              <a:t>.</a:t>
            </a:r>
          </a:p>
          <a:p>
            <a:pPr marL="380981" lvl="0" indent="-380981">
              <a:lnSpc>
                <a:spcPct val="110000"/>
              </a:lnSpc>
              <a:buFont typeface="Arial" panose="020B0604020202020204" pitchFamily="34" charset="0"/>
              <a:buChar char="•"/>
            </a:pPr>
            <a:r>
              <a:rPr lang="en-US" sz="1800"/>
              <a:t>Combination of TCSS Module with different PD vendors are not allowed.</a:t>
            </a:r>
            <a:endParaRPr lang="en-US" sz="1867"/>
          </a:p>
        </p:txBody>
      </p:sp>
      <p:pic>
        <p:nvPicPr>
          <p:cNvPr id="2" name="Picture 1">
            <a:extLst>
              <a:ext uri="{FF2B5EF4-FFF2-40B4-BE49-F238E27FC236}">
                <a16:creationId xmlns:a16="http://schemas.microsoft.com/office/drawing/2014/main" id="{ADA114F7-8122-6711-DB65-572D23878583}"/>
              </a:ext>
            </a:extLst>
          </p:cNvPr>
          <p:cNvPicPr>
            <a:picLocks noChangeAspect="1"/>
          </p:cNvPicPr>
          <p:nvPr/>
        </p:nvPicPr>
        <p:blipFill>
          <a:blip r:embed="rId4"/>
          <a:stretch>
            <a:fillRect/>
          </a:stretch>
        </p:blipFill>
        <p:spPr>
          <a:xfrm>
            <a:off x="3235003" y="6409189"/>
            <a:ext cx="930867" cy="448811"/>
          </a:xfrm>
          <a:prstGeom prst="rect">
            <a:avLst/>
          </a:prstGeom>
        </p:spPr>
      </p:pic>
      <p:graphicFrame>
        <p:nvGraphicFramePr>
          <p:cNvPr id="6" name="Table 5">
            <a:extLst>
              <a:ext uri="{FF2B5EF4-FFF2-40B4-BE49-F238E27FC236}">
                <a16:creationId xmlns:a16="http://schemas.microsoft.com/office/drawing/2014/main" id="{0DA5A44D-18C8-7733-5015-4FD66BB87504}"/>
              </a:ext>
            </a:extLst>
          </p:cNvPr>
          <p:cNvGraphicFramePr>
            <a:graphicFrameLocks noGrp="1"/>
          </p:cNvGraphicFramePr>
          <p:nvPr>
            <p:extLst>
              <p:ext uri="{D42A27DB-BD31-4B8C-83A1-F6EECF244321}">
                <p14:modId xmlns:p14="http://schemas.microsoft.com/office/powerpoint/2010/main" val="557401129"/>
              </p:ext>
            </p:extLst>
          </p:nvPr>
        </p:nvGraphicFramePr>
        <p:xfrm>
          <a:off x="1069933" y="2241033"/>
          <a:ext cx="9582150" cy="3541674"/>
        </p:xfrm>
        <a:graphic>
          <a:graphicData uri="http://schemas.openxmlformats.org/drawingml/2006/table">
            <a:tbl>
              <a:tblPr/>
              <a:tblGrid>
                <a:gridCol w="3194050">
                  <a:extLst>
                    <a:ext uri="{9D8B030D-6E8A-4147-A177-3AD203B41FA5}">
                      <a16:colId xmlns:a16="http://schemas.microsoft.com/office/drawing/2014/main" val="3327683756"/>
                    </a:ext>
                  </a:extLst>
                </a:gridCol>
                <a:gridCol w="3194050">
                  <a:extLst>
                    <a:ext uri="{9D8B030D-6E8A-4147-A177-3AD203B41FA5}">
                      <a16:colId xmlns:a16="http://schemas.microsoft.com/office/drawing/2014/main" val="4142586398"/>
                    </a:ext>
                  </a:extLst>
                </a:gridCol>
                <a:gridCol w="3194050">
                  <a:extLst>
                    <a:ext uri="{9D8B030D-6E8A-4147-A177-3AD203B41FA5}">
                      <a16:colId xmlns:a16="http://schemas.microsoft.com/office/drawing/2014/main" val="472813978"/>
                    </a:ext>
                  </a:extLst>
                </a:gridCol>
              </a:tblGrid>
              <a:tr h="278728">
                <a:tc rowSpan="2">
                  <a:txBody>
                    <a:bodyPr/>
                    <a:lstStyle/>
                    <a:p>
                      <a:pPr algn="ctr" rtl="0" fontAlgn="base">
                        <a:lnSpc>
                          <a:spcPts val="975"/>
                        </a:lnSpc>
                        <a:buNone/>
                      </a:pPr>
                      <a:r>
                        <a:rPr lang="en-US" sz="1100" b="1" i="0">
                          <a:solidFill>
                            <a:srgbClr val="FFFFFF"/>
                          </a:solidFill>
                          <a:effectLst/>
                          <a:latin typeface="Calibri" panose="020F0502020204030204" pitchFamily="34" charset="0"/>
                        </a:rPr>
                        <a:t>TCP Ports</a:t>
                      </a:r>
                      <a:r>
                        <a:rPr lang="en-US" sz="1100" b="0" i="0">
                          <a:solidFill>
                            <a:srgbClr val="FFFFFF"/>
                          </a:solidFill>
                          <a:effectLst/>
                          <a:latin typeface="Calibri" panose="020F0502020204030204" pitchFamily="34" charset="0"/>
                        </a:rPr>
                        <a:t> </a:t>
                      </a:r>
                      <a:endParaRPr lang="en-US" sz="1100" b="0" i="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B9BD5"/>
                    </a:solidFill>
                  </a:tcPr>
                </a:tc>
                <a:tc gridSpan="2">
                  <a:txBody>
                    <a:bodyPr/>
                    <a:lstStyle/>
                    <a:p>
                      <a:pPr algn="ctr" rtl="0" fontAlgn="base">
                        <a:lnSpc>
                          <a:spcPts val="825"/>
                        </a:lnSpc>
                        <a:buNone/>
                      </a:pPr>
                      <a:r>
                        <a:rPr lang="en-MY" sz="1100" b="1" i="0">
                          <a:solidFill>
                            <a:srgbClr val="FFFFFF"/>
                          </a:solidFill>
                          <a:effectLst/>
                          <a:latin typeface="Calibri" panose="020F0502020204030204" pitchFamily="34" charset="0"/>
                        </a:rPr>
                        <a:t>RVP SKUs</a:t>
                      </a:r>
                      <a:r>
                        <a:rPr lang="en-MY" sz="1100" b="0" i="0">
                          <a:solidFill>
                            <a:srgbClr val="FFFFFF"/>
                          </a:solidFill>
                          <a:effectLst/>
                          <a:latin typeface="Calibri" panose="020F0502020204030204" pitchFamily="34" charset="0"/>
                        </a:rPr>
                        <a:t> </a:t>
                      </a:r>
                      <a:endParaRPr lang="en-MY" sz="1100" b="0" i="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B9BD5"/>
                    </a:solidFill>
                  </a:tcPr>
                </a:tc>
                <a:tc hMerge="1">
                  <a:txBody>
                    <a:bodyPr/>
                    <a:lstStyle/>
                    <a:p>
                      <a:endParaRPr lang="en-US"/>
                    </a:p>
                  </a:txBody>
                  <a:tcPr/>
                </a:tc>
                <a:extLst>
                  <a:ext uri="{0D108BD9-81ED-4DB2-BD59-A6C34878D82A}">
                    <a16:rowId xmlns:a16="http://schemas.microsoft.com/office/drawing/2014/main" val="2525950004"/>
                  </a:ext>
                </a:extLst>
              </a:tr>
              <a:tr h="278728">
                <a:tc vMerge="1">
                  <a:txBody>
                    <a:bodyPr/>
                    <a:lstStyle/>
                    <a:p>
                      <a:endParaRPr lang="en-US"/>
                    </a:p>
                  </a:txBody>
                  <a:tcPr/>
                </a:tc>
                <a:tc>
                  <a:txBody>
                    <a:bodyPr/>
                    <a:lstStyle/>
                    <a:p>
                      <a:pPr algn="ctr" rtl="0" fontAlgn="base">
                        <a:lnSpc>
                          <a:spcPts val="825"/>
                        </a:lnSpc>
                        <a:buNone/>
                      </a:pPr>
                      <a:r>
                        <a:rPr lang="en-US" sz="1100" b="1" i="0">
                          <a:solidFill>
                            <a:srgbClr val="FFFFFF"/>
                          </a:solidFill>
                          <a:effectLst/>
                          <a:latin typeface="Calibri" panose="020F0502020204030204" pitchFamily="34" charset="0"/>
                        </a:rPr>
                        <a:t>RVP1: WCL - T3 PCB - DDR5 SODIMM</a:t>
                      </a:r>
                      <a:r>
                        <a:rPr lang="en-US" sz="1100" b="0" i="0">
                          <a:solidFill>
                            <a:srgbClr val="FFFFFF"/>
                          </a:solidFill>
                          <a:effectLst/>
                          <a:latin typeface="Calibri" panose="020F0502020204030204" pitchFamily="34" charset="0"/>
                        </a:rPr>
                        <a:t> </a:t>
                      </a:r>
                      <a:endParaRPr lang="en-US" sz="1100" b="0" i="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B9BD5"/>
                    </a:solidFill>
                  </a:tcPr>
                </a:tc>
                <a:tc>
                  <a:txBody>
                    <a:bodyPr/>
                    <a:lstStyle/>
                    <a:p>
                      <a:pPr algn="ctr" rtl="0" fontAlgn="base">
                        <a:lnSpc>
                          <a:spcPts val="825"/>
                        </a:lnSpc>
                        <a:buNone/>
                      </a:pPr>
                      <a:r>
                        <a:rPr lang="fr-FR" sz="1100" b="1" i="0">
                          <a:solidFill>
                            <a:srgbClr val="FFFFFF"/>
                          </a:solidFill>
                          <a:effectLst/>
                          <a:latin typeface="Calibri" panose="020F0502020204030204" pitchFamily="34" charset="0"/>
                        </a:rPr>
                        <a:t>RVP2: WCL - T3 PCB - LP5x MD</a:t>
                      </a:r>
                      <a:r>
                        <a:rPr lang="fr-FR" sz="1100" b="0" i="0">
                          <a:solidFill>
                            <a:srgbClr val="FFFFFF"/>
                          </a:solidFill>
                          <a:effectLst/>
                          <a:latin typeface="Calibri" panose="020F0502020204030204" pitchFamily="34" charset="0"/>
                        </a:rPr>
                        <a:t> </a:t>
                      </a:r>
                      <a:endParaRPr lang="fr-FR" sz="1100" b="0" i="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B9BD5"/>
                    </a:solidFill>
                  </a:tcPr>
                </a:tc>
                <a:extLst>
                  <a:ext uri="{0D108BD9-81ED-4DB2-BD59-A6C34878D82A}">
                    <a16:rowId xmlns:a16="http://schemas.microsoft.com/office/drawing/2014/main" val="3066403025"/>
                  </a:ext>
                </a:extLst>
              </a:tr>
              <a:tr h="462101">
                <a:tc rowSpan="3">
                  <a:txBody>
                    <a:bodyPr/>
                    <a:lstStyle/>
                    <a:p>
                      <a:pPr algn="ctr" rtl="0" fontAlgn="base">
                        <a:lnSpc>
                          <a:spcPts val="975"/>
                        </a:lnSpc>
                        <a:buNone/>
                      </a:pPr>
                      <a:r>
                        <a:rPr lang="en-US" sz="1100" b="0" i="0">
                          <a:solidFill>
                            <a:srgbClr val="FFFFFF"/>
                          </a:solidFill>
                          <a:effectLst/>
                          <a:latin typeface="Calibri" panose="020F0502020204030204" pitchFamily="34" charset="0"/>
                        </a:rPr>
                        <a:t>TCP0 </a:t>
                      </a:r>
                    </a:p>
                    <a:p>
                      <a:pPr algn="ctr" rtl="0" fontAlgn="base">
                        <a:lnSpc>
                          <a:spcPts val="975"/>
                        </a:lnSpc>
                        <a:buNone/>
                      </a:pPr>
                      <a:r>
                        <a:rPr lang="en-US" sz="1100" b="0" i="0">
                          <a:solidFill>
                            <a:srgbClr val="FFFFFF"/>
                          </a:solidFill>
                          <a:effectLst/>
                          <a:latin typeface="Calibri" panose="020F0502020204030204" pitchFamily="34" charset="0"/>
                        </a:rPr>
                        <a:t>Short Length</a:t>
                      </a:r>
                      <a:endParaRPr lang="en-US" sz="1100" b="0" i="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B9BD5"/>
                    </a:solidFill>
                  </a:tcPr>
                </a:tc>
                <a:tc>
                  <a:txBody>
                    <a:bodyPr/>
                    <a:lstStyle/>
                    <a:p>
                      <a:pPr algn="l" rtl="0" fontAlgn="base">
                        <a:lnSpc>
                          <a:spcPts val="900"/>
                        </a:lnSpc>
                        <a:buNone/>
                      </a:pPr>
                      <a:r>
                        <a:rPr lang="en-US" sz="1100" b="1" i="0">
                          <a:solidFill>
                            <a:srgbClr val="000000"/>
                          </a:solidFill>
                          <a:effectLst/>
                          <a:latin typeface="Calibri" panose="020F0502020204030204" pitchFamily="34" charset="0"/>
                        </a:rPr>
                        <a:t>Config 1:</a:t>
                      </a:r>
                      <a:r>
                        <a:rPr lang="en-US" sz="1100" b="0" i="0">
                          <a:solidFill>
                            <a:srgbClr val="000000"/>
                          </a:solidFill>
                          <a:effectLst/>
                          <a:latin typeface="Calibri" panose="020F0502020204030204" pitchFamily="34" charset="0"/>
                        </a:rPr>
                        <a:t> M.2 Modular TCSS: USB-C Retimer Module.</a:t>
                      </a:r>
                      <a:r>
                        <a:rPr lang="en-US" sz="1100" b="0" i="0">
                          <a:solidFill>
                            <a:srgbClr val="000000"/>
                          </a:solidFill>
                          <a:effectLst/>
                          <a:latin typeface="WordVisiCarriageReturn_MSFontService"/>
                        </a:rPr>
                        <a:t> </a:t>
                      </a:r>
                      <a:br>
                        <a:rPr lang="en-US" sz="1100" b="0" i="0">
                          <a:solidFill>
                            <a:srgbClr val="000000"/>
                          </a:solidFill>
                          <a:effectLst/>
                          <a:latin typeface="WordVisiCarriageReturn_MSFontService"/>
                        </a:rPr>
                      </a:br>
                      <a:r>
                        <a:rPr lang="en-US" sz="1100" b="0" i="0">
                          <a:solidFill>
                            <a:srgbClr val="000000"/>
                          </a:solidFill>
                          <a:effectLst/>
                          <a:latin typeface="Calibri" panose="020F0502020204030204" pitchFamily="34" charset="0"/>
                        </a:rPr>
                        <a:t>(Gothic Bridge Retimer) </a:t>
                      </a:r>
                      <a:endParaRPr lang="en-US" sz="1100" b="0" i="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ase">
                        <a:lnSpc>
                          <a:spcPts val="900"/>
                        </a:lnSpc>
                        <a:buNone/>
                      </a:pPr>
                      <a:r>
                        <a:rPr lang="en-US" sz="1100" b="1" i="0">
                          <a:solidFill>
                            <a:srgbClr val="000000"/>
                          </a:solidFill>
                          <a:effectLst/>
                          <a:latin typeface="Calibri" panose="020F0502020204030204" pitchFamily="34" charset="0"/>
                        </a:rPr>
                        <a:t>Config 1: </a:t>
                      </a:r>
                      <a:r>
                        <a:rPr lang="en-US" sz="1100" b="0" i="0">
                          <a:solidFill>
                            <a:srgbClr val="000000"/>
                          </a:solidFill>
                          <a:effectLst/>
                          <a:latin typeface="Calibri" panose="020F0502020204030204" pitchFamily="34" charset="0"/>
                        </a:rPr>
                        <a:t>M.2 Modular TCSS: Third Party, Type C port - USB3/DP2.1 (HBR3) - Retimerless  </a:t>
                      </a:r>
                      <a:endParaRPr lang="en-US" sz="1100" b="0" i="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3928180"/>
                  </a:ext>
                </a:extLst>
              </a:tr>
              <a:tr h="480438">
                <a:tc vMerge="1">
                  <a:txBody>
                    <a:bodyPr/>
                    <a:lstStyle/>
                    <a:p>
                      <a:endParaRPr lang="en-US"/>
                    </a:p>
                  </a:txBody>
                  <a:tcPr/>
                </a:tc>
                <a:tc>
                  <a:txBody>
                    <a:bodyPr/>
                    <a:lstStyle/>
                    <a:p>
                      <a:pPr algn="l" rtl="0" fontAlgn="base">
                        <a:lnSpc>
                          <a:spcPts val="900"/>
                        </a:lnSpc>
                        <a:buNone/>
                      </a:pPr>
                      <a:r>
                        <a:rPr lang="en-US" sz="1100" b="1" i="0">
                          <a:solidFill>
                            <a:srgbClr val="000000"/>
                          </a:solidFill>
                          <a:effectLst/>
                          <a:latin typeface="Calibri" panose="020F0502020204030204" pitchFamily="34" charset="0"/>
                        </a:rPr>
                        <a:t>Config 2</a:t>
                      </a:r>
                      <a:r>
                        <a:rPr lang="en-US" sz="1100" b="0" i="0">
                          <a:solidFill>
                            <a:srgbClr val="000000"/>
                          </a:solidFill>
                          <a:effectLst/>
                          <a:latin typeface="Calibri" panose="020F0502020204030204" pitchFamily="34" charset="0"/>
                        </a:rPr>
                        <a:t>: M.2 Modular TCSS: Type-A Con USB 3.2 Gen2 x1 10G w/o Redriver </a:t>
                      </a:r>
                      <a:endParaRPr lang="en-US" sz="1100" b="0" i="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ase">
                        <a:lnSpc>
                          <a:spcPts val="971"/>
                        </a:lnSpc>
                        <a:buNone/>
                      </a:pPr>
                      <a:r>
                        <a:rPr lang="en-IN" sz="1100" b="1" i="0">
                          <a:solidFill>
                            <a:srgbClr val="000000"/>
                          </a:solidFill>
                          <a:effectLst/>
                          <a:latin typeface="Calibri" panose="020F0502020204030204" pitchFamily="34" charset="0"/>
                        </a:rPr>
                        <a:t>Config 2</a:t>
                      </a:r>
                      <a:r>
                        <a:rPr lang="en-IN" sz="1100" b="0" i="0">
                          <a:solidFill>
                            <a:srgbClr val="000000"/>
                          </a:solidFill>
                          <a:effectLst/>
                          <a:latin typeface="Calibri" panose="020F0502020204030204" pitchFamily="34" charset="0"/>
                        </a:rPr>
                        <a:t>: M.2 Modular TCSS - TBT 40G Single Re-Timer. </a:t>
                      </a:r>
                      <a:endParaRPr lang="en-IN" sz="1100" b="0" i="0">
                        <a:effectLst/>
                      </a:endParaRPr>
                    </a:p>
                    <a:p>
                      <a:pPr algn="l" rtl="0" fontAlgn="base">
                        <a:lnSpc>
                          <a:spcPts val="900"/>
                        </a:lnSpc>
                        <a:buNone/>
                      </a:pPr>
                      <a:r>
                        <a:rPr lang="en-IN" sz="1100" b="0" i="0">
                          <a:solidFill>
                            <a:srgbClr val="000000"/>
                          </a:solidFill>
                          <a:effectLst/>
                          <a:latin typeface="Calibri" panose="020F0502020204030204" pitchFamily="34" charset="0"/>
                        </a:rPr>
                        <a:t>(Single Retimer HBR) </a:t>
                      </a:r>
                      <a:endParaRPr lang="en-IN" sz="1100" b="0" i="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9619910"/>
                  </a:ext>
                </a:extLst>
              </a:tr>
              <a:tr h="490340">
                <a:tc vMerge="1">
                  <a:txBody>
                    <a:bodyPr/>
                    <a:lstStyle/>
                    <a:p>
                      <a:endParaRPr lang="en-US"/>
                    </a:p>
                  </a:txBody>
                  <a:tcPr/>
                </a:tc>
                <a:tc>
                  <a:txBody>
                    <a:bodyPr/>
                    <a:lstStyle/>
                    <a:p>
                      <a:pPr algn="l" rtl="0" fontAlgn="base">
                        <a:lnSpc>
                          <a:spcPts val="971"/>
                        </a:lnSpc>
                        <a:buNone/>
                      </a:pPr>
                      <a:r>
                        <a:rPr lang="en-MY" sz="1100" b="1" i="0">
                          <a:solidFill>
                            <a:srgbClr val="000000"/>
                          </a:solidFill>
                          <a:effectLst/>
                          <a:latin typeface="Calibri" panose="020F0502020204030204" pitchFamily="34" charset="0"/>
                        </a:rPr>
                        <a:t> Config 3</a:t>
                      </a:r>
                      <a:r>
                        <a:rPr lang="en-MY" sz="1100" b="0" i="0">
                          <a:solidFill>
                            <a:srgbClr val="000000"/>
                          </a:solidFill>
                          <a:effectLst/>
                          <a:latin typeface="Calibri" panose="020F0502020204030204" pitchFamily="34" charset="0"/>
                        </a:rPr>
                        <a:t>: M.2 Modular TCSS - TBT 40G Single Re-Timer. (Single Retimer HBR) </a:t>
                      </a:r>
                      <a:endParaRPr lang="en-MY" sz="1100" b="0" i="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ase">
                        <a:lnSpc>
                          <a:spcPts val="900"/>
                        </a:lnSpc>
                        <a:buNone/>
                      </a:pPr>
                      <a:r>
                        <a:rPr lang="en-US" sz="1100" b="1" i="0">
                          <a:solidFill>
                            <a:srgbClr val="000000"/>
                          </a:solidFill>
                          <a:effectLst/>
                          <a:latin typeface="Calibri" panose="020F0502020204030204" pitchFamily="34" charset="0"/>
                        </a:rPr>
                        <a:t>Config 3: </a:t>
                      </a:r>
                      <a:r>
                        <a:rPr lang="en-US" sz="1100" b="0" i="0">
                          <a:solidFill>
                            <a:srgbClr val="000000"/>
                          </a:solidFill>
                          <a:effectLst/>
                          <a:latin typeface="Calibri" panose="020F0502020204030204" pitchFamily="34" charset="0"/>
                        </a:rPr>
                        <a:t>M.2 Modular TCSS: TBT 40G Single Re-Timer.</a:t>
                      </a:r>
                      <a:r>
                        <a:rPr lang="en-US" sz="1100" b="0" i="0">
                          <a:solidFill>
                            <a:srgbClr val="000000"/>
                          </a:solidFill>
                          <a:effectLst/>
                          <a:latin typeface="WordVisiCarriageReturn_MSFontService"/>
                        </a:rPr>
                        <a:t> </a:t>
                      </a:r>
                      <a:br>
                        <a:rPr lang="en-US" sz="1100" b="0" i="0">
                          <a:solidFill>
                            <a:srgbClr val="000000"/>
                          </a:solidFill>
                          <a:effectLst/>
                          <a:latin typeface="WordVisiCarriageReturn_MSFontService"/>
                        </a:rPr>
                      </a:br>
                      <a:r>
                        <a:rPr lang="en-US" sz="1100" b="0" i="0">
                          <a:solidFill>
                            <a:srgbClr val="000000"/>
                          </a:solidFill>
                          <a:effectLst/>
                          <a:latin typeface="Calibri" panose="020F0502020204030204" pitchFamily="34" charset="0"/>
                        </a:rPr>
                        <a:t>(Gothic Bridge Retimer) </a:t>
                      </a:r>
                      <a:endParaRPr lang="en-US" sz="1100" b="0" i="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891573"/>
                  </a:ext>
                </a:extLst>
              </a:tr>
              <a:tr h="627137">
                <a:tc rowSpan="3">
                  <a:txBody>
                    <a:bodyPr/>
                    <a:lstStyle/>
                    <a:p>
                      <a:pPr algn="ctr" rtl="0" fontAlgn="base">
                        <a:lnSpc>
                          <a:spcPts val="975"/>
                        </a:lnSpc>
                        <a:buNone/>
                      </a:pPr>
                      <a:r>
                        <a:rPr lang="en-US" sz="1100" b="0" i="0">
                          <a:solidFill>
                            <a:srgbClr val="FFFFFF"/>
                          </a:solidFill>
                          <a:effectLst/>
                          <a:latin typeface="Calibri" panose="020F0502020204030204" pitchFamily="34" charset="0"/>
                        </a:rPr>
                        <a:t>TCP1 </a:t>
                      </a:r>
                    </a:p>
                    <a:p>
                      <a:pPr algn="ctr" rtl="0" fontAlgn="base">
                        <a:lnSpc>
                          <a:spcPts val="975"/>
                        </a:lnSpc>
                        <a:buNone/>
                      </a:pPr>
                      <a:r>
                        <a:rPr lang="en-US" sz="1100" b="0" i="0">
                          <a:solidFill>
                            <a:srgbClr val="FFFFFF"/>
                          </a:solidFill>
                          <a:effectLst/>
                          <a:latin typeface="Calibri" panose="020F0502020204030204" pitchFamily="34" charset="0"/>
                        </a:rPr>
                        <a:t>Long Length</a:t>
                      </a:r>
                      <a:endParaRPr lang="en-US" sz="1100" b="0" i="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B9BD5"/>
                    </a:solidFill>
                  </a:tcPr>
                </a:tc>
                <a:tc rowSpan="3">
                  <a:txBody>
                    <a:bodyPr/>
                    <a:lstStyle/>
                    <a:p>
                      <a:pPr algn="l" rtl="0" fontAlgn="base">
                        <a:lnSpc>
                          <a:spcPts val="900"/>
                        </a:lnSpc>
                        <a:buNone/>
                      </a:pPr>
                      <a:r>
                        <a:rPr lang="en-US" sz="1100" b="1" i="0">
                          <a:solidFill>
                            <a:srgbClr val="000000"/>
                          </a:solidFill>
                          <a:effectLst/>
                          <a:latin typeface="Calibri" panose="020F0502020204030204" pitchFamily="34" charset="0"/>
                        </a:rPr>
                        <a:t>Motherboard Down</a:t>
                      </a:r>
                      <a:r>
                        <a:rPr lang="en-US" sz="1100" b="0" i="0">
                          <a:solidFill>
                            <a:srgbClr val="000000"/>
                          </a:solidFill>
                          <a:effectLst/>
                          <a:latin typeface="Calibri" panose="020F0502020204030204" pitchFamily="34" charset="0"/>
                        </a:rPr>
                        <a:t> Type C port - TBT 40G Single Re-Timer.</a:t>
                      </a:r>
                      <a:r>
                        <a:rPr lang="en-US" sz="1100" b="0" i="0">
                          <a:solidFill>
                            <a:srgbClr val="000000"/>
                          </a:solidFill>
                          <a:effectLst/>
                          <a:latin typeface="WordVisiCarriageReturn_MSFontService"/>
                        </a:rPr>
                        <a:t> </a:t>
                      </a:r>
                      <a:br>
                        <a:rPr lang="en-US" sz="1100" b="0" i="0">
                          <a:solidFill>
                            <a:srgbClr val="000000"/>
                          </a:solidFill>
                          <a:effectLst/>
                          <a:latin typeface="WordVisiCarriageReturn_MSFontService"/>
                        </a:rPr>
                      </a:br>
                      <a:r>
                        <a:rPr lang="en-US" sz="1100" b="0" i="0">
                          <a:solidFill>
                            <a:srgbClr val="000000"/>
                          </a:solidFill>
                          <a:effectLst/>
                          <a:latin typeface="Calibri" panose="020F0502020204030204" pitchFamily="34" charset="0"/>
                        </a:rPr>
                        <a:t>(Single Retimer GBR Motherboard down) </a:t>
                      </a:r>
                      <a:endParaRPr lang="en-US" sz="1100" b="0" i="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ase">
                        <a:lnSpc>
                          <a:spcPts val="900"/>
                        </a:lnSpc>
                        <a:buNone/>
                      </a:pPr>
                      <a:r>
                        <a:rPr lang="en-US" sz="1100" b="1" i="0">
                          <a:solidFill>
                            <a:srgbClr val="000000"/>
                          </a:solidFill>
                          <a:effectLst/>
                          <a:latin typeface="Calibri" panose="020F0502020204030204" pitchFamily="34" charset="0"/>
                        </a:rPr>
                        <a:t>Config 1: </a:t>
                      </a:r>
                      <a:r>
                        <a:rPr lang="en-US" sz="1100" b="0" i="0">
                          <a:solidFill>
                            <a:srgbClr val="000000"/>
                          </a:solidFill>
                          <a:effectLst/>
                          <a:latin typeface="Calibri" panose="020F0502020204030204" pitchFamily="34" charset="0"/>
                        </a:rPr>
                        <a:t>M.2 Modular TCSS: Third Party Redriver - USB3/DP 2.1 (HBR3)</a:t>
                      </a:r>
                      <a:r>
                        <a:rPr lang="en-US" sz="1100" b="0" i="0">
                          <a:solidFill>
                            <a:srgbClr val="000000"/>
                          </a:solidFill>
                          <a:effectLst/>
                          <a:latin typeface="WordVisiCarriageReturn_MSFontService"/>
                        </a:rPr>
                        <a:t> </a:t>
                      </a:r>
                      <a:br>
                        <a:rPr lang="en-US" sz="1100" b="0" i="0">
                          <a:solidFill>
                            <a:srgbClr val="000000"/>
                          </a:solidFill>
                          <a:effectLst/>
                          <a:latin typeface="WordVisiCarriageReturn_MSFontService"/>
                        </a:rPr>
                      </a:br>
                      <a:r>
                        <a:rPr lang="en-US" sz="1100" b="0" i="0">
                          <a:solidFill>
                            <a:srgbClr val="000000"/>
                          </a:solidFill>
                          <a:effectLst/>
                          <a:latin typeface="Calibri" panose="020F0502020204030204" pitchFamily="34" charset="0"/>
                        </a:rPr>
                        <a:t>(Third party - Texas instrument and Analogix) </a:t>
                      </a:r>
                      <a:endParaRPr lang="en-US" sz="1100" b="0" i="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7077603"/>
                  </a:ext>
                </a:extLst>
              </a:tr>
              <a:tr h="462101">
                <a:tc vMerge="1">
                  <a:txBody>
                    <a:bodyPr/>
                    <a:lstStyle/>
                    <a:p>
                      <a:endParaRPr lang="en-US"/>
                    </a:p>
                  </a:txBody>
                  <a:tcPr/>
                </a:tc>
                <a:tc vMerge="1">
                  <a:txBody>
                    <a:bodyPr/>
                    <a:lstStyle/>
                    <a:p>
                      <a:endParaRPr lang="en-US"/>
                    </a:p>
                  </a:txBody>
                  <a:tcPr/>
                </a:tc>
                <a:tc>
                  <a:txBody>
                    <a:bodyPr/>
                    <a:lstStyle/>
                    <a:p>
                      <a:pPr algn="l" rtl="0" fontAlgn="base">
                        <a:lnSpc>
                          <a:spcPts val="900"/>
                        </a:lnSpc>
                        <a:buNone/>
                      </a:pPr>
                      <a:r>
                        <a:rPr lang="en-US" sz="1100" b="1" i="0">
                          <a:solidFill>
                            <a:srgbClr val="000000"/>
                          </a:solidFill>
                          <a:effectLst/>
                          <a:latin typeface="Calibri" panose="020F0502020204030204" pitchFamily="34" charset="0"/>
                        </a:rPr>
                        <a:t>Config 2: </a:t>
                      </a:r>
                      <a:r>
                        <a:rPr lang="en-US" sz="1100" b="0" i="0">
                          <a:solidFill>
                            <a:srgbClr val="000000"/>
                          </a:solidFill>
                          <a:effectLst/>
                          <a:latin typeface="Calibri" panose="020F0502020204030204" pitchFamily="34" charset="0"/>
                        </a:rPr>
                        <a:t>M.2 Modular TCSS - TBT 40G Single Re-Timer.</a:t>
                      </a:r>
                      <a:r>
                        <a:rPr lang="en-US" sz="1100" b="0" i="0">
                          <a:solidFill>
                            <a:srgbClr val="000000"/>
                          </a:solidFill>
                          <a:effectLst/>
                          <a:latin typeface="WordVisiCarriageReturn_MSFontService"/>
                        </a:rPr>
                        <a:t> </a:t>
                      </a:r>
                      <a:br>
                        <a:rPr lang="en-US" sz="1100" b="0" i="0">
                          <a:solidFill>
                            <a:srgbClr val="000000"/>
                          </a:solidFill>
                          <a:effectLst/>
                          <a:latin typeface="WordVisiCarriageReturn_MSFontService"/>
                        </a:rPr>
                      </a:br>
                      <a:r>
                        <a:rPr lang="en-US" sz="1100" b="0" i="0">
                          <a:solidFill>
                            <a:srgbClr val="000000"/>
                          </a:solidFill>
                          <a:effectLst/>
                          <a:latin typeface="Calibri" panose="020F0502020204030204" pitchFamily="34" charset="0"/>
                        </a:rPr>
                        <a:t>(Single Retimer HBR) </a:t>
                      </a:r>
                      <a:endParaRPr lang="en-US" sz="1100" b="0" i="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1931950"/>
                  </a:ext>
                </a:extLst>
              </a:tr>
              <a:tr h="462101">
                <a:tc vMerge="1">
                  <a:txBody>
                    <a:bodyPr/>
                    <a:lstStyle/>
                    <a:p>
                      <a:endParaRPr lang="en-US"/>
                    </a:p>
                  </a:txBody>
                  <a:tcPr/>
                </a:tc>
                <a:tc vMerge="1">
                  <a:txBody>
                    <a:bodyPr/>
                    <a:lstStyle/>
                    <a:p>
                      <a:endParaRPr lang="en-US"/>
                    </a:p>
                  </a:txBody>
                  <a:tcPr/>
                </a:tc>
                <a:tc>
                  <a:txBody>
                    <a:bodyPr/>
                    <a:lstStyle/>
                    <a:p>
                      <a:pPr algn="l" rtl="0" fontAlgn="base">
                        <a:lnSpc>
                          <a:spcPts val="900"/>
                        </a:lnSpc>
                        <a:buNone/>
                      </a:pPr>
                      <a:r>
                        <a:rPr lang="en-US" sz="1100" b="1" i="0">
                          <a:solidFill>
                            <a:srgbClr val="000000"/>
                          </a:solidFill>
                          <a:effectLst/>
                          <a:latin typeface="Calibri" panose="020F0502020204030204" pitchFamily="34" charset="0"/>
                        </a:rPr>
                        <a:t>Config 3:</a:t>
                      </a:r>
                      <a:r>
                        <a:rPr lang="en-US" sz="1100" b="0" i="0">
                          <a:solidFill>
                            <a:srgbClr val="000000"/>
                          </a:solidFill>
                          <a:effectLst/>
                          <a:latin typeface="Calibri" panose="020F0502020204030204" pitchFamily="34" charset="0"/>
                        </a:rPr>
                        <a:t> M.2 Modular TCSS: TBT 40G Single Re-Timer.</a:t>
                      </a:r>
                      <a:r>
                        <a:rPr lang="en-US" sz="1100" b="0" i="0">
                          <a:solidFill>
                            <a:srgbClr val="000000"/>
                          </a:solidFill>
                          <a:effectLst/>
                          <a:latin typeface="WordVisiCarriageReturn_MSFontService"/>
                        </a:rPr>
                        <a:t> </a:t>
                      </a:r>
                      <a:br>
                        <a:rPr lang="en-US" sz="1100" b="0" i="0">
                          <a:solidFill>
                            <a:srgbClr val="000000"/>
                          </a:solidFill>
                          <a:effectLst/>
                          <a:latin typeface="WordVisiCarriageReturn_MSFontService"/>
                        </a:rPr>
                      </a:br>
                      <a:r>
                        <a:rPr lang="en-US" sz="1100" b="0" i="0">
                          <a:solidFill>
                            <a:srgbClr val="000000"/>
                          </a:solidFill>
                          <a:effectLst/>
                          <a:latin typeface="Calibri" panose="020F0502020204030204" pitchFamily="34" charset="0"/>
                        </a:rPr>
                        <a:t>(Gothic Bridge Retimer) </a:t>
                      </a:r>
                      <a:endParaRPr lang="en-US" sz="1100" b="0" i="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5373809"/>
                  </a:ext>
                </a:extLst>
              </a:tr>
            </a:tbl>
          </a:graphicData>
        </a:graphic>
      </p:graphicFrame>
    </p:spTree>
    <p:extLst>
      <p:ext uri="{BB962C8B-B14F-4D97-AF65-F5344CB8AC3E}">
        <p14:creationId xmlns:p14="http://schemas.microsoft.com/office/powerpoint/2010/main" val="340328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1ECC8D-BAC9-4A84-BDE1-90F567991977}"/>
              </a:ext>
            </a:extLst>
          </p:cNvPr>
          <p:cNvSpPr txBox="1">
            <a:spLocks/>
          </p:cNvSpPr>
          <p:nvPr/>
        </p:nvSpPr>
        <p:spPr>
          <a:xfrm>
            <a:off x="353402" y="105909"/>
            <a:ext cx="11228868" cy="873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Important Links [</a:t>
            </a:r>
            <a:r>
              <a:rPr lang="en-US" sz="4000" err="1">
                <a:hlinkClick r:id="rId2"/>
              </a:rPr>
              <a:t>goto</a:t>
            </a:r>
            <a:r>
              <a:rPr lang="en-US" sz="4000">
                <a:hlinkClick r:id="rId2"/>
              </a:rPr>
              <a:t>/</a:t>
            </a:r>
            <a:r>
              <a:rPr lang="en-US" sz="4000" err="1">
                <a:hlinkClick r:id="rId2"/>
              </a:rPr>
              <a:t>rvp</a:t>
            </a:r>
            <a:r>
              <a:rPr lang="en-US" sz="4000"/>
              <a:t>]</a:t>
            </a:r>
            <a:endParaRPr lang="en-US"/>
          </a:p>
        </p:txBody>
      </p:sp>
      <p:sp>
        <p:nvSpPr>
          <p:cNvPr id="7" name="Content Placeholder 2">
            <a:extLst>
              <a:ext uri="{FF2B5EF4-FFF2-40B4-BE49-F238E27FC236}">
                <a16:creationId xmlns:a16="http://schemas.microsoft.com/office/drawing/2014/main" id="{A4813CC6-26F0-4E74-A9EA-30BD76CD2A5B}"/>
              </a:ext>
            </a:extLst>
          </p:cNvPr>
          <p:cNvSpPr txBox="1">
            <a:spLocks/>
          </p:cNvSpPr>
          <p:nvPr/>
        </p:nvSpPr>
        <p:spPr>
          <a:xfrm>
            <a:off x="571370" y="943306"/>
            <a:ext cx="11010900" cy="5279796"/>
          </a:xfrm>
          <a:prstGeom prst="rect">
            <a:avLst/>
          </a:prstGeom>
        </p:spPr>
        <p:txBody>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defTabSz="609570" hangingPunct="1">
              <a:spcBef>
                <a:spcPts val="600"/>
              </a:spcBef>
            </a:pPr>
            <a:r>
              <a:rPr lang="en-US" sz="1600" dirty="0">
                <a:cs typeface="Intel Clear" panose="020B0604020203020204" pitchFamily="34" charset="0"/>
              </a:rPr>
              <a:t>WCL RVP SharePoint link:</a:t>
            </a:r>
          </a:p>
          <a:p>
            <a:pPr marL="0" indent="0" defTabSz="609570" hangingPunct="1">
              <a:spcBef>
                <a:spcPts val="600"/>
              </a:spcBef>
              <a:buNone/>
            </a:pPr>
            <a:r>
              <a:rPr lang="en-US" sz="1600" dirty="0">
                <a:cs typeface="Intel Clear" panose="020B0604020203020204" pitchFamily="34" charset="0"/>
                <a:hlinkClick r:id="rId3"/>
              </a:rPr>
              <a:t>https://intel.sharepoint.com/:f:/r/sites/ccg_cpe_cps_wclsystempdt/Shared%20Documents/RVP%20Engineering%20Docs?csf=1&amp;web=1&amp;e=rIJhnj</a:t>
            </a:r>
            <a:endParaRPr lang="en-US" sz="1600" dirty="0">
              <a:cs typeface="Intel Clear" panose="020B0604020203020204" pitchFamily="34" charset="0"/>
            </a:endParaRPr>
          </a:p>
          <a:p>
            <a:pPr defTabSz="609570" hangingPunct="1">
              <a:spcBef>
                <a:spcPts val="600"/>
              </a:spcBef>
            </a:pPr>
            <a:r>
              <a:rPr lang="en-US" sz="1600" dirty="0">
                <a:cs typeface="Intel Clear" panose="020B0604020203020204" pitchFamily="34" charset="0"/>
              </a:rPr>
              <a:t>WCL Architecture document link:</a:t>
            </a:r>
          </a:p>
          <a:p>
            <a:pPr marL="0" indent="0" defTabSz="609570" hangingPunct="1">
              <a:spcBef>
                <a:spcPts val="600"/>
              </a:spcBef>
              <a:buNone/>
            </a:pPr>
            <a:r>
              <a:rPr lang="en-US" sz="1600" dirty="0">
                <a:cs typeface="Intel Clear" panose="020B0604020203020204" pitchFamily="34" charset="0"/>
                <a:hlinkClick r:id="rId4"/>
              </a:rPr>
              <a:t>https://intel.sharepoint.com/:f:/r/sites/ccg_cpe_cps_wclsystempdt/Shared%20Documents/RVP%20Engineering%20Docs/RVP%20Architecture%20Docs?csf=1&amp;web=1&amp;e=QEMKUx</a:t>
            </a:r>
            <a:endParaRPr lang="en-US" sz="1600" dirty="0">
              <a:cs typeface="Intel Clear" panose="020B0604020203020204" pitchFamily="34" charset="0"/>
            </a:endParaRPr>
          </a:p>
          <a:p>
            <a:pPr defTabSz="609570" hangingPunct="1">
              <a:spcBef>
                <a:spcPts val="600"/>
              </a:spcBef>
            </a:pPr>
            <a:r>
              <a:rPr lang="en-US" sz="1600" dirty="0">
                <a:cs typeface="Intel Clear" panose="020B0604020203020204" pitchFamily="34" charset="0"/>
              </a:rPr>
              <a:t>WCL RVP SOC and EC GPIO mapping link:</a:t>
            </a:r>
          </a:p>
          <a:p>
            <a:pPr marL="0" indent="0" defTabSz="609570" hangingPunct="1">
              <a:spcBef>
                <a:spcPts val="600"/>
              </a:spcBef>
              <a:buNone/>
            </a:pPr>
            <a:r>
              <a:rPr lang="en-US" sz="1600" dirty="0">
                <a:cs typeface="Intel Clear" panose="020B0604020203020204" pitchFamily="34" charset="0"/>
                <a:hlinkClick r:id="rId5"/>
              </a:rPr>
              <a:t>https://intel.sharepoint.com/:f:/r/sites/ccg_cpe_cps_wclsystempdt/Shared%20Documents/RVP%20Engineering%20Docs/WCL-Platform%20Mapping%20documents?csf=1&amp;web=1&amp;e=hoJmPK</a:t>
            </a:r>
            <a:endParaRPr lang="en-US" sz="1600" dirty="0">
              <a:cs typeface="Intel Clear" panose="020B0604020203020204" pitchFamily="34" charset="0"/>
            </a:endParaRPr>
          </a:p>
          <a:p>
            <a:pPr defTabSz="609570" hangingPunct="1">
              <a:spcBef>
                <a:spcPts val="600"/>
              </a:spcBef>
            </a:pPr>
            <a:r>
              <a:rPr lang="en-US" sz="1600" dirty="0">
                <a:cs typeface="Intel Clear" panose="020B0604020203020204" pitchFamily="34" charset="0"/>
              </a:rPr>
              <a:t>WCL RVP Schematics link:</a:t>
            </a:r>
          </a:p>
          <a:p>
            <a:pPr marL="0" indent="0" defTabSz="609570" hangingPunct="1">
              <a:spcBef>
                <a:spcPts val="600"/>
              </a:spcBef>
              <a:buNone/>
            </a:pPr>
            <a:r>
              <a:rPr lang="en-US" sz="1600" dirty="0">
                <a:cs typeface="Intel Clear" panose="020B0604020203020204" pitchFamily="34" charset="0"/>
                <a:hlinkClick r:id="rId6"/>
              </a:rPr>
              <a:t>https://intel.sharepoint.com/:f:/r/sites/ccg_cpe_cps_wclsystempdt/Shared%20Documents/RVP%20Engineering%20Docs/WCL-Sch?csf=1&amp;web=1&amp;e=bfavpV</a:t>
            </a:r>
            <a:endParaRPr lang="en-US" sz="1600" dirty="0">
              <a:cs typeface="Intel Clear" panose="020B0604020203020204" pitchFamily="34" charset="0"/>
            </a:endParaRPr>
          </a:p>
          <a:p>
            <a:pPr defTabSz="609570" hangingPunct="1">
              <a:spcBef>
                <a:spcPts val="600"/>
              </a:spcBef>
            </a:pPr>
            <a:r>
              <a:rPr lang="en-US" sz="1600" dirty="0">
                <a:cs typeface="Intel Clear" panose="020B0604020203020204" pitchFamily="34" charset="0"/>
              </a:rPr>
              <a:t>WCL RVP Layout link:</a:t>
            </a:r>
          </a:p>
          <a:p>
            <a:pPr marL="0" indent="0" defTabSz="609570" hangingPunct="1">
              <a:spcBef>
                <a:spcPts val="600"/>
              </a:spcBef>
              <a:buNone/>
            </a:pPr>
            <a:r>
              <a:rPr lang="en-US" sz="1600" dirty="0">
                <a:cs typeface="Intel Clear" panose="020B0604020203020204" pitchFamily="34" charset="0"/>
                <a:hlinkClick r:id="rId7"/>
              </a:rPr>
              <a:t>https://intel.sharepoint.com/:f:/r/sites/ccg_cpe_cps_wclsystempdt/Shared%20Documents/RVP%20Engineering%20Docs/WCL-Layout?csf=1&amp;web=1&amp;e=xdKYJx</a:t>
            </a:r>
            <a:endParaRPr lang="en-US" sz="1600" dirty="0">
              <a:cs typeface="Intel Clear" panose="020B0604020203020204" pitchFamily="34" charset="0"/>
            </a:endParaRPr>
          </a:p>
          <a:p>
            <a:pPr defTabSz="609570" hangingPunct="1">
              <a:spcBef>
                <a:spcPts val="600"/>
              </a:spcBef>
            </a:pPr>
            <a:r>
              <a:rPr lang="en-US" sz="1600" dirty="0">
                <a:cs typeface="Intel Clear" panose="020B0604020203020204" pitchFamily="34" charset="0"/>
              </a:rPr>
              <a:t>WCL TOPS File &amp; Recording link:</a:t>
            </a:r>
          </a:p>
          <a:p>
            <a:pPr marL="0" indent="0" defTabSz="609570" hangingPunct="1">
              <a:spcBef>
                <a:spcPts val="600"/>
              </a:spcBef>
              <a:buNone/>
            </a:pPr>
            <a:r>
              <a:rPr lang="en-US" sz="1600" dirty="0">
                <a:cs typeface="Intel Clear" panose="020B0604020203020204" pitchFamily="34" charset="0"/>
                <a:hlinkClick r:id="rId8"/>
              </a:rPr>
              <a:t>https://intel.sharepoint.com/:f:/r/sites/ccg_cpe_cps_wclsystempdt/Shared%20Documents/RVP%20Engineering%20Docs/TOPS?csf=1&amp;web=1&amp;e=DcLGEH</a:t>
            </a:r>
            <a:endParaRPr lang="en-US" sz="1600" dirty="0">
              <a:cs typeface="Intel Clear" panose="020B0604020203020204" pitchFamily="34" charset="0"/>
            </a:endParaRPr>
          </a:p>
        </p:txBody>
      </p:sp>
      <p:pic>
        <p:nvPicPr>
          <p:cNvPr id="3" name="Picture 2">
            <a:extLst>
              <a:ext uri="{FF2B5EF4-FFF2-40B4-BE49-F238E27FC236}">
                <a16:creationId xmlns:a16="http://schemas.microsoft.com/office/drawing/2014/main" id="{E5944421-D9A7-75D6-7E2F-614B6B3C752C}"/>
              </a:ext>
            </a:extLst>
          </p:cNvPr>
          <p:cNvPicPr>
            <a:picLocks noChangeAspect="1"/>
          </p:cNvPicPr>
          <p:nvPr/>
        </p:nvPicPr>
        <p:blipFill>
          <a:blip r:embed="rId9"/>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399009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D2140E-70D5-5604-9A8F-6D5F023F91E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719AAC-8CCD-A01C-7DCD-2385DFCC3954}"/>
              </a:ext>
            </a:extLst>
          </p:cNvPr>
          <p:cNvSpPr>
            <a:spLocks noGrp="1"/>
          </p:cNvSpPr>
          <p:nvPr>
            <p:ph type="title"/>
          </p:nvPr>
        </p:nvSpPr>
        <p:spPr>
          <a:xfrm>
            <a:off x="374608" y="76837"/>
            <a:ext cx="10972800" cy="654156"/>
          </a:xfrm>
        </p:spPr>
        <p:txBody>
          <a:bodyPr anchor="ctr"/>
          <a:lstStyle/>
          <a:p>
            <a:r>
              <a:rPr lang="en-US" sz="3467"/>
              <a:t>Low cost Modular TCSS on WCL RVP</a:t>
            </a:r>
          </a:p>
        </p:txBody>
      </p:sp>
      <p:sp>
        <p:nvSpPr>
          <p:cNvPr id="4" name="Content Placeholder 3">
            <a:extLst>
              <a:ext uri="{FF2B5EF4-FFF2-40B4-BE49-F238E27FC236}">
                <a16:creationId xmlns:a16="http://schemas.microsoft.com/office/drawing/2014/main" id="{5397D1DA-C149-22CF-358B-EA9C780B6727}"/>
              </a:ext>
            </a:extLst>
          </p:cNvPr>
          <p:cNvSpPr>
            <a:spLocks noGrp="1"/>
          </p:cNvSpPr>
          <p:nvPr>
            <p:ph sz="quarter" idx="13"/>
          </p:nvPr>
        </p:nvSpPr>
        <p:spPr>
          <a:xfrm>
            <a:off x="600039" y="887267"/>
            <a:ext cx="10236126" cy="1890834"/>
          </a:xfrm>
        </p:spPr>
        <p:txBody>
          <a:bodyPr>
            <a:normAutofit fontScale="47500" lnSpcReduction="20000"/>
          </a:bodyPr>
          <a:lstStyle/>
          <a:p>
            <a:pPr marL="380981" indent="-380981">
              <a:lnSpc>
                <a:spcPct val="110000"/>
              </a:lnSpc>
              <a:buFont typeface="Arial" panose="020B0604020202020204" pitchFamily="34" charset="0"/>
              <a:buChar char="•"/>
            </a:pPr>
            <a:r>
              <a:rPr lang="en-US" sz="3100"/>
              <a:t>WCL RVP2 support the low cost TCSS module from TI and Analogix Vendors. </a:t>
            </a:r>
          </a:p>
          <a:p>
            <a:pPr marL="380981" indent="-380981">
              <a:lnSpc>
                <a:spcPct val="110000"/>
              </a:lnSpc>
              <a:buFont typeface="Arial" panose="020B0604020202020204" pitchFamily="34" charset="0"/>
              <a:buChar char="•"/>
            </a:pPr>
            <a:r>
              <a:rPr lang="en-US" sz="3100"/>
              <a:t>WCL LP5x RVP with PB# N31367-001 requires a 2x4 cable to connect between two Type C Modular ports. </a:t>
            </a:r>
          </a:p>
          <a:p>
            <a:pPr marL="380981" indent="-380981">
              <a:lnSpc>
                <a:spcPct val="110000"/>
              </a:lnSpc>
              <a:buFont typeface="Arial" panose="020B0604020202020204" pitchFamily="34" charset="0"/>
              <a:buChar char="•"/>
            </a:pPr>
            <a:r>
              <a:rPr lang="en-US" sz="3100"/>
              <a:t>2x4 cable should be more than 200mm in length and the link to procure the cables are provided below. </a:t>
            </a:r>
          </a:p>
          <a:p>
            <a:pPr marL="380981" indent="-380981">
              <a:lnSpc>
                <a:spcPct val="110000"/>
              </a:lnSpc>
              <a:buFont typeface="Arial" panose="020B0604020202020204" pitchFamily="34" charset="0"/>
              <a:buChar char="•"/>
            </a:pPr>
            <a:r>
              <a:rPr lang="en-US" sz="3100"/>
              <a:t>Direction of connection of the cable is 1:1 with respect to Modular card header pinout. </a:t>
            </a:r>
          </a:p>
          <a:p>
            <a:pPr marL="380981" indent="-380981">
              <a:lnSpc>
                <a:spcPct val="110000"/>
              </a:lnSpc>
              <a:buFont typeface="Arial" panose="020B0604020202020204" pitchFamily="34" charset="0"/>
              <a:buChar char="•"/>
            </a:pPr>
            <a:r>
              <a:rPr lang="en-US" sz="3100">
                <a:hlinkClick r:id="rId3">
                  <a:extLst>
                    <a:ext uri="{A12FA001-AC4F-418D-AE19-62706E023703}">
                      <ahyp:hlinkClr xmlns:ahyp="http://schemas.microsoft.com/office/drawing/2018/hyperlinkcolor" val="tx"/>
                    </a:ext>
                  </a:extLst>
                </a:hlinkClick>
              </a:rPr>
              <a:t>Amazon link </a:t>
            </a:r>
            <a:r>
              <a:rPr lang="en-US" sz="3100"/>
              <a:t>or </a:t>
            </a:r>
            <a:r>
              <a:rPr lang="en-US" sz="3100">
                <a:hlinkClick r:id="rId4">
                  <a:extLst>
                    <a:ext uri="{A12FA001-AC4F-418D-AE19-62706E023703}">
                      <ahyp:hlinkClr xmlns:ahyp="http://schemas.microsoft.com/office/drawing/2018/hyperlinkcolor" val="tx"/>
                    </a:ext>
                  </a:extLst>
                </a:hlinkClick>
              </a:rPr>
              <a:t>RS link </a:t>
            </a:r>
            <a:r>
              <a:rPr lang="en-US" sz="3100"/>
              <a:t>are the purchase link. </a:t>
            </a:r>
          </a:p>
          <a:p>
            <a:pPr marL="380981" lvl="0" indent="-380981">
              <a:lnSpc>
                <a:spcPct val="110000"/>
              </a:lnSpc>
              <a:buFont typeface="Arial" panose="020B0604020202020204" pitchFamily="34" charset="0"/>
              <a:buChar char="•"/>
            </a:pPr>
            <a:endParaRPr lang="en-US" sz="1800"/>
          </a:p>
          <a:p>
            <a:pPr marL="380981" lvl="0" indent="-380981">
              <a:lnSpc>
                <a:spcPct val="110000"/>
              </a:lnSpc>
              <a:buFont typeface="Arial" panose="020B0604020202020204" pitchFamily="34" charset="0"/>
              <a:buChar char="•"/>
            </a:pPr>
            <a:endParaRPr lang="en-US" sz="1867"/>
          </a:p>
        </p:txBody>
      </p:sp>
      <p:pic>
        <p:nvPicPr>
          <p:cNvPr id="2" name="Picture 1">
            <a:extLst>
              <a:ext uri="{FF2B5EF4-FFF2-40B4-BE49-F238E27FC236}">
                <a16:creationId xmlns:a16="http://schemas.microsoft.com/office/drawing/2014/main" id="{771CDA36-5AE1-6AD9-748A-1A446F3447A8}"/>
              </a:ext>
            </a:extLst>
          </p:cNvPr>
          <p:cNvPicPr>
            <a:picLocks noChangeAspect="1"/>
          </p:cNvPicPr>
          <p:nvPr/>
        </p:nvPicPr>
        <p:blipFill>
          <a:blip r:embed="rId5"/>
          <a:stretch>
            <a:fillRect/>
          </a:stretch>
        </p:blipFill>
        <p:spPr>
          <a:xfrm>
            <a:off x="3235003" y="6409189"/>
            <a:ext cx="930867" cy="448811"/>
          </a:xfrm>
          <a:prstGeom prst="rect">
            <a:avLst/>
          </a:prstGeom>
        </p:spPr>
      </p:pic>
      <p:pic>
        <p:nvPicPr>
          <p:cNvPr id="2050" name="Picture 2">
            <a:extLst>
              <a:ext uri="{FF2B5EF4-FFF2-40B4-BE49-F238E27FC236}">
                <a16:creationId xmlns:a16="http://schemas.microsoft.com/office/drawing/2014/main" id="{1E6D4360-707D-C923-7C86-A54EFBFF75A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09644" y="2934375"/>
            <a:ext cx="3502728" cy="2865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27238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4097" y="186577"/>
            <a:ext cx="10972800" cy="654156"/>
          </a:xfrm>
        </p:spPr>
        <p:txBody>
          <a:bodyPr anchor="ctr"/>
          <a:lstStyle/>
          <a:p>
            <a:r>
              <a:rPr lang="en-US" sz="3467"/>
              <a:t>Modules Assembly on RVP</a:t>
            </a:r>
          </a:p>
        </p:txBody>
      </p:sp>
      <p:sp>
        <p:nvSpPr>
          <p:cNvPr id="4" name="Content Placeholder 3"/>
          <p:cNvSpPr>
            <a:spLocks noGrp="1"/>
          </p:cNvSpPr>
          <p:nvPr>
            <p:ph sz="quarter" idx="13"/>
          </p:nvPr>
        </p:nvSpPr>
        <p:spPr>
          <a:xfrm>
            <a:off x="474863" y="956441"/>
            <a:ext cx="10972799" cy="1250731"/>
          </a:xfrm>
        </p:spPr>
        <p:txBody>
          <a:bodyPr>
            <a:normAutofit/>
          </a:bodyPr>
          <a:lstStyle/>
          <a:p>
            <a:pPr marL="380981" indent="-380981">
              <a:buFont typeface="Arial" panose="020B0604020202020204" pitchFamily="34" charset="0"/>
              <a:buChar char="•"/>
            </a:pPr>
            <a:r>
              <a:rPr lang="en-US" sz="1867"/>
              <a:t>Modules are connected on TCSS Key-M connector (IPN# N23242-001) and recommended to screw the modules to avoid removal of module due to cables being plugged.</a:t>
            </a:r>
          </a:p>
          <a:p>
            <a:pPr marL="380981" indent="-380981">
              <a:buFont typeface="Arial" panose="020B0604020202020204" pitchFamily="34" charset="0"/>
              <a:buChar char="•"/>
            </a:pPr>
            <a:endParaRPr lang="en-US" sz="1867"/>
          </a:p>
        </p:txBody>
      </p:sp>
      <p:pic>
        <p:nvPicPr>
          <p:cNvPr id="1032" name="Picture 8">
            <a:extLst>
              <a:ext uri="{FF2B5EF4-FFF2-40B4-BE49-F238E27FC236}">
                <a16:creationId xmlns:a16="http://schemas.microsoft.com/office/drawing/2014/main" id="{4B063A16-F96F-AD32-398D-230DC7C15C8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0492" t="11424" r="15082" b="14996"/>
          <a:stretch/>
        </p:blipFill>
        <p:spPr bwMode="auto">
          <a:xfrm flipH="1" flipV="1">
            <a:off x="4573331" y="3011603"/>
            <a:ext cx="2182032" cy="19507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3A0E96FE-4270-C540-D094-EC58708AAA3E}"/>
              </a:ext>
            </a:extLst>
          </p:cNvPr>
          <p:cNvPicPr>
            <a:picLocks noChangeAspect="1"/>
          </p:cNvPicPr>
          <p:nvPr/>
        </p:nvPicPr>
        <p:blipFill>
          <a:blip r:embed="rId4"/>
          <a:stretch>
            <a:fillRect/>
          </a:stretch>
        </p:blipFill>
        <p:spPr>
          <a:xfrm>
            <a:off x="3235003" y="6409189"/>
            <a:ext cx="930867" cy="448811"/>
          </a:xfrm>
          <a:prstGeom prst="rect">
            <a:avLst/>
          </a:prstGeom>
        </p:spPr>
      </p:pic>
      <p:pic>
        <p:nvPicPr>
          <p:cNvPr id="7" name="Picture 6">
            <a:extLst>
              <a:ext uri="{FF2B5EF4-FFF2-40B4-BE49-F238E27FC236}">
                <a16:creationId xmlns:a16="http://schemas.microsoft.com/office/drawing/2014/main" id="{5560FC7F-7B75-1D54-4AFC-0DEFEDBCB46B}"/>
              </a:ext>
            </a:extLst>
          </p:cNvPr>
          <p:cNvPicPr>
            <a:picLocks noChangeAspect="1"/>
          </p:cNvPicPr>
          <p:nvPr/>
        </p:nvPicPr>
        <p:blipFill>
          <a:blip r:embed="rId5"/>
          <a:stretch>
            <a:fillRect/>
          </a:stretch>
        </p:blipFill>
        <p:spPr>
          <a:xfrm rot="5400000">
            <a:off x="295072" y="2821491"/>
            <a:ext cx="4562711" cy="2248016"/>
          </a:xfrm>
          <a:prstGeom prst="rect">
            <a:avLst/>
          </a:prstGeom>
        </p:spPr>
      </p:pic>
      <p:sp>
        <p:nvSpPr>
          <p:cNvPr id="8" name="Rectangle: Rounded Corners 7">
            <a:extLst>
              <a:ext uri="{FF2B5EF4-FFF2-40B4-BE49-F238E27FC236}">
                <a16:creationId xmlns:a16="http://schemas.microsoft.com/office/drawing/2014/main" id="{7DB9DAD0-2AB3-C0D7-F362-D74F3A770510}"/>
              </a:ext>
            </a:extLst>
          </p:cNvPr>
          <p:cNvSpPr/>
          <p:nvPr/>
        </p:nvSpPr>
        <p:spPr>
          <a:xfrm>
            <a:off x="1835150" y="3222792"/>
            <a:ext cx="1809750" cy="1698458"/>
          </a:xfrm>
          <a:prstGeom prst="roundRect">
            <a:avLst/>
          </a:prstGeom>
          <a:noFill/>
          <a:ln w="190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402824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4608" y="76837"/>
            <a:ext cx="10972800" cy="654156"/>
          </a:xfrm>
        </p:spPr>
        <p:txBody>
          <a:bodyPr anchor="ctr"/>
          <a:lstStyle/>
          <a:p>
            <a:r>
              <a:rPr lang="en-US" sz="3467"/>
              <a:t>TCSS Modules – Programmable Devices</a:t>
            </a:r>
          </a:p>
        </p:txBody>
      </p:sp>
      <p:sp>
        <p:nvSpPr>
          <p:cNvPr id="4" name="Content Placeholder 3"/>
          <p:cNvSpPr>
            <a:spLocks noGrp="1"/>
          </p:cNvSpPr>
          <p:nvPr>
            <p:ph sz="quarter" idx="13"/>
          </p:nvPr>
        </p:nvSpPr>
        <p:spPr>
          <a:xfrm>
            <a:off x="495885" y="1093076"/>
            <a:ext cx="10972800" cy="5171090"/>
          </a:xfrm>
        </p:spPr>
        <p:txBody>
          <a:bodyPr lIns="0" tIns="0" rIns="0" bIns="0" anchor="t">
            <a:normAutofit/>
          </a:bodyPr>
          <a:lstStyle/>
          <a:p>
            <a:pPr marL="380365" indent="-380365">
              <a:buFont typeface="Arial" panose="020B0604020202020204" pitchFamily="34" charset="0"/>
              <a:buChar char="•"/>
            </a:pPr>
            <a:r>
              <a:rPr lang="en-US" sz="1850" b="1" dirty="0">
                <a:latin typeface="Intel Clear Light"/>
              </a:rPr>
              <a:t>EEPROM , HBR/GBR </a:t>
            </a:r>
            <a:r>
              <a:rPr lang="en-US" sz="1850" b="1" dirty="0" err="1">
                <a:latin typeface="Intel Clear Light"/>
              </a:rPr>
              <a:t>retimer</a:t>
            </a:r>
            <a:r>
              <a:rPr lang="en-US" sz="1850" b="1" dirty="0">
                <a:latin typeface="Intel Clear Light"/>
              </a:rPr>
              <a:t> SPI Flash </a:t>
            </a:r>
            <a:r>
              <a:rPr lang="en-US" sz="1850" dirty="0">
                <a:latin typeface="Intel Clear Light"/>
              </a:rPr>
              <a:t>and </a:t>
            </a:r>
            <a:r>
              <a:rPr lang="en-US" sz="1850" b="1" dirty="0">
                <a:latin typeface="Intel Clear Light"/>
              </a:rPr>
              <a:t>PD controller </a:t>
            </a:r>
            <a:r>
              <a:rPr lang="en-US" sz="1850" dirty="0">
                <a:latin typeface="Intel Clear Light"/>
              </a:rPr>
              <a:t>on TCSS module need to be programmed.</a:t>
            </a:r>
          </a:p>
          <a:p>
            <a:pPr marL="380365" indent="-380365">
              <a:buFont typeface="Arial" panose="020B0604020202020204" pitchFamily="34" charset="0"/>
              <a:buChar char="•"/>
            </a:pPr>
            <a:r>
              <a:rPr lang="en-US" sz="1850" dirty="0">
                <a:latin typeface="Intel Clear Light"/>
              </a:rPr>
              <a:t>EEPROM and HBR </a:t>
            </a:r>
            <a:r>
              <a:rPr lang="en-US" sz="1850" dirty="0" err="1">
                <a:latin typeface="Intel Clear Light"/>
              </a:rPr>
              <a:t>retimer</a:t>
            </a:r>
            <a:r>
              <a:rPr lang="en-US" sz="1850" dirty="0">
                <a:latin typeface="Intel Clear Light"/>
              </a:rPr>
              <a:t> flash is pre-programmed at factory. In case if user requires re-flashing, the procedure is provided in back up foils.[</a:t>
            </a:r>
            <a:r>
              <a:rPr lang="en-US" sz="1850" dirty="0">
                <a:latin typeface="Intel Clear Light"/>
                <a:hlinkClick r:id="rId3" action="ppaction://hlinksldjump"/>
              </a:rPr>
              <a:t>EEPROM</a:t>
            </a:r>
            <a:r>
              <a:rPr lang="en-US" sz="1850" dirty="0">
                <a:latin typeface="Intel Clear Light"/>
              </a:rPr>
              <a:t>] , [</a:t>
            </a:r>
            <a:r>
              <a:rPr lang="en-US" sz="1850" dirty="0" err="1">
                <a:latin typeface="Intel Clear Light"/>
                <a:hlinkClick r:id="rId4" action="ppaction://hlinksldjump"/>
              </a:rPr>
              <a:t>Retimer</a:t>
            </a:r>
            <a:r>
              <a:rPr lang="en-US" sz="1850" dirty="0">
                <a:latin typeface="Intel Clear Light"/>
                <a:hlinkClick r:id="rId4" action="ppaction://hlinksldjump"/>
              </a:rPr>
              <a:t> Flash</a:t>
            </a:r>
            <a:r>
              <a:rPr lang="en-US" sz="1850" dirty="0">
                <a:latin typeface="Intel Clear Light"/>
              </a:rPr>
              <a:t>]</a:t>
            </a:r>
          </a:p>
          <a:p>
            <a:pPr marL="380365" indent="-380365">
              <a:buFont typeface="Arial" panose="020B0604020202020204" pitchFamily="34" charset="0"/>
              <a:buChar char="•"/>
            </a:pPr>
            <a:r>
              <a:rPr lang="en-US" sz="1850" dirty="0">
                <a:latin typeface="Intel Clear Light"/>
              </a:rPr>
              <a:t>If TBT modules with blank PD controller part (without PD FW being flashed) is plugged, it will avoid RVP boot sequence. Once PD controller is programmed, RVP can be booted to windows.</a:t>
            </a:r>
          </a:p>
          <a:p>
            <a:pPr marL="380365" indent="-380365">
              <a:buFont typeface="Arial" panose="020B0604020202020204" pitchFamily="34" charset="0"/>
              <a:buChar char="•"/>
            </a:pPr>
            <a:r>
              <a:rPr lang="en-US" sz="1850" dirty="0">
                <a:latin typeface="Intel Clear Light"/>
              </a:rPr>
              <a:t>PD controller can be used using </a:t>
            </a:r>
            <a:r>
              <a:rPr lang="en-US" sz="1850" dirty="0" err="1">
                <a:latin typeface="Intel Clear Light"/>
              </a:rPr>
              <a:t>Aadvark</a:t>
            </a:r>
            <a:r>
              <a:rPr lang="en-US" sz="1850" dirty="0">
                <a:latin typeface="Intel Clear Light"/>
              </a:rPr>
              <a:t> I2C/SPI Host adapter and PD FW capsule update.</a:t>
            </a:r>
          </a:p>
          <a:p>
            <a:pPr marL="380365" indent="-380365">
              <a:buFont typeface="Arial" panose="020B0604020202020204" pitchFamily="34" charset="0"/>
              <a:buChar char="•"/>
            </a:pPr>
            <a:r>
              <a:rPr lang="en-US" sz="1850" dirty="0">
                <a:latin typeface="Intel Clear Light"/>
              </a:rPr>
              <a:t>Bootloader WA FW to be flashed for TI PD controller if it is blank PD controller. This is one time flashing and after that normal BKC PD FW need to be flashed.</a:t>
            </a:r>
          </a:p>
          <a:p>
            <a:pPr marL="380365" indent="-380365">
              <a:buFont typeface="Arial" panose="020B0604020202020204" pitchFamily="34" charset="0"/>
              <a:buChar char="•"/>
            </a:pPr>
            <a:r>
              <a:rPr lang="en-US" sz="1850" dirty="0">
                <a:latin typeface="Intel Clear Light"/>
              </a:rPr>
              <a:t>PD controller EC-PD I2C1 address need to be set from RVP.  Switches provided on RVP to select the specific vendor I2C1 address. Please refer the switch setting in feature rework document (F-34) in portal. </a:t>
            </a:r>
          </a:p>
          <a:p>
            <a:pPr marL="380365" indent="-380365">
              <a:buFont typeface="Arial" panose="020B0604020202020204" pitchFamily="34" charset="0"/>
              <a:buChar char="•"/>
            </a:pPr>
            <a:r>
              <a:rPr lang="en-US" sz="1850" dirty="0">
                <a:latin typeface="Intel Clear Light"/>
              </a:rPr>
              <a:t>PD controller detailed programming procedure document is available in </a:t>
            </a:r>
            <a:r>
              <a:rPr lang="en-US" sz="1850" dirty="0" err="1">
                <a:latin typeface="Intel Clear Light"/>
              </a:rPr>
              <a:t>sharepoint</a:t>
            </a:r>
            <a:r>
              <a:rPr lang="en-US" sz="1850" dirty="0">
                <a:latin typeface="Intel Clear Light"/>
              </a:rPr>
              <a:t> </a:t>
            </a:r>
            <a:r>
              <a:rPr lang="en-US" sz="1850" dirty="0">
                <a:latin typeface="Intel Clear Light"/>
                <a:hlinkClick r:id="rId5"/>
              </a:rPr>
              <a:t>link</a:t>
            </a:r>
            <a:endParaRPr lang="en-US" sz="1850" dirty="0">
              <a:latin typeface="Intel Clear Light"/>
            </a:endParaRPr>
          </a:p>
        </p:txBody>
      </p:sp>
      <p:pic>
        <p:nvPicPr>
          <p:cNvPr id="2" name="Picture 1">
            <a:extLst>
              <a:ext uri="{FF2B5EF4-FFF2-40B4-BE49-F238E27FC236}">
                <a16:creationId xmlns:a16="http://schemas.microsoft.com/office/drawing/2014/main" id="{E8D46370-4BB1-3A7C-0FC2-ECCE8D264D04}"/>
              </a:ext>
            </a:extLst>
          </p:cNvPr>
          <p:cNvPicPr>
            <a:picLocks noChangeAspect="1"/>
          </p:cNvPicPr>
          <p:nvPr/>
        </p:nvPicPr>
        <p:blipFill>
          <a:blip r:embed="rId6"/>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42022136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87639"/>
            <a:ext cx="10972800" cy="1143000"/>
          </a:xfrm>
        </p:spPr>
        <p:txBody>
          <a:bodyPr/>
          <a:lstStyle/>
          <a:p>
            <a:pPr algn="r"/>
            <a:r>
              <a:rPr lang="en-US" sz="4500" b="1">
                <a:solidFill>
                  <a:schemeClr val="accent4">
                    <a:lumMod val="75000"/>
                  </a:schemeClr>
                </a:solidFill>
              </a:rPr>
              <a:t>TBT Type-C Interface </a:t>
            </a:r>
          </a:p>
        </p:txBody>
      </p:sp>
      <p:sp>
        <p:nvSpPr>
          <p:cNvPr id="3" name="TextBox 2">
            <a:extLst>
              <a:ext uri="{FF2B5EF4-FFF2-40B4-BE49-F238E27FC236}">
                <a16:creationId xmlns:a16="http://schemas.microsoft.com/office/drawing/2014/main" id="{4DA005AE-86A3-5359-C777-1695196F7D80}"/>
              </a:ext>
            </a:extLst>
          </p:cNvPr>
          <p:cNvSpPr txBox="1"/>
          <p:nvPr/>
        </p:nvSpPr>
        <p:spPr>
          <a:xfrm>
            <a:off x="8878528" y="5903252"/>
            <a:ext cx="2703872"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defTabSz="2438338">
              <a:lnSpc>
                <a:spcPct val="100000"/>
              </a:lnSpc>
              <a:spcBef>
                <a:spcPts val="0"/>
              </a:spcBef>
            </a:pPr>
            <a:r>
              <a:rPr lang="en-US">
                <a:solidFill>
                  <a:schemeClr val="tx2"/>
                </a:solidFill>
              </a:rPr>
              <a:t>CH, Manjunath</a:t>
            </a:r>
            <a:endParaRPr kumimoji="0" lang="en-US" b="0" i="0" u="none" strike="noStrike" cap="none" spc="0" normalizeH="0" baseline="0">
              <a:ln>
                <a:noFill/>
              </a:ln>
              <a:solidFill>
                <a:schemeClr val="tx2"/>
              </a:solidFill>
              <a:effectLst/>
              <a:uFillTx/>
              <a:latin typeface="+mn-lt"/>
              <a:ea typeface="+mn-ea"/>
              <a:cs typeface="+mn-cs"/>
              <a:sym typeface="Helvetica Neue"/>
            </a:endParaRPr>
          </a:p>
        </p:txBody>
      </p:sp>
      <p:pic>
        <p:nvPicPr>
          <p:cNvPr id="4" name="Picture 3">
            <a:extLst>
              <a:ext uri="{FF2B5EF4-FFF2-40B4-BE49-F238E27FC236}">
                <a16:creationId xmlns:a16="http://schemas.microsoft.com/office/drawing/2014/main" id="{34BE1CD8-05D0-4CB0-2F60-C97F44991A18}"/>
              </a:ext>
            </a:extLst>
          </p:cNvPr>
          <p:cNvPicPr>
            <a:picLocks noChangeAspect="1"/>
          </p:cNvPicPr>
          <p:nvPr/>
        </p:nvPicPr>
        <p:blipFill>
          <a:blip r:embed="rId2"/>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3147691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4783" y="66327"/>
            <a:ext cx="10972800" cy="654156"/>
          </a:xfrm>
        </p:spPr>
        <p:txBody>
          <a:bodyPr anchor="ctr"/>
          <a:lstStyle/>
          <a:p>
            <a:r>
              <a:rPr lang="en-US" sz="3467"/>
              <a:t>Type C Port mapping on WCL RVP</a:t>
            </a:r>
          </a:p>
        </p:txBody>
      </p:sp>
      <p:sp>
        <p:nvSpPr>
          <p:cNvPr id="4" name="Content Placeholder 3"/>
          <p:cNvSpPr>
            <a:spLocks noGrp="1"/>
          </p:cNvSpPr>
          <p:nvPr>
            <p:ph sz="quarter" idx="13"/>
          </p:nvPr>
        </p:nvSpPr>
        <p:spPr>
          <a:xfrm>
            <a:off x="374608" y="720483"/>
            <a:ext cx="11413152" cy="5601659"/>
          </a:xfrm>
        </p:spPr>
        <p:txBody>
          <a:bodyPr>
            <a:normAutofit/>
          </a:bodyPr>
          <a:lstStyle/>
          <a:p>
            <a:pPr marL="380981" indent="-380981">
              <a:buFont typeface="Arial" panose="020B0604020202020204" pitchFamily="34" charset="0"/>
              <a:buChar char="•"/>
            </a:pPr>
            <a:r>
              <a:rPr lang="en-US" sz="1867"/>
              <a:t>WCL SOC will support max 2 Type-C TBT ports. Below is the RVP wise Type C port mapping.</a:t>
            </a:r>
          </a:p>
          <a:p>
            <a:pPr marL="380981" indent="-380981">
              <a:buFont typeface="Arial" panose="020B0604020202020204" pitchFamily="34" charset="0"/>
              <a:buChar char="•"/>
            </a:pPr>
            <a:endParaRPr lang="en-US" sz="1067"/>
          </a:p>
          <a:p>
            <a:pPr lvl="0"/>
            <a:endParaRPr lang="en-US" sz="1867"/>
          </a:p>
          <a:p>
            <a:pPr marL="380981" indent="-380981">
              <a:buFont typeface="Arial" panose="020B0604020202020204" pitchFamily="34" charset="0"/>
              <a:buChar char="•"/>
            </a:pPr>
            <a:endParaRPr lang="en-US" sz="1867"/>
          </a:p>
          <a:p>
            <a:pPr marL="380981" indent="-380981">
              <a:buFont typeface="Arial" panose="020B0604020202020204" pitchFamily="34" charset="0"/>
              <a:buChar char="•"/>
            </a:pPr>
            <a:endParaRPr lang="en-US" sz="1867"/>
          </a:p>
          <a:p>
            <a:pPr marL="380981" indent="-380981">
              <a:buFont typeface="Arial" panose="020B0604020202020204" pitchFamily="34" charset="0"/>
              <a:buChar char="•"/>
            </a:pPr>
            <a:endParaRPr lang="en-US" sz="1867"/>
          </a:p>
          <a:p>
            <a:pPr marL="380981" indent="-380981">
              <a:buFont typeface="Arial" panose="020B0604020202020204" pitchFamily="34" charset="0"/>
              <a:buChar char="•"/>
            </a:pPr>
            <a:r>
              <a:rPr lang="en-US" sz="1867"/>
              <a:t>Gothic bridge is solder down on the RVP1 TCP1 and rest of the ports in all SKU’s are Modular. </a:t>
            </a:r>
          </a:p>
          <a:p>
            <a:pPr marL="380981" indent="-380981">
              <a:buFont typeface="Arial" panose="020B0604020202020204" pitchFamily="34" charset="0"/>
              <a:buChar char="•"/>
            </a:pPr>
            <a:r>
              <a:rPr lang="en-US" sz="1867"/>
              <a:t>Reworks (in the form of switch settings) are applicable only in case of usage of TI/ RTK/ANX based modular TCSS AICs across </a:t>
            </a:r>
            <a:r>
              <a:rPr lang="en-US" sz="1867" err="1"/>
              <a:t>TCPx</a:t>
            </a:r>
            <a:r>
              <a:rPr lang="en-US" sz="1867"/>
              <a:t> ports on RVP</a:t>
            </a:r>
          </a:p>
          <a:p>
            <a:pPr marL="584181" lvl="1" indent="-380981"/>
            <a:r>
              <a:rPr lang="en-US" sz="1467"/>
              <a:t>Switch setting defaults to GBR for modular TCSS AIC (TBT40G module) in windows and defaults to Realtek vendor on Chrome.</a:t>
            </a:r>
            <a:endParaRPr lang="en-US" sz="1867"/>
          </a:p>
          <a:p>
            <a:pPr marL="380981" indent="-380981">
              <a:buFont typeface="Arial" panose="020B0604020202020204" pitchFamily="34" charset="0"/>
              <a:buChar char="•"/>
            </a:pPr>
            <a:r>
              <a:rPr lang="en-US" sz="1867"/>
              <a:t>No mix and match allowed between PD controller vendors on the platform.</a:t>
            </a:r>
          </a:p>
        </p:txBody>
      </p:sp>
      <p:graphicFrame>
        <p:nvGraphicFramePr>
          <p:cNvPr id="6" name="Table 5">
            <a:extLst>
              <a:ext uri="{FF2B5EF4-FFF2-40B4-BE49-F238E27FC236}">
                <a16:creationId xmlns:a16="http://schemas.microsoft.com/office/drawing/2014/main" id="{B46B1D10-E9CB-4C0F-B915-BDD39CB41404}"/>
              </a:ext>
            </a:extLst>
          </p:cNvPr>
          <p:cNvGraphicFramePr>
            <a:graphicFrameLocks noGrp="1"/>
          </p:cNvGraphicFramePr>
          <p:nvPr>
            <p:extLst>
              <p:ext uri="{D42A27DB-BD31-4B8C-83A1-F6EECF244321}">
                <p14:modId xmlns:p14="http://schemas.microsoft.com/office/powerpoint/2010/main" val="4176921968"/>
              </p:ext>
            </p:extLst>
          </p:nvPr>
        </p:nvGraphicFramePr>
        <p:xfrm>
          <a:off x="1188719" y="1164716"/>
          <a:ext cx="8822056" cy="1864234"/>
        </p:xfrm>
        <a:graphic>
          <a:graphicData uri="http://schemas.openxmlformats.org/drawingml/2006/table">
            <a:tbl>
              <a:tblPr firstRow="1" firstCol="1" bandRow="1">
                <a:tableStyleId>{93296810-A885-4BE3-A3E7-6D5BEEA58F35}</a:tableStyleId>
              </a:tblPr>
              <a:tblGrid>
                <a:gridCol w="895472">
                  <a:extLst>
                    <a:ext uri="{9D8B030D-6E8A-4147-A177-3AD203B41FA5}">
                      <a16:colId xmlns:a16="http://schemas.microsoft.com/office/drawing/2014/main" val="3965671910"/>
                    </a:ext>
                  </a:extLst>
                </a:gridCol>
                <a:gridCol w="3963292">
                  <a:extLst>
                    <a:ext uri="{9D8B030D-6E8A-4147-A177-3AD203B41FA5}">
                      <a16:colId xmlns:a16="http://schemas.microsoft.com/office/drawing/2014/main" val="3003904587"/>
                    </a:ext>
                  </a:extLst>
                </a:gridCol>
                <a:gridCol w="3963292">
                  <a:extLst>
                    <a:ext uri="{9D8B030D-6E8A-4147-A177-3AD203B41FA5}">
                      <a16:colId xmlns:a16="http://schemas.microsoft.com/office/drawing/2014/main" val="1092966331"/>
                    </a:ext>
                  </a:extLst>
                </a:gridCol>
              </a:tblGrid>
              <a:tr h="289228">
                <a:tc rowSpan="2">
                  <a:txBody>
                    <a:bodyPr/>
                    <a:lstStyle/>
                    <a:p>
                      <a:pPr marL="0" marR="0" algn="ctr">
                        <a:spcBef>
                          <a:spcPts val="0"/>
                        </a:spcBef>
                        <a:spcAft>
                          <a:spcPts val="0"/>
                        </a:spcAft>
                      </a:pPr>
                      <a:r>
                        <a:rPr lang="en-US" sz="1200">
                          <a:effectLst/>
                        </a:rPr>
                        <a:t>TCP  Port</a:t>
                      </a:r>
                      <a:endParaRPr lang="en-US" sz="1200">
                        <a:effectLst/>
                        <a:latin typeface="Intel Clear Light"/>
                        <a:ea typeface="Intel Clear Light"/>
                        <a:cs typeface="Intel Clear Light"/>
                      </a:endParaRPr>
                    </a:p>
                  </a:txBody>
                  <a:tcPr marL="60936" marR="60936" marT="0" marB="0" anchor="ctr"/>
                </a:tc>
                <a:tc>
                  <a:txBody>
                    <a:bodyPr/>
                    <a:lstStyle/>
                    <a:p>
                      <a:pPr marL="0" marR="0" algn="ctr">
                        <a:spcBef>
                          <a:spcPts val="0"/>
                        </a:spcBef>
                        <a:spcAft>
                          <a:spcPts val="0"/>
                        </a:spcAft>
                      </a:pPr>
                      <a:r>
                        <a:rPr lang="en-US" sz="1200">
                          <a:effectLst/>
                        </a:rPr>
                        <a:t>RVP1 - WCL DDR5</a:t>
                      </a:r>
                      <a:endParaRPr lang="en-US" sz="1200">
                        <a:effectLst/>
                        <a:latin typeface="Intel Clear Light"/>
                        <a:ea typeface="Intel Clear Light"/>
                        <a:cs typeface="Intel Clear Light"/>
                      </a:endParaRPr>
                    </a:p>
                  </a:txBody>
                  <a:tcPr marL="60936" marR="60936" marT="0" marB="0" anchor="ctr"/>
                </a:tc>
                <a:tc>
                  <a:txBody>
                    <a:bodyPr/>
                    <a:lstStyle/>
                    <a:p>
                      <a:pPr marL="0" marR="0" algn="ctr">
                        <a:spcBef>
                          <a:spcPts val="0"/>
                        </a:spcBef>
                        <a:spcAft>
                          <a:spcPts val="0"/>
                        </a:spcAft>
                      </a:pPr>
                      <a:r>
                        <a:rPr lang="en-US" sz="1200" b="1" u="none" strike="noStrike" cap="none" spc="0" baseline="0">
                          <a:solidFill>
                            <a:schemeClr val="lt1"/>
                          </a:solidFill>
                          <a:effectLst/>
                          <a:uFillTx/>
                          <a:sym typeface="Intel Clear"/>
                        </a:rPr>
                        <a:t>RVP2 - WCL LP5x</a:t>
                      </a:r>
                      <a:endParaRPr lang="en-US" sz="1200" b="1" i="0" u="none" strike="noStrike" cap="none" spc="0" baseline="0">
                        <a:solidFill>
                          <a:schemeClr val="lt1"/>
                        </a:solidFill>
                        <a:effectLst/>
                        <a:uFillTx/>
                        <a:latin typeface="Intel Clear Light"/>
                        <a:ea typeface="Intel Clear Light"/>
                        <a:cs typeface="Intel Clear Light"/>
                        <a:sym typeface="Intel Clear"/>
                      </a:endParaRPr>
                    </a:p>
                  </a:txBody>
                  <a:tcPr marL="60936" marR="60936" marT="0" marB="0" anchor="ctr"/>
                </a:tc>
                <a:extLst>
                  <a:ext uri="{0D108BD9-81ED-4DB2-BD59-A6C34878D82A}">
                    <a16:rowId xmlns:a16="http://schemas.microsoft.com/office/drawing/2014/main" val="3449075032"/>
                  </a:ext>
                </a:extLst>
              </a:tr>
              <a:tr h="304838">
                <a:tc vMerge="1">
                  <a:txBody>
                    <a:bodyPr/>
                    <a:lstStyle/>
                    <a:p>
                      <a:endParaRPr lang="en-US"/>
                    </a:p>
                  </a:txBody>
                  <a:tcPr/>
                </a:tc>
                <a:tc>
                  <a:txBody>
                    <a:bodyPr/>
                    <a:lstStyle/>
                    <a:p>
                      <a:pPr marL="0" marR="0" algn="ctr">
                        <a:spcBef>
                          <a:spcPts val="0"/>
                        </a:spcBef>
                        <a:spcAft>
                          <a:spcPts val="0"/>
                        </a:spcAft>
                      </a:pPr>
                      <a:r>
                        <a:rPr lang="en-US" sz="1200" b="1">
                          <a:effectLst/>
                        </a:rPr>
                        <a:t>Default</a:t>
                      </a:r>
                      <a:endParaRPr lang="en-US" sz="1200" b="1">
                        <a:effectLst/>
                        <a:latin typeface="Intel Clear Light"/>
                        <a:ea typeface="Intel Clear Light"/>
                        <a:cs typeface="Intel Clear Light"/>
                      </a:endParaRPr>
                    </a:p>
                  </a:txBody>
                  <a:tcPr marL="60936" marR="60936" marT="0" marB="0" anchor="ctr"/>
                </a:tc>
                <a:tc>
                  <a:txBody>
                    <a:bodyPr/>
                    <a:lstStyle/>
                    <a:p>
                      <a:pPr marL="0" marR="0" algn="ctr">
                        <a:spcBef>
                          <a:spcPts val="0"/>
                        </a:spcBef>
                        <a:spcAft>
                          <a:spcPts val="0"/>
                        </a:spcAft>
                      </a:pPr>
                      <a:r>
                        <a:rPr lang="en-US" sz="1200" b="1">
                          <a:effectLst/>
                        </a:rPr>
                        <a:t>Default</a:t>
                      </a:r>
                      <a:endParaRPr lang="en-US" sz="1200" b="1">
                        <a:effectLst/>
                        <a:latin typeface="Intel Clear Light"/>
                        <a:ea typeface="Intel Clear Light"/>
                        <a:cs typeface="Intel Clear Light"/>
                      </a:endParaRPr>
                    </a:p>
                  </a:txBody>
                  <a:tcPr marL="60936" marR="60936" marT="0" marB="0" anchor="ctr"/>
                </a:tc>
                <a:extLst>
                  <a:ext uri="{0D108BD9-81ED-4DB2-BD59-A6C34878D82A}">
                    <a16:rowId xmlns:a16="http://schemas.microsoft.com/office/drawing/2014/main" val="1925104486"/>
                  </a:ext>
                </a:extLst>
              </a:tr>
              <a:tr h="612814">
                <a:tc>
                  <a:txBody>
                    <a:bodyPr/>
                    <a:lstStyle/>
                    <a:p>
                      <a:pPr marL="0" marR="0" algn="ctr">
                        <a:spcBef>
                          <a:spcPts val="0"/>
                        </a:spcBef>
                        <a:spcAft>
                          <a:spcPts val="0"/>
                        </a:spcAft>
                      </a:pPr>
                      <a:r>
                        <a:rPr lang="en-US" sz="1200">
                          <a:effectLst/>
                        </a:rPr>
                        <a:t>TCP0</a:t>
                      </a:r>
                      <a:endParaRPr lang="en-US" sz="1200">
                        <a:effectLst/>
                        <a:latin typeface="Intel Clear Light"/>
                        <a:ea typeface="Intel Clear Light"/>
                        <a:cs typeface="Intel Clear Light"/>
                      </a:endParaRPr>
                    </a:p>
                  </a:txBody>
                  <a:tcPr marL="60936" marR="60936" marT="0" marB="0" anchor="ctr"/>
                </a:tc>
                <a:tc>
                  <a:txBody>
                    <a:bodyPr/>
                    <a:lstStyle/>
                    <a:p>
                      <a:pPr marL="0" marR="0" algn="ctr">
                        <a:spcBef>
                          <a:spcPts val="0"/>
                        </a:spcBef>
                        <a:spcAft>
                          <a:spcPts val="0"/>
                        </a:spcAft>
                      </a:pPr>
                      <a:r>
                        <a:rPr kumimoji="0" lang="en-US" sz="1200" b="1" u="none" strike="noStrike" kern="0" cap="none" spc="0" normalizeH="0" baseline="0">
                          <a:ln>
                            <a:noFill/>
                          </a:ln>
                          <a:solidFill>
                            <a:srgbClr val="000000"/>
                          </a:solidFill>
                          <a:effectLst/>
                          <a:uLnTx/>
                          <a:uFillTx/>
                          <a:sym typeface="Intel Clear"/>
                        </a:rPr>
                        <a:t>Modular TCSS card</a:t>
                      </a:r>
                      <a:endParaRPr kumimoji="0" lang="en-US" sz="1200" b="1" i="0" u="none" strike="noStrike" kern="0" cap="none" spc="0" normalizeH="0" baseline="0">
                        <a:ln>
                          <a:noFill/>
                        </a:ln>
                        <a:solidFill>
                          <a:srgbClr val="000000"/>
                        </a:solidFill>
                        <a:effectLst/>
                        <a:uLnTx/>
                        <a:uFillTx/>
                        <a:latin typeface="Intel Clear Light"/>
                        <a:ea typeface="Intel Clear Light"/>
                        <a:cs typeface="Intel Clear Light"/>
                        <a:sym typeface="Intel Clear"/>
                      </a:endParaRPr>
                    </a:p>
                  </a:txBody>
                  <a:tcPr marL="60936" marR="60936" marT="0" marB="0" anchor="ctr"/>
                </a:tc>
                <a:tc>
                  <a:txBody>
                    <a:bodyPr/>
                    <a:lstStyle/>
                    <a:p>
                      <a:pPr marL="0" marR="0" algn="ctr">
                        <a:spcBef>
                          <a:spcPts val="0"/>
                        </a:spcBef>
                        <a:spcAft>
                          <a:spcPts val="0"/>
                        </a:spcAft>
                      </a:pPr>
                      <a:r>
                        <a:rPr kumimoji="0" lang="en-US" sz="1200" b="1" u="none" strike="noStrike" kern="0" cap="none" spc="0" normalizeH="0" baseline="0">
                          <a:ln>
                            <a:noFill/>
                          </a:ln>
                          <a:solidFill>
                            <a:srgbClr val="000000"/>
                          </a:solidFill>
                          <a:effectLst/>
                          <a:uLnTx/>
                          <a:uFillTx/>
                          <a:sym typeface="Intel Clear"/>
                        </a:rPr>
                        <a:t>Modular TCSS card</a:t>
                      </a:r>
                      <a:endParaRPr kumimoji="0" lang="en-US" sz="1200" b="1" i="0" u="none" strike="noStrike" kern="0" cap="none" spc="0" normalizeH="0" baseline="0">
                        <a:ln>
                          <a:noFill/>
                        </a:ln>
                        <a:solidFill>
                          <a:srgbClr val="000000"/>
                        </a:solidFill>
                        <a:effectLst/>
                        <a:uLnTx/>
                        <a:uFillTx/>
                        <a:latin typeface="Intel Clear Light"/>
                        <a:ea typeface="Intel Clear Light"/>
                        <a:cs typeface="Intel Clear Light"/>
                        <a:sym typeface="Intel Clear"/>
                      </a:endParaRPr>
                    </a:p>
                  </a:txBody>
                  <a:tcPr marL="60936" marR="60936" marT="0" marB="0" anchor="ctr"/>
                </a:tc>
                <a:extLst>
                  <a:ext uri="{0D108BD9-81ED-4DB2-BD59-A6C34878D82A}">
                    <a16:rowId xmlns:a16="http://schemas.microsoft.com/office/drawing/2014/main" val="3163787026"/>
                  </a:ext>
                </a:extLst>
              </a:tr>
              <a:tr h="657354">
                <a:tc>
                  <a:txBody>
                    <a:bodyPr/>
                    <a:lstStyle/>
                    <a:p>
                      <a:pPr marL="0" marR="0" algn="ctr">
                        <a:spcBef>
                          <a:spcPts val="0"/>
                        </a:spcBef>
                        <a:spcAft>
                          <a:spcPts val="0"/>
                        </a:spcAft>
                      </a:pPr>
                      <a:r>
                        <a:rPr lang="en-US" sz="1200">
                          <a:effectLst/>
                        </a:rPr>
                        <a:t>TCP1</a:t>
                      </a:r>
                      <a:endParaRPr lang="en-US" sz="1200">
                        <a:effectLst/>
                        <a:latin typeface="Intel Clear Light"/>
                        <a:ea typeface="Intel Clear Light"/>
                        <a:cs typeface="Intel Clear Light"/>
                      </a:endParaRPr>
                    </a:p>
                  </a:txBody>
                  <a:tcPr marL="60936" marR="60936" marT="0" marB="0" anchor="ctr"/>
                </a:tc>
                <a:tc>
                  <a:txBody>
                    <a:bodyPr/>
                    <a:lstStyle/>
                    <a:p>
                      <a:pPr marL="0" marR="0" algn="ctr">
                        <a:spcBef>
                          <a:spcPts val="0"/>
                        </a:spcBef>
                        <a:spcAft>
                          <a:spcPts val="0"/>
                        </a:spcAft>
                      </a:pPr>
                      <a:r>
                        <a:rPr kumimoji="0" lang="en-US" sz="1200" b="1" u="none" strike="noStrike" kern="0" cap="none" spc="0" normalizeH="0" baseline="0">
                          <a:ln>
                            <a:noFill/>
                          </a:ln>
                          <a:solidFill>
                            <a:srgbClr val="000000"/>
                          </a:solidFill>
                          <a:effectLst/>
                          <a:uLnTx/>
                          <a:uFillTx/>
                          <a:sym typeface="Intel Clear"/>
                        </a:rPr>
                        <a:t>Single GBR </a:t>
                      </a:r>
                    </a:p>
                    <a:p>
                      <a:pPr marL="0" marR="0" algn="ctr">
                        <a:spcBef>
                          <a:spcPts val="0"/>
                        </a:spcBef>
                        <a:spcAft>
                          <a:spcPts val="0"/>
                        </a:spcAft>
                      </a:pPr>
                      <a:r>
                        <a:rPr kumimoji="0" lang="en-US" sz="1200" b="1" u="none" strike="noStrike" kern="0" cap="none" spc="0" normalizeH="0" baseline="0">
                          <a:ln>
                            <a:noFill/>
                          </a:ln>
                          <a:solidFill>
                            <a:srgbClr val="000000"/>
                          </a:solidFill>
                          <a:effectLst/>
                          <a:uLnTx/>
                          <a:uFillTx/>
                          <a:sym typeface="Intel Clear"/>
                        </a:rPr>
                        <a:t>(On-board Type-C)</a:t>
                      </a:r>
                      <a:endParaRPr kumimoji="0" lang="en-US" sz="1200" b="1" i="0" u="none" strike="noStrike" kern="0" cap="none" spc="0" normalizeH="0" baseline="0">
                        <a:ln>
                          <a:noFill/>
                        </a:ln>
                        <a:solidFill>
                          <a:srgbClr val="000000"/>
                        </a:solidFill>
                        <a:effectLst/>
                        <a:uLnTx/>
                        <a:uFillTx/>
                        <a:latin typeface="Intel Clear Light"/>
                        <a:ea typeface="Intel Clear Light"/>
                        <a:cs typeface="Intel Clear Light"/>
                        <a:sym typeface="Intel Clear"/>
                      </a:endParaRPr>
                    </a:p>
                  </a:txBody>
                  <a:tcPr marL="60936" marR="60936" marT="0" marB="0" anchor="ctr"/>
                </a:tc>
                <a:tc>
                  <a:txBody>
                    <a:bodyPr/>
                    <a:lstStyle/>
                    <a:p>
                      <a:pPr marL="0" marR="0" algn="ctr">
                        <a:spcBef>
                          <a:spcPts val="0"/>
                        </a:spcBef>
                        <a:spcAft>
                          <a:spcPts val="0"/>
                        </a:spcAft>
                      </a:pPr>
                      <a:r>
                        <a:rPr kumimoji="0" lang="en-US" sz="1200" b="1" u="none" strike="noStrike" kern="0" cap="none" spc="0" normalizeH="0" baseline="0">
                          <a:ln>
                            <a:noFill/>
                          </a:ln>
                          <a:solidFill>
                            <a:srgbClr val="000000"/>
                          </a:solidFill>
                          <a:effectLst/>
                          <a:uLnTx/>
                          <a:uFillTx/>
                          <a:sym typeface="Intel Clear"/>
                        </a:rPr>
                        <a:t>Modular TCSS card</a:t>
                      </a:r>
                      <a:endParaRPr kumimoji="0" lang="en-US" sz="1200" b="1" i="0" u="none" strike="noStrike" kern="0" cap="none" spc="0" normalizeH="0" baseline="0">
                        <a:ln>
                          <a:noFill/>
                        </a:ln>
                        <a:solidFill>
                          <a:srgbClr val="000000"/>
                        </a:solidFill>
                        <a:effectLst/>
                        <a:uLnTx/>
                        <a:uFillTx/>
                        <a:latin typeface="Intel Clear Light"/>
                        <a:ea typeface="Intel Clear Light"/>
                        <a:cs typeface="Intel Clear Light"/>
                        <a:sym typeface="Intel Clear"/>
                      </a:endParaRPr>
                    </a:p>
                  </a:txBody>
                  <a:tcPr marL="9525" marR="9525" marT="9525" marB="0" anchor="ctr"/>
                </a:tc>
                <a:extLst>
                  <a:ext uri="{0D108BD9-81ED-4DB2-BD59-A6C34878D82A}">
                    <a16:rowId xmlns:a16="http://schemas.microsoft.com/office/drawing/2014/main" val="2763859887"/>
                  </a:ext>
                </a:extLst>
              </a:tr>
            </a:tbl>
          </a:graphicData>
        </a:graphic>
      </p:graphicFrame>
      <p:pic>
        <p:nvPicPr>
          <p:cNvPr id="2" name="Picture 1">
            <a:extLst>
              <a:ext uri="{FF2B5EF4-FFF2-40B4-BE49-F238E27FC236}">
                <a16:creationId xmlns:a16="http://schemas.microsoft.com/office/drawing/2014/main" id="{D69774BB-6BA9-62EF-43F5-7996D2215E9A}"/>
              </a:ext>
            </a:extLst>
          </p:cNvPr>
          <p:cNvPicPr>
            <a:picLocks noChangeAspect="1"/>
          </p:cNvPicPr>
          <p:nvPr/>
        </p:nvPicPr>
        <p:blipFill>
          <a:blip r:embed="rId3"/>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17767069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C379E-AAFA-624F-A4DC-4EE05DC04A63}"/>
              </a:ext>
            </a:extLst>
          </p:cNvPr>
          <p:cNvSpPr>
            <a:spLocks noGrp="1"/>
          </p:cNvSpPr>
          <p:nvPr>
            <p:ph type="title"/>
          </p:nvPr>
        </p:nvSpPr>
        <p:spPr>
          <a:xfrm>
            <a:off x="346637" y="129663"/>
            <a:ext cx="11172427" cy="883673"/>
          </a:xfrm>
        </p:spPr>
        <p:txBody>
          <a:bodyPr/>
          <a:lstStyle/>
          <a:p>
            <a:r>
              <a:rPr lang="en-US"/>
              <a:t>WCL DDR5 SODIMM Type-C block diagram</a:t>
            </a:r>
          </a:p>
        </p:txBody>
      </p:sp>
      <p:pic>
        <p:nvPicPr>
          <p:cNvPr id="3" name="Picture 2">
            <a:extLst>
              <a:ext uri="{FF2B5EF4-FFF2-40B4-BE49-F238E27FC236}">
                <a16:creationId xmlns:a16="http://schemas.microsoft.com/office/drawing/2014/main" id="{AD6B6B11-8356-67E5-8D93-5F99D2ABF45B}"/>
              </a:ext>
            </a:extLst>
          </p:cNvPr>
          <p:cNvPicPr>
            <a:picLocks noChangeAspect="1"/>
          </p:cNvPicPr>
          <p:nvPr/>
        </p:nvPicPr>
        <p:blipFill>
          <a:blip r:embed="rId2"/>
          <a:stretch>
            <a:fillRect/>
          </a:stretch>
        </p:blipFill>
        <p:spPr>
          <a:xfrm>
            <a:off x="3235003" y="6409189"/>
            <a:ext cx="930867" cy="448811"/>
          </a:xfrm>
          <a:prstGeom prst="rect">
            <a:avLst/>
          </a:prstGeom>
        </p:spPr>
      </p:pic>
      <p:pic>
        <p:nvPicPr>
          <p:cNvPr id="6" name="Picture 5">
            <a:extLst>
              <a:ext uri="{FF2B5EF4-FFF2-40B4-BE49-F238E27FC236}">
                <a16:creationId xmlns:a16="http://schemas.microsoft.com/office/drawing/2014/main" id="{0D492654-FF2C-05E0-5C23-692A759D6A1A}"/>
              </a:ext>
            </a:extLst>
          </p:cNvPr>
          <p:cNvPicPr>
            <a:picLocks noChangeAspect="1"/>
          </p:cNvPicPr>
          <p:nvPr/>
        </p:nvPicPr>
        <p:blipFill>
          <a:blip r:embed="rId3"/>
          <a:stretch>
            <a:fillRect/>
          </a:stretch>
        </p:blipFill>
        <p:spPr>
          <a:xfrm>
            <a:off x="3424173" y="851297"/>
            <a:ext cx="5853318" cy="5432057"/>
          </a:xfrm>
          <a:prstGeom prst="rect">
            <a:avLst/>
          </a:prstGeom>
        </p:spPr>
      </p:pic>
    </p:spTree>
    <p:extLst>
      <p:ext uri="{BB962C8B-B14F-4D97-AF65-F5344CB8AC3E}">
        <p14:creationId xmlns:p14="http://schemas.microsoft.com/office/powerpoint/2010/main" val="6849199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35C6DD-84E7-4E18-34BF-50D967BDE318}"/>
              </a:ext>
            </a:extLst>
          </p:cNvPr>
          <p:cNvPicPr>
            <a:picLocks noChangeAspect="1"/>
          </p:cNvPicPr>
          <p:nvPr/>
        </p:nvPicPr>
        <p:blipFill>
          <a:blip r:embed="rId2"/>
          <a:stretch>
            <a:fillRect/>
          </a:stretch>
        </p:blipFill>
        <p:spPr>
          <a:xfrm>
            <a:off x="3235003" y="6409189"/>
            <a:ext cx="930867" cy="448811"/>
          </a:xfrm>
          <a:prstGeom prst="rect">
            <a:avLst/>
          </a:prstGeom>
        </p:spPr>
      </p:pic>
      <p:sp>
        <p:nvSpPr>
          <p:cNvPr id="2" name="Title 1">
            <a:extLst>
              <a:ext uri="{FF2B5EF4-FFF2-40B4-BE49-F238E27FC236}">
                <a16:creationId xmlns:a16="http://schemas.microsoft.com/office/drawing/2014/main" id="{212C379E-AAFA-624F-A4DC-4EE05DC04A63}"/>
              </a:ext>
            </a:extLst>
          </p:cNvPr>
          <p:cNvSpPr>
            <a:spLocks noGrp="1"/>
          </p:cNvSpPr>
          <p:nvPr>
            <p:ph type="title"/>
          </p:nvPr>
        </p:nvSpPr>
        <p:spPr>
          <a:xfrm>
            <a:off x="492332" y="169164"/>
            <a:ext cx="10972801" cy="883673"/>
          </a:xfrm>
        </p:spPr>
        <p:txBody>
          <a:bodyPr/>
          <a:lstStyle/>
          <a:p>
            <a:r>
              <a:rPr lang="en-US"/>
              <a:t>WCL LP5x Type-C block diagram</a:t>
            </a:r>
          </a:p>
        </p:txBody>
      </p:sp>
      <p:pic>
        <p:nvPicPr>
          <p:cNvPr id="6" name="Picture 5">
            <a:extLst>
              <a:ext uri="{FF2B5EF4-FFF2-40B4-BE49-F238E27FC236}">
                <a16:creationId xmlns:a16="http://schemas.microsoft.com/office/drawing/2014/main" id="{AFA63491-88AE-AA40-B773-26C6F6489E45}"/>
              </a:ext>
            </a:extLst>
          </p:cNvPr>
          <p:cNvPicPr>
            <a:picLocks noChangeAspect="1"/>
          </p:cNvPicPr>
          <p:nvPr/>
        </p:nvPicPr>
        <p:blipFill>
          <a:blip r:embed="rId3"/>
          <a:stretch>
            <a:fillRect/>
          </a:stretch>
        </p:blipFill>
        <p:spPr>
          <a:xfrm>
            <a:off x="2850835" y="715952"/>
            <a:ext cx="6331666" cy="5693653"/>
          </a:xfrm>
          <a:prstGeom prst="rect">
            <a:avLst/>
          </a:prstGeom>
        </p:spPr>
      </p:pic>
    </p:spTree>
    <p:extLst>
      <p:ext uri="{BB962C8B-B14F-4D97-AF65-F5344CB8AC3E}">
        <p14:creationId xmlns:p14="http://schemas.microsoft.com/office/powerpoint/2010/main" val="9152113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609600" y="1145116"/>
            <a:ext cx="10970683" cy="4567767"/>
          </a:xfrm>
        </p:spPr>
        <p:txBody>
          <a:bodyPr/>
          <a:lstStyle/>
          <a:p>
            <a:pPr marL="380981" indent="-380981" algn="just">
              <a:buFont typeface="Arial" panose="020B0604020202020204" pitchFamily="34" charset="0"/>
              <a:buChar char="•"/>
            </a:pPr>
            <a:r>
              <a:rPr lang="en-US" sz="1867" dirty="0" err="1">
                <a:sym typeface="Helvetica Neue"/>
              </a:rPr>
              <a:t>DnX</a:t>
            </a:r>
            <a:r>
              <a:rPr lang="en-US" sz="1867" dirty="0">
                <a:sym typeface="Helvetica Neue"/>
              </a:rPr>
              <a:t> –Download and execute is a feature that allows updating the system FW from a host through USB2 port.</a:t>
            </a:r>
          </a:p>
          <a:p>
            <a:pPr marL="380981" indent="-380981" algn="just">
              <a:buFont typeface="Arial" panose="020B0604020202020204" pitchFamily="34" charset="0"/>
              <a:buChar char="•"/>
            </a:pPr>
            <a:r>
              <a:rPr lang="en-US" sz="1867" dirty="0" err="1">
                <a:sym typeface="Helvetica Neue"/>
              </a:rPr>
              <a:t>DnX</a:t>
            </a:r>
            <a:r>
              <a:rPr lang="en-US" sz="1867" dirty="0">
                <a:sym typeface="Helvetica Neue"/>
              </a:rPr>
              <a:t> is supported on TCP0 port of WCL RVPs.</a:t>
            </a:r>
          </a:p>
          <a:p>
            <a:pPr marL="380981" indent="-380981" algn="just">
              <a:buFont typeface="Arial" panose="020B0604020202020204" pitchFamily="34" charset="0"/>
              <a:buChar char="•"/>
            </a:pPr>
            <a:r>
              <a:rPr lang="en-US" sz="1867" dirty="0" err="1">
                <a:sym typeface="Helvetica Neue"/>
              </a:rPr>
              <a:t>DnX</a:t>
            </a:r>
            <a:r>
              <a:rPr lang="en-US" sz="1867" dirty="0">
                <a:sym typeface="Helvetica Neue"/>
              </a:rPr>
              <a:t> could be triggered</a:t>
            </a:r>
          </a:p>
          <a:p>
            <a:pPr marL="380981" indent="-380981" algn="just">
              <a:buFont typeface="Arial" panose="020B0604020202020204" pitchFamily="34" charset="0"/>
              <a:buChar char="•"/>
            </a:pPr>
            <a:r>
              <a:rPr lang="en-US" sz="1867" dirty="0">
                <a:sym typeface="Helvetica Neue"/>
              </a:rPr>
              <a:t>	-   By pressing VOL_UP and VOL_DOWN button together during early boot</a:t>
            </a:r>
          </a:p>
          <a:p>
            <a:pPr marL="842391" indent="-232822" algn="just">
              <a:buFontTx/>
              <a:buChar char="-"/>
            </a:pPr>
            <a:r>
              <a:rPr lang="en-US" sz="1867" dirty="0">
                <a:sym typeface="Helvetica Neue"/>
              </a:rPr>
              <a:t>Using </a:t>
            </a:r>
            <a:r>
              <a:rPr lang="en-US" sz="1867" dirty="0" err="1">
                <a:sym typeface="Helvetica Neue"/>
              </a:rPr>
              <a:t>DnX</a:t>
            </a:r>
            <a:r>
              <a:rPr lang="en-US" sz="1867" dirty="0">
                <a:sym typeface="Helvetica Neue"/>
              </a:rPr>
              <a:t> jumper on board( this is validation option only).</a:t>
            </a:r>
          </a:p>
          <a:p>
            <a:pPr marL="380981" indent="-380981" algn="just">
              <a:buFont typeface="Arial" panose="020B0604020202020204" pitchFamily="34" charset="0"/>
              <a:buChar char="•"/>
            </a:pPr>
            <a:r>
              <a:rPr lang="en-US" sz="1867" dirty="0" err="1">
                <a:sym typeface="Helvetica Neue"/>
              </a:rPr>
              <a:t>DnX</a:t>
            </a:r>
            <a:r>
              <a:rPr lang="en-US" sz="1867" dirty="0">
                <a:sym typeface="Helvetica Neue"/>
              </a:rPr>
              <a:t> LED indicates if the FW download / execution is in progress, once </a:t>
            </a:r>
            <a:r>
              <a:rPr lang="en-US" sz="1867" dirty="0" err="1">
                <a:sym typeface="Helvetica Neue"/>
              </a:rPr>
              <a:t>DnX</a:t>
            </a:r>
            <a:r>
              <a:rPr lang="en-US" sz="1867" dirty="0">
                <a:sym typeface="Helvetica Neue"/>
              </a:rPr>
              <a:t> is triggered during bootup.</a:t>
            </a:r>
          </a:p>
        </p:txBody>
      </p:sp>
      <p:sp>
        <p:nvSpPr>
          <p:cNvPr id="5" name="Title 2">
            <a:extLst>
              <a:ext uri="{FF2B5EF4-FFF2-40B4-BE49-F238E27FC236}">
                <a16:creationId xmlns:a16="http://schemas.microsoft.com/office/drawing/2014/main" id="{F45F7F5A-2BD5-4797-9445-0428EA66B48F}"/>
              </a:ext>
            </a:extLst>
          </p:cNvPr>
          <p:cNvSpPr txBox="1">
            <a:spLocks/>
          </p:cNvSpPr>
          <p:nvPr/>
        </p:nvSpPr>
        <p:spPr>
          <a:xfrm>
            <a:off x="609600" y="269011"/>
            <a:ext cx="10972800" cy="7358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err="1"/>
              <a:t>DnX</a:t>
            </a:r>
            <a:r>
              <a:rPr lang="en-US"/>
              <a:t> Support</a:t>
            </a:r>
            <a:endParaRPr lang="en-US" sz="2400"/>
          </a:p>
        </p:txBody>
      </p:sp>
      <p:pic>
        <p:nvPicPr>
          <p:cNvPr id="2" name="Picture 1">
            <a:extLst>
              <a:ext uri="{FF2B5EF4-FFF2-40B4-BE49-F238E27FC236}">
                <a16:creationId xmlns:a16="http://schemas.microsoft.com/office/drawing/2014/main" id="{740F7D88-C5EC-1874-74C4-73FE188C8CFC}"/>
              </a:ext>
            </a:extLst>
          </p:cNvPr>
          <p:cNvPicPr>
            <a:picLocks noChangeAspect="1"/>
          </p:cNvPicPr>
          <p:nvPr/>
        </p:nvPicPr>
        <p:blipFill>
          <a:blip r:embed="rId2"/>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33259104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19640" y="802247"/>
            <a:ext cx="11589760" cy="4019434"/>
          </a:xfrm>
          <a:prstGeom prst="rect">
            <a:avLst/>
          </a:prstGeom>
        </p:spPr>
        <p:txBody>
          <a:bodyPr wrap="square">
            <a:spAutoFit/>
          </a:bodyPr>
          <a:lstStyle/>
          <a:p>
            <a:pPr marL="381154" indent="-380981">
              <a:spcBef>
                <a:spcPts val="400"/>
              </a:spcBef>
              <a:buFont typeface="Arial" panose="020B0604020202020204" pitchFamily="34" charset="0"/>
              <a:buChar char="•"/>
            </a:pPr>
            <a:r>
              <a:rPr lang="en-US" sz="1867"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Dediprog</a:t>
            </a:r>
            <a:r>
              <a:rPr lang="en-US" sz="18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SF100 2x3 header with 1.27mm pitch has been provided for SPI Flash programming.</a:t>
            </a:r>
          </a:p>
          <a:p>
            <a:pPr marL="173" indent="-380981">
              <a:spcBef>
                <a:spcPts val="400"/>
              </a:spcBef>
              <a:buFont typeface="Arial" panose="020B0604020202020204" pitchFamily="34" charset="0"/>
              <a:buChar char="•"/>
            </a:pPr>
            <a:r>
              <a:rPr lang="en-US" sz="18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Need SF100 along with Universal Adapter board and cable for programming </a:t>
            </a:r>
          </a:p>
          <a:p>
            <a:pPr lvl="1">
              <a:spcBef>
                <a:spcPts val="400"/>
              </a:spcBef>
            </a:pPr>
            <a:r>
              <a:rPr lang="en-US" sz="18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a:t>
            </a:r>
            <a:r>
              <a:rPr lang="en-US" sz="18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hlinkClick r:id="rId2">
                  <a:extLst>
                    <a:ext uri="{A12FA001-AC4F-418D-AE19-62706E023703}">
                      <ahyp:hlinkClr xmlns:ahyp="http://schemas.microsoft.com/office/drawing/2018/hyperlinkcolor" val="tx"/>
                    </a:ext>
                  </a:extLst>
                </a:hlinkClick>
              </a:rPr>
              <a:t>https://www.dediprog.com/product/ISP-ADP-127</a:t>
            </a:r>
            <a:endParaRPr lang="en-US" sz="18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381154" indent="-380981">
              <a:spcBef>
                <a:spcPts val="400"/>
              </a:spcBef>
              <a:buFont typeface="Arial" panose="020B0604020202020204" pitchFamily="34" charset="0"/>
              <a:buChar char="•"/>
            </a:pPr>
            <a:r>
              <a:rPr lang="en-US" sz="18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Cable has 2x4 header (Ref Des: </a:t>
            </a:r>
            <a:r>
              <a:rPr lang="en-US" sz="1867"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J9B3</a:t>
            </a:r>
            <a:r>
              <a:rPr lang="en-US" sz="18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and Last two pins are NC in it. Hence leave last two pins unconnected and connect just 6 pins as below.</a:t>
            </a:r>
          </a:p>
          <a:p>
            <a:pPr marL="381154" indent="-380981">
              <a:spcBef>
                <a:spcPts val="400"/>
              </a:spcBef>
              <a:buFont typeface="Arial" panose="020B0604020202020204" pitchFamily="34" charset="0"/>
              <a:buChar char="•"/>
            </a:pPr>
            <a:r>
              <a:rPr lang="en-US" sz="18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Flash to be programmed in RVP powered OFF state – G3 state, </a:t>
            </a:r>
            <a:r>
              <a:rPr lang="en-US" sz="1867"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Dediprog</a:t>
            </a:r>
            <a:r>
              <a:rPr lang="en-US" sz="18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will be Master and will supply above1.8V for GBR Flash</a:t>
            </a:r>
          </a:p>
          <a:p>
            <a:pPr marL="381154" indent="-380981">
              <a:spcBef>
                <a:spcPts val="400"/>
              </a:spcBef>
              <a:buFont typeface="Arial" panose="020B0604020202020204" pitchFamily="34" charset="0"/>
              <a:buChar char="•"/>
            </a:pPr>
            <a:r>
              <a:rPr lang="en-US" sz="18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WCL DDR5 RVP1 - Image</a:t>
            </a:r>
          </a:p>
          <a:p>
            <a:pPr marL="381154" indent="-380981">
              <a:spcBef>
                <a:spcPts val="400"/>
              </a:spcBef>
              <a:buFont typeface="Arial" panose="020B0604020202020204" pitchFamily="34" charset="0"/>
              <a:buChar char="•"/>
            </a:pPr>
            <a:endParaRPr lang="en-US" sz="1867"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173">
              <a:spcBef>
                <a:spcPts val="400"/>
              </a:spcBef>
            </a:pPr>
            <a:endParaRPr lang="en-US" sz="1867"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381146" indent="-380973">
              <a:spcBef>
                <a:spcPts val="400"/>
              </a:spcBef>
              <a:buFont typeface="Arial" panose="020B0604020202020204" pitchFamily="34" charset="0"/>
              <a:buChar char="•"/>
            </a:pPr>
            <a:endParaRPr lang="en-US" sz="18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381146" indent="-380973">
              <a:spcBef>
                <a:spcPts val="400"/>
              </a:spcBef>
              <a:buFont typeface="Arial" panose="020B0604020202020204" pitchFamily="34" charset="0"/>
              <a:buChar char="•"/>
            </a:pPr>
            <a:endParaRPr lang="en-US" sz="1867"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990526" lvl="1" indent="-380973">
              <a:spcBef>
                <a:spcPts val="800"/>
              </a:spcBef>
              <a:buFont typeface="Arial" panose="020B0604020202020204" pitchFamily="34" charset="0"/>
              <a:buChar char="•"/>
            </a:pPr>
            <a:endParaRPr lang="en-US" sz="18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5" name="Rectangle 1"/>
          <p:cNvSpPr>
            <a:spLocks noChangeArrowheads="1"/>
          </p:cNvSpPr>
          <p:nvPr/>
        </p:nvSpPr>
        <p:spPr bwMode="auto">
          <a:xfrm>
            <a:off x="4702262" y="3524719"/>
            <a:ext cx="246286"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US" sz="3200"/>
          </a:p>
        </p:txBody>
      </p:sp>
      <p:pic>
        <p:nvPicPr>
          <p:cNvPr id="6" name="Picture 5">
            <a:extLst>
              <a:ext uri="{FF2B5EF4-FFF2-40B4-BE49-F238E27FC236}">
                <a16:creationId xmlns:a16="http://schemas.microsoft.com/office/drawing/2014/main" id="{DEFF049D-F2AD-4E9F-8697-EC03A8733063}"/>
              </a:ext>
            </a:extLst>
          </p:cNvPr>
          <p:cNvPicPr>
            <a:picLocks noChangeAspect="1"/>
          </p:cNvPicPr>
          <p:nvPr/>
        </p:nvPicPr>
        <p:blipFill>
          <a:blip r:embed="rId3"/>
          <a:stretch>
            <a:fillRect/>
          </a:stretch>
        </p:blipFill>
        <p:spPr>
          <a:xfrm>
            <a:off x="7068502" y="4489685"/>
            <a:ext cx="3005138" cy="1238759"/>
          </a:xfrm>
          <a:prstGeom prst="rect">
            <a:avLst/>
          </a:prstGeom>
        </p:spPr>
      </p:pic>
      <p:sp>
        <p:nvSpPr>
          <p:cNvPr id="9" name="TextBox 8">
            <a:extLst>
              <a:ext uri="{FF2B5EF4-FFF2-40B4-BE49-F238E27FC236}">
                <a16:creationId xmlns:a16="http://schemas.microsoft.com/office/drawing/2014/main" id="{213F4289-7568-4E51-A05A-EA3621A48722}"/>
              </a:ext>
            </a:extLst>
          </p:cNvPr>
          <p:cNvSpPr txBox="1"/>
          <p:nvPr/>
        </p:nvSpPr>
        <p:spPr>
          <a:xfrm>
            <a:off x="238125" y="5900507"/>
            <a:ext cx="11049000" cy="3704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42900" indent="-342900">
              <a:buFont typeface="Arial" panose="020B0604020202020204" pitchFamily="34" charset="0"/>
              <a:buChar char="•"/>
            </a:pP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Using </a:t>
            </a:r>
            <a:r>
              <a:rPr lang="en-US" sz="2000"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Dediprog</a:t>
            </a: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SF600/SF100  with crocodile clips is not recommended</a:t>
            </a:r>
          </a:p>
        </p:txBody>
      </p:sp>
      <p:sp>
        <p:nvSpPr>
          <p:cNvPr id="10" name="Title 2">
            <a:extLst>
              <a:ext uri="{FF2B5EF4-FFF2-40B4-BE49-F238E27FC236}">
                <a16:creationId xmlns:a16="http://schemas.microsoft.com/office/drawing/2014/main" id="{B5557931-AC81-4A07-862D-7539B6361E85}"/>
              </a:ext>
            </a:extLst>
          </p:cNvPr>
          <p:cNvSpPr txBox="1">
            <a:spLocks/>
          </p:cNvSpPr>
          <p:nvPr/>
        </p:nvSpPr>
        <p:spPr>
          <a:xfrm>
            <a:off x="609600" y="269011"/>
            <a:ext cx="10972800" cy="7358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a:t>GBR Flash Programing</a:t>
            </a:r>
            <a:endParaRPr lang="en-US" sz="2400"/>
          </a:p>
        </p:txBody>
      </p:sp>
      <p:pic>
        <p:nvPicPr>
          <p:cNvPr id="2" name="Picture 1">
            <a:extLst>
              <a:ext uri="{FF2B5EF4-FFF2-40B4-BE49-F238E27FC236}">
                <a16:creationId xmlns:a16="http://schemas.microsoft.com/office/drawing/2014/main" id="{0255AEC2-26A1-B173-47A4-1AEF78703E74}"/>
              </a:ext>
            </a:extLst>
          </p:cNvPr>
          <p:cNvPicPr>
            <a:picLocks noChangeAspect="1"/>
          </p:cNvPicPr>
          <p:nvPr/>
        </p:nvPicPr>
        <p:blipFill>
          <a:blip r:embed="rId4"/>
          <a:stretch>
            <a:fillRect/>
          </a:stretch>
        </p:blipFill>
        <p:spPr>
          <a:xfrm>
            <a:off x="3235003" y="6409189"/>
            <a:ext cx="930867" cy="448811"/>
          </a:xfrm>
          <a:prstGeom prst="rect">
            <a:avLst/>
          </a:prstGeom>
        </p:spPr>
      </p:pic>
      <p:pic>
        <p:nvPicPr>
          <p:cNvPr id="7" name="Picture 6">
            <a:extLst>
              <a:ext uri="{FF2B5EF4-FFF2-40B4-BE49-F238E27FC236}">
                <a16:creationId xmlns:a16="http://schemas.microsoft.com/office/drawing/2014/main" id="{6FA05134-0BFD-E6DE-3457-81BE9DD2CADF}"/>
              </a:ext>
            </a:extLst>
          </p:cNvPr>
          <p:cNvPicPr>
            <a:picLocks noChangeAspect="1"/>
          </p:cNvPicPr>
          <p:nvPr/>
        </p:nvPicPr>
        <p:blipFill>
          <a:blip r:embed="rId5"/>
          <a:stretch>
            <a:fillRect/>
          </a:stretch>
        </p:blipFill>
        <p:spPr>
          <a:xfrm rot="16200000">
            <a:off x="2050755" y="2035201"/>
            <a:ext cx="2584773" cy="4823726"/>
          </a:xfrm>
          <a:prstGeom prst="rect">
            <a:avLst/>
          </a:prstGeom>
        </p:spPr>
      </p:pic>
      <p:pic>
        <p:nvPicPr>
          <p:cNvPr id="11" name="Picture 10">
            <a:extLst>
              <a:ext uri="{FF2B5EF4-FFF2-40B4-BE49-F238E27FC236}">
                <a16:creationId xmlns:a16="http://schemas.microsoft.com/office/drawing/2014/main" id="{41185828-6D45-003E-EC7D-5EC6CC105A39}"/>
              </a:ext>
            </a:extLst>
          </p:cNvPr>
          <p:cNvPicPr>
            <a:picLocks noChangeAspect="1"/>
          </p:cNvPicPr>
          <p:nvPr/>
        </p:nvPicPr>
        <p:blipFill>
          <a:blip r:embed="rId6"/>
          <a:stretch>
            <a:fillRect/>
          </a:stretch>
        </p:blipFill>
        <p:spPr>
          <a:xfrm>
            <a:off x="6523175" y="3188437"/>
            <a:ext cx="4060215" cy="1258627"/>
          </a:xfrm>
          <a:prstGeom prst="rect">
            <a:avLst/>
          </a:prstGeom>
        </p:spPr>
      </p:pic>
    </p:spTree>
    <p:extLst>
      <p:ext uri="{BB962C8B-B14F-4D97-AF65-F5344CB8AC3E}">
        <p14:creationId xmlns:p14="http://schemas.microsoft.com/office/powerpoint/2010/main" val="16360480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6A883-27C5-5827-21E8-D107EDD04B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3C9EA0-655F-7376-444C-521137645128}"/>
              </a:ext>
            </a:extLst>
          </p:cNvPr>
          <p:cNvSpPr>
            <a:spLocks noGrp="1"/>
          </p:cNvSpPr>
          <p:nvPr>
            <p:ph type="title"/>
          </p:nvPr>
        </p:nvSpPr>
        <p:spPr>
          <a:xfrm>
            <a:off x="607484" y="243963"/>
            <a:ext cx="10972801" cy="505846"/>
          </a:xfrm>
        </p:spPr>
        <p:txBody>
          <a:bodyPr/>
          <a:lstStyle/>
          <a:p>
            <a:r>
              <a:rPr lang="en-US"/>
              <a:t>PD controller programming</a:t>
            </a:r>
          </a:p>
        </p:txBody>
      </p:sp>
      <p:sp>
        <p:nvSpPr>
          <p:cNvPr id="3" name="Content Placeholder 2">
            <a:extLst>
              <a:ext uri="{FF2B5EF4-FFF2-40B4-BE49-F238E27FC236}">
                <a16:creationId xmlns:a16="http://schemas.microsoft.com/office/drawing/2014/main" id="{3B0C0DF5-D849-3088-1B6A-3BF89316B9CF}"/>
              </a:ext>
            </a:extLst>
          </p:cNvPr>
          <p:cNvSpPr>
            <a:spLocks noGrp="1"/>
          </p:cNvSpPr>
          <p:nvPr>
            <p:ph sz="quarter" idx="13"/>
          </p:nvPr>
        </p:nvSpPr>
        <p:spPr>
          <a:xfrm>
            <a:off x="607484" y="905256"/>
            <a:ext cx="10970683" cy="5266945"/>
          </a:xfrm>
        </p:spPr>
        <p:txBody>
          <a:bodyPr/>
          <a:lstStyle/>
          <a:p>
            <a:r>
              <a:rPr lang="en-US" sz="1800"/>
              <a:t>PD controller can be programmed in three ways,</a:t>
            </a:r>
          </a:p>
          <a:p>
            <a:pPr lvl="1"/>
            <a:r>
              <a:rPr lang="en-US" sz="1400"/>
              <a:t>Through 1x3 header on RVP using Aardvark programmer</a:t>
            </a:r>
          </a:p>
          <a:p>
            <a:pPr lvl="1"/>
            <a:r>
              <a:rPr lang="en-US" sz="1400"/>
              <a:t>Capsule update via BIOS</a:t>
            </a:r>
          </a:p>
          <a:p>
            <a:pPr lvl="1"/>
            <a:r>
              <a:rPr lang="en-US" sz="1400"/>
              <a:t>CC line programming (applicable only for Realtek PD AIC on Chrome SKUs)</a:t>
            </a:r>
          </a:p>
          <a:p>
            <a:pPr lvl="1"/>
            <a:endParaRPr lang="en-US" sz="1400"/>
          </a:p>
          <a:p>
            <a:pPr lvl="1"/>
            <a:endParaRPr lang="en-US" sz="1400"/>
          </a:p>
          <a:p>
            <a:pPr lvl="1"/>
            <a:endParaRPr lang="en-US" sz="1400"/>
          </a:p>
          <a:p>
            <a:endParaRPr lang="en-US" sz="1800"/>
          </a:p>
          <a:p>
            <a:endParaRPr lang="en-US" sz="1800"/>
          </a:p>
          <a:p>
            <a:pPr marL="0" indent="0">
              <a:buNone/>
            </a:pPr>
            <a:endParaRPr lang="en-US" sz="1800"/>
          </a:p>
          <a:p>
            <a:pPr algn="just"/>
            <a:r>
              <a:rPr lang="en-US" sz="1867"/>
              <a:t>Programming guidelines: </a:t>
            </a:r>
          </a:p>
          <a:p>
            <a:pPr lvl="1" algn="just"/>
            <a:r>
              <a:rPr lang="en-US" sz="1467"/>
              <a:t>Please refer below link for PD controller programming guide,</a:t>
            </a:r>
          </a:p>
          <a:p>
            <a:pPr marL="228600" lvl="1" indent="0" algn="just">
              <a:buNone/>
            </a:pPr>
            <a:r>
              <a:rPr lang="en-US" sz="1467"/>
              <a:t>	</a:t>
            </a:r>
            <a:r>
              <a:rPr lang="en-US" sz="1467">
                <a:hlinkClick r:id="rId2"/>
              </a:rPr>
              <a:t>PD FW flashing guide</a:t>
            </a:r>
            <a:endParaRPr lang="en-US" sz="1467"/>
          </a:p>
          <a:p>
            <a:pPr marL="0" indent="0">
              <a:buNone/>
            </a:pPr>
            <a:endParaRPr lang="en-US" sz="1800"/>
          </a:p>
          <a:p>
            <a:pPr lvl="1"/>
            <a:endParaRPr lang="en-US"/>
          </a:p>
        </p:txBody>
      </p:sp>
      <p:sp>
        <p:nvSpPr>
          <p:cNvPr id="15" name="TextBox 14">
            <a:extLst>
              <a:ext uri="{FF2B5EF4-FFF2-40B4-BE49-F238E27FC236}">
                <a16:creationId xmlns:a16="http://schemas.microsoft.com/office/drawing/2014/main" id="{11786420-CB0D-3DF7-1CBC-DE09A58E9F93}"/>
              </a:ext>
            </a:extLst>
          </p:cNvPr>
          <p:cNvSpPr txBox="1"/>
          <p:nvPr/>
        </p:nvSpPr>
        <p:spPr>
          <a:xfrm>
            <a:off x="8388510" y="2388111"/>
            <a:ext cx="2651760" cy="204095"/>
          </a:xfrm>
          <a:prstGeom prst="rect">
            <a:avLst/>
          </a:prstGeom>
          <a:noFill/>
        </p:spPr>
        <p:txBody>
          <a:bodyPr vert="horz" wrap="square" lIns="0" tIns="0" rIns="0" bIns="0" rtlCol="0">
            <a:spAutoFit/>
          </a:bodyPr>
          <a:lstStyle/>
          <a:p>
            <a:r>
              <a:rPr lang="en-US" sz="1467">
                <a:solidFill>
                  <a:srgbClr val="003C71"/>
                </a:solidFill>
              </a:rPr>
              <a:t>TOP (WCL LP5x T3 RVP)</a:t>
            </a:r>
          </a:p>
        </p:txBody>
      </p:sp>
      <p:pic>
        <p:nvPicPr>
          <p:cNvPr id="4" name="Picture 3">
            <a:extLst>
              <a:ext uri="{FF2B5EF4-FFF2-40B4-BE49-F238E27FC236}">
                <a16:creationId xmlns:a16="http://schemas.microsoft.com/office/drawing/2014/main" id="{B40FA389-5F94-208F-C5EB-2CDEB6D7E278}"/>
              </a:ext>
            </a:extLst>
          </p:cNvPr>
          <p:cNvPicPr>
            <a:picLocks noChangeAspect="1"/>
          </p:cNvPicPr>
          <p:nvPr/>
        </p:nvPicPr>
        <p:blipFill>
          <a:blip r:embed="rId3"/>
          <a:stretch>
            <a:fillRect/>
          </a:stretch>
        </p:blipFill>
        <p:spPr>
          <a:xfrm>
            <a:off x="3235003" y="6409189"/>
            <a:ext cx="930867" cy="448811"/>
          </a:xfrm>
          <a:prstGeom prst="rect">
            <a:avLst/>
          </a:prstGeom>
        </p:spPr>
      </p:pic>
      <p:pic>
        <p:nvPicPr>
          <p:cNvPr id="9" name="Picture 8">
            <a:extLst>
              <a:ext uri="{FF2B5EF4-FFF2-40B4-BE49-F238E27FC236}">
                <a16:creationId xmlns:a16="http://schemas.microsoft.com/office/drawing/2014/main" id="{6E77BA8F-B5EE-77AE-FA64-CDA90DBC7E4E}"/>
              </a:ext>
            </a:extLst>
          </p:cNvPr>
          <p:cNvPicPr>
            <a:picLocks noChangeAspect="1"/>
          </p:cNvPicPr>
          <p:nvPr/>
        </p:nvPicPr>
        <p:blipFill>
          <a:blip r:embed="rId4"/>
          <a:stretch>
            <a:fillRect/>
          </a:stretch>
        </p:blipFill>
        <p:spPr>
          <a:xfrm>
            <a:off x="2240810" y="2460113"/>
            <a:ext cx="3645087" cy="1797142"/>
          </a:xfrm>
          <a:prstGeom prst="rect">
            <a:avLst/>
          </a:prstGeom>
        </p:spPr>
      </p:pic>
      <p:pic>
        <p:nvPicPr>
          <p:cNvPr id="8" name="Picture 7">
            <a:extLst>
              <a:ext uri="{FF2B5EF4-FFF2-40B4-BE49-F238E27FC236}">
                <a16:creationId xmlns:a16="http://schemas.microsoft.com/office/drawing/2014/main" id="{E915DD27-A692-FFB9-F740-2C88B74961F0}"/>
              </a:ext>
            </a:extLst>
          </p:cNvPr>
          <p:cNvPicPr>
            <a:picLocks noChangeAspect="1"/>
          </p:cNvPicPr>
          <p:nvPr/>
        </p:nvPicPr>
        <p:blipFill>
          <a:blip r:embed="rId5"/>
          <a:stretch>
            <a:fillRect/>
          </a:stretch>
        </p:blipFill>
        <p:spPr>
          <a:xfrm>
            <a:off x="7442022" y="2747653"/>
            <a:ext cx="4136145" cy="2112074"/>
          </a:xfrm>
          <a:prstGeom prst="rect">
            <a:avLst/>
          </a:prstGeom>
        </p:spPr>
      </p:pic>
      <p:sp>
        <p:nvSpPr>
          <p:cNvPr id="11" name="Arrow: Right 10">
            <a:extLst>
              <a:ext uri="{FF2B5EF4-FFF2-40B4-BE49-F238E27FC236}">
                <a16:creationId xmlns:a16="http://schemas.microsoft.com/office/drawing/2014/main" id="{A8A1FA6A-2CD8-8A7A-4A4F-6928EF07506D}"/>
              </a:ext>
            </a:extLst>
          </p:cNvPr>
          <p:cNvSpPr/>
          <p:nvPr/>
        </p:nvSpPr>
        <p:spPr>
          <a:xfrm>
            <a:off x="5838777" y="3230117"/>
            <a:ext cx="2202609" cy="283465"/>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Rectangle: Rounded Corners 11">
            <a:extLst>
              <a:ext uri="{FF2B5EF4-FFF2-40B4-BE49-F238E27FC236}">
                <a16:creationId xmlns:a16="http://schemas.microsoft.com/office/drawing/2014/main" id="{669B957F-0174-4AC8-1C45-F3687C707820}"/>
              </a:ext>
            </a:extLst>
          </p:cNvPr>
          <p:cNvSpPr/>
          <p:nvPr/>
        </p:nvSpPr>
        <p:spPr>
          <a:xfrm>
            <a:off x="8044990" y="2831168"/>
            <a:ext cx="687041" cy="597831"/>
          </a:xfrm>
          <a:prstGeom prst="round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no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4015275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199827" y="5804263"/>
            <a:ext cx="10972799" cy="259238"/>
          </a:xfrm>
          <a:prstGeom prst="rect">
            <a:avLst/>
          </a:prstGeom>
          <a:noFill/>
        </p:spPr>
        <p:txBody>
          <a:bodyPr wrap="square" rtlCol="0">
            <a:spAutoFit/>
          </a:bodyPr>
          <a:lstStyle/>
          <a:p>
            <a:pPr marL="0" indent="0" defTabSz="609570" hangingPunct="1">
              <a:spcBef>
                <a:spcPts val="600"/>
              </a:spcBef>
              <a:buNone/>
            </a:pPr>
            <a:r>
              <a:rPr lang="en-US" sz="1200">
                <a:solidFill>
                  <a:srgbClr val="C00000"/>
                </a:solidFill>
                <a:latin typeface="Intel Clear Light" panose="020B0404020203020204" pitchFamily="34" charset="0"/>
                <a:ea typeface="Intel Clear Light" panose="020B0404020203020204" pitchFamily="34" charset="0"/>
                <a:cs typeface="Intel Clear" panose="020B0604020203020204" pitchFamily="34" charset="0"/>
              </a:rPr>
              <a:t>Link:  </a:t>
            </a:r>
            <a:r>
              <a:rPr lang="en-US" sz="1200">
                <a:cs typeface="Intel Clear" panose="020B0604020203020204" pitchFamily="34" charset="0"/>
                <a:hlinkClick r:id="rId2"/>
              </a:rPr>
              <a:t>https://intel.sharepoint.com/:f:/r/sites/ccg_cpe_cps_wclsystempdt/Shared%20Documents/RVP%20Engineering%20Docs?csf=1&amp;web=1&amp;e=rIJhnj</a:t>
            </a:r>
            <a:endParaRPr lang="en-US" sz="1200">
              <a:cs typeface="Intel Clear" panose="020B0604020203020204" pitchFamily="34" charset="0"/>
            </a:endParaRPr>
          </a:p>
        </p:txBody>
      </p:sp>
      <p:sp>
        <p:nvSpPr>
          <p:cNvPr id="6" name="Title 2">
            <a:extLst>
              <a:ext uri="{FF2B5EF4-FFF2-40B4-BE49-F238E27FC236}">
                <a16:creationId xmlns:a16="http://schemas.microsoft.com/office/drawing/2014/main" id="{E83379E0-E29B-441E-95B8-898586FFA372}"/>
              </a:ext>
            </a:extLst>
          </p:cNvPr>
          <p:cNvSpPr txBox="1">
            <a:spLocks/>
          </p:cNvSpPr>
          <p:nvPr/>
        </p:nvSpPr>
        <p:spPr>
          <a:xfrm>
            <a:off x="460000" y="117013"/>
            <a:ext cx="10972800" cy="61927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rgbClr val="52525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rtl="0" hangingPunct="1"/>
            <a:r>
              <a:rPr lang="en-US">
                <a:solidFill>
                  <a:schemeClr val="bg2"/>
                </a:solidFill>
              </a:rPr>
              <a:t>WCL RVP SharePoint</a:t>
            </a:r>
          </a:p>
        </p:txBody>
      </p:sp>
      <p:sp>
        <p:nvSpPr>
          <p:cNvPr id="4" name="TextBox 3">
            <a:extLst>
              <a:ext uri="{FF2B5EF4-FFF2-40B4-BE49-F238E27FC236}">
                <a16:creationId xmlns:a16="http://schemas.microsoft.com/office/drawing/2014/main" id="{9B3C8D71-8885-73C3-CF2B-4757A5861321}"/>
              </a:ext>
            </a:extLst>
          </p:cNvPr>
          <p:cNvSpPr txBox="1"/>
          <p:nvPr/>
        </p:nvSpPr>
        <p:spPr>
          <a:xfrm>
            <a:off x="199827" y="1704975"/>
            <a:ext cx="2640773" cy="3130601"/>
          </a:xfrm>
          <a:prstGeom prst="rect">
            <a:avLst/>
          </a:prstGeom>
          <a:noFill/>
        </p:spPr>
        <p:txBody>
          <a:bodyPr wrap="square" rtlCol="0">
            <a:spAutoFit/>
          </a:bodyPr>
          <a:lstStyle/>
          <a:p>
            <a:pPr marL="285750" indent="-285750">
              <a:buFont typeface="Arial" panose="020B0604020202020204" pitchFamily="34" charset="0"/>
              <a:buChar char="•"/>
            </a:pPr>
            <a:r>
              <a:rPr lang="en-US" sz="18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Feature List for WCL RVP is available in architecture document as well as in Landing Zone(LZ).</a:t>
            </a:r>
          </a:p>
          <a:p>
            <a:pPr marL="285750" indent="-285750">
              <a:buFont typeface="Arial" panose="020B0604020202020204" pitchFamily="34" charset="0"/>
              <a:buChar char="•"/>
            </a:pPr>
            <a:r>
              <a:rPr lang="en-US" sz="18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Architecture document is available at WCL RVP </a:t>
            </a:r>
            <a:r>
              <a:rPr lang="en-US" sz="18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sym typeface="Helvetica"/>
              </a:rPr>
              <a:t>SharePoint </a:t>
            </a:r>
            <a:r>
              <a:rPr lang="en-US" sz="18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at following mention link</a:t>
            </a:r>
            <a:r>
              <a:rPr lang="en-US" sz="1600">
                <a:solidFill>
                  <a:schemeClr val="tx2"/>
                </a:solidFill>
                <a:cs typeface="Intel Clear" panose="020B0604020203020204" pitchFamily="34" charset="0"/>
              </a:rPr>
              <a:t>.</a:t>
            </a:r>
          </a:p>
        </p:txBody>
      </p:sp>
      <p:pic>
        <p:nvPicPr>
          <p:cNvPr id="7" name="Picture 6">
            <a:extLst>
              <a:ext uri="{FF2B5EF4-FFF2-40B4-BE49-F238E27FC236}">
                <a16:creationId xmlns:a16="http://schemas.microsoft.com/office/drawing/2014/main" id="{0076C152-8AF8-6DE5-13C8-44F93F6CA758}"/>
              </a:ext>
            </a:extLst>
          </p:cNvPr>
          <p:cNvPicPr>
            <a:picLocks noChangeAspect="1"/>
          </p:cNvPicPr>
          <p:nvPr/>
        </p:nvPicPr>
        <p:blipFill>
          <a:blip r:embed="rId3"/>
          <a:stretch>
            <a:fillRect/>
          </a:stretch>
        </p:blipFill>
        <p:spPr>
          <a:xfrm>
            <a:off x="3235003" y="6409189"/>
            <a:ext cx="930867" cy="448811"/>
          </a:xfrm>
          <a:prstGeom prst="rect">
            <a:avLst/>
          </a:prstGeom>
        </p:spPr>
      </p:pic>
      <p:grpSp>
        <p:nvGrpSpPr>
          <p:cNvPr id="3" name="Group 2">
            <a:extLst>
              <a:ext uri="{FF2B5EF4-FFF2-40B4-BE49-F238E27FC236}">
                <a16:creationId xmlns:a16="http://schemas.microsoft.com/office/drawing/2014/main" id="{888DB1C6-90EA-C961-AAC5-5E237A623C64}"/>
              </a:ext>
            </a:extLst>
          </p:cNvPr>
          <p:cNvGrpSpPr/>
          <p:nvPr/>
        </p:nvGrpSpPr>
        <p:grpSpPr>
          <a:xfrm>
            <a:off x="3059981" y="1053737"/>
            <a:ext cx="8609505" cy="4079176"/>
            <a:chOff x="3059981" y="1053737"/>
            <a:chExt cx="8609505" cy="4079176"/>
          </a:xfrm>
        </p:grpSpPr>
        <p:pic>
          <p:nvPicPr>
            <p:cNvPr id="5" name="Picture 4">
              <a:extLst>
                <a:ext uri="{FF2B5EF4-FFF2-40B4-BE49-F238E27FC236}">
                  <a16:creationId xmlns:a16="http://schemas.microsoft.com/office/drawing/2014/main" id="{ED36AD0C-2661-4441-7E53-0C5BCE458DF0}"/>
                </a:ext>
              </a:extLst>
            </p:cNvPr>
            <p:cNvPicPr>
              <a:picLocks noChangeAspect="1"/>
            </p:cNvPicPr>
            <p:nvPr/>
          </p:nvPicPr>
          <p:blipFill>
            <a:blip r:embed="rId4"/>
            <a:stretch>
              <a:fillRect/>
            </a:stretch>
          </p:blipFill>
          <p:spPr>
            <a:xfrm>
              <a:off x="3059981" y="1053737"/>
              <a:ext cx="8609505" cy="4079176"/>
            </a:xfrm>
            <a:prstGeom prst="rect">
              <a:avLst/>
            </a:prstGeom>
          </p:spPr>
        </p:pic>
        <p:sp>
          <p:nvSpPr>
            <p:cNvPr id="2" name="Rectangle 1">
              <a:extLst>
                <a:ext uri="{FF2B5EF4-FFF2-40B4-BE49-F238E27FC236}">
                  <a16:creationId xmlns:a16="http://schemas.microsoft.com/office/drawing/2014/main" id="{87018158-8C6F-0484-3CD9-C765EE3DEC15}"/>
                </a:ext>
              </a:extLst>
            </p:cNvPr>
            <p:cNvSpPr/>
            <p:nvPr/>
          </p:nvSpPr>
          <p:spPr>
            <a:xfrm>
              <a:off x="5810250" y="3495675"/>
              <a:ext cx="1038225" cy="8763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MY"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spTree>
    <p:extLst>
      <p:ext uri="{BB962C8B-B14F-4D97-AF65-F5344CB8AC3E}">
        <p14:creationId xmlns:p14="http://schemas.microsoft.com/office/powerpoint/2010/main" val="4103404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87639"/>
            <a:ext cx="10972800" cy="1143000"/>
          </a:xfrm>
        </p:spPr>
        <p:txBody>
          <a:bodyPr/>
          <a:lstStyle/>
          <a:p>
            <a:pPr algn="r"/>
            <a:r>
              <a:rPr lang="en-US" sz="4500" b="1">
                <a:solidFill>
                  <a:schemeClr val="accent4">
                    <a:lumMod val="75000"/>
                  </a:schemeClr>
                </a:solidFill>
              </a:rPr>
              <a:t>HSIO mapping</a:t>
            </a:r>
          </a:p>
        </p:txBody>
      </p:sp>
      <p:sp>
        <p:nvSpPr>
          <p:cNvPr id="7" name="TextBox 6">
            <a:extLst>
              <a:ext uri="{FF2B5EF4-FFF2-40B4-BE49-F238E27FC236}">
                <a16:creationId xmlns:a16="http://schemas.microsoft.com/office/drawing/2014/main" id="{EC1D63CD-54A3-1953-F9C8-4252FC0217EC}"/>
              </a:ext>
            </a:extLst>
          </p:cNvPr>
          <p:cNvSpPr txBox="1"/>
          <p:nvPr/>
        </p:nvSpPr>
        <p:spPr>
          <a:xfrm>
            <a:off x="8121445" y="5971452"/>
            <a:ext cx="3605735"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a:solidFill>
                  <a:schemeClr val="tx2"/>
                </a:solidFill>
              </a:rPr>
              <a:t>Li, Kok Wai Ryan</a:t>
            </a:r>
          </a:p>
        </p:txBody>
      </p:sp>
      <p:pic>
        <p:nvPicPr>
          <p:cNvPr id="3" name="Picture 2">
            <a:extLst>
              <a:ext uri="{FF2B5EF4-FFF2-40B4-BE49-F238E27FC236}">
                <a16:creationId xmlns:a16="http://schemas.microsoft.com/office/drawing/2014/main" id="{346CB72C-DC17-A94F-6242-0FD9DE8C969B}"/>
              </a:ext>
            </a:extLst>
          </p:cNvPr>
          <p:cNvPicPr>
            <a:picLocks noChangeAspect="1"/>
          </p:cNvPicPr>
          <p:nvPr/>
        </p:nvPicPr>
        <p:blipFill>
          <a:blip r:embed="rId2"/>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23295189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2549A-11D0-46C6-ABA9-758FC9AF9B33}"/>
              </a:ext>
            </a:extLst>
          </p:cNvPr>
          <p:cNvSpPr txBox="1">
            <a:spLocks/>
          </p:cNvSpPr>
          <p:nvPr/>
        </p:nvSpPr>
        <p:spPr>
          <a:xfrm>
            <a:off x="73714" y="-18352"/>
            <a:ext cx="12044572"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algn="ctr"/>
            <a:r>
              <a:rPr lang="en-US"/>
              <a:t>WCL RVP – PCIE port mapping</a:t>
            </a:r>
          </a:p>
        </p:txBody>
      </p:sp>
      <p:graphicFrame>
        <p:nvGraphicFramePr>
          <p:cNvPr id="3" name="Table 2">
            <a:extLst>
              <a:ext uri="{FF2B5EF4-FFF2-40B4-BE49-F238E27FC236}">
                <a16:creationId xmlns:a16="http://schemas.microsoft.com/office/drawing/2014/main" id="{5B72BB35-B853-6D58-7B67-E94AD578418B}"/>
              </a:ext>
            </a:extLst>
          </p:cNvPr>
          <p:cNvGraphicFramePr>
            <a:graphicFrameLocks noGrp="1"/>
          </p:cNvGraphicFramePr>
          <p:nvPr>
            <p:extLst>
              <p:ext uri="{D42A27DB-BD31-4B8C-83A1-F6EECF244321}">
                <p14:modId xmlns:p14="http://schemas.microsoft.com/office/powerpoint/2010/main" val="1483741747"/>
              </p:ext>
            </p:extLst>
          </p:nvPr>
        </p:nvGraphicFramePr>
        <p:xfrm>
          <a:off x="1730909" y="2260838"/>
          <a:ext cx="8581119" cy="2113949"/>
        </p:xfrm>
        <a:graphic>
          <a:graphicData uri="http://schemas.openxmlformats.org/drawingml/2006/table">
            <a:tbl>
              <a:tblPr/>
              <a:tblGrid>
                <a:gridCol w="933938">
                  <a:extLst>
                    <a:ext uri="{9D8B030D-6E8A-4147-A177-3AD203B41FA5}">
                      <a16:colId xmlns:a16="http://schemas.microsoft.com/office/drawing/2014/main" val="1395044238"/>
                    </a:ext>
                  </a:extLst>
                </a:gridCol>
                <a:gridCol w="420649">
                  <a:extLst>
                    <a:ext uri="{9D8B030D-6E8A-4147-A177-3AD203B41FA5}">
                      <a16:colId xmlns:a16="http://schemas.microsoft.com/office/drawing/2014/main" val="1362723835"/>
                    </a:ext>
                  </a:extLst>
                </a:gridCol>
                <a:gridCol w="392014">
                  <a:extLst>
                    <a:ext uri="{9D8B030D-6E8A-4147-A177-3AD203B41FA5}">
                      <a16:colId xmlns:a16="http://schemas.microsoft.com/office/drawing/2014/main" val="2348695883"/>
                    </a:ext>
                  </a:extLst>
                </a:gridCol>
                <a:gridCol w="1372836">
                  <a:extLst>
                    <a:ext uri="{9D8B030D-6E8A-4147-A177-3AD203B41FA5}">
                      <a16:colId xmlns:a16="http://schemas.microsoft.com/office/drawing/2014/main" val="2552250596"/>
                    </a:ext>
                  </a:extLst>
                </a:gridCol>
                <a:gridCol w="1240591">
                  <a:extLst>
                    <a:ext uri="{9D8B030D-6E8A-4147-A177-3AD203B41FA5}">
                      <a16:colId xmlns:a16="http://schemas.microsoft.com/office/drawing/2014/main" val="3529848007"/>
                    </a:ext>
                  </a:extLst>
                </a:gridCol>
                <a:gridCol w="1311513">
                  <a:extLst>
                    <a:ext uri="{9D8B030D-6E8A-4147-A177-3AD203B41FA5}">
                      <a16:colId xmlns:a16="http://schemas.microsoft.com/office/drawing/2014/main" val="4154153455"/>
                    </a:ext>
                  </a:extLst>
                </a:gridCol>
                <a:gridCol w="1441320">
                  <a:extLst>
                    <a:ext uri="{9D8B030D-6E8A-4147-A177-3AD203B41FA5}">
                      <a16:colId xmlns:a16="http://schemas.microsoft.com/office/drawing/2014/main" val="1597758678"/>
                    </a:ext>
                  </a:extLst>
                </a:gridCol>
                <a:gridCol w="1468258">
                  <a:extLst>
                    <a:ext uri="{9D8B030D-6E8A-4147-A177-3AD203B41FA5}">
                      <a16:colId xmlns:a16="http://schemas.microsoft.com/office/drawing/2014/main" val="3695973988"/>
                    </a:ext>
                  </a:extLst>
                </a:gridCol>
              </a:tblGrid>
              <a:tr h="234883">
                <a:tc>
                  <a:txBody>
                    <a:bodyPr/>
                    <a:lstStyle/>
                    <a:p>
                      <a:pPr algn="ctr" fontAlgn="ctr"/>
                      <a:endParaRPr lang="en-US" sz="12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200" b="1" i="0" u="none" strike="noStrike">
                        <a:solidFill>
                          <a:srgbClr val="000000"/>
                        </a:solidFill>
                        <a:effectLst/>
                        <a:latin typeface="Calibri" panose="020F050202020403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400" b="1" i="0" u="none" strike="noStrike">
                        <a:solidFill>
                          <a:srgbClr val="000000"/>
                        </a:solidFill>
                        <a:effectLst/>
                        <a:latin typeface="Calibri" panose="020F0502020204030204" pitchFamily="34" charset="0"/>
                      </a:endParaRPr>
                    </a:p>
                  </a:txBody>
                  <a:tcPr marL="0" marR="0" marT="0" marB="0" anchor="ct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ctr"/>
                      <a:r>
                        <a:rPr lang="en-US" sz="1400" b="1" i="0" u="none" strike="noStrike">
                          <a:solidFill>
                            <a:srgbClr val="FFFF00"/>
                          </a:solidFill>
                          <a:effectLst/>
                          <a:latin typeface="Calibri"/>
                        </a:rPr>
                        <a:t>DDR5 SODIMM T3</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hMerge="1">
                  <a:txBody>
                    <a:bodyPr/>
                    <a:lstStyle/>
                    <a:p>
                      <a:endParaRPr lang="en-US"/>
                    </a:p>
                  </a:txBody>
                  <a:tcPr>
                    <a:lnL w="28575" cap="flat" cmpd="sng" algn="ctr">
                      <a:solidFill>
                        <a:schemeClr val="tx1"/>
                      </a:solidFill>
                      <a:prstDash val="solid"/>
                      <a:round/>
                      <a:headEnd type="none" w="med" len="med"/>
                      <a:tailEnd type="none" w="med" len="med"/>
                    </a:lnL>
                  </a:tcPr>
                </a:tc>
                <a:tc hMerge="1">
                  <a:txBody>
                    <a:bodyPr/>
                    <a:lstStyle/>
                    <a:p>
                      <a:pPr algn="ctr" fontAlgn="ctr"/>
                      <a:endParaRPr lang="en-US" sz="1400" b="1" i="0" u="none" strike="noStrike">
                        <a:solidFill>
                          <a:srgbClr val="FFFF00"/>
                        </a:solidFill>
                        <a:effectLst/>
                        <a:latin typeface="Calibri"/>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TlToBr w="12700" cmpd="sng">
                      <a:noFill/>
                      <a:prstDash val="solid"/>
                    </a:lnTlToBr>
                    <a:lnBlToTr w="12700" cmpd="sng">
                      <a:noFill/>
                      <a:prstDash val="solid"/>
                    </a:lnBlToTr>
                    <a:solidFill>
                      <a:srgbClr val="00B0F0"/>
                    </a:solidFill>
                  </a:tcPr>
                </a:tc>
                <a:tc gridSpan="2">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400" b="1" i="0" u="none" strike="noStrike">
                          <a:solidFill>
                            <a:srgbClr val="FFFF00"/>
                          </a:solidFill>
                          <a:effectLst/>
                          <a:latin typeface="Calibri"/>
                        </a:rPr>
                        <a:t>LP5x T3</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hMerge="1">
                  <a:txBody>
                    <a:bodyPr/>
                    <a:lstStyle/>
                    <a:p>
                      <a:endParaRPr lang="en-US"/>
                    </a:p>
                  </a:txBody>
                  <a:tcPr>
                    <a:lnL w="28575"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100292782"/>
                  </a:ext>
                </a:extLst>
              </a:tr>
              <a:tr h="469766">
                <a:tc>
                  <a:txBody>
                    <a:bodyPr/>
                    <a:lstStyle/>
                    <a:p>
                      <a:pPr algn="ctr" fontAlgn="ctr"/>
                      <a:endParaRPr lang="en-US" sz="12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200" b="1" i="0" u="none" strike="noStrike">
                        <a:solidFill>
                          <a:srgbClr val="000000"/>
                        </a:solidFill>
                        <a:effectLst/>
                        <a:latin typeface="Calibri" panose="020F050202020403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400" b="1" i="0" u="none" strike="noStrike">
                        <a:solidFill>
                          <a:srgbClr val="000000"/>
                        </a:solidFill>
                        <a:effectLst/>
                        <a:latin typeface="Calibri" panose="020F0502020204030204" pitchFamily="34" charset="0"/>
                      </a:endParaRPr>
                    </a:p>
                  </a:txBody>
                  <a:tcPr marL="0" marR="0" marT="0" marB="0" anchor="ct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i="0" u="none" strike="noStrike">
                          <a:solidFill>
                            <a:srgbClr val="FFFF00"/>
                          </a:solidFill>
                          <a:effectLst/>
                          <a:latin typeface="Calibri"/>
                        </a:rPr>
                        <a:t>RVP-1</a:t>
                      </a:r>
                      <a:endParaRPr lang="en-US" sz="1400" b="1" i="0" u="none" strike="noStrike">
                        <a:solidFill>
                          <a:srgbClr val="FFFF00"/>
                        </a:solidFill>
                        <a:effectLst/>
                        <a:latin typeface="Calibri" panose="020F0502020204030204" pitchFamily="34" charset="0"/>
                      </a:endParaRPr>
                    </a:p>
                    <a:p>
                      <a:pPr algn="ctr" fontAlgn="ctr"/>
                      <a:r>
                        <a:rPr lang="en-US" sz="1400" b="1" i="0" u="none" strike="noStrike">
                          <a:solidFill>
                            <a:srgbClr val="FFFF00"/>
                          </a:solidFill>
                          <a:effectLst/>
                          <a:latin typeface="Calibri"/>
                        </a:rPr>
                        <a:t>(default)</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fontAlgn="ctr"/>
                      <a:r>
                        <a:rPr lang="en-US" sz="1400" b="1" i="0" u="none" strike="noStrike">
                          <a:solidFill>
                            <a:srgbClr val="FFFF00"/>
                          </a:solidFill>
                          <a:effectLst/>
                          <a:latin typeface="Calibri"/>
                        </a:rPr>
                        <a:t>RVP-1</a:t>
                      </a:r>
                    </a:p>
                    <a:p>
                      <a:pPr algn="ctr" fontAlgn="ctr"/>
                      <a:r>
                        <a:rPr lang="en-US" sz="1400" b="1" i="0" u="none" strike="noStrike">
                          <a:solidFill>
                            <a:srgbClr val="FFFF00"/>
                          </a:solidFill>
                          <a:effectLst/>
                          <a:latin typeface="Calibri"/>
                        </a:rPr>
                        <a:t>(rework)</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fontAlgn="ctr"/>
                      <a:r>
                        <a:rPr lang="en-US" sz="1400" b="1" i="0" u="none" strike="noStrike">
                          <a:solidFill>
                            <a:srgbClr val="FFFF00"/>
                          </a:solidFill>
                          <a:effectLst/>
                          <a:latin typeface="Calibri"/>
                        </a:rPr>
                        <a:t>RVP-1</a:t>
                      </a:r>
                    </a:p>
                    <a:p>
                      <a:pPr algn="ctr" fontAlgn="ctr"/>
                      <a:r>
                        <a:rPr lang="en-US" sz="1400" b="1" i="0" u="none" strike="noStrike">
                          <a:solidFill>
                            <a:srgbClr val="FFFF00"/>
                          </a:solidFill>
                          <a:effectLst/>
                          <a:latin typeface="Calibri"/>
                        </a:rPr>
                        <a:t>(rework)</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fontAlgn="ctr"/>
                      <a:r>
                        <a:rPr lang="en-US" sz="1400" b="1" i="0" u="none" strike="noStrike">
                          <a:solidFill>
                            <a:srgbClr val="FFFF00"/>
                          </a:solidFill>
                          <a:effectLst/>
                          <a:latin typeface="Calibri"/>
                        </a:rPr>
                        <a:t>RVP-2</a:t>
                      </a:r>
                      <a:endParaRPr lang="en-US" sz="1400" b="1" i="0" u="none" strike="noStrike">
                        <a:solidFill>
                          <a:srgbClr val="FFFF00"/>
                        </a:solidFill>
                        <a:effectLst/>
                        <a:latin typeface="Calibri" panose="020F0502020204030204" pitchFamily="34" charset="0"/>
                      </a:endParaRPr>
                    </a:p>
                    <a:p>
                      <a:pPr algn="ctr" fontAlgn="ctr"/>
                      <a:r>
                        <a:rPr lang="en-US" sz="1400" b="1" i="0" u="none" strike="noStrike">
                          <a:solidFill>
                            <a:srgbClr val="FFFF00"/>
                          </a:solidFill>
                          <a:effectLst/>
                          <a:latin typeface="Calibri"/>
                        </a:rPr>
                        <a:t>(default)</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fontAlgn="ctr"/>
                      <a:r>
                        <a:rPr lang="en-US" sz="1400" b="1" i="0" u="none" strike="noStrike">
                          <a:solidFill>
                            <a:srgbClr val="FFFF00"/>
                          </a:solidFill>
                          <a:effectLst/>
                          <a:latin typeface="Calibri"/>
                        </a:rPr>
                        <a:t>RVP-2</a:t>
                      </a:r>
                    </a:p>
                    <a:p>
                      <a:pPr algn="ctr" fontAlgn="ctr"/>
                      <a:r>
                        <a:rPr lang="en-US" sz="1400" b="1" i="0" u="none" strike="noStrike">
                          <a:solidFill>
                            <a:srgbClr val="FFFF00"/>
                          </a:solidFill>
                          <a:effectLst/>
                          <a:latin typeface="Calibri"/>
                        </a:rPr>
                        <a:t>(rework)</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4059288502"/>
                  </a:ext>
                </a:extLst>
              </a:tr>
              <a:tr h="402657">
                <a:tc rowSpan="4">
                  <a:txBody>
                    <a:bodyPr/>
                    <a:lstStyle/>
                    <a:p>
                      <a:pPr algn="ctr" fontAlgn="ctr"/>
                      <a:r>
                        <a:rPr lang="en-US" sz="1200" b="1" i="0" u="none" strike="noStrike" cap="none" spc="0" baseline="0">
                          <a:solidFill>
                            <a:schemeClr val="tx1"/>
                          </a:solidFill>
                          <a:effectLst/>
                          <a:uFillTx/>
                          <a:latin typeface="Calibri"/>
                          <a:ea typeface="+mn-ea"/>
                          <a:cs typeface="+mn-cs"/>
                          <a:sym typeface="Intel Clear"/>
                        </a:rPr>
                        <a:t>PCIe Gen4</a:t>
                      </a:r>
                      <a:r>
                        <a:rPr lang="en-US" sz="1200" b="1" i="0" u="none" strike="noStrike" cap="none" spc="0" baseline="0">
                          <a:solidFill>
                            <a:schemeClr val="tx1"/>
                          </a:solidFill>
                          <a:effectLst/>
                          <a:uFillTx/>
                          <a:latin typeface="Calibri"/>
                          <a:ea typeface="+mn-ea"/>
                          <a:cs typeface="+mn-cs"/>
                        </a:rPr>
                        <a:t> </a:t>
                      </a:r>
                      <a:endParaRPr lang="en-US" sz="1200" b="1" i="0" u="none" strike="noStrike" cap="none" spc="0" baseline="0">
                        <a:solidFill>
                          <a:schemeClr val="tx1"/>
                        </a:solidFill>
                        <a:effectLst/>
                        <a:uFillTx/>
                        <a:latin typeface="Calibri" panose="020F0502020204030204" pitchFamily="34" charset="0"/>
                        <a:ea typeface="+mn-ea"/>
                        <a:cs typeface="+mn-cs"/>
                        <a:sym typeface="Intel Clear"/>
                      </a:endParaRP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1" i="0" u="none" strike="noStrike">
                          <a:solidFill>
                            <a:srgbClr val="000000"/>
                          </a:solidFill>
                          <a:effectLst/>
                          <a:latin typeface="Calibri"/>
                        </a:rPr>
                        <a:t>PXPA</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1" i="0" u="none" strike="noStrike">
                          <a:solidFill>
                            <a:srgbClr val="000000"/>
                          </a:solidFill>
                          <a:effectLst/>
                          <a:latin typeface="Calibri"/>
                        </a:rPr>
                        <a:t>P0-3</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fontAlgn="ctr"/>
                      <a:r>
                        <a:rPr lang="en-US" sz="1200" b="0" i="0" u="none" strike="noStrike">
                          <a:solidFill>
                            <a:srgbClr val="000000"/>
                          </a:solidFill>
                          <a:effectLst/>
                          <a:latin typeface="Calibri"/>
                        </a:rPr>
                        <a:t>M.2 Gen4 SSD Key-M</a:t>
                      </a:r>
                    </a:p>
                    <a:p>
                      <a:pPr algn="ctr" fontAlgn="ctr"/>
                      <a:r>
                        <a:rPr lang="en-US" sz="1200" b="0" i="0" u="none" strike="noStrike">
                          <a:solidFill>
                            <a:srgbClr val="000000"/>
                          </a:solidFill>
                          <a:effectLst/>
                          <a:latin typeface="Calibri"/>
                        </a:rPr>
                        <a:t> (NIST) (J6R1)</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fontAlgn="ctr"/>
                      <a:r>
                        <a:rPr lang="en-US" sz="1200" b="0" i="0" u="none" strike="noStrike">
                          <a:solidFill>
                            <a:srgbClr val="000000"/>
                          </a:solidFill>
                          <a:effectLst/>
                          <a:latin typeface="Calibri"/>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a:solidFill>
                            <a:srgbClr val="000000"/>
                          </a:solidFill>
                          <a:effectLst/>
                          <a:latin typeface="Calibri"/>
                        </a:rPr>
                        <a:t>-</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a:solidFill>
                            <a:srgbClr val="000000"/>
                          </a:solidFill>
                          <a:effectLst/>
                          <a:latin typeface="Calibri"/>
                        </a:rPr>
                        <a:t>M.2 Gen4 SSD Key-M</a:t>
                      </a:r>
                    </a:p>
                    <a:p>
                      <a:pPr algn="ctr" fontAlgn="ctr"/>
                      <a:r>
                        <a:rPr lang="en-US" sz="1200" b="0" i="0" u="none" strike="noStrike">
                          <a:solidFill>
                            <a:srgbClr val="000000"/>
                          </a:solidFill>
                          <a:effectLst/>
                          <a:latin typeface="Calibri"/>
                        </a:rPr>
                        <a:t> (NIST) (J7E1)</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6E0B4"/>
                    </a:solid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a:solidFill>
                            <a:srgbClr val="000000"/>
                          </a:solidFill>
                          <a:effectLst/>
                          <a:latin typeface="Calibri"/>
                        </a:rPr>
                        <a:t>x4 Gen4 DT CEM #2 (J8C3)</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6E0B4"/>
                    </a:solidFill>
                  </a:tcPr>
                </a:tc>
                <a:extLst>
                  <a:ext uri="{0D108BD9-81ED-4DB2-BD59-A6C34878D82A}">
                    <a16:rowId xmlns:a16="http://schemas.microsoft.com/office/drawing/2014/main" val="484199080"/>
                  </a:ext>
                </a:extLst>
              </a:tr>
              <a:tr h="201329">
                <a:tc vMerge="1">
                  <a:txBody>
                    <a:bodyPr/>
                    <a:lstStyle/>
                    <a:p>
                      <a:pPr algn="ctr" fontAlgn="ctr"/>
                      <a:endParaRPr lang="en-US" sz="1200" b="1" i="0" u="none" strike="noStrike" cap="none" spc="0" baseline="0">
                        <a:solidFill>
                          <a:srgbClr val="FFFF00"/>
                        </a:solidFill>
                        <a:effectLst/>
                        <a:uFillTx/>
                        <a:latin typeface="Calibri"/>
                        <a:ea typeface="+mn-ea"/>
                        <a:cs typeface="+mn-cs"/>
                        <a:sym typeface="Intel Clear"/>
                      </a:endParaRP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ctr"/>
                      <a:endParaRPr lang="en-US" sz="1200" b="1"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1200" b="1" i="0" u="none" strike="noStrike">
                        <a:solidFill>
                          <a:srgbClr val="000000"/>
                        </a:solidFill>
                        <a:effectLst/>
                        <a:latin typeface="Calibri" panose="020F0502020204030204" pitchFamily="34" charset="0"/>
                      </a:endParaRPr>
                    </a:p>
                  </a:txBody>
                  <a:tcPr marL="0" marR="0" marT="0" marB="0" anchor="ct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1200" b="1" i="0" u="none" strike="noStrike">
                        <a:solidFill>
                          <a:srgbClr val="000000"/>
                        </a:solidFill>
                        <a:effectLst/>
                        <a:latin typeface="Calibri" panose="020F0502020204030204" pitchFamily="34" charset="0"/>
                      </a:endParaRPr>
                    </a:p>
                  </a:txBody>
                  <a:tcPr marL="0" marR="0" marT="0" marB="0" anchor="ct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34607856"/>
                  </a:ext>
                </a:extLst>
              </a:tr>
              <a:tr h="402657">
                <a:tc vMerge="1">
                  <a:txBody>
                    <a:bodyPr/>
                    <a:lstStyle/>
                    <a:p>
                      <a:pPr algn="ctr" fontAlgn="ctr"/>
                      <a:endParaRPr lang="en-US" sz="1200" b="1" i="0" u="none" strike="noStrike" cap="none" spc="0" baseline="0">
                        <a:solidFill>
                          <a:srgbClr val="FFFF00"/>
                        </a:solidFill>
                        <a:effectLst/>
                        <a:uFillTx/>
                        <a:latin typeface="Calibri"/>
                        <a:ea typeface="+mn-ea"/>
                        <a:cs typeface="+mn-cs"/>
                        <a:sym typeface="Intel Clear"/>
                      </a:endParaRP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rowSpan="2">
                  <a:txBody>
                    <a:bodyPr/>
                    <a:lstStyle/>
                    <a:p>
                      <a:pPr algn="ctr" fontAlgn="ctr"/>
                      <a:r>
                        <a:rPr lang="en-US" sz="1200" b="1" i="0" u="none" strike="noStrike">
                          <a:solidFill>
                            <a:srgbClr val="000000"/>
                          </a:solidFill>
                          <a:effectLst/>
                          <a:latin typeface="Calibri"/>
                        </a:rPr>
                        <a:t>PXPC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fontAlgn="ctr"/>
                      <a:r>
                        <a:rPr lang="en-US" sz="1200" b="1" i="0" u="none" strike="noStrike">
                          <a:solidFill>
                            <a:srgbClr val="000000"/>
                          </a:solidFill>
                          <a:effectLst/>
                          <a:latin typeface="Calibri"/>
                        </a:rPr>
                        <a:t>P4</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fontAlgn="ctr"/>
                      <a:r>
                        <a:rPr lang="en-US" sz="1200" b="0" i="0" u="none" strike="noStrike">
                          <a:solidFill>
                            <a:srgbClr val="000000"/>
                          </a:solidFill>
                          <a:effectLst/>
                          <a:latin typeface="Calibri"/>
                        </a:rPr>
                        <a:t>x4 Gen4 DT CEM #1 (J6C3)</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6E0B4"/>
                    </a:solid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a:solidFill>
                            <a:srgbClr val="000000"/>
                          </a:solidFill>
                          <a:effectLst/>
                          <a:latin typeface="Calibri"/>
                        </a:rPr>
                        <a:t>M.2 WLAN Key-E (J2G2)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6E0B4"/>
                    </a:solid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a:solidFill>
                            <a:srgbClr val="000000"/>
                          </a:solidFill>
                          <a:effectLst/>
                          <a:latin typeface="Calibri"/>
                        </a:rPr>
                        <a:t>-</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a:solidFill>
                            <a:srgbClr val="000000"/>
                          </a:solidFill>
                          <a:effectLst/>
                          <a:latin typeface="Calibri"/>
                        </a:rPr>
                        <a:t>x4 Gen3 DT CEM #1 (J8C1)</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6E0B4"/>
                    </a:solid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a:solidFill>
                            <a:srgbClr val="000000"/>
                          </a:solidFill>
                          <a:effectLst/>
                          <a:latin typeface="Calibri"/>
                        </a:rPr>
                        <a:t>M.2 WLAN Key-E (J2G2)</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6E0B4"/>
                    </a:solidFill>
                  </a:tcPr>
                </a:tc>
                <a:extLst>
                  <a:ext uri="{0D108BD9-81ED-4DB2-BD59-A6C34878D82A}">
                    <a16:rowId xmlns:a16="http://schemas.microsoft.com/office/drawing/2014/main" val="2585821696"/>
                  </a:ext>
                </a:extLst>
              </a:tr>
              <a:tr h="402657">
                <a:tc vMerge="1">
                  <a:txBody>
                    <a:bodyPr/>
                    <a:lstStyle/>
                    <a:p>
                      <a:pPr algn="ctr" fontAlgn="ctr"/>
                      <a:endParaRPr lang="en-US" sz="1200" b="1" i="0" u="none" strike="noStrike" cap="none" spc="0" baseline="0">
                        <a:solidFill>
                          <a:srgbClr val="FFFF00"/>
                        </a:solidFill>
                        <a:effectLst/>
                        <a:uFillTx/>
                        <a:latin typeface="Calibri"/>
                        <a:ea typeface="+mn-ea"/>
                        <a:cs typeface="+mn-cs"/>
                        <a:sym typeface="Intel Clear"/>
                      </a:endParaRP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vMerge="1">
                  <a:txBody>
                    <a:bodyPr/>
                    <a:lstStyle/>
                    <a:p>
                      <a:pPr algn="ctr" fontAlgn="ctr"/>
                      <a:endParaRPr lang="en-US" sz="1200" b="1" i="0" u="none" strike="noStrike">
                        <a:solidFill>
                          <a:srgbClr val="000000"/>
                        </a:solidFill>
                        <a:effectLst/>
                        <a:latin typeface="Calibri" panose="020F050202020403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1" i="0" u="none" strike="noStrike">
                          <a:solidFill>
                            <a:srgbClr val="000000"/>
                          </a:solidFill>
                          <a:effectLst/>
                          <a:latin typeface="Calibri"/>
                        </a:rPr>
                        <a:t>P5</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fontAlgn="ctr"/>
                      <a:r>
                        <a:rPr lang="en-US" sz="1200" b="0" i="0" u="none" strike="noStrike">
                          <a:solidFill>
                            <a:srgbClr val="000000"/>
                          </a:solidFill>
                          <a:effectLst/>
                          <a:latin typeface="Calibri"/>
                        </a:rPr>
                        <a:t>Gbe LAN Jacksonville (J5A1)</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6E0B4"/>
                    </a:solid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a:solidFill>
                            <a:srgbClr val="000000"/>
                          </a:solidFill>
                          <a:effectLst/>
                          <a:latin typeface="Calibri"/>
                        </a:rPr>
                        <a:t>x4 Gen4 DT CEM #1 (J6C3)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6E0B4"/>
                    </a:solid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a:solidFill>
                            <a:srgbClr val="000000"/>
                          </a:solidFill>
                          <a:effectLst/>
                          <a:latin typeface="Calibri"/>
                        </a:rPr>
                        <a:t>M.2 WWAN Key-B (non-POR) (J7T1)</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fontAlgn="ctr"/>
                      <a:r>
                        <a:rPr lang="en-US" sz="1200" b="0" i="0" u="none" strike="noStrike">
                          <a:solidFill>
                            <a:srgbClr val="000000"/>
                          </a:solidFill>
                          <a:effectLst/>
                          <a:latin typeface="Calibri"/>
                        </a:rPr>
                        <a:t>Gbe LAN Jacksonville (J5A1)</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6E0B4"/>
                    </a:solid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a:solidFill>
                            <a:srgbClr val="000000"/>
                          </a:solidFill>
                          <a:effectLst/>
                          <a:latin typeface="Calibri"/>
                        </a:rPr>
                        <a:t>x4 Gen3 DT CEM #1 (J8C1)</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6E0B4"/>
                    </a:solidFill>
                  </a:tcPr>
                </a:tc>
                <a:extLst>
                  <a:ext uri="{0D108BD9-81ED-4DB2-BD59-A6C34878D82A}">
                    <a16:rowId xmlns:a16="http://schemas.microsoft.com/office/drawing/2014/main" val="1718532028"/>
                  </a:ext>
                </a:extLst>
              </a:tr>
            </a:tbl>
          </a:graphicData>
        </a:graphic>
      </p:graphicFrame>
      <p:graphicFrame>
        <p:nvGraphicFramePr>
          <p:cNvPr id="11" name="Table 10">
            <a:extLst>
              <a:ext uri="{FF2B5EF4-FFF2-40B4-BE49-F238E27FC236}">
                <a16:creationId xmlns:a16="http://schemas.microsoft.com/office/drawing/2014/main" id="{E3CEBF36-6183-6EE7-C6B0-5F225A72C847}"/>
              </a:ext>
            </a:extLst>
          </p:cNvPr>
          <p:cNvGraphicFramePr>
            <a:graphicFrameLocks noGrp="1"/>
          </p:cNvGraphicFramePr>
          <p:nvPr>
            <p:extLst>
              <p:ext uri="{D42A27DB-BD31-4B8C-83A1-F6EECF244321}">
                <p14:modId xmlns:p14="http://schemas.microsoft.com/office/powerpoint/2010/main" val="3308946695"/>
              </p:ext>
            </p:extLst>
          </p:nvPr>
        </p:nvGraphicFramePr>
        <p:xfrm>
          <a:off x="9309011" y="6447275"/>
          <a:ext cx="1606639" cy="365760"/>
        </p:xfrm>
        <a:graphic>
          <a:graphicData uri="http://schemas.openxmlformats.org/drawingml/2006/table">
            <a:tbl>
              <a:tblPr/>
              <a:tblGrid>
                <a:gridCol w="1606639">
                  <a:extLst>
                    <a:ext uri="{9D8B030D-6E8A-4147-A177-3AD203B41FA5}">
                      <a16:colId xmlns:a16="http://schemas.microsoft.com/office/drawing/2014/main" val="3936018383"/>
                    </a:ext>
                  </a:extLst>
                </a:gridCol>
              </a:tblGrid>
              <a:tr h="137160">
                <a:tc>
                  <a:txBody>
                    <a:bodyPr/>
                    <a:lstStyle/>
                    <a:p>
                      <a:pPr algn="ctr" fontAlgn="ctr"/>
                      <a:r>
                        <a:rPr lang="en-US" sz="1200" b="0" i="0" u="none" strike="noStrike">
                          <a:solidFill>
                            <a:srgbClr val="000000"/>
                          </a:solidFill>
                          <a:effectLst/>
                          <a:latin typeface="Calibri" panose="020F0502020204030204" pitchFamily="34" charset="0"/>
                        </a:rPr>
                        <a:t>TOP PLACEMENT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2960104602"/>
                  </a:ext>
                </a:extLst>
              </a:tr>
              <a:tr h="137160">
                <a:tc>
                  <a:txBody>
                    <a:bodyPr/>
                    <a:lstStyle/>
                    <a:p>
                      <a:pPr algn="ctr" fontAlgn="ctr"/>
                      <a:r>
                        <a:rPr lang="en-US" sz="1200" b="0" i="0" u="none" strike="noStrike">
                          <a:solidFill>
                            <a:srgbClr val="000000"/>
                          </a:solidFill>
                          <a:effectLst/>
                          <a:latin typeface="Calibri" panose="020F0502020204030204" pitchFamily="34" charset="0"/>
                        </a:rPr>
                        <a:t>BOTTOM PLACEMENT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1545813389"/>
                  </a:ext>
                </a:extLst>
              </a:tr>
            </a:tbl>
          </a:graphicData>
        </a:graphic>
      </p:graphicFrame>
      <p:pic>
        <p:nvPicPr>
          <p:cNvPr id="2" name="Picture 1">
            <a:extLst>
              <a:ext uri="{FF2B5EF4-FFF2-40B4-BE49-F238E27FC236}">
                <a16:creationId xmlns:a16="http://schemas.microsoft.com/office/drawing/2014/main" id="{E57B3418-D584-67FB-C423-21A1AD1927FF}"/>
              </a:ext>
            </a:extLst>
          </p:cNvPr>
          <p:cNvPicPr>
            <a:picLocks noChangeAspect="1"/>
          </p:cNvPicPr>
          <p:nvPr/>
        </p:nvPicPr>
        <p:blipFill>
          <a:blip r:embed="rId3"/>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3795594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a:extLst>
              <a:ext uri="{FF2B5EF4-FFF2-40B4-BE49-F238E27FC236}">
                <a16:creationId xmlns:a16="http://schemas.microsoft.com/office/drawing/2014/main" id="{001CFD99-A661-460C-9C2E-7B442F177F22}"/>
              </a:ext>
            </a:extLst>
          </p:cNvPr>
          <p:cNvSpPr>
            <a:spLocks noChangeArrowheads="1"/>
          </p:cNvSpPr>
          <p:nvPr/>
        </p:nvSpPr>
        <p:spPr bwMode="auto">
          <a:xfrm>
            <a:off x="1" y="-284051"/>
            <a:ext cx="246286"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US" sz="3200"/>
          </a:p>
        </p:txBody>
      </p:sp>
      <p:sp>
        <p:nvSpPr>
          <p:cNvPr id="6" name="Title 1">
            <a:extLst>
              <a:ext uri="{FF2B5EF4-FFF2-40B4-BE49-F238E27FC236}">
                <a16:creationId xmlns:a16="http://schemas.microsoft.com/office/drawing/2014/main" id="{5ADEB129-647D-48BF-9E0C-52D1C201DEC2}"/>
              </a:ext>
            </a:extLst>
          </p:cNvPr>
          <p:cNvSpPr txBox="1">
            <a:spLocks/>
          </p:cNvSpPr>
          <p:nvPr/>
        </p:nvSpPr>
        <p:spPr>
          <a:xfrm>
            <a:off x="79375" y="-12185"/>
            <a:ext cx="12044361" cy="721675"/>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algn="ctr"/>
            <a:r>
              <a:rPr lang="en-US"/>
              <a:t>WCL RVP – SRC CLKOUT &amp; CLKREQ port mapping</a:t>
            </a:r>
          </a:p>
        </p:txBody>
      </p:sp>
      <p:graphicFrame>
        <p:nvGraphicFramePr>
          <p:cNvPr id="3" name="Table 2">
            <a:extLst>
              <a:ext uri="{FF2B5EF4-FFF2-40B4-BE49-F238E27FC236}">
                <a16:creationId xmlns:a16="http://schemas.microsoft.com/office/drawing/2014/main" id="{160B2226-E107-7CEB-ECD1-BA5534AB7B9F}"/>
              </a:ext>
            </a:extLst>
          </p:cNvPr>
          <p:cNvGraphicFramePr>
            <a:graphicFrameLocks noGrp="1"/>
          </p:cNvGraphicFramePr>
          <p:nvPr>
            <p:extLst>
              <p:ext uri="{D42A27DB-BD31-4B8C-83A1-F6EECF244321}">
                <p14:modId xmlns:p14="http://schemas.microsoft.com/office/powerpoint/2010/main" val="1730177094"/>
              </p:ext>
            </p:extLst>
          </p:nvPr>
        </p:nvGraphicFramePr>
        <p:xfrm>
          <a:off x="1726202" y="1498500"/>
          <a:ext cx="8739596" cy="4159764"/>
        </p:xfrm>
        <a:graphic>
          <a:graphicData uri="http://schemas.openxmlformats.org/drawingml/2006/table">
            <a:tbl>
              <a:tblPr/>
              <a:tblGrid>
                <a:gridCol w="1131545">
                  <a:extLst>
                    <a:ext uri="{9D8B030D-6E8A-4147-A177-3AD203B41FA5}">
                      <a16:colId xmlns:a16="http://schemas.microsoft.com/office/drawing/2014/main" val="4078591265"/>
                    </a:ext>
                  </a:extLst>
                </a:gridCol>
                <a:gridCol w="1111220">
                  <a:extLst>
                    <a:ext uri="{9D8B030D-6E8A-4147-A177-3AD203B41FA5}">
                      <a16:colId xmlns:a16="http://schemas.microsoft.com/office/drawing/2014/main" val="1402885237"/>
                    </a:ext>
                  </a:extLst>
                </a:gridCol>
                <a:gridCol w="2005617">
                  <a:extLst>
                    <a:ext uri="{9D8B030D-6E8A-4147-A177-3AD203B41FA5}">
                      <a16:colId xmlns:a16="http://schemas.microsoft.com/office/drawing/2014/main" val="1674448172"/>
                    </a:ext>
                  </a:extLst>
                </a:gridCol>
                <a:gridCol w="1253272">
                  <a:extLst>
                    <a:ext uri="{9D8B030D-6E8A-4147-A177-3AD203B41FA5}">
                      <a16:colId xmlns:a16="http://schemas.microsoft.com/office/drawing/2014/main" val="2511800138"/>
                    </a:ext>
                  </a:extLst>
                </a:gridCol>
                <a:gridCol w="2046392">
                  <a:extLst>
                    <a:ext uri="{9D8B030D-6E8A-4147-A177-3AD203B41FA5}">
                      <a16:colId xmlns:a16="http://schemas.microsoft.com/office/drawing/2014/main" val="230751776"/>
                    </a:ext>
                  </a:extLst>
                </a:gridCol>
                <a:gridCol w="1191550">
                  <a:extLst>
                    <a:ext uri="{9D8B030D-6E8A-4147-A177-3AD203B41FA5}">
                      <a16:colId xmlns:a16="http://schemas.microsoft.com/office/drawing/2014/main" val="685806556"/>
                    </a:ext>
                  </a:extLst>
                </a:gridCol>
              </a:tblGrid>
              <a:tr h="175699">
                <a:tc rowSpan="2" gridSpan="2">
                  <a:txBody>
                    <a:bodyPr/>
                    <a:lstStyle/>
                    <a:p>
                      <a:pPr algn="ctr" fontAlgn="ctr"/>
                      <a:r>
                        <a:rPr lang="en-US" sz="1200" b="1" i="0" u="none" strike="noStrike">
                          <a:solidFill>
                            <a:srgbClr val="FF0000"/>
                          </a:solidFill>
                          <a:effectLst/>
                          <a:latin typeface="Calibri" panose="020F0502020204030204" pitchFamily="34" charset="0"/>
                        </a:rPr>
                        <a:t>Note</a:t>
                      </a:r>
                      <a:r>
                        <a:rPr lang="en-US" sz="1200" b="0" i="0" u="none" strike="noStrike">
                          <a:solidFill>
                            <a:srgbClr val="FF0000"/>
                          </a:solidFill>
                          <a:effectLst/>
                          <a:latin typeface="Calibri" panose="020F0502020204030204" pitchFamily="34" charset="0"/>
                        </a:rPr>
                        <a:t>: </a:t>
                      </a:r>
                      <a:r>
                        <a:rPr lang="en-US" sz="1200" b="0" i="0" u="none" strike="noStrike">
                          <a:solidFill>
                            <a:schemeClr val="tx1"/>
                          </a:solidFill>
                          <a:effectLst/>
                          <a:latin typeface="Calibri" panose="020F0502020204030204" pitchFamily="34" charset="0"/>
                        </a:rPr>
                        <a:t>WCL’s CLK REQ &amp; SOC CLK  is 1:1 mapping only.</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hMerge="1">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noFill/>
                  </a:tcPr>
                </a:tc>
                <a:tc gridSpan="2">
                  <a:txBody>
                    <a:bodyPr/>
                    <a:lstStyle/>
                    <a:p>
                      <a:pPr algn="ctr" fontAlgn="ctr"/>
                      <a:r>
                        <a:rPr lang="en-US" sz="1400" b="1" i="0" u="none" strike="noStrike">
                          <a:solidFill>
                            <a:srgbClr val="FFFF00"/>
                          </a:solidFill>
                          <a:effectLst/>
                          <a:latin typeface="Calibri" panose="020F0502020204030204" pitchFamily="34" charset="0"/>
                        </a:rPr>
                        <a:t>DDR5 SODIMM T3</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hMerge="1">
                  <a:txBody>
                    <a:bodyPr/>
                    <a:lstStyle/>
                    <a:p>
                      <a:pPr algn="ctr" fontAlgn="ctr"/>
                      <a:endParaRPr lang="en-US" sz="1400" b="1" i="0" u="none" strike="noStrike">
                        <a:solidFill>
                          <a:srgbClr val="FFFF00"/>
                        </a:solidFill>
                        <a:effectLst/>
                        <a:latin typeface="Calibri" panose="020F0502020204030204" pitchFamily="34" charset="0"/>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0B0F0"/>
                    </a:solidFill>
                  </a:tcPr>
                </a:tc>
                <a:tc gridSpan="2">
                  <a:txBody>
                    <a:bodyPr/>
                    <a:lstStyle/>
                    <a:p>
                      <a:pPr algn="ctr" fontAlgn="ctr"/>
                      <a:r>
                        <a:rPr lang="en-US" sz="1400" b="1" i="0" u="none" strike="noStrike">
                          <a:solidFill>
                            <a:srgbClr val="FFFF00"/>
                          </a:solidFill>
                          <a:effectLst/>
                          <a:latin typeface="Calibri" panose="020F0502020204030204" pitchFamily="34" charset="0"/>
                        </a:rPr>
                        <a:t>LP5x T3</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hMerge="1">
                  <a:txBody>
                    <a:bodyPr/>
                    <a:lstStyle/>
                    <a:p>
                      <a:pPr algn="ctr" fontAlgn="ctr"/>
                      <a:endParaRPr lang="en-US" sz="1400" b="1" i="0" u="none" strike="noStrike">
                        <a:solidFill>
                          <a:srgbClr val="FFFF00"/>
                        </a:solidFill>
                        <a:effectLst/>
                        <a:latin typeface="Calibri" panose="020F0502020204030204" pitchFamily="34" charset="0"/>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2753915007"/>
                  </a:ext>
                </a:extLst>
              </a:tr>
              <a:tr h="351397">
                <a:tc gridSpan="2" vMerge="1">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olid"/>
                      <a:round/>
                      <a:headEnd type="none" w="med" len="med"/>
                      <a:tailEnd type="none" w="med" len="med"/>
                    </a:lnL>
                    <a:lnR>
                      <a:noFill/>
                    </a:lnR>
                    <a:lnT>
                      <a:noFill/>
                    </a:lnT>
                    <a:lnB w="6350" cap="flat" cmpd="sng" algn="ctr">
                      <a:solidFill>
                        <a:schemeClr val="tx1"/>
                      </a:solidFill>
                      <a:prstDash val="solid"/>
                      <a:round/>
                      <a:headEnd type="none" w="med" len="med"/>
                      <a:tailEnd type="none" w="med" len="med"/>
                    </a:lnB>
                    <a:noFill/>
                  </a:tcPr>
                </a:tc>
                <a:tc hMerge="1" vMerge="1">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L>
                      <a:noFill/>
                    </a:lnL>
                    <a:lnR w="28575" cap="flat" cmpd="sng" algn="ctr">
                      <a:solidFill>
                        <a:schemeClr val="tx1"/>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US" sz="1400" b="1" i="0" u="none" strike="noStrike">
                          <a:solidFill>
                            <a:srgbClr val="FFFF00"/>
                          </a:solidFill>
                          <a:effectLst/>
                          <a:latin typeface="Calibri" panose="020F0502020204030204" pitchFamily="34" charset="0"/>
                        </a:rPr>
                        <a:t>RVP-1 </a:t>
                      </a:r>
                    </a:p>
                    <a:p>
                      <a:pPr algn="ctr" fontAlgn="ctr"/>
                      <a:r>
                        <a:rPr lang="en-US" sz="1400" b="1" i="0" u="none" strike="noStrike">
                          <a:solidFill>
                            <a:srgbClr val="FFFF00"/>
                          </a:solidFill>
                          <a:effectLst/>
                          <a:latin typeface="Calibri" panose="020F0502020204030204" pitchFamily="34" charset="0"/>
                        </a:rPr>
                        <a:t>(default)</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en-US" sz="1400" b="1" i="0" u="none" strike="noStrike">
                          <a:solidFill>
                            <a:srgbClr val="FFFF00"/>
                          </a:solidFill>
                          <a:effectLst/>
                          <a:latin typeface="Calibri" panose="020F0502020204030204" pitchFamily="34" charset="0"/>
                        </a:rPr>
                        <a:t>Refdes</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en-US" sz="1400" b="1" i="0" u="none" strike="noStrike">
                          <a:solidFill>
                            <a:srgbClr val="FFFF00"/>
                          </a:solidFill>
                          <a:effectLst/>
                          <a:latin typeface="Calibri" panose="020F0502020204030204" pitchFamily="34" charset="0"/>
                        </a:rPr>
                        <a:t>RVP-2</a:t>
                      </a:r>
                    </a:p>
                    <a:p>
                      <a:pPr algn="ctr" fontAlgn="ctr"/>
                      <a:r>
                        <a:rPr lang="en-US" sz="1400" b="1" i="0" u="none" strike="noStrike">
                          <a:solidFill>
                            <a:srgbClr val="FFFF00"/>
                          </a:solidFill>
                          <a:effectLst/>
                          <a:latin typeface="Calibri" panose="020F0502020204030204" pitchFamily="34" charset="0"/>
                        </a:rPr>
                        <a:t>(default)</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en-US" sz="1400" b="1" i="0" u="none" strike="noStrike">
                          <a:solidFill>
                            <a:srgbClr val="FFFF00"/>
                          </a:solidFill>
                          <a:effectLst/>
                          <a:latin typeface="Calibri" panose="020F0502020204030204" pitchFamily="34" charset="0"/>
                        </a:rPr>
                        <a:t>Refdes</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544622133"/>
                  </a:ext>
                </a:extLst>
              </a:tr>
              <a:tr h="586614">
                <a:tc rowSpan="6">
                  <a:txBody>
                    <a:bodyPr/>
                    <a:lstStyle/>
                    <a:p>
                      <a:pPr algn="ctr" fontAlgn="ctr"/>
                      <a:r>
                        <a:rPr lang="en-US" sz="1200" b="1" i="0" u="none" strike="noStrike" cap="none" spc="0" baseline="0">
                          <a:solidFill>
                            <a:schemeClr val="tx1"/>
                          </a:solidFill>
                          <a:effectLst/>
                          <a:uFillTx/>
                          <a:latin typeface="Calibri" panose="020F0502020204030204" pitchFamily="34" charset="0"/>
                          <a:ea typeface="+mn-ea"/>
                          <a:cs typeface="+mn-cs"/>
                          <a:sym typeface="Intel Clear"/>
                        </a:rPr>
                        <a:t>CLKREQ:CLKOUT </a:t>
                      </a:r>
                    </a:p>
                  </a:txBody>
                  <a:tcPr marL="0" marR="0" marT="0" marB="0" anchor="ctr">
                    <a:lnL w="285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solidFill>
                  </a:tcPr>
                </a:tc>
                <a:tc>
                  <a:txBody>
                    <a:bodyPr/>
                    <a:lstStyle/>
                    <a:p>
                      <a:pPr algn="ctr" fontAlgn="ctr"/>
                      <a:r>
                        <a:rPr lang="en-US" sz="1200" b="1" i="0" u="none" strike="noStrike">
                          <a:solidFill>
                            <a:srgbClr val="000000"/>
                          </a:solidFill>
                          <a:effectLst/>
                          <a:latin typeface="Calibri" panose="020F0502020204030204" pitchFamily="34" charset="0"/>
                        </a:rPr>
                        <a:t>CLKREQ_0: SOCCLK_0</a:t>
                      </a:r>
                    </a:p>
                  </a:txBody>
                  <a:tcPr marL="0" marR="0" marT="0" marB="0" anchor="ctr">
                    <a:lnL w="63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Calibri" panose="020F0502020204030204" pitchFamily="34" charset="0"/>
                        </a:rPr>
                        <a:t>M.2 WLAN Key-E</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a:rPr>
                        <a:t>J2G2</a:t>
                      </a:r>
                      <a:endParaRPr lang="en-US" sz="12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panose="020F0502020204030204" pitchFamily="34" charset="0"/>
                        </a:rPr>
                        <a:t>M.2 WLAN Key-E</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a:rPr>
                        <a:t>J2G2</a:t>
                      </a:r>
                      <a:endParaRPr lang="en-US" sz="12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extLst>
                  <a:ext uri="{0D108BD9-81ED-4DB2-BD59-A6C34878D82A}">
                    <a16:rowId xmlns:a16="http://schemas.microsoft.com/office/drawing/2014/main" val="1477926035"/>
                  </a:ext>
                </a:extLst>
              </a:tr>
              <a:tr h="586614">
                <a:tc vMerge="1">
                  <a:txBody>
                    <a:bodyPr/>
                    <a:lstStyle/>
                    <a:p>
                      <a:endParaRPr lang="en-US"/>
                    </a:p>
                  </a:txBody>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1" i="0" u="none" strike="noStrike">
                          <a:solidFill>
                            <a:srgbClr val="000000"/>
                          </a:solidFill>
                          <a:effectLst/>
                          <a:latin typeface="Calibri" panose="020F0502020204030204" pitchFamily="34" charset="0"/>
                        </a:rPr>
                        <a:t>CLKREQ_1: SOCCLK_1</a:t>
                      </a:r>
                    </a:p>
                  </a:txBody>
                  <a:tcPr marL="0" marR="0" marT="0" marB="0" anchor="ctr">
                    <a:lnL w="63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Calibri" panose="020F0502020204030204" pitchFamily="34" charset="0"/>
                        </a:rPr>
                        <a:t>TP</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panose="020F0502020204030204" pitchFamily="34" charset="0"/>
                        </a:rPr>
                        <a:t>-</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panose="020F0502020204030204" pitchFamily="34" charset="0"/>
                        </a:rPr>
                        <a:t>TP</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panose="020F0502020204030204" pitchFamily="34" charset="0"/>
                        </a:rPr>
                        <a:t>-</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extLst>
                  <a:ext uri="{0D108BD9-81ED-4DB2-BD59-A6C34878D82A}">
                    <a16:rowId xmlns:a16="http://schemas.microsoft.com/office/drawing/2014/main" val="1586872188"/>
                  </a:ext>
                </a:extLst>
              </a:tr>
              <a:tr h="586614">
                <a:tc vMerge="1">
                  <a:txBody>
                    <a:bodyPr/>
                    <a:lstStyle/>
                    <a:p>
                      <a:endParaRPr lang="en-US"/>
                    </a:p>
                  </a:txBody>
                  <a:tcPr>
                    <a:lnT w="6350" cap="flat" cmpd="sng" algn="ctr">
                      <a:solidFill>
                        <a:srgbClr val="000000"/>
                      </a:solidFill>
                      <a:prstDash val="solid"/>
                      <a:round/>
                      <a:headEnd type="none" w="med" len="med"/>
                      <a:tailEnd type="none" w="med" len="med"/>
                    </a:lnT>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1" i="0" u="none" strike="noStrike">
                          <a:solidFill>
                            <a:srgbClr val="000000"/>
                          </a:solidFill>
                          <a:effectLst/>
                          <a:latin typeface="Calibri" panose="020F0502020204030204" pitchFamily="34" charset="0"/>
                        </a:rPr>
                        <a:t>CLKREQ_2: SOCCLK_2</a:t>
                      </a:r>
                    </a:p>
                  </a:txBody>
                  <a:tcPr marL="0" marR="0" marT="0" marB="0" anchor="ctr">
                    <a:lnL w="63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Calibri" panose="020F0502020204030204" pitchFamily="34" charset="0"/>
                        </a:rPr>
                        <a:t>x2 Gen4 DT CEM #1</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a:rPr>
                        <a:t>J6C3</a:t>
                      </a:r>
                      <a:endParaRPr lang="en-US" sz="12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panose="020F0502020204030204" pitchFamily="34" charset="0"/>
                        </a:rPr>
                        <a:t>x2 Gen3 DT CEM #1</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a:rPr>
                        <a:t>J8C1</a:t>
                      </a:r>
                      <a:endParaRPr lang="en-US" sz="12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extLst>
                  <a:ext uri="{0D108BD9-81ED-4DB2-BD59-A6C34878D82A}">
                    <a16:rowId xmlns:a16="http://schemas.microsoft.com/office/drawing/2014/main" val="4284167141"/>
                  </a:ext>
                </a:extLst>
              </a:tr>
              <a:tr h="586614">
                <a:tc vMerge="1">
                  <a:txBody>
                    <a:bodyPr/>
                    <a:lstStyle/>
                    <a:p>
                      <a:endParaRPr lang="en-US"/>
                    </a:p>
                  </a:txBody>
                  <a:tcPr>
                    <a:lnT w="6350" cap="flat" cmpd="sng" algn="ctr">
                      <a:solidFill>
                        <a:srgbClr val="000000"/>
                      </a:solidFill>
                      <a:prstDash val="solid"/>
                      <a:round/>
                      <a:headEnd type="none" w="med" len="med"/>
                      <a:tailEnd type="none" w="med" len="med"/>
                    </a:lnT>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1" i="0" u="none" strike="noStrike">
                          <a:solidFill>
                            <a:srgbClr val="000000"/>
                          </a:solidFill>
                          <a:effectLst/>
                          <a:latin typeface="Calibri" panose="020F0502020204030204" pitchFamily="34" charset="0"/>
                        </a:rPr>
                        <a:t>CLKREQ_3: SOCCLK_3</a:t>
                      </a:r>
                    </a:p>
                  </a:txBody>
                  <a:tcPr marL="0" marR="0" marT="0" marB="0" anchor="ctr">
                    <a:lnL w="63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Calibri" panose="020F0502020204030204" pitchFamily="34" charset="0"/>
                        </a:rPr>
                        <a:t>M.2 Gen4 SSD Key-M (NIST)</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fontAlgn="ctr"/>
                      <a:r>
                        <a:rPr lang="en-US" sz="1200" b="0" i="0" u="none" strike="noStrike">
                          <a:solidFill>
                            <a:srgbClr val="000000"/>
                          </a:solidFill>
                          <a:effectLst/>
                          <a:latin typeface="Calibri"/>
                        </a:rPr>
                        <a:t>J6R1</a:t>
                      </a:r>
                      <a:endParaRPr lang="en-US" sz="12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fontAlgn="ctr"/>
                      <a:r>
                        <a:rPr lang="en-US" sz="1200" b="0" i="0" u="none" strike="noStrike">
                          <a:solidFill>
                            <a:srgbClr val="000000"/>
                          </a:solidFill>
                          <a:effectLst/>
                          <a:latin typeface="Calibri" panose="020F0502020204030204" pitchFamily="34" charset="0"/>
                        </a:rPr>
                        <a:t>M.2 Gen4 SSD Key-M (NIST)</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a:rPr>
                        <a:t>J7E1</a:t>
                      </a:r>
                      <a:endParaRPr lang="en-US" sz="12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extLst>
                  <a:ext uri="{0D108BD9-81ED-4DB2-BD59-A6C34878D82A}">
                    <a16:rowId xmlns:a16="http://schemas.microsoft.com/office/drawing/2014/main" val="2440838375"/>
                  </a:ext>
                </a:extLst>
              </a:tr>
              <a:tr h="586614">
                <a:tc vMerge="1">
                  <a:txBody>
                    <a:bodyPr/>
                    <a:lstStyle/>
                    <a:p>
                      <a:endParaRPr lang="en-US"/>
                    </a:p>
                  </a:txBody>
                  <a:tcPr>
                    <a:lnT w="6350" cap="flat" cmpd="sng" algn="ctr">
                      <a:solidFill>
                        <a:srgbClr val="000000"/>
                      </a:solidFill>
                      <a:prstDash val="solid"/>
                      <a:round/>
                      <a:headEnd type="none" w="med" len="med"/>
                      <a:tailEnd type="none" w="med" len="med"/>
                    </a:lnT>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1" i="0" u="none" strike="noStrike">
                          <a:solidFill>
                            <a:srgbClr val="000000"/>
                          </a:solidFill>
                          <a:effectLst/>
                          <a:latin typeface="Calibri" panose="020F0502020204030204" pitchFamily="34" charset="0"/>
                        </a:rPr>
                        <a:t>CLKREQ_4: SOCCLK_4</a:t>
                      </a:r>
                    </a:p>
                  </a:txBody>
                  <a:tcPr marL="0" marR="0" marT="0" marB="0" anchor="ctr">
                    <a:lnL w="63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a:solidFill>
                            <a:srgbClr val="000000"/>
                          </a:solidFill>
                          <a:effectLst/>
                          <a:latin typeface="Calibri"/>
                        </a:rPr>
                        <a:t>M.2 WWAN Key-B </a:t>
                      </a:r>
                    </a:p>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a:solidFill>
                            <a:srgbClr val="000000"/>
                          </a:solidFill>
                          <a:effectLst/>
                          <a:latin typeface="Calibri"/>
                        </a:rPr>
                        <a:t>(non-POR)</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a:solidFill>
                            <a:srgbClr val="000000"/>
                          </a:solidFill>
                          <a:effectLst/>
                          <a:latin typeface="Calibri"/>
                        </a:rPr>
                        <a:t>J7T1</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fontAlgn="ctr"/>
                      <a:r>
                        <a:rPr lang="en-US" sz="1200" b="0" i="0" u="none" strike="noStrike">
                          <a:solidFill>
                            <a:srgbClr val="000000"/>
                          </a:solidFill>
                          <a:effectLst/>
                          <a:latin typeface="Calibri" panose="020F0502020204030204" pitchFamily="34" charset="0"/>
                        </a:rPr>
                        <a:t>x4 Gen4 DT CEM #2</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a:rPr>
                        <a:t>J8C3</a:t>
                      </a:r>
                      <a:endParaRPr lang="en-US" sz="12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extLst>
                  <a:ext uri="{0D108BD9-81ED-4DB2-BD59-A6C34878D82A}">
                    <a16:rowId xmlns:a16="http://schemas.microsoft.com/office/drawing/2014/main" val="4073642562"/>
                  </a:ext>
                </a:extLst>
              </a:tr>
              <a:tr h="586614">
                <a:tc vMerge="1">
                  <a:txBody>
                    <a:bodyPr/>
                    <a:lstStyle/>
                    <a:p>
                      <a:endParaRPr lang="en-US"/>
                    </a:p>
                  </a:txBody>
                  <a:tcPr>
                    <a:lnT w="6350" cap="flat" cmpd="sng" algn="ctr">
                      <a:solidFill>
                        <a:srgbClr val="000000"/>
                      </a:solidFill>
                      <a:prstDash val="solid"/>
                      <a:round/>
                      <a:headEnd type="none" w="med" len="med"/>
                      <a:tailEnd type="none" w="med" len="med"/>
                    </a:lnT>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1" i="0" u="none" strike="noStrike">
                          <a:solidFill>
                            <a:srgbClr val="000000"/>
                          </a:solidFill>
                          <a:effectLst/>
                          <a:latin typeface="Calibri" panose="020F0502020204030204" pitchFamily="34" charset="0"/>
                        </a:rPr>
                        <a:t>CLKREQ_5: SOCCLK_5</a:t>
                      </a:r>
                    </a:p>
                  </a:txBody>
                  <a:tcPr marL="0" marR="0" marT="0" marB="0" anchor="ctr">
                    <a:lnL w="63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Calibri" panose="020F0502020204030204" pitchFamily="34" charset="0"/>
                        </a:rPr>
                        <a:t>Gbe LAN Jacksonville</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a:rPr>
                        <a:t>J5A1</a:t>
                      </a:r>
                      <a:endParaRPr lang="en-US" sz="12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panose="020F0502020204030204" pitchFamily="34" charset="0"/>
                        </a:rPr>
                        <a:t>Gbe LAN Jacksonville</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a:rPr>
                        <a:t>J5A1</a:t>
                      </a:r>
                      <a:endParaRPr lang="en-US" sz="12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6E0B4"/>
                    </a:solidFill>
                  </a:tcPr>
                </a:tc>
                <a:extLst>
                  <a:ext uri="{0D108BD9-81ED-4DB2-BD59-A6C34878D82A}">
                    <a16:rowId xmlns:a16="http://schemas.microsoft.com/office/drawing/2014/main" val="2677986606"/>
                  </a:ext>
                </a:extLst>
              </a:tr>
            </a:tbl>
          </a:graphicData>
        </a:graphic>
      </p:graphicFrame>
      <p:graphicFrame>
        <p:nvGraphicFramePr>
          <p:cNvPr id="11" name="Table 10">
            <a:extLst>
              <a:ext uri="{FF2B5EF4-FFF2-40B4-BE49-F238E27FC236}">
                <a16:creationId xmlns:a16="http://schemas.microsoft.com/office/drawing/2014/main" id="{AAD39F64-EC79-03AC-854A-DF8F5866909C}"/>
              </a:ext>
            </a:extLst>
          </p:cNvPr>
          <p:cNvGraphicFramePr>
            <a:graphicFrameLocks noGrp="1"/>
          </p:cNvGraphicFramePr>
          <p:nvPr>
            <p:extLst>
              <p:ext uri="{D42A27DB-BD31-4B8C-83A1-F6EECF244321}">
                <p14:modId xmlns:p14="http://schemas.microsoft.com/office/powerpoint/2010/main" val="4052166535"/>
              </p:ext>
            </p:extLst>
          </p:nvPr>
        </p:nvGraphicFramePr>
        <p:xfrm>
          <a:off x="9309011" y="6447275"/>
          <a:ext cx="1606639" cy="365760"/>
        </p:xfrm>
        <a:graphic>
          <a:graphicData uri="http://schemas.openxmlformats.org/drawingml/2006/table">
            <a:tbl>
              <a:tblPr/>
              <a:tblGrid>
                <a:gridCol w="1606639">
                  <a:extLst>
                    <a:ext uri="{9D8B030D-6E8A-4147-A177-3AD203B41FA5}">
                      <a16:colId xmlns:a16="http://schemas.microsoft.com/office/drawing/2014/main" val="3936018383"/>
                    </a:ext>
                  </a:extLst>
                </a:gridCol>
              </a:tblGrid>
              <a:tr h="137160">
                <a:tc>
                  <a:txBody>
                    <a:bodyPr/>
                    <a:lstStyle/>
                    <a:p>
                      <a:pPr algn="ctr" fontAlgn="ctr"/>
                      <a:r>
                        <a:rPr lang="en-US" sz="1200" b="0" i="0" u="none" strike="noStrike">
                          <a:solidFill>
                            <a:srgbClr val="000000"/>
                          </a:solidFill>
                          <a:effectLst/>
                          <a:latin typeface="Calibri" panose="020F0502020204030204" pitchFamily="34" charset="0"/>
                        </a:rPr>
                        <a:t>TOP PLACEMENT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2960104602"/>
                  </a:ext>
                </a:extLst>
              </a:tr>
              <a:tr h="137160">
                <a:tc>
                  <a:txBody>
                    <a:bodyPr/>
                    <a:lstStyle/>
                    <a:p>
                      <a:pPr algn="ctr" fontAlgn="ctr"/>
                      <a:r>
                        <a:rPr lang="en-US" sz="1200" b="0" i="0" u="none" strike="noStrike">
                          <a:solidFill>
                            <a:srgbClr val="000000"/>
                          </a:solidFill>
                          <a:effectLst/>
                          <a:latin typeface="Calibri" panose="020F0502020204030204" pitchFamily="34" charset="0"/>
                        </a:rPr>
                        <a:t>BOTTOM PLACEMENT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1545813389"/>
                  </a:ext>
                </a:extLst>
              </a:tr>
            </a:tbl>
          </a:graphicData>
        </a:graphic>
      </p:graphicFrame>
      <p:pic>
        <p:nvPicPr>
          <p:cNvPr id="2" name="Picture 1">
            <a:extLst>
              <a:ext uri="{FF2B5EF4-FFF2-40B4-BE49-F238E27FC236}">
                <a16:creationId xmlns:a16="http://schemas.microsoft.com/office/drawing/2014/main" id="{42CE5074-C2F5-C1BF-2662-7FAAA36BB230}"/>
              </a:ext>
            </a:extLst>
          </p:cNvPr>
          <p:cNvPicPr>
            <a:picLocks noChangeAspect="1"/>
          </p:cNvPicPr>
          <p:nvPr/>
        </p:nvPicPr>
        <p:blipFill>
          <a:blip r:embed="rId3"/>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4059224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485308F-5EA1-4130-BA63-D0E105B58B6D}"/>
              </a:ext>
            </a:extLst>
          </p:cNvPr>
          <p:cNvSpPr txBox="1">
            <a:spLocks/>
          </p:cNvSpPr>
          <p:nvPr/>
        </p:nvSpPr>
        <p:spPr>
          <a:xfrm>
            <a:off x="571370" y="1063854"/>
            <a:ext cx="11010900" cy="4574947"/>
          </a:xfrm>
          <a:prstGeom prst="rect">
            <a:avLst/>
          </a:prstGeom>
        </p:spPr>
        <p:txBody>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28589" indent="-228589" defTabSz="609570" hangingPunct="1">
              <a:buFont typeface="Arial" panose="020B0604020202020204" pitchFamily="34" charset="0"/>
              <a:buChar char="•"/>
            </a:pPr>
            <a:r>
              <a:rPr lang="en-US" sz="1800"/>
              <a:t>WCL </a:t>
            </a:r>
            <a:r>
              <a:rPr lang="en-US" sz="2000">
                <a:cs typeface="Intel Clear" panose="020B0604020203020204" pitchFamily="34" charset="0"/>
              </a:rPr>
              <a:t>supports 8 USB2.0 ports and 2 USB3.2 Gen 2x1 ports </a:t>
            </a:r>
          </a:p>
        </p:txBody>
      </p:sp>
      <p:sp>
        <p:nvSpPr>
          <p:cNvPr id="7" name="Title 1">
            <a:extLst>
              <a:ext uri="{FF2B5EF4-FFF2-40B4-BE49-F238E27FC236}">
                <a16:creationId xmlns:a16="http://schemas.microsoft.com/office/drawing/2014/main" id="{53C6B03D-BC52-474D-8A99-8091AA3B34B9}"/>
              </a:ext>
            </a:extLst>
          </p:cNvPr>
          <p:cNvSpPr txBox="1">
            <a:spLocks/>
          </p:cNvSpPr>
          <p:nvPr/>
        </p:nvSpPr>
        <p:spPr>
          <a:xfrm>
            <a:off x="115596" y="68689"/>
            <a:ext cx="11960807"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algn="ctr"/>
            <a:r>
              <a:rPr lang="en-US"/>
              <a:t>WCL RVP – USB2.0 &amp; USB3.2 port mapping</a:t>
            </a:r>
          </a:p>
        </p:txBody>
      </p:sp>
      <p:graphicFrame>
        <p:nvGraphicFramePr>
          <p:cNvPr id="5" name="Table 4">
            <a:extLst>
              <a:ext uri="{FF2B5EF4-FFF2-40B4-BE49-F238E27FC236}">
                <a16:creationId xmlns:a16="http://schemas.microsoft.com/office/drawing/2014/main" id="{747B32AD-BEF3-0FAA-970D-E163CA919642}"/>
              </a:ext>
            </a:extLst>
          </p:cNvPr>
          <p:cNvGraphicFramePr>
            <a:graphicFrameLocks noGrp="1"/>
          </p:cNvGraphicFramePr>
          <p:nvPr>
            <p:extLst>
              <p:ext uri="{D42A27DB-BD31-4B8C-83A1-F6EECF244321}">
                <p14:modId xmlns:p14="http://schemas.microsoft.com/office/powerpoint/2010/main" val="298947186"/>
              </p:ext>
            </p:extLst>
          </p:nvPr>
        </p:nvGraphicFramePr>
        <p:xfrm>
          <a:off x="855629" y="1678562"/>
          <a:ext cx="10143869" cy="4025611"/>
        </p:xfrm>
        <a:graphic>
          <a:graphicData uri="http://schemas.openxmlformats.org/drawingml/2006/table">
            <a:tbl>
              <a:tblPr/>
              <a:tblGrid>
                <a:gridCol w="470871">
                  <a:extLst>
                    <a:ext uri="{9D8B030D-6E8A-4147-A177-3AD203B41FA5}">
                      <a16:colId xmlns:a16="http://schemas.microsoft.com/office/drawing/2014/main" val="1856266644"/>
                    </a:ext>
                  </a:extLst>
                </a:gridCol>
                <a:gridCol w="351369">
                  <a:extLst>
                    <a:ext uri="{9D8B030D-6E8A-4147-A177-3AD203B41FA5}">
                      <a16:colId xmlns:a16="http://schemas.microsoft.com/office/drawing/2014/main" val="2964352687"/>
                    </a:ext>
                  </a:extLst>
                </a:gridCol>
                <a:gridCol w="253233">
                  <a:extLst>
                    <a:ext uri="{9D8B030D-6E8A-4147-A177-3AD203B41FA5}">
                      <a16:colId xmlns:a16="http://schemas.microsoft.com/office/drawing/2014/main" val="154746269"/>
                    </a:ext>
                  </a:extLst>
                </a:gridCol>
                <a:gridCol w="1529412">
                  <a:extLst>
                    <a:ext uri="{9D8B030D-6E8A-4147-A177-3AD203B41FA5}">
                      <a16:colId xmlns:a16="http://schemas.microsoft.com/office/drawing/2014/main" val="532600083"/>
                    </a:ext>
                  </a:extLst>
                </a:gridCol>
                <a:gridCol w="775704">
                  <a:extLst>
                    <a:ext uri="{9D8B030D-6E8A-4147-A177-3AD203B41FA5}">
                      <a16:colId xmlns:a16="http://schemas.microsoft.com/office/drawing/2014/main" val="2854886996"/>
                    </a:ext>
                  </a:extLst>
                </a:gridCol>
                <a:gridCol w="1363859">
                  <a:extLst>
                    <a:ext uri="{9D8B030D-6E8A-4147-A177-3AD203B41FA5}">
                      <a16:colId xmlns:a16="http://schemas.microsoft.com/office/drawing/2014/main" val="3188674910"/>
                    </a:ext>
                  </a:extLst>
                </a:gridCol>
                <a:gridCol w="663707">
                  <a:extLst>
                    <a:ext uri="{9D8B030D-6E8A-4147-A177-3AD203B41FA5}">
                      <a16:colId xmlns:a16="http://schemas.microsoft.com/office/drawing/2014/main" val="3525893077"/>
                    </a:ext>
                  </a:extLst>
                </a:gridCol>
                <a:gridCol w="1805766">
                  <a:extLst>
                    <a:ext uri="{9D8B030D-6E8A-4147-A177-3AD203B41FA5}">
                      <a16:colId xmlns:a16="http://schemas.microsoft.com/office/drawing/2014/main" val="1694294577"/>
                    </a:ext>
                  </a:extLst>
                </a:gridCol>
                <a:gridCol w="697154">
                  <a:extLst>
                    <a:ext uri="{9D8B030D-6E8A-4147-A177-3AD203B41FA5}">
                      <a16:colId xmlns:a16="http://schemas.microsoft.com/office/drawing/2014/main" val="514528381"/>
                    </a:ext>
                  </a:extLst>
                </a:gridCol>
                <a:gridCol w="1561822">
                  <a:extLst>
                    <a:ext uri="{9D8B030D-6E8A-4147-A177-3AD203B41FA5}">
                      <a16:colId xmlns:a16="http://schemas.microsoft.com/office/drawing/2014/main" val="2594568813"/>
                    </a:ext>
                  </a:extLst>
                </a:gridCol>
                <a:gridCol w="670972">
                  <a:extLst>
                    <a:ext uri="{9D8B030D-6E8A-4147-A177-3AD203B41FA5}">
                      <a16:colId xmlns:a16="http://schemas.microsoft.com/office/drawing/2014/main" val="4082434485"/>
                    </a:ext>
                  </a:extLst>
                </a:gridCol>
              </a:tblGrid>
              <a:tr h="91762">
                <a:tc>
                  <a:txBody>
                    <a:bodyPr/>
                    <a:lstStyle/>
                    <a:p>
                      <a:pPr algn="ctr" fontAlgn="ctr"/>
                      <a:endParaRPr lang="en-US" sz="12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a:noFill/>
                    </a:lnB>
                    <a:noFill/>
                  </a:tcPr>
                </a:tc>
                <a:tc>
                  <a:txBody>
                    <a:bodyPr/>
                    <a:lstStyle/>
                    <a:p>
                      <a:pPr algn="ctr" fontAlgn="ctr"/>
                      <a:endParaRPr lang="en-US" sz="1200" b="1" i="0" u="none" strike="noStrike">
                        <a:solidFill>
                          <a:srgbClr val="000000"/>
                        </a:solidFill>
                        <a:effectLst/>
                        <a:latin typeface="Calibri" panose="020F0502020204030204" pitchFamily="34" charset="0"/>
                      </a:endParaRPr>
                    </a:p>
                  </a:txBody>
                  <a:tcPr marL="0" marR="0" marT="0" marB="0" anchor="ctr">
                    <a:lnL>
                      <a:noFill/>
                    </a:lnL>
                    <a:lnR>
                      <a:noFill/>
                    </a:lnR>
                    <a:lnT w="28575" cap="flat" cmpd="sng" algn="ctr">
                      <a:solidFill>
                        <a:schemeClr val="tx1"/>
                      </a:solidFill>
                      <a:prstDash val="solid"/>
                      <a:round/>
                      <a:headEnd type="none" w="med" len="med"/>
                      <a:tailEnd type="none" w="med" len="med"/>
                    </a:lnT>
                    <a:lnB>
                      <a:noFill/>
                    </a:lnB>
                    <a:noFill/>
                  </a:tcPr>
                </a:tc>
                <a:tc>
                  <a:txBody>
                    <a:bodyPr/>
                    <a:lstStyle/>
                    <a:p>
                      <a:pPr algn="ctr" fontAlgn="ctr"/>
                      <a:endParaRPr lang="en-US" sz="1200" b="1" i="0" u="none" strike="noStrike">
                        <a:solidFill>
                          <a:srgbClr val="000000"/>
                        </a:solidFill>
                        <a:effectLst/>
                        <a:latin typeface="Calibri" panose="020F0502020204030204" pitchFamily="34" charset="0"/>
                      </a:endParaRPr>
                    </a:p>
                  </a:txBody>
                  <a:tcPr marL="0" marR="0" marT="0" marB="0" anchor="ctr">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noFill/>
                  </a:tcPr>
                </a:tc>
                <a:tc gridSpan="3">
                  <a:txBody>
                    <a:bodyPr/>
                    <a:lstStyle/>
                    <a:p>
                      <a:pPr algn="ctr" fontAlgn="ctr"/>
                      <a:r>
                        <a:rPr lang="en-US" sz="1400" b="1" i="0" u="none" strike="noStrike">
                          <a:solidFill>
                            <a:srgbClr val="FFFF00"/>
                          </a:solidFill>
                          <a:effectLst/>
                          <a:latin typeface="Calibri" panose="020F0502020204030204" pitchFamily="34" charset="0"/>
                        </a:rPr>
                        <a:t>DDR5 SODIMM T3</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hMerge="1">
                  <a:txBody>
                    <a:bodyPr/>
                    <a:lstStyle/>
                    <a:p>
                      <a:endParaRPr lang="en-US"/>
                    </a:p>
                  </a:txBody>
                  <a:tcPr/>
                </a:tc>
                <a:tc hMerge="1">
                  <a:txBody>
                    <a:bodyPr/>
                    <a:lstStyle/>
                    <a:p>
                      <a:endParaRPr lang="en-US"/>
                    </a:p>
                  </a:txBody>
                  <a:tcPr/>
                </a:tc>
                <a:tc>
                  <a:txBody>
                    <a:bodyPr/>
                    <a:lstStyle/>
                    <a:p>
                      <a:pPr algn="ctr" fontAlgn="ctr"/>
                      <a:endParaRPr lang="en-US" sz="1400" b="1" i="0" u="none" strike="noStrike">
                        <a:solidFill>
                          <a:srgbClr val="FFFF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gridSpan="4">
                  <a:txBody>
                    <a:bodyPr/>
                    <a:lstStyle/>
                    <a:p>
                      <a:pPr algn="ctr" fontAlgn="ctr"/>
                      <a:r>
                        <a:rPr lang="en-US" sz="1400" b="1" i="0" u="none" strike="noStrike">
                          <a:solidFill>
                            <a:srgbClr val="FFFF00"/>
                          </a:solidFill>
                          <a:effectLst/>
                          <a:latin typeface="Calibri" panose="020F0502020204030204" pitchFamily="34" charset="0"/>
                        </a:rPr>
                        <a:t>LP5x T3</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26352689"/>
                  </a:ext>
                </a:extLst>
              </a:tr>
              <a:tr h="91762">
                <a:tc>
                  <a:txBody>
                    <a:bodyPr/>
                    <a:lstStyle/>
                    <a:p>
                      <a:pPr algn="ctr" fontAlgn="ctr"/>
                      <a:endParaRPr lang="en-US" sz="12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olid"/>
                      <a:round/>
                      <a:headEnd type="none" w="med" len="med"/>
                      <a:tailEnd type="none" w="med" len="med"/>
                    </a:lnL>
                    <a:lnR>
                      <a:noFill/>
                    </a:lnR>
                    <a:lnT>
                      <a:noFill/>
                    </a:lnT>
                    <a:lnB w="6350" cap="flat" cmpd="sng" algn="ctr">
                      <a:solidFill>
                        <a:schemeClr val="tx1"/>
                      </a:solidFill>
                      <a:prstDash val="solid"/>
                      <a:round/>
                      <a:headEnd type="none" w="med" len="med"/>
                      <a:tailEnd type="none" w="med" len="med"/>
                    </a:lnB>
                    <a:noFill/>
                  </a:tcPr>
                </a:tc>
                <a:tc>
                  <a:txBody>
                    <a:bodyPr/>
                    <a:lstStyle/>
                    <a:p>
                      <a:pPr algn="ctr" fontAlgn="ctr"/>
                      <a:endParaRPr lang="en-US" sz="1200" b="1" i="0" u="none" strike="noStrike">
                        <a:solidFill>
                          <a:srgbClr val="000000"/>
                        </a:solidFill>
                        <a:effectLst/>
                        <a:latin typeface="Calibri" panose="020F0502020204030204" pitchFamily="34" charset="0"/>
                      </a:endParaRPr>
                    </a:p>
                  </a:txBody>
                  <a:tcPr marL="0" marR="0" marT="0" marB="0" anchor="ctr">
                    <a:lnL>
                      <a:noFill/>
                    </a:lnL>
                    <a:lnR>
                      <a:noFill/>
                    </a:lnR>
                    <a:lnT>
                      <a:noFill/>
                    </a:lnT>
                    <a:lnB w="6350" cap="flat" cmpd="sng" algn="ctr">
                      <a:solidFill>
                        <a:schemeClr val="tx1"/>
                      </a:solidFill>
                      <a:prstDash val="solid"/>
                      <a:round/>
                      <a:headEnd type="none" w="med" len="med"/>
                      <a:tailEnd type="none" w="med" len="med"/>
                    </a:lnB>
                    <a:noFill/>
                  </a:tcPr>
                </a:tc>
                <a:tc>
                  <a:txBody>
                    <a:bodyPr/>
                    <a:lstStyle/>
                    <a:p>
                      <a:pPr algn="ctr" fontAlgn="ctr"/>
                      <a:endParaRPr lang="en-US" sz="1200" b="1" i="0" u="none" strike="noStrike">
                        <a:solidFill>
                          <a:srgbClr val="000000"/>
                        </a:solidFill>
                        <a:effectLst/>
                        <a:latin typeface="Calibri" panose="020F0502020204030204" pitchFamily="34" charset="0"/>
                      </a:endParaRPr>
                    </a:p>
                  </a:txBody>
                  <a:tcPr marL="0" marR="0" marT="0" marB="0" anchor="ctr">
                    <a:lnL>
                      <a:noFill/>
                    </a:lnL>
                    <a:lnR w="28575" cap="flat" cmpd="sng" algn="ctr">
                      <a:solidFill>
                        <a:schemeClr val="tx1"/>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tc>
                  <a:txBody>
                    <a:bodyPr/>
                    <a:lstStyle/>
                    <a:p>
                      <a:pPr algn="ctr" fontAlgn="ctr"/>
                      <a:r>
                        <a:rPr lang="en-US" sz="1400" b="1" i="0" u="none" strike="noStrike">
                          <a:solidFill>
                            <a:srgbClr val="FFFF00"/>
                          </a:solidFill>
                          <a:effectLst/>
                          <a:latin typeface="Calibri" panose="020F0502020204030204" pitchFamily="34" charset="0"/>
                        </a:rPr>
                        <a:t>RVP-1</a:t>
                      </a:r>
                    </a:p>
                    <a:p>
                      <a:pPr algn="ctr" fontAlgn="ctr"/>
                      <a:r>
                        <a:rPr lang="en-US" sz="1400" b="1" i="0" u="none" strike="noStrike">
                          <a:solidFill>
                            <a:srgbClr val="FFFF00"/>
                          </a:solidFill>
                          <a:effectLst/>
                          <a:latin typeface="Calibri" panose="020F0502020204030204" pitchFamily="34" charset="0"/>
                        </a:rPr>
                        <a:t> (default)</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en-US" sz="1400" b="1" i="0" u="none" strike="noStrike">
                          <a:solidFill>
                            <a:srgbClr val="FFFF00"/>
                          </a:solidFill>
                          <a:effectLst/>
                          <a:latin typeface="Calibri" panose="020F0502020204030204" pitchFamily="34" charset="0"/>
                        </a:rPr>
                        <a:t>Refdes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en-US" sz="1400" b="1" i="0" u="none" strike="noStrike">
                          <a:solidFill>
                            <a:srgbClr val="FFFF00"/>
                          </a:solidFill>
                          <a:effectLst/>
                          <a:latin typeface="Calibri" panose="020F0502020204030204" pitchFamily="34" charset="0"/>
                        </a:rPr>
                        <a:t>RVP-1</a:t>
                      </a:r>
                    </a:p>
                    <a:p>
                      <a:pPr algn="ctr" fontAlgn="ctr"/>
                      <a:r>
                        <a:rPr lang="en-US" sz="1400" b="1" i="0" u="none" strike="noStrike">
                          <a:solidFill>
                            <a:srgbClr val="FFFF00"/>
                          </a:solidFill>
                          <a:effectLst/>
                          <a:latin typeface="Calibri" panose="020F0502020204030204" pitchFamily="34" charset="0"/>
                        </a:rPr>
                        <a:t> (rework)</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en-US" sz="1400" b="1" i="0" u="none" strike="noStrike" err="1">
                          <a:solidFill>
                            <a:srgbClr val="FFFF00"/>
                          </a:solidFill>
                          <a:effectLst/>
                          <a:latin typeface="Calibri" panose="020F0502020204030204" pitchFamily="34" charset="0"/>
                        </a:rPr>
                        <a:t>Refdes</a:t>
                      </a:r>
                      <a:endParaRPr lang="en-US" sz="1400" b="1" i="0" u="none" strike="noStrike">
                        <a:solidFill>
                          <a:srgbClr val="FFFF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en-US" sz="1400" b="1" i="0" u="none" strike="noStrike">
                          <a:solidFill>
                            <a:srgbClr val="FFFF00"/>
                          </a:solidFill>
                          <a:effectLst/>
                          <a:latin typeface="Calibri" panose="020F0502020204030204" pitchFamily="34" charset="0"/>
                        </a:rPr>
                        <a:t>RVP-2</a:t>
                      </a:r>
                    </a:p>
                    <a:p>
                      <a:pPr algn="ctr" fontAlgn="ctr"/>
                      <a:r>
                        <a:rPr lang="en-US" sz="1400" b="1" i="0" u="none" strike="noStrike">
                          <a:solidFill>
                            <a:srgbClr val="FFFF00"/>
                          </a:solidFill>
                          <a:effectLst/>
                          <a:latin typeface="Calibri" panose="020F0502020204030204" pitchFamily="34" charset="0"/>
                        </a:rPr>
                        <a:t> (default)</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en-US" sz="1400" b="1" i="0" u="none" strike="noStrike" err="1">
                          <a:solidFill>
                            <a:srgbClr val="FFFF00"/>
                          </a:solidFill>
                          <a:effectLst/>
                          <a:latin typeface="Calibri" panose="020F0502020204030204" pitchFamily="34" charset="0"/>
                        </a:rPr>
                        <a:t>Refdes</a:t>
                      </a:r>
                      <a:endParaRPr lang="en-US" sz="1400" b="1" i="0" u="none" strike="noStrike">
                        <a:solidFill>
                          <a:srgbClr val="FFFF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en-US" sz="1400" b="1" i="0" u="none" strike="noStrike">
                          <a:solidFill>
                            <a:srgbClr val="FFFF00"/>
                          </a:solidFill>
                          <a:effectLst/>
                          <a:latin typeface="Calibri" panose="020F0502020204030204" pitchFamily="34" charset="0"/>
                        </a:rPr>
                        <a:t>RVP-2</a:t>
                      </a:r>
                    </a:p>
                    <a:p>
                      <a:pPr algn="ctr" fontAlgn="ctr"/>
                      <a:r>
                        <a:rPr lang="en-US" sz="1400" b="1" i="0" u="none" strike="noStrike">
                          <a:solidFill>
                            <a:srgbClr val="FFFF00"/>
                          </a:solidFill>
                          <a:effectLst/>
                          <a:latin typeface="Calibri" panose="020F0502020204030204" pitchFamily="34" charset="0"/>
                        </a:rPr>
                        <a:t> (rework)</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en-US" sz="1400" b="1" i="0" u="none" strike="noStrike">
                          <a:solidFill>
                            <a:srgbClr val="FFFF00"/>
                          </a:solidFill>
                          <a:effectLst/>
                          <a:latin typeface="Calibri" panose="020F0502020204030204" pitchFamily="34" charset="0"/>
                        </a:rPr>
                        <a:t>Refdes</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4178221"/>
                  </a:ext>
                </a:extLst>
              </a:tr>
              <a:tr h="183523">
                <a:tc rowSpan="2" gridSpan="2">
                  <a:txBody>
                    <a:bodyPr/>
                    <a:lstStyle/>
                    <a:p>
                      <a:pPr algn="ctr" fontAlgn="ctr"/>
                      <a:r>
                        <a:rPr lang="en-US" sz="1200" b="1" i="0" u="none" strike="noStrike" cap="none" spc="0" baseline="0">
                          <a:solidFill>
                            <a:schemeClr val="tx1"/>
                          </a:solidFill>
                          <a:effectLst/>
                          <a:uFillTx/>
                          <a:latin typeface="Calibri" panose="020F0502020204030204" pitchFamily="34" charset="0"/>
                          <a:ea typeface="+mn-ea"/>
                          <a:cs typeface="+mn-cs"/>
                          <a:sym typeface="Intel Clear"/>
                        </a:rPr>
                        <a:t>USB3.2 </a:t>
                      </a:r>
                    </a:p>
                    <a:p>
                      <a:pPr algn="ctr" fontAlgn="ctr"/>
                      <a:r>
                        <a:rPr lang="en-US" sz="1200" b="1" i="0" u="none" strike="noStrike" cap="none" spc="0" baseline="0">
                          <a:solidFill>
                            <a:schemeClr val="tx1"/>
                          </a:solidFill>
                          <a:effectLst/>
                          <a:uFillTx/>
                          <a:latin typeface="Calibri" panose="020F0502020204030204" pitchFamily="34" charset="0"/>
                          <a:ea typeface="+mn-ea"/>
                          <a:cs typeface="+mn-cs"/>
                          <a:sym typeface="Intel Clear"/>
                        </a:rPr>
                        <a:t>Gen2x1 (10G) </a:t>
                      </a:r>
                      <a:br>
                        <a:rPr lang="en-US" sz="1200" b="1" i="0" u="none" strike="noStrike" cap="none" spc="0" baseline="0">
                          <a:solidFill>
                            <a:schemeClr val="tx1"/>
                          </a:solidFill>
                          <a:effectLst/>
                          <a:uFillTx/>
                          <a:latin typeface="Calibri" panose="020F0502020204030204" pitchFamily="34" charset="0"/>
                          <a:ea typeface="+mn-ea"/>
                          <a:cs typeface="+mn-cs"/>
                          <a:sym typeface="Intel Clear"/>
                        </a:rPr>
                      </a:br>
                      <a:r>
                        <a:rPr lang="en-US" sz="1200" b="1" i="0" u="none" strike="noStrike" cap="none" spc="0" baseline="0">
                          <a:solidFill>
                            <a:schemeClr val="tx1"/>
                          </a:solidFill>
                          <a:effectLst/>
                          <a:uFillTx/>
                          <a:latin typeface="Calibri" panose="020F0502020204030204" pitchFamily="34" charset="0"/>
                          <a:ea typeface="+mn-ea"/>
                          <a:cs typeface="+mn-cs"/>
                          <a:sym typeface="Intel Clear"/>
                        </a:rPr>
                        <a:t>Bifurcation</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solidFill>
                  </a:tcPr>
                </a:tc>
                <a:tc rowSpan="2" hMerge="1">
                  <a:txBody>
                    <a:bodyPr/>
                    <a:lstStyle/>
                    <a:p>
                      <a:endParaRPr lang="en-US"/>
                    </a:p>
                  </a:txBody>
                  <a:tcPr/>
                </a:tc>
                <a:tc>
                  <a:txBody>
                    <a:bodyPr/>
                    <a:lstStyle/>
                    <a:p>
                      <a:pPr algn="ctr" fontAlgn="ctr"/>
                      <a:r>
                        <a:rPr lang="en-US" sz="1200" b="1" i="0" u="none" strike="noStrike">
                          <a:solidFill>
                            <a:srgbClr val="000000"/>
                          </a:solidFill>
                          <a:effectLst/>
                          <a:latin typeface="Calibri" panose="020F0502020204030204" pitchFamily="34" charset="0"/>
                        </a:rPr>
                        <a:t>P1</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chemeClr val="tx1"/>
                          </a:solidFill>
                          <a:effectLst/>
                          <a:latin typeface="Calibri" panose="020F0502020204030204" pitchFamily="34" charset="0"/>
                        </a:rPr>
                        <a:t>USB3.2 </a:t>
                      </a:r>
                      <a:r>
                        <a:rPr lang="en-US" sz="1200" b="0" i="1" u="none" strike="noStrike">
                          <a:solidFill>
                            <a:schemeClr val="tx1"/>
                          </a:solidFill>
                          <a:effectLst/>
                          <a:latin typeface="Calibri" panose="020F0502020204030204" pitchFamily="34" charset="0"/>
                        </a:rPr>
                        <a:t>gen2</a:t>
                      </a:r>
                      <a:r>
                        <a:rPr lang="en-US" sz="1200" b="0" i="0" u="none" strike="noStrike">
                          <a:solidFill>
                            <a:schemeClr val="tx1"/>
                          </a:solidFill>
                          <a:effectLst/>
                          <a:latin typeface="Calibri" panose="020F0502020204030204" pitchFamily="34" charset="0"/>
                        </a:rPr>
                        <a:t> TAP-1</a:t>
                      </a:r>
                    </a:p>
                    <a:p>
                      <a:pPr algn="ctr" fontAlgn="ctr"/>
                      <a:r>
                        <a:rPr lang="en-US" sz="1200" b="0" i="0" u="none" strike="noStrike">
                          <a:solidFill>
                            <a:schemeClr val="tx1"/>
                          </a:solidFill>
                          <a:effectLst/>
                          <a:latin typeface="Calibri" panose="020F0502020204030204" pitchFamily="34" charset="0"/>
                        </a:rPr>
                        <a:t>(vertical)</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algn="ctr" fontAlgn="ctr"/>
                      <a:r>
                        <a:rPr lang="en-US" sz="1200" b="0" i="0" u="none" strike="noStrike">
                          <a:solidFill>
                            <a:schemeClr val="tx1"/>
                          </a:solidFill>
                          <a:effectLst/>
                          <a:latin typeface="Calibri" panose="020F0502020204030204" pitchFamily="34" charset="0"/>
                        </a:rPr>
                        <a:t>J1C3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algn="ctr" fontAlgn="ctr"/>
                      <a:r>
                        <a:rPr lang="en-US" sz="1200" b="0" i="0" u="none" strike="noStrike">
                          <a:solidFill>
                            <a:schemeClr val="tx1"/>
                          </a:solidFill>
                          <a:effectLst/>
                          <a:latin typeface="Calibri" panose="020F050202020403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a:solidFill>
                            <a:schemeClr val="tx1"/>
                          </a:solidFill>
                          <a:effectLst/>
                          <a:latin typeface="Calibri" panose="020F0502020204030204" pitchFamily="34" charset="0"/>
                        </a:rPr>
                        <a:t>-</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a:solidFill>
                            <a:schemeClr val="tx1"/>
                          </a:solidFill>
                          <a:effectLst/>
                          <a:latin typeface="Calibri" panose="020F0502020204030204" pitchFamily="34" charset="0"/>
                        </a:rPr>
                        <a:t>USB3.2 </a:t>
                      </a:r>
                      <a:r>
                        <a:rPr lang="en-US" sz="1200" b="0" i="1" u="none" strike="noStrike">
                          <a:solidFill>
                            <a:schemeClr val="tx1"/>
                          </a:solidFill>
                          <a:effectLst/>
                          <a:latin typeface="Calibri" panose="020F0502020204030204" pitchFamily="34" charset="0"/>
                        </a:rPr>
                        <a:t>gen2</a:t>
                      </a:r>
                      <a:r>
                        <a:rPr lang="en-US" sz="1200" b="0" i="0" u="none" strike="noStrike">
                          <a:solidFill>
                            <a:schemeClr val="tx1"/>
                          </a:solidFill>
                          <a:effectLst/>
                          <a:latin typeface="Calibri" panose="020F0502020204030204" pitchFamily="34" charset="0"/>
                        </a:rPr>
                        <a:t> TAP-2</a:t>
                      </a:r>
                    </a:p>
                    <a:p>
                      <a:pPr algn="ctr" fontAlgn="ctr"/>
                      <a:r>
                        <a:rPr lang="en-US" sz="1200" b="0" i="0" u="none" strike="noStrike">
                          <a:solidFill>
                            <a:schemeClr val="tx1"/>
                          </a:solidFill>
                          <a:effectLst/>
                          <a:latin typeface="Calibri" panose="020F0502020204030204" pitchFamily="34" charset="0"/>
                        </a:rPr>
                        <a:t> with RDRVR</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algn="ctr" fontAlgn="ctr"/>
                      <a:r>
                        <a:rPr lang="en-US" sz="1200" b="0" i="0" u="none" strike="noStrike">
                          <a:solidFill>
                            <a:schemeClr val="tx1"/>
                          </a:solidFill>
                          <a:effectLst/>
                          <a:latin typeface="Calibri" panose="020F0502020204030204" pitchFamily="34" charset="0"/>
                        </a:rPr>
                        <a:t>J1E1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panose="020F0502020204030204" pitchFamily="34" charset="0"/>
                        </a:rPr>
                        <a:t>-</a:t>
                      </a:r>
                      <a:endParaRPr lang="en-US" sz="1200" b="0" i="0" u="none" strike="noStrike">
                        <a:solidFill>
                          <a:schemeClr val="tx1"/>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a:t>
                      </a:r>
                      <a:endParaRPr lang="en-US" sz="1200" b="0" i="0" u="none" strike="noStrike">
                        <a:solidFill>
                          <a:schemeClr val="tx1"/>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57047460"/>
                  </a:ext>
                </a:extLst>
              </a:tr>
              <a:tr h="183523">
                <a:tc gridSpan="2" vMerge="1">
                  <a:txBody>
                    <a:bodyPr/>
                    <a:lstStyle/>
                    <a:p>
                      <a:endParaRPr lang="en-US"/>
                    </a:p>
                  </a:txBody>
                  <a:tcPr/>
                </a:tc>
                <a:tc hMerge="1" vMerge="1">
                  <a:txBody>
                    <a:bodyPr/>
                    <a:lstStyle/>
                    <a:p>
                      <a:endParaRPr lang="en-US"/>
                    </a:p>
                  </a:txBody>
                  <a:tcPr/>
                </a:tc>
                <a:tc>
                  <a:txBody>
                    <a:bodyPr/>
                    <a:lstStyle/>
                    <a:p>
                      <a:pPr algn="ctr" fontAlgn="ctr"/>
                      <a:r>
                        <a:rPr lang="en-US" sz="1200" b="1" i="0" u="none" strike="noStrike">
                          <a:solidFill>
                            <a:srgbClr val="000000"/>
                          </a:solidFill>
                          <a:effectLst/>
                          <a:latin typeface="Calibri" panose="020F0502020204030204" pitchFamily="34" charset="0"/>
                        </a:rPr>
                        <a:t>P2</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algn="ctr" fontAlgn="ctr"/>
                      <a:r>
                        <a:rPr lang="en-US" sz="1200" b="0" i="0" u="none" strike="noStrike">
                          <a:solidFill>
                            <a:schemeClr val="tx1"/>
                          </a:solidFill>
                          <a:effectLst/>
                          <a:latin typeface="Calibri" panose="020F0502020204030204" pitchFamily="34" charset="0"/>
                        </a:rPr>
                        <a:t>USB3.2 </a:t>
                      </a:r>
                      <a:r>
                        <a:rPr lang="en-US" sz="1200" b="0" i="1" u="none" strike="noStrike">
                          <a:solidFill>
                            <a:schemeClr val="tx1"/>
                          </a:solidFill>
                          <a:effectLst/>
                          <a:latin typeface="Calibri" panose="020F0502020204030204" pitchFamily="34" charset="0"/>
                        </a:rPr>
                        <a:t>gen2</a:t>
                      </a:r>
                      <a:r>
                        <a:rPr lang="en-US" sz="1200" b="0" i="0" u="none" strike="noStrike">
                          <a:solidFill>
                            <a:schemeClr val="tx1"/>
                          </a:solidFill>
                          <a:effectLst/>
                          <a:latin typeface="Calibri" panose="020F0502020204030204" pitchFamily="34" charset="0"/>
                        </a:rPr>
                        <a:t> TAP-2</a:t>
                      </a:r>
                    </a:p>
                    <a:p>
                      <a:pPr algn="ctr" fontAlgn="ctr"/>
                      <a:r>
                        <a:rPr lang="en-US" sz="1200" b="0" i="0" u="none" strike="noStrike">
                          <a:solidFill>
                            <a:schemeClr val="tx1"/>
                          </a:solidFill>
                          <a:effectLst/>
                          <a:latin typeface="Calibri" panose="020F0502020204030204" pitchFamily="34" charset="0"/>
                        </a:rPr>
                        <a:t> with RDRVR </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algn="ctr" fontAlgn="ctr"/>
                      <a:r>
                        <a:rPr lang="en-US" sz="1200" b="0" i="0" u="none" strike="noStrike">
                          <a:solidFill>
                            <a:schemeClr val="tx1"/>
                          </a:solidFill>
                          <a:effectLst/>
                          <a:latin typeface="Calibri" panose="020F0502020204030204" pitchFamily="34" charset="0"/>
                        </a:rPr>
                        <a:t>J1E1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algn="ctr" fontAlgn="ctr"/>
                      <a:r>
                        <a:rPr lang="en-US" sz="1200" b="0" i="0" u="none" strike="noStrike">
                          <a:solidFill>
                            <a:schemeClr val="tx1"/>
                          </a:solidFill>
                          <a:effectLst/>
                          <a:latin typeface="Calibri" panose="020F050202020403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a:solidFill>
                            <a:schemeClr val="tx1"/>
                          </a:solidFill>
                          <a:effectLst/>
                          <a:latin typeface="Calibri" panose="020F0502020204030204" pitchFamily="34" charset="0"/>
                        </a:rPr>
                        <a:t>-</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a:solidFill>
                            <a:schemeClr val="tx1"/>
                          </a:solidFill>
                          <a:effectLst/>
                          <a:latin typeface="Calibri" panose="020F0502020204030204" pitchFamily="34" charset="0"/>
                        </a:rPr>
                        <a:t>USB3.2 </a:t>
                      </a:r>
                      <a:r>
                        <a:rPr lang="en-US" sz="1200" b="0" i="1" u="none" strike="noStrike">
                          <a:solidFill>
                            <a:schemeClr val="tx1"/>
                          </a:solidFill>
                          <a:effectLst/>
                          <a:latin typeface="Calibri" panose="020F0502020204030204" pitchFamily="34" charset="0"/>
                        </a:rPr>
                        <a:t>gen2</a:t>
                      </a:r>
                      <a:r>
                        <a:rPr lang="en-US" sz="1200" b="0" i="0" u="none" strike="noStrike">
                          <a:solidFill>
                            <a:schemeClr val="tx1"/>
                          </a:solidFill>
                          <a:effectLst/>
                          <a:latin typeface="Calibri" panose="020F0502020204030204" pitchFamily="34" charset="0"/>
                        </a:rPr>
                        <a:t> TAP-1</a:t>
                      </a:r>
                    </a:p>
                    <a:p>
                      <a:pPr algn="ctr" fontAlgn="ctr"/>
                      <a:r>
                        <a:rPr lang="en-US" sz="1200" b="0" i="0" u="none" strike="noStrike">
                          <a:solidFill>
                            <a:schemeClr val="tx1"/>
                          </a:solidFill>
                          <a:effectLst/>
                          <a:latin typeface="Calibri" panose="020F0502020204030204" pitchFamily="34" charset="0"/>
                        </a:rPr>
                        <a:t> (vertical)</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algn="ctr" fontAlgn="ctr"/>
                      <a:r>
                        <a:rPr lang="en-US" sz="1200" b="0" i="0" u="none" strike="noStrike">
                          <a:solidFill>
                            <a:schemeClr val="tx1"/>
                          </a:solidFill>
                          <a:effectLst/>
                          <a:latin typeface="Calibri" panose="020F0502020204030204" pitchFamily="34" charset="0"/>
                        </a:rPr>
                        <a:t>J1C3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panose="020F0502020204030204" pitchFamily="34" charset="0"/>
                        </a:rPr>
                        <a:t>-</a:t>
                      </a:r>
                      <a:endParaRPr lang="en-US" sz="1200" b="0" i="0" u="none" strike="noStrike">
                        <a:solidFill>
                          <a:schemeClr val="tx1"/>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a:t>
                      </a:r>
                      <a:endParaRPr lang="en-US" sz="1200" b="0" i="0" u="none" strike="noStrike">
                        <a:solidFill>
                          <a:schemeClr val="tx1"/>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7565481"/>
                  </a:ext>
                </a:extLst>
              </a:tr>
              <a:tr h="91762">
                <a:tc>
                  <a:txBody>
                    <a:bodyPr/>
                    <a:lstStyle/>
                    <a:p>
                      <a:pPr algn="ctr" fontAlgn="ctr"/>
                      <a:endParaRPr lang="en-US" sz="1200" b="1" i="0" u="none" strike="noStrike">
                        <a:solidFill>
                          <a:schemeClr val="tx1"/>
                        </a:solidFill>
                        <a:effectLst/>
                        <a:latin typeface="Calibri" panose="020F0502020204030204" pitchFamily="34" charset="0"/>
                      </a:endParaRPr>
                    </a:p>
                  </a:txBody>
                  <a:tcPr marL="0" marR="0" marT="0" marB="0" anchor="ctr">
                    <a:lnL w="28575" cap="flat" cmpd="sng" algn="ctr">
                      <a:solidFill>
                        <a:schemeClr val="tx1"/>
                      </a:solidFill>
                      <a:prstDash val="solid"/>
                      <a:round/>
                      <a:headEnd type="none" w="med" len="med"/>
                      <a:tailEnd type="none" w="med" len="med"/>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endParaRPr lang="en-US" sz="1200" b="1" i="0" u="none" strike="noStrike">
                        <a:solidFill>
                          <a:schemeClr val="tx1"/>
                        </a:solidFill>
                        <a:effectLst/>
                        <a:latin typeface="Calibri" panose="020F0502020204030204" pitchFamily="34" charset="0"/>
                      </a:endParaRPr>
                    </a:p>
                  </a:txBody>
                  <a:tcPr marL="0" marR="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endParaRPr lang="en-US" sz="1200" b="1" i="0" u="none" strike="noStrike">
                        <a:solidFill>
                          <a:srgbClr val="000000"/>
                        </a:solidFill>
                        <a:effectLst/>
                        <a:latin typeface="Calibri" panose="020F0502020204030204" pitchFamily="34" charset="0"/>
                      </a:endParaRPr>
                    </a:p>
                  </a:txBody>
                  <a:tcPr marL="0" marR="0" marT="0" marB="0" anchor="ctr">
                    <a:lnL>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4">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4">
                  <a:txBody>
                    <a:bodyPr/>
                    <a:lstStyle/>
                    <a:p>
                      <a:pPr algn="ctr" fontAlgn="ctr"/>
                      <a:endParaRPr lang="en-US" sz="1200" b="0" i="0" u="none" strike="noStrike">
                        <a:solidFill>
                          <a:srgbClr val="000000"/>
                        </a:solidFill>
                        <a:effectLst/>
                        <a:latin typeface="Calibri" panose="020F0502020204030204" pitchFamily="34" charset="0"/>
                      </a:endParaRPr>
                    </a:p>
                    <a:p>
                      <a:pPr algn="ctr" fontAlgn="ctr"/>
                      <a:endParaRPr lang="en-US" sz="1200" b="0"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76895434"/>
                  </a:ext>
                </a:extLst>
              </a:tr>
              <a:tr h="275285">
                <a:tc rowSpan="8" gridSpan="2">
                  <a:txBody>
                    <a:bodyPr/>
                    <a:lstStyle/>
                    <a:p>
                      <a:pPr marL="0" marR="0" indent="0" algn="ctr" defTabSz="609600" fontAlgn="ctr" latinLnBrk="0">
                        <a:lnSpc>
                          <a:spcPct val="100000"/>
                        </a:lnSpc>
                        <a:spcBef>
                          <a:spcPts val="0"/>
                        </a:spcBef>
                        <a:spcAft>
                          <a:spcPts val="0"/>
                        </a:spcAft>
                        <a:buClrTx/>
                        <a:buSzTx/>
                        <a:buFontTx/>
                        <a:buNone/>
                        <a:tabLst/>
                      </a:pPr>
                      <a:r>
                        <a:rPr lang="en-US" sz="1200" b="1" i="0" u="none" strike="noStrike" cap="none" spc="0" baseline="0">
                          <a:solidFill>
                            <a:schemeClr val="tx1"/>
                          </a:solidFill>
                          <a:effectLst/>
                          <a:uFillTx/>
                          <a:latin typeface="Calibri" panose="020F0502020204030204" pitchFamily="34" charset="0"/>
                          <a:ea typeface="+mn-ea"/>
                          <a:cs typeface="+mn-cs"/>
                          <a:sym typeface="Intel Clear"/>
                        </a:rPr>
                        <a:t>USB2.0 </a:t>
                      </a:r>
                      <a:br>
                        <a:rPr lang="en-US" sz="1200" b="1" i="0" u="none" strike="noStrike" cap="none" spc="0" baseline="0">
                          <a:solidFill>
                            <a:schemeClr val="tx1"/>
                          </a:solidFill>
                          <a:effectLst/>
                          <a:uFillTx/>
                          <a:latin typeface="Calibri" panose="020F0502020204030204" pitchFamily="34" charset="0"/>
                          <a:ea typeface="+mn-ea"/>
                          <a:cs typeface="+mn-cs"/>
                          <a:sym typeface="Intel Clear"/>
                        </a:rPr>
                      </a:br>
                      <a:r>
                        <a:rPr lang="en-US" sz="1200" b="1" i="0" u="none" strike="noStrike" cap="none" spc="0" baseline="0">
                          <a:solidFill>
                            <a:schemeClr val="tx1"/>
                          </a:solidFill>
                          <a:effectLst/>
                          <a:uFillTx/>
                          <a:latin typeface="Calibri" panose="020F0502020204030204" pitchFamily="34" charset="0"/>
                          <a:ea typeface="+mn-ea"/>
                          <a:cs typeface="+mn-cs"/>
                          <a:sym typeface="Intel Clear"/>
                        </a:rPr>
                        <a:t>Bifurcation</a:t>
                      </a:r>
                    </a:p>
                  </a:txBody>
                  <a:tcPr marL="0" marR="0" marT="0" marB="0" anchor="ctr">
                    <a:lnL w="285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solidFill>
                  </a:tcPr>
                </a:tc>
                <a:tc rowSpan="8" hMerge="1">
                  <a:txBody>
                    <a:bodyPr/>
                    <a:lstStyle/>
                    <a:p>
                      <a:endParaRPr lang="en-US"/>
                    </a:p>
                  </a:txBody>
                  <a:tcPr/>
                </a:tc>
                <a:tc>
                  <a:txBody>
                    <a:bodyPr/>
                    <a:lstStyle/>
                    <a:p>
                      <a:pPr algn="ctr" fontAlgn="ctr"/>
                      <a:r>
                        <a:rPr lang="en-US" sz="1200" b="1" i="0" u="none" strike="noStrike">
                          <a:solidFill>
                            <a:srgbClr val="000000"/>
                          </a:solidFill>
                          <a:effectLst/>
                          <a:latin typeface="Calibri" panose="020F0502020204030204" pitchFamily="34" charset="0"/>
                        </a:rPr>
                        <a:t>P1</a:t>
                      </a:r>
                    </a:p>
                  </a:txBody>
                  <a:tcPr marL="0" marR="0" marT="0" marB="0" anchor="ctr">
                    <a:lnL w="63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algn="ctr" fontAlgn="ctr"/>
                      <a:r>
                        <a:rPr lang="en-US" sz="1200" b="0" i="0" u="none" strike="noStrike">
                          <a:solidFill>
                            <a:schemeClr val="tx1"/>
                          </a:solidFill>
                          <a:effectLst/>
                          <a:latin typeface="Calibri" panose="020F0502020204030204" pitchFamily="34" charset="0"/>
                        </a:rPr>
                        <a:t>TCP-0 (M.2 MODULAR</a:t>
                      </a:r>
                    </a:p>
                    <a:p>
                      <a:pPr algn="ctr" fontAlgn="ctr"/>
                      <a:r>
                        <a:rPr lang="en-US" sz="1200" b="0" i="0" u="none" strike="noStrike">
                          <a:solidFill>
                            <a:schemeClr val="tx1"/>
                          </a:solidFill>
                          <a:effectLst/>
                          <a:latin typeface="Calibri" panose="020F0502020204030204" pitchFamily="34" charset="0"/>
                        </a:rPr>
                        <a:t> TCSS AIC-1)</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algn="ctr" fontAlgn="ctr"/>
                      <a:r>
                        <a:rPr lang="en-US" sz="1200" b="0" i="0" u="none" strike="noStrike">
                          <a:solidFill>
                            <a:schemeClr val="tx1"/>
                          </a:solidFill>
                          <a:effectLst/>
                          <a:latin typeface="Calibri" panose="020F0502020204030204" pitchFamily="34" charset="0"/>
                        </a:rPr>
                        <a:t>J4B1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algn="ctr" fontAlgn="ctr"/>
                      <a:r>
                        <a:rPr lang="en-US" sz="1200" b="0" i="0" u="none" strike="noStrike">
                          <a:solidFill>
                            <a:schemeClr val="tx1"/>
                          </a:solidFill>
                          <a:effectLst/>
                          <a:latin typeface="Calibri" panose="020F0502020204030204" pitchFamily="34" charset="0"/>
                        </a:rPr>
                        <a:t>USB2.0 TAP-1 PPV</a:t>
                      </a:r>
                    </a:p>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a:solidFill>
                            <a:schemeClr val="tx1"/>
                          </a:solidFill>
                          <a:effectLst/>
                          <a:latin typeface="Calibri" panose="020F0502020204030204" pitchFamily="34" charset="0"/>
                        </a:rPr>
                        <a:t>(vertical)</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a:solidFill>
                            <a:schemeClr val="tx1"/>
                          </a:solidFill>
                          <a:effectLst/>
                          <a:latin typeface="Calibri" panose="020F0502020204030204" pitchFamily="34" charset="0"/>
                        </a:rPr>
                        <a:t>J6B2</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algn="ctr" fontAlgn="ctr"/>
                      <a:r>
                        <a:rPr lang="en-US" sz="1200" b="0" i="0" u="none" strike="noStrike">
                          <a:solidFill>
                            <a:schemeClr val="tx1"/>
                          </a:solidFill>
                          <a:effectLst/>
                          <a:latin typeface="Calibri" panose="020F0502020204030204" pitchFamily="34" charset="0"/>
                        </a:rPr>
                        <a:t>TCP-0 (M.2 MODULAR</a:t>
                      </a:r>
                    </a:p>
                    <a:p>
                      <a:pPr algn="ctr" fontAlgn="ctr"/>
                      <a:r>
                        <a:rPr lang="en-US" sz="1200" b="0" i="0" u="none" strike="noStrike">
                          <a:solidFill>
                            <a:schemeClr val="tx1"/>
                          </a:solidFill>
                          <a:effectLst/>
                          <a:latin typeface="Calibri" panose="020F0502020204030204" pitchFamily="34" charset="0"/>
                        </a:rPr>
                        <a:t> TCSS AIC-1)</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algn="ctr" fontAlgn="ctr"/>
                      <a:r>
                        <a:rPr lang="en-US" sz="1200" b="0" i="0" u="none" strike="noStrike">
                          <a:solidFill>
                            <a:schemeClr val="tx1"/>
                          </a:solidFill>
                          <a:effectLst/>
                          <a:latin typeface="Calibri" panose="020F0502020204030204" pitchFamily="34" charset="0"/>
                        </a:rPr>
                        <a:t>J4B1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algn="ctr" fontAlgn="ctr"/>
                      <a:r>
                        <a:rPr lang="en-US" sz="1200" b="0" i="0" u="none" strike="noStrike">
                          <a:solidFill>
                            <a:schemeClr val="tx1"/>
                          </a:solidFill>
                          <a:effectLst/>
                          <a:latin typeface="Calibri" panose="020F0502020204030204" pitchFamily="34" charset="0"/>
                        </a:rPr>
                        <a:t>USB2.0 TAP-1 PPV</a:t>
                      </a:r>
                    </a:p>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a:solidFill>
                            <a:schemeClr val="tx1"/>
                          </a:solidFill>
                          <a:effectLst/>
                          <a:latin typeface="Calibri" panose="020F0502020204030204" pitchFamily="34" charset="0"/>
                        </a:rPr>
                        <a:t>(vertical)</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a:solidFill>
                            <a:schemeClr val="tx1"/>
                          </a:solidFill>
                          <a:effectLst/>
                          <a:latin typeface="Calibri" panose="020F0502020204030204" pitchFamily="34" charset="0"/>
                        </a:rPr>
                        <a:t>J6B2</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extLst>
                  <a:ext uri="{0D108BD9-81ED-4DB2-BD59-A6C34878D82A}">
                    <a16:rowId xmlns:a16="http://schemas.microsoft.com/office/drawing/2014/main" val="2386918345"/>
                  </a:ext>
                </a:extLst>
              </a:tr>
              <a:tr h="275285">
                <a:tc gridSpan="2" vMerge="1">
                  <a:txBody>
                    <a:bodyPr/>
                    <a:lstStyle/>
                    <a:p>
                      <a:endParaRPr lang="en-US"/>
                    </a:p>
                  </a:txBody>
                  <a:tcPr/>
                </a:tc>
                <a:tc hMerge="1" vMerge="1">
                  <a:txBody>
                    <a:bodyPr/>
                    <a:lstStyle/>
                    <a:p>
                      <a:endParaRPr lang="en-US"/>
                    </a:p>
                  </a:txBody>
                  <a:tcPr/>
                </a:tc>
                <a:tc>
                  <a:txBody>
                    <a:bodyPr/>
                    <a:lstStyle/>
                    <a:p>
                      <a:pPr algn="ctr" fontAlgn="ctr"/>
                      <a:r>
                        <a:rPr lang="en-US" sz="1200" b="1" i="0" u="none" strike="noStrike">
                          <a:solidFill>
                            <a:srgbClr val="000000"/>
                          </a:solidFill>
                          <a:effectLst/>
                          <a:latin typeface="Calibri" panose="020F0502020204030204" pitchFamily="34" charset="0"/>
                        </a:rPr>
                        <a:t>P2</a:t>
                      </a:r>
                    </a:p>
                  </a:txBody>
                  <a:tcPr marL="0" marR="0" marT="0" marB="0" anchor="ctr">
                    <a:lnL w="63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algn="ctr" fontAlgn="ctr"/>
                      <a:r>
                        <a:rPr lang="en-US" sz="1200" b="0" i="0" u="none" strike="noStrike">
                          <a:solidFill>
                            <a:schemeClr val="tx1"/>
                          </a:solidFill>
                          <a:effectLst/>
                          <a:latin typeface="Calibri" panose="020F0502020204030204" pitchFamily="34" charset="0"/>
                        </a:rPr>
                        <a:t>TCP-1 (ONBOARD</a:t>
                      </a:r>
                    </a:p>
                    <a:p>
                      <a:pPr algn="ctr" fontAlgn="ctr"/>
                      <a:r>
                        <a:rPr lang="en-US" sz="1200" b="0" i="0" u="none" strike="noStrike">
                          <a:solidFill>
                            <a:schemeClr val="tx1"/>
                          </a:solidFill>
                          <a:effectLst/>
                          <a:latin typeface="Calibri" panose="020F0502020204030204" pitchFamily="34" charset="0"/>
                        </a:rPr>
                        <a:t> TBT PORT-1)</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algn="ctr" fontAlgn="ctr"/>
                      <a:r>
                        <a:rPr lang="en-US" sz="1200" b="0" i="0" u="none" strike="noStrike">
                          <a:solidFill>
                            <a:schemeClr val="tx1"/>
                          </a:solidFill>
                          <a:effectLst/>
                          <a:latin typeface="Calibri" panose="020F0502020204030204" pitchFamily="34" charset="0"/>
                        </a:rPr>
                        <a:t>J9B1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algn="ctr" fontAlgn="ctr"/>
                      <a:r>
                        <a:rPr lang="en-US" sz="1200" b="0" i="0" u="none" strike="noStrike">
                          <a:solidFill>
                            <a:schemeClr val="tx1"/>
                          </a:solidFill>
                          <a:effectLst/>
                          <a:latin typeface="Calibri" panose="020F050202020403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a:solidFill>
                            <a:schemeClr val="tx1"/>
                          </a:solidFill>
                          <a:effectLst/>
                          <a:latin typeface="Calibri" panose="020F0502020204030204" pitchFamily="34" charset="0"/>
                        </a:rPr>
                        <a:t>-</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a:solidFill>
                            <a:schemeClr val="tx1"/>
                          </a:solidFill>
                          <a:effectLst/>
                          <a:latin typeface="Calibri" panose="020F0502020204030204" pitchFamily="34" charset="0"/>
                        </a:rPr>
                        <a:t>TCP-1 (M.2 MODULAR</a:t>
                      </a:r>
                    </a:p>
                    <a:p>
                      <a:pPr algn="ctr" fontAlgn="ctr"/>
                      <a:r>
                        <a:rPr lang="en-US" sz="1200" b="0" i="0" u="none" strike="noStrike">
                          <a:solidFill>
                            <a:schemeClr val="tx1"/>
                          </a:solidFill>
                          <a:effectLst/>
                          <a:latin typeface="Calibri" panose="020F0502020204030204" pitchFamily="34" charset="0"/>
                        </a:rPr>
                        <a:t> TCSS AIC-2)</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algn="ctr" fontAlgn="ctr"/>
                      <a:r>
                        <a:rPr lang="en-US" sz="1200" b="0" i="0" u="none" strike="noStrike">
                          <a:solidFill>
                            <a:schemeClr val="tx1"/>
                          </a:solidFill>
                          <a:effectLst/>
                          <a:latin typeface="Calibri" panose="020F0502020204030204" pitchFamily="34" charset="0"/>
                        </a:rPr>
                        <a:t>J8B1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algn="ctr" fontAlgn="ctr"/>
                      <a:r>
                        <a:rPr lang="en-US" sz="1200" b="0" i="0" u="none" strike="noStrike">
                          <a:solidFill>
                            <a:schemeClr val="tx1"/>
                          </a:solidFill>
                          <a:effectLst/>
                          <a:latin typeface="Calibri" panose="020F050202020403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algn="ctr" fontAlgn="ctr"/>
                      <a:r>
                        <a:rPr lang="en-US" sz="1200" b="0" i="0" u="none" strike="noStrike">
                          <a:solidFill>
                            <a:schemeClr val="tx1"/>
                          </a:solidFill>
                          <a:effectLst/>
                          <a:latin typeface="Calibri" panose="020F0502020204030204" pitchFamily="34" charset="0"/>
                        </a:rPr>
                        <a:t>-</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extLst>
                  <a:ext uri="{0D108BD9-81ED-4DB2-BD59-A6C34878D82A}">
                    <a16:rowId xmlns:a16="http://schemas.microsoft.com/office/drawing/2014/main" val="3573408268"/>
                  </a:ext>
                </a:extLst>
              </a:tr>
              <a:tr h="275285">
                <a:tc gridSpan="2" vMerge="1">
                  <a:txBody>
                    <a:bodyPr/>
                    <a:lstStyle/>
                    <a:p>
                      <a:endParaRPr lang="en-US"/>
                    </a:p>
                  </a:txBody>
                  <a:tcPr/>
                </a:tc>
                <a:tc hMerge="1" vMerge="1">
                  <a:txBody>
                    <a:bodyPr/>
                    <a:lstStyle/>
                    <a:p>
                      <a:endParaRPr lang="en-US"/>
                    </a:p>
                  </a:txBody>
                  <a:tcPr/>
                </a:tc>
                <a:tc>
                  <a:txBody>
                    <a:bodyPr/>
                    <a:lstStyle/>
                    <a:p>
                      <a:pPr algn="ctr" fontAlgn="ctr"/>
                      <a:r>
                        <a:rPr lang="en-US" sz="1200" b="1" i="0" u="none" strike="noStrike">
                          <a:solidFill>
                            <a:srgbClr val="000000"/>
                          </a:solidFill>
                          <a:effectLst/>
                          <a:latin typeface="Calibri" panose="020F0502020204030204" pitchFamily="34" charset="0"/>
                        </a:rPr>
                        <a:t>P3</a:t>
                      </a:r>
                    </a:p>
                  </a:txBody>
                  <a:tcPr marL="0" marR="0" marT="0" marB="0" anchor="ctr">
                    <a:lnL w="63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a:solidFill>
                            <a:schemeClr val="tx1"/>
                          </a:solidFill>
                          <a:effectLst/>
                          <a:latin typeface="Calibri" panose="020F0502020204030204" pitchFamily="34" charset="0"/>
                        </a:rPr>
                        <a:t>USB3.2 </a:t>
                      </a:r>
                      <a:r>
                        <a:rPr lang="en-US" sz="1200" b="0" i="1" u="none" strike="noStrike">
                          <a:solidFill>
                            <a:schemeClr val="tx1"/>
                          </a:solidFill>
                          <a:effectLst/>
                          <a:latin typeface="Calibri" panose="020F0502020204030204" pitchFamily="34" charset="0"/>
                        </a:rPr>
                        <a:t>gen2</a:t>
                      </a:r>
                      <a:r>
                        <a:rPr lang="en-US" sz="1200" b="0" i="0" u="none" strike="noStrike">
                          <a:solidFill>
                            <a:schemeClr val="tx1"/>
                          </a:solidFill>
                          <a:effectLst/>
                          <a:latin typeface="Calibri" panose="020F0502020204030204" pitchFamily="34" charset="0"/>
                        </a:rPr>
                        <a:t> TAP-1</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a:solidFill>
                            <a:schemeClr val="tx1"/>
                          </a:solidFill>
                          <a:effectLst/>
                          <a:latin typeface="Calibri" panose="020F0502020204030204" pitchFamily="34" charset="0"/>
                        </a:rPr>
                        <a:t>J1C3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algn="ctr" fontAlgn="ctr"/>
                      <a:r>
                        <a:rPr lang="en-US" sz="1200" b="0" i="0" u="none" strike="noStrike">
                          <a:solidFill>
                            <a:schemeClr val="tx1"/>
                          </a:solidFill>
                          <a:effectLst/>
                          <a:latin typeface="Calibri" panose="020F050202020403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a:solidFill>
                            <a:schemeClr val="tx1"/>
                          </a:solidFill>
                          <a:effectLst/>
                          <a:latin typeface="Calibri" panose="020F0502020204030204" pitchFamily="34" charset="0"/>
                        </a:rPr>
                        <a:t>-</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a:solidFill>
                            <a:schemeClr val="tx1"/>
                          </a:solidFill>
                          <a:effectLst/>
                          <a:latin typeface="Calibri" panose="020F0502020204030204" pitchFamily="34" charset="0"/>
                        </a:rPr>
                        <a:t>USB3.2 </a:t>
                      </a:r>
                      <a:r>
                        <a:rPr lang="en-US" sz="1200" b="0" i="1" u="none" strike="noStrike">
                          <a:solidFill>
                            <a:schemeClr val="tx1"/>
                          </a:solidFill>
                          <a:effectLst/>
                          <a:latin typeface="Calibri" panose="020F0502020204030204" pitchFamily="34" charset="0"/>
                        </a:rPr>
                        <a:t>gen2</a:t>
                      </a:r>
                      <a:r>
                        <a:rPr lang="en-US" sz="1200" b="0" i="0" u="none" strike="noStrike">
                          <a:solidFill>
                            <a:schemeClr val="tx1"/>
                          </a:solidFill>
                          <a:effectLst/>
                          <a:latin typeface="Calibri" panose="020F0502020204030204" pitchFamily="34" charset="0"/>
                        </a:rPr>
                        <a:t> TAP-1</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a:solidFill>
                            <a:schemeClr val="tx1"/>
                          </a:solidFill>
                          <a:effectLst/>
                          <a:latin typeface="Calibri" panose="020F0502020204030204" pitchFamily="34" charset="0"/>
                        </a:rPr>
                        <a:t>J1C3</a:t>
                      </a:r>
                      <a:endParaRPr lang="en-US" sz="1200" b="1" i="0" u="none" strike="noStrike">
                        <a:solidFill>
                          <a:schemeClr val="tx1"/>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a:solidFill>
                            <a:schemeClr val="tx1"/>
                          </a:solidFill>
                          <a:effectLst/>
                          <a:latin typeface="Calibri" panose="020F0502020204030204" pitchFamily="34" charset="0"/>
                        </a:rPr>
                        <a:t>-</a:t>
                      </a:r>
                      <a:endParaRPr lang="en-US" sz="1200" b="1" i="0" u="none" strike="noStrike">
                        <a:solidFill>
                          <a:schemeClr val="tx1"/>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a:solidFill>
                            <a:schemeClr val="tx1"/>
                          </a:solidFill>
                          <a:effectLst/>
                          <a:latin typeface="Calibri" panose="020F0502020204030204" pitchFamily="34" charset="0"/>
                        </a:rPr>
                        <a:t>-</a:t>
                      </a:r>
                      <a:endParaRPr lang="en-US" sz="1200" b="1" i="0" u="none" strike="noStrike">
                        <a:solidFill>
                          <a:schemeClr val="tx1"/>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0791989"/>
                  </a:ext>
                </a:extLst>
              </a:tr>
              <a:tr h="275285">
                <a:tc gridSpan="2" vMerge="1">
                  <a:txBody>
                    <a:bodyPr/>
                    <a:lstStyle/>
                    <a:p>
                      <a:endParaRPr lang="en-US"/>
                    </a:p>
                  </a:txBody>
                  <a:tcPr/>
                </a:tc>
                <a:tc hMerge="1" vMerge="1">
                  <a:txBody>
                    <a:bodyPr/>
                    <a:lstStyle/>
                    <a:p>
                      <a:endParaRPr lang="en-US"/>
                    </a:p>
                  </a:txBody>
                  <a:tcPr/>
                </a:tc>
                <a:tc>
                  <a:txBody>
                    <a:bodyPr/>
                    <a:lstStyle/>
                    <a:p>
                      <a:pPr algn="ctr" fontAlgn="ctr"/>
                      <a:r>
                        <a:rPr lang="en-US" sz="1200" b="1" i="0" u="none" strike="noStrike">
                          <a:solidFill>
                            <a:srgbClr val="000000"/>
                          </a:solidFill>
                          <a:effectLst/>
                          <a:latin typeface="Calibri" panose="020F0502020204030204" pitchFamily="34" charset="0"/>
                        </a:rPr>
                        <a:t>P4</a:t>
                      </a:r>
                    </a:p>
                  </a:txBody>
                  <a:tcPr marL="0" marR="0" marT="0" marB="0" anchor="ctr">
                    <a:lnL w="63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a:solidFill>
                            <a:schemeClr val="tx1"/>
                          </a:solidFill>
                          <a:effectLst/>
                          <a:latin typeface="Calibri" panose="020F0502020204030204" pitchFamily="34" charset="0"/>
                        </a:rPr>
                        <a:t>USB3.2 </a:t>
                      </a:r>
                      <a:r>
                        <a:rPr lang="en-US" sz="1200" b="0" i="1" u="none" strike="noStrike">
                          <a:solidFill>
                            <a:schemeClr val="tx1"/>
                          </a:solidFill>
                          <a:effectLst/>
                          <a:latin typeface="Calibri" panose="020F0502020204030204" pitchFamily="34" charset="0"/>
                        </a:rPr>
                        <a:t>gen2</a:t>
                      </a:r>
                      <a:r>
                        <a:rPr lang="en-US" sz="1200" b="0" i="0" u="none" strike="noStrike">
                          <a:solidFill>
                            <a:schemeClr val="tx1"/>
                          </a:solidFill>
                          <a:effectLst/>
                          <a:latin typeface="Calibri" panose="020F0502020204030204" pitchFamily="34" charset="0"/>
                        </a:rPr>
                        <a:t> TAP-2</a:t>
                      </a:r>
                    </a:p>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a:solidFill>
                            <a:schemeClr val="tx1"/>
                          </a:solidFill>
                          <a:effectLst/>
                          <a:latin typeface="Calibri" panose="020F0502020204030204" pitchFamily="34" charset="0"/>
                        </a:rPr>
                        <a:t>with RDRVR</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a:solidFill>
                            <a:schemeClr val="tx1"/>
                          </a:solidFill>
                          <a:effectLst/>
                          <a:latin typeface="Calibri" panose="020F0502020204030204" pitchFamily="34" charset="0"/>
                        </a:rPr>
                        <a:t>J1E1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algn="ctr" fontAlgn="ctr"/>
                      <a:r>
                        <a:rPr lang="en-US" sz="1200" b="0" i="0" u="none" strike="noStrike">
                          <a:solidFill>
                            <a:schemeClr val="tx1"/>
                          </a:solidFill>
                          <a:effectLst/>
                          <a:latin typeface="Calibri" panose="020F050202020403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a:solidFill>
                            <a:schemeClr val="tx1"/>
                          </a:solidFill>
                          <a:effectLst/>
                          <a:latin typeface="Calibri" panose="020F0502020204030204" pitchFamily="34" charset="0"/>
                        </a:rPr>
                        <a:t>-</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a:solidFill>
                            <a:schemeClr val="tx1"/>
                          </a:solidFill>
                          <a:effectLst/>
                          <a:latin typeface="Calibri" panose="020F0502020204030204" pitchFamily="34" charset="0"/>
                        </a:rPr>
                        <a:t>USB3.2 </a:t>
                      </a:r>
                      <a:r>
                        <a:rPr lang="en-US" sz="1200" b="0" i="1" u="none" strike="noStrike">
                          <a:solidFill>
                            <a:schemeClr val="tx1"/>
                          </a:solidFill>
                          <a:effectLst/>
                          <a:latin typeface="Calibri" panose="020F0502020204030204" pitchFamily="34" charset="0"/>
                        </a:rPr>
                        <a:t>gen2</a:t>
                      </a:r>
                      <a:r>
                        <a:rPr lang="en-US" sz="1200" b="0" i="0" u="none" strike="noStrike">
                          <a:solidFill>
                            <a:schemeClr val="tx1"/>
                          </a:solidFill>
                          <a:effectLst/>
                          <a:latin typeface="Calibri" panose="020F0502020204030204" pitchFamily="34" charset="0"/>
                        </a:rPr>
                        <a:t> TAP-2</a:t>
                      </a:r>
                    </a:p>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a:solidFill>
                            <a:schemeClr val="tx1"/>
                          </a:solidFill>
                          <a:effectLst/>
                          <a:latin typeface="Calibri" panose="020F0502020204030204" pitchFamily="34" charset="0"/>
                        </a:rPr>
                        <a:t>with RDRVR</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a:solidFill>
                            <a:schemeClr val="tx1"/>
                          </a:solidFill>
                          <a:effectLst/>
                          <a:latin typeface="Calibri" panose="020F0502020204030204" pitchFamily="34" charset="0"/>
                        </a:rPr>
                        <a:t>J1E1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a:solidFill>
                            <a:schemeClr val="tx1"/>
                          </a:solidFill>
                          <a:effectLst/>
                          <a:latin typeface="Calibri" panose="020F050202020403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a:solidFill>
                            <a:schemeClr val="tx1"/>
                          </a:solidFill>
                          <a:effectLst/>
                          <a:latin typeface="Calibri" panose="020F0502020204030204" pitchFamily="34" charset="0"/>
                        </a:rPr>
                        <a:t>-</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4622551"/>
                  </a:ext>
                </a:extLst>
              </a:tr>
              <a:tr h="183523">
                <a:tc gridSpan="2" vMerge="1">
                  <a:txBody>
                    <a:bodyPr/>
                    <a:lstStyle/>
                    <a:p>
                      <a:endParaRPr lang="en-US"/>
                    </a:p>
                  </a:txBody>
                  <a:tcPr>
                    <a:lnT w="28575" cap="flat" cmpd="sng" algn="ctr">
                      <a:solidFill>
                        <a:schemeClr val="tx1"/>
                      </a:solidFill>
                      <a:prstDash val="solid"/>
                      <a:round/>
                      <a:headEnd type="none" w="med" len="med"/>
                      <a:tailEnd type="none" w="med" len="med"/>
                    </a:lnT>
                  </a:tcPr>
                </a:tc>
                <a:tc hMerge="1" vMerge="1">
                  <a:txBody>
                    <a:bodyPr/>
                    <a:lstStyle/>
                    <a:p>
                      <a:endParaRPr lang="en-US"/>
                    </a:p>
                  </a:txBody>
                  <a:tcPr/>
                </a:tc>
                <a:tc>
                  <a:txBody>
                    <a:bodyPr/>
                    <a:lstStyle/>
                    <a:p>
                      <a:pPr algn="ctr" fontAlgn="ctr"/>
                      <a:r>
                        <a:rPr lang="en-US" sz="1200" b="1" i="0" u="none" strike="noStrike">
                          <a:solidFill>
                            <a:srgbClr val="000000"/>
                          </a:solidFill>
                          <a:effectLst/>
                          <a:latin typeface="Calibri" panose="020F0502020204030204" pitchFamily="34" charset="0"/>
                        </a:rPr>
                        <a:t>P5</a:t>
                      </a:r>
                    </a:p>
                  </a:txBody>
                  <a:tcPr marL="0" marR="0" marT="0" marB="0" anchor="ctr">
                    <a:lnL w="63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rowSpan="2">
                  <a:txBody>
                    <a:bodyPr/>
                    <a:lstStyle/>
                    <a:p>
                      <a:pPr algn="ctr" fontAlgn="ctr"/>
                      <a:r>
                        <a:rPr lang="en-US" sz="1200" b="0" i="0" u="none" strike="noStrike">
                          <a:solidFill>
                            <a:srgbClr val="000000"/>
                          </a:solidFill>
                          <a:effectLst/>
                          <a:latin typeface="Calibri" panose="020F0502020204030204" pitchFamily="34" charset="0"/>
                        </a:rPr>
                        <a:t>2x5 HDR #1</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rowSpan="2">
                  <a:txBody>
                    <a:bodyPr/>
                    <a:lstStyle/>
                    <a:p>
                      <a:pPr algn="ctr" fontAlgn="ctr"/>
                      <a:r>
                        <a:rPr lang="en-US" sz="1200" b="0" i="0" u="none" strike="noStrike">
                          <a:solidFill>
                            <a:srgbClr val="000000"/>
                          </a:solidFill>
                          <a:effectLst/>
                          <a:latin typeface="Calibri" panose="020F0502020204030204" pitchFamily="34" charset="0"/>
                        </a:rPr>
                        <a:t>J6B4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a:solidFill>
                            <a:srgbClr val="000000"/>
                          </a:solidFill>
                          <a:effectLst/>
                          <a:latin typeface="Calibri" panose="020F0502020204030204" pitchFamily="34" charset="0"/>
                        </a:rPr>
                        <a:t>M.2 WWAN Key-B</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a:solidFill>
                            <a:srgbClr val="000000"/>
                          </a:solidFill>
                          <a:effectLst/>
                          <a:latin typeface="Calibri" panose="020F0502020204030204" pitchFamily="34" charset="0"/>
                        </a:rPr>
                        <a:t>J1T1</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rowSpan="2">
                  <a:txBody>
                    <a:bodyPr/>
                    <a:lstStyle/>
                    <a:p>
                      <a:pPr algn="ctr" fontAlgn="ctr"/>
                      <a:r>
                        <a:rPr lang="en-US" sz="1200" b="0" i="0" u="none" strike="noStrike">
                          <a:solidFill>
                            <a:srgbClr val="000000"/>
                          </a:solidFill>
                          <a:effectLst/>
                          <a:latin typeface="Calibri" panose="020F0502020204030204" pitchFamily="34" charset="0"/>
                        </a:rPr>
                        <a:t>2x5 HDR #1</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rowSpan="2">
                  <a:txBody>
                    <a:bodyPr/>
                    <a:lstStyle/>
                    <a:p>
                      <a:pPr algn="ctr" fontAlgn="ctr"/>
                      <a:r>
                        <a:rPr lang="en-US" sz="1200" b="0" i="0" u="none" strike="noStrike">
                          <a:solidFill>
                            <a:srgbClr val="000000"/>
                          </a:solidFill>
                          <a:effectLst/>
                          <a:latin typeface="Calibri" panose="020F0502020204030204" pitchFamily="34" charset="0"/>
                        </a:rPr>
                        <a:t>J6B4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panose="020F050202020403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20183932"/>
                  </a:ext>
                </a:extLst>
              </a:tr>
              <a:tr h="183523">
                <a:tc gridSpan="2" vMerge="1">
                  <a:txBody>
                    <a:bodyPr/>
                    <a:lstStyle/>
                    <a:p>
                      <a:endParaRPr lang="en-US"/>
                    </a:p>
                  </a:txBody>
                  <a:tcPr/>
                </a:tc>
                <a:tc hMerge="1" vMerge="1">
                  <a:txBody>
                    <a:bodyPr/>
                    <a:lstStyle/>
                    <a:p>
                      <a:endParaRPr lang="en-US"/>
                    </a:p>
                  </a:txBody>
                  <a:tcPr/>
                </a:tc>
                <a:tc>
                  <a:txBody>
                    <a:bodyPr/>
                    <a:lstStyle/>
                    <a:p>
                      <a:pPr algn="ctr" fontAlgn="ctr"/>
                      <a:r>
                        <a:rPr lang="en-US" sz="1200" b="1" i="0" u="none" strike="noStrike">
                          <a:solidFill>
                            <a:srgbClr val="000000"/>
                          </a:solidFill>
                          <a:effectLst/>
                          <a:latin typeface="Calibri" panose="020F0502020204030204" pitchFamily="34" charset="0"/>
                        </a:rPr>
                        <a:t>P6</a:t>
                      </a:r>
                    </a:p>
                  </a:txBody>
                  <a:tcPr marL="0" marR="0" marT="0" marB="0" anchor="ctr">
                    <a:lnL w="63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vMerge="1">
                  <a:txBody>
                    <a:bodyPr/>
                    <a:lstStyle/>
                    <a:p>
                      <a:endParaRP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vMerge="1">
                  <a:txBody>
                    <a:bodyPr/>
                    <a:lstStyle/>
                    <a:p>
                      <a:endParaRPr lang="en-US"/>
                    </a:p>
                  </a:txBody>
                  <a:tcPr/>
                </a:tc>
                <a:tc>
                  <a:txBody>
                    <a:bodyPr/>
                    <a:lstStyle/>
                    <a:p>
                      <a:pPr algn="ctr" fontAlgn="ctr"/>
                      <a:r>
                        <a:rPr lang="en-US" sz="1200" b="0" i="0" u="none" strike="noStrike">
                          <a:solidFill>
                            <a:srgbClr val="000000"/>
                          </a:solidFill>
                          <a:effectLst/>
                          <a:latin typeface="Calibri" panose="020F0502020204030204" pitchFamily="34" charset="0"/>
                        </a:rPr>
                        <a:t>USB2.0 Camera</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panose="020F0502020204030204" pitchFamily="34" charset="0"/>
                        </a:rPr>
                        <a:t>J7A2</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vMerge="1">
                  <a:txBody>
                    <a:bodyPr/>
                    <a:lstStyle/>
                    <a:p>
                      <a:endParaRP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vMerge="1">
                  <a:txBody>
                    <a:bodyPr/>
                    <a:lstStyle/>
                    <a:p>
                      <a:endParaRPr lang="en-US"/>
                    </a:p>
                  </a:txBody>
                  <a:tcPr/>
                </a:tc>
                <a:tc>
                  <a:txBody>
                    <a:bodyPr/>
                    <a:lstStyle/>
                    <a:p>
                      <a:pPr algn="ctr"/>
                      <a:r>
                        <a:rPr lang="en-US" sz="1200" b="0" i="0" u="none" strike="noStrike">
                          <a:solidFill>
                            <a:srgbClr val="000000"/>
                          </a:solidFill>
                          <a:effectLst/>
                          <a:latin typeface="Calibri" panose="020F0502020204030204" pitchFamily="34" charset="0"/>
                        </a:rPr>
                        <a:t>USB2.0 Camera</a:t>
                      </a:r>
                      <a:endParaRPr lang="en-US"/>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algn="ctr"/>
                      <a:r>
                        <a:rPr lang="en-US" sz="1200" b="0" i="0" u="none" strike="noStrike">
                          <a:solidFill>
                            <a:srgbClr val="000000"/>
                          </a:solidFill>
                          <a:effectLst/>
                          <a:latin typeface="Calibri" panose="020F0502020204030204" pitchFamily="34" charset="0"/>
                        </a:rPr>
                        <a:t>J7A2</a:t>
                      </a:r>
                      <a:endParaRPr lang="en-US"/>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extLst>
                  <a:ext uri="{0D108BD9-81ED-4DB2-BD59-A6C34878D82A}">
                    <a16:rowId xmlns:a16="http://schemas.microsoft.com/office/drawing/2014/main" val="3660755223"/>
                  </a:ext>
                </a:extLst>
              </a:tr>
              <a:tr h="91762">
                <a:tc gridSpan="2" vMerge="1">
                  <a:txBody>
                    <a:bodyPr/>
                    <a:lstStyle/>
                    <a:p>
                      <a:endParaRPr lang="en-US"/>
                    </a:p>
                  </a:txBody>
                  <a:tcPr/>
                </a:tc>
                <a:tc hMerge="1" vMerge="1">
                  <a:txBody>
                    <a:bodyPr/>
                    <a:lstStyle/>
                    <a:p>
                      <a:endParaRPr lang="en-US"/>
                    </a:p>
                  </a:txBody>
                  <a:tcPr/>
                </a:tc>
                <a:tc>
                  <a:txBody>
                    <a:bodyPr/>
                    <a:lstStyle/>
                    <a:p>
                      <a:pPr algn="ctr" fontAlgn="ctr"/>
                      <a:r>
                        <a:rPr lang="en-US" sz="1200" b="1" i="0" u="none" strike="noStrike">
                          <a:solidFill>
                            <a:srgbClr val="000000"/>
                          </a:solidFill>
                          <a:effectLst/>
                          <a:latin typeface="Calibri" panose="020F0502020204030204" pitchFamily="34" charset="0"/>
                        </a:rPr>
                        <a:t>P7</a:t>
                      </a:r>
                    </a:p>
                  </a:txBody>
                  <a:tcPr marL="0" marR="0" marT="0" marB="0" anchor="ctr">
                    <a:lnL w="63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Calibri" panose="020F0502020204030204" pitchFamily="34" charset="0"/>
                        </a:rPr>
                        <a:t>FPS</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panose="020F0502020204030204" pitchFamily="34" charset="0"/>
                        </a:rPr>
                        <a:t>J1F1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rowSpan="2">
                  <a:txBody>
                    <a:bodyPr/>
                    <a:lstStyle/>
                    <a:p>
                      <a:pPr algn="ctr" fontAlgn="ctr"/>
                      <a:r>
                        <a:rPr lang="en-US" sz="1200" b="0" i="0" u="none" strike="noStrike">
                          <a:solidFill>
                            <a:srgbClr val="000000"/>
                          </a:solidFill>
                          <a:effectLst/>
                          <a:latin typeface="Calibri" panose="020F0502020204030204" pitchFamily="34" charset="0"/>
                        </a:rPr>
                        <a:t>2x5 HDR #2 (PPV)</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6E0B4"/>
                    </a:solidFill>
                  </a:tcPr>
                </a:tc>
                <a:tc rowSpan="2">
                  <a:txBody>
                    <a:bodyPr/>
                    <a:lstStyle/>
                    <a:p>
                      <a:pPr algn="ctr" fontAlgn="ctr"/>
                      <a:r>
                        <a:rPr lang="en-US" sz="1200" b="0" i="0" u="none" strike="noStrike">
                          <a:solidFill>
                            <a:srgbClr val="000000"/>
                          </a:solidFill>
                          <a:effectLst/>
                          <a:latin typeface="Calibri" panose="020F0502020204030204" pitchFamily="34" charset="0"/>
                        </a:rPr>
                        <a:t>J1D1</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panose="020F0502020204030204" pitchFamily="34" charset="0"/>
                        </a:rPr>
                        <a:t>FPS</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panose="020F0502020204030204" pitchFamily="34" charset="0"/>
                        </a:rPr>
                        <a:t>J1F1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rowSpan="2">
                  <a:txBody>
                    <a:bodyPr/>
                    <a:lstStyle/>
                    <a:p>
                      <a:pPr algn="ctr" fontAlgn="ctr"/>
                      <a:r>
                        <a:rPr lang="en-US" sz="1200" b="0" i="0" u="none" strike="noStrike">
                          <a:solidFill>
                            <a:srgbClr val="000000"/>
                          </a:solidFill>
                          <a:effectLst/>
                          <a:latin typeface="Calibri" panose="020F0502020204030204" pitchFamily="34" charset="0"/>
                        </a:rPr>
                        <a:t>2x5 HDR #2 (PPV)</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6E0B4"/>
                    </a:solidFill>
                  </a:tcPr>
                </a:tc>
                <a:tc rowSpan="2">
                  <a:txBody>
                    <a:bodyPr/>
                    <a:lstStyle/>
                    <a:p>
                      <a:pPr algn="ctr" fontAlgn="ctr"/>
                      <a:r>
                        <a:rPr lang="en-US" sz="1200" b="0" i="0" u="none" strike="noStrike">
                          <a:solidFill>
                            <a:srgbClr val="000000"/>
                          </a:solidFill>
                          <a:effectLst/>
                          <a:latin typeface="Calibri" panose="020F0502020204030204" pitchFamily="34" charset="0"/>
                        </a:rPr>
                        <a:t>J1D1</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6E0B4"/>
                    </a:solidFill>
                  </a:tcPr>
                </a:tc>
                <a:extLst>
                  <a:ext uri="{0D108BD9-81ED-4DB2-BD59-A6C34878D82A}">
                    <a16:rowId xmlns:a16="http://schemas.microsoft.com/office/drawing/2014/main" val="2120737275"/>
                  </a:ext>
                </a:extLst>
              </a:tr>
              <a:tr h="91762">
                <a:tc gridSpan="2" vMerge="1">
                  <a:txBody>
                    <a:bodyPr/>
                    <a:lstStyle/>
                    <a:p>
                      <a:endParaRPr lang="en-US"/>
                    </a:p>
                  </a:txBody>
                  <a:tcPr/>
                </a:tc>
                <a:tc hMerge="1" vMerge="1">
                  <a:txBody>
                    <a:bodyPr/>
                    <a:lstStyle/>
                    <a:p>
                      <a:endParaRPr lang="en-US"/>
                    </a:p>
                  </a:txBody>
                  <a:tcPr/>
                </a:tc>
                <a:tc>
                  <a:txBody>
                    <a:bodyPr/>
                    <a:lstStyle/>
                    <a:p>
                      <a:pPr algn="ctr" fontAlgn="ctr"/>
                      <a:r>
                        <a:rPr lang="en-US" sz="1200" b="1" i="0" u="none" strike="noStrike">
                          <a:solidFill>
                            <a:srgbClr val="000000"/>
                          </a:solidFill>
                          <a:effectLst/>
                          <a:latin typeface="Calibri" panose="020F0502020204030204" pitchFamily="34" charset="0"/>
                        </a:rPr>
                        <a:t>P8</a:t>
                      </a:r>
                    </a:p>
                  </a:txBody>
                  <a:tcPr marL="0" marR="0" marT="0" marB="0" anchor="ctr">
                    <a:lnL w="63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Calibri" panose="020F0502020204030204" pitchFamily="34" charset="0"/>
                        </a:rPr>
                        <a:t>M.2 WLAN</a:t>
                      </a:r>
                    </a:p>
                    <a:p>
                      <a:pPr algn="ctr" fontAlgn="ctr"/>
                      <a:r>
                        <a:rPr lang="en-US" sz="1200" b="0" i="0" u="none" strike="noStrike">
                          <a:solidFill>
                            <a:srgbClr val="000000"/>
                          </a:solidFill>
                          <a:effectLst/>
                          <a:latin typeface="Calibri" panose="020F0502020204030204" pitchFamily="34" charset="0"/>
                        </a:rPr>
                        <a:t> Key-E</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panose="020F0502020204030204" pitchFamily="34" charset="0"/>
                        </a:rPr>
                        <a:t>J2G2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6E0B4"/>
                    </a:solidFill>
                  </a:tcPr>
                </a:tc>
                <a:tc vMerge="1">
                  <a:txBody>
                    <a:bodyPr/>
                    <a:lstStyle/>
                    <a:p>
                      <a:endParaRPr lang="en-US"/>
                    </a:p>
                  </a:txBody>
                  <a:tcPr/>
                </a:tc>
                <a:tc vMerge="1">
                  <a:txBody>
                    <a:bodyPr/>
                    <a:lstStyle/>
                    <a:p>
                      <a:endParaRPr lang="en-US"/>
                    </a:p>
                  </a:txBody>
                  <a:tcPr/>
                </a:tc>
                <a:tc>
                  <a:txBody>
                    <a:bodyPr/>
                    <a:lstStyle/>
                    <a:p>
                      <a:pPr algn="ctr" fontAlgn="ctr"/>
                      <a:r>
                        <a:rPr lang="en-US" sz="1200" b="0" i="0" u="none" strike="noStrike">
                          <a:solidFill>
                            <a:srgbClr val="000000"/>
                          </a:solidFill>
                          <a:effectLst/>
                          <a:latin typeface="Calibri" panose="020F0502020204030204" pitchFamily="34" charset="0"/>
                        </a:rPr>
                        <a:t>M.2 WLAN</a:t>
                      </a:r>
                    </a:p>
                    <a:p>
                      <a:pPr algn="ctr" fontAlgn="ctr"/>
                      <a:r>
                        <a:rPr lang="en-US" sz="1200" b="0" i="0" u="none" strike="noStrike">
                          <a:solidFill>
                            <a:srgbClr val="000000"/>
                          </a:solidFill>
                          <a:effectLst/>
                          <a:latin typeface="Calibri" panose="020F0502020204030204" pitchFamily="34" charset="0"/>
                        </a:rPr>
                        <a:t> Key-E</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panose="020F0502020204030204" pitchFamily="34" charset="0"/>
                        </a:rPr>
                        <a:t>J2G2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6E0B4"/>
                    </a:solidFill>
                  </a:tcPr>
                </a:tc>
                <a:tc vMerge="1">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T w="63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6E0B4"/>
                    </a:solidFill>
                  </a:tcPr>
                </a:tc>
                <a:tc vMerge="1">
                  <a:txBody>
                    <a:bodyPr/>
                    <a:lstStyle/>
                    <a:p>
                      <a:endParaRPr lang="en-US"/>
                    </a:p>
                  </a:txBody>
                  <a:tcPr/>
                </a:tc>
                <a:extLst>
                  <a:ext uri="{0D108BD9-81ED-4DB2-BD59-A6C34878D82A}">
                    <a16:rowId xmlns:a16="http://schemas.microsoft.com/office/drawing/2014/main" val="3570204700"/>
                  </a:ext>
                </a:extLst>
              </a:tr>
            </a:tbl>
          </a:graphicData>
        </a:graphic>
      </p:graphicFrame>
      <p:graphicFrame>
        <p:nvGraphicFramePr>
          <p:cNvPr id="8" name="Table 7">
            <a:extLst>
              <a:ext uri="{FF2B5EF4-FFF2-40B4-BE49-F238E27FC236}">
                <a16:creationId xmlns:a16="http://schemas.microsoft.com/office/drawing/2014/main" id="{15725CE8-F059-4F33-23E4-0811DD8C4BC3}"/>
              </a:ext>
            </a:extLst>
          </p:cNvPr>
          <p:cNvGraphicFramePr>
            <a:graphicFrameLocks noGrp="1"/>
          </p:cNvGraphicFramePr>
          <p:nvPr>
            <p:extLst>
              <p:ext uri="{D42A27DB-BD31-4B8C-83A1-F6EECF244321}">
                <p14:modId xmlns:p14="http://schemas.microsoft.com/office/powerpoint/2010/main" val="2304982505"/>
              </p:ext>
            </p:extLst>
          </p:nvPr>
        </p:nvGraphicFramePr>
        <p:xfrm>
          <a:off x="9309011" y="6447275"/>
          <a:ext cx="1606639" cy="365760"/>
        </p:xfrm>
        <a:graphic>
          <a:graphicData uri="http://schemas.openxmlformats.org/drawingml/2006/table">
            <a:tbl>
              <a:tblPr/>
              <a:tblGrid>
                <a:gridCol w="1606639">
                  <a:extLst>
                    <a:ext uri="{9D8B030D-6E8A-4147-A177-3AD203B41FA5}">
                      <a16:colId xmlns:a16="http://schemas.microsoft.com/office/drawing/2014/main" val="3936018383"/>
                    </a:ext>
                  </a:extLst>
                </a:gridCol>
              </a:tblGrid>
              <a:tr h="137160">
                <a:tc>
                  <a:txBody>
                    <a:bodyPr/>
                    <a:lstStyle/>
                    <a:p>
                      <a:pPr algn="ctr" fontAlgn="ctr"/>
                      <a:r>
                        <a:rPr lang="en-US" sz="1200" b="0" i="0" u="none" strike="noStrike">
                          <a:solidFill>
                            <a:srgbClr val="000000"/>
                          </a:solidFill>
                          <a:effectLst/>
                          <a:latin typeface="Calibri" panose="020F0502020204030204" pitchFamily="34" charset="0"/>
                        </a:rPr>
                        <a:t>TOP PLACEMENT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2960104602"/>
                  </a:ext>
                </a:extLst>
              </a:tr>
              <a:tr h="137160">
                <a:tc>
                  <a:txBody>
                    <a:bodyPr/>
                    <a:lstStyle/>
                    <a:p>
                      <a:pPr algn="ctr" fontAlgn="ctr"/>
                      <a:r>
                        <a:rPr lang="en-US" sz="1200" b="0" i="0" u="none" strike="noStrike">
                          <a:solidFill>
                            <a:srgbClr val="000000"/>
                          </a:solidFill>
                          <a:effectLst/>
                          <a:latin typeface="Calibri" panose="020F0502020204030204" pitchFamily="34" charset="0"/>
                        </a:rPr>
                        <a:t>BOTTOM PLACEMENT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1545813389"/>
                  </a:ext>
                </a:extLst>
              </a:tr>
            </a:tbl>
          </a:graphicData>
        </a:graphic>
      </p:graphicFrame>
      <p:pic>
        <p:nvPicPr>
          <p:cNvPr id="2" name="Picture 1">
            <a:extLst>
              <a:ext uri="{FF2B5EF4-FFF2-40B4-BE49-F238E27FC236}">
                <a16:creationId xmlns:a16="http://schemas.microsoft.com/office/drawing/2014/main" id="{7E2F6578-C4BA-5BB1-5485-88BD6EEFDFB4}"/>
              </a:ext>
            </a:extLst>
          </p:cNvPr>
          <p:cNvPicPr>
            <a:picLocks noChangeAspect="1"/>
          </p:cNvPicPr>
          <p:nvPr/>
        </p:nvPicPr>
        <p:blipFill>
          <a:blip r:embed="rId3"/>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37719168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87639"/>
            <a:ext cx="10972800" cy="1143000"/>
          </a:xfrm>
        </p:spPr>
        <p:txBody>
          <a:bodyPr/>
          <a:lstStyle/>
          <a:p>
            <a:pPr algn="r"/>
            <a:r>
              <a:rPr lang="en-US" sz="4500" b="1">
                <a:solidFill>
                  <a:schemeClr val="accent4">
                    <a:lumMod val="75000"/>
                  </a:schemeClr>
                </a:solidFill>
              </a:rPr>
              <a:t>STORAGE</a:t>
            </a:r>
          </a:p>
        </p:txBody>
      </p:sp>
      <p:sp>
        <p:nvSpPr>
          <p:cNvPr id="4" name="TextBox 3">
            <a:extLst>
              <a:ext uri="{FF2B5EF4-FFF2-40B4-BE49-F238E27FC236}">
                <a16:creationId xmlns:a16="http://schemas.microsoft.com/office/drawing/2014/main" id="{E5A9DFF6-CFB9-F21A-3AEE-BA26D4171056}"/>
              </a:ext>
            </a:extLst>
          </p:cNvPr>
          <p:cNvSpPr txBox="1"/>
          <p:nvPr/>
        </p:nvSpPr>
        <p:spPr>
          <a:xfrm>
            <a:off x="8121445" y="5971452"/>
            <a:ext cx="3605735"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a:solidFill>
                  <a:schemeClr val="tx2"/>
                </a:solidFill>
              </a:rPr>
              <a:t>Li, Kok Wai Ryan</a:t>
            </a:r>
          </a:p>
        </p:txBody>
      </p:sp>
      <p:pic>
        <p:nvPicPr>
          <p:cNvPr id="3" name="Picture 2">
            <a:extLst>
              <a:ext uri="{FF2B5EF4-FFF2-40B4-BE49-F238E27FC236}">
                <a16:creationId xmlns:a16="http://schemas.microsoft.com/office/drawing/2014/main" id="{10B35A95-5DE2-EBC2-869F-2057623F06B8}"/>
              </a:ext>
            </a:extLst>
          </p:cNvPr>
          <p:cNvPicPr>
            <a:picLocks noChangeAspect="1"/>
          </p:cNvPicPr>
          <p:nvPr/>
        </p:nvPicPr>
        <p:blipFill>
          <a:blip r:embed="rId2"/>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40764053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C2EFC5B-1E0C-4798-BBBC-BB45250351BC}"/>
              </a:ext>
            </a:extLst>
          </p:cNvPr>
          <p:cNvSpPr txBox="1">
            <a:spLocks/>
          </p:cNvSpPr>
          <p:nvPr/>
        </p:nvSpPr>
        <p:spPr>
          <a:xfrm>
            <a:off x="391632" y="107863"/>
            <a:ext cx="11228868"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algn="ctr"/>
            <a:r>
              <a:rPr lang="en-US"/>
              <a:t>WCL DDR5 SODIMM RVP – Storage support</a:t>
            </a:r>
          </a:p>
        </p:txBody>
      </p:sp>
      <p:pic>
        <p:nvPicPr>
          <p:cNvPr id="2" name="Picture 1">
            <a:extLst>
              <a:ext uri="{FF2B5EF4-FFF2-40B4-BE49-F238E27FC236}">
                <a16:creationId xmlns:a16="http://schemas.microsoft.com/office/drawing/2014/main" id="{5C0B9EEB-5035-5507-A525-9E78434AFFF3}"/>
              </a:ext>
            </a:extLst>
          </p:cNvPr>
          <p:cNvPicPr>
            <a:picLocks noChangeAspect="1"/>
          </p:cNvPicPr>
          <p:nvPr/>
        </p:nvPicPr>
        <p:blipFill>
          <a:blip r:embed="rId3"/>
          <a:stretch>
            <a:fillRect/>
          </a:stretch>
        </p:blipFill>
        <p:spPr>
          <a:xfrm>
            <a:off x="3235003" y="6409189"/>
            <a:ext cx="930867" cy="448811"/>
          </a:xfrm>
          <a:prstGeom prst="rect">
            <a:avLst/>
          </a:prstGeom>
        </p:spPr>
      </p:pic>
      <p:pic>
        <p:nvPicPr>
          <p:cNvPr id="8" name="Picture 7">
            <a:extLst>
              <a:ext uri="{FF2B5EF4-FFF2-40B4-BE49-F238E27FC236}">
                <a16:creationId xmlns:a16="http://schemas.microsoft.com/office/drawing/2014/main" id="{FF89958E-F3CC-AC72-004B-9D99898FD7C9}"/>
              </a:ext>
            </a:extLst>
          </p:cNvPr>
          <p:cNvPicPr>
            <a:picLocks noChangeAspect="1"/>
          </p:cNvPicPr>
          <p:nvPr/>
        </p:nvPicPr>
        <p:blipFill>
          <a:blip r:embed="rId4"/>
          <a:stretch>
            <a:fillRect/>
          </a:stretch>
        </p:blipFill>
        <p:spPr>
          <a:xfrm>
            <a:off x="2293457" y="966553"/>
            <a:ext cx="7425218" cy="54426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52074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2B901D-3733-C19A-A00C-01F41802587D}"/>
              </a:ext>
            </a:extLst>
          </p:cNvPr>
          <p:cNvPicPr>
            <a:picLocks noChangeAspect="1"/>
          </p:cNvPicPr>
          <p:nvPr/>
        </p:nvPicPr>
        <p:blipFill>
          <a:blip r:embed="rId3"/>
          <a:stretch>
            <a:fillRect/>
          </a:stretch>
        </p:blipFill>
        <p:spPr>
          <a:xfrm>
            <a:off x="3235003" y="6409189"/>
            <a:ext cx="930867" cy="448811"/>
          </a:xfrm>
          <a:prstGeom prst="rect">
            <a:avLst/>
          </a:prstGeom>
        </p:spPr>
      </p:pic>
      <p:sp>
        <p:nvSpPr>
          <p:cNvPr id="3" name="Rectangle 2">
            <a:extLst>
              <a:ext uri="{FF2B5EF4-FFF2-40B4-BE49-F238E27FC236}">
                <a16:creationId xmlns:a16="http://schemas.microsoft.com/office/drawing/2014/main" id="{C4F1F047-1B6A-4395-8C9B-6C982BC395E9}"/>
              </a:ext>
            </a:extLst>
          </p:cNvPr>
          <p:cNvSpPr>
            <a:spLocks noChangeArrowheads="1"/>
          </p:cNvSpPr>
          <p:nvPr/>
        </p:nvSpPr>
        <p:spPr bwMode="auto">
          <a:xfrm>
            <a:off x="1" y="100960"/>
            <a:ext cx="246286"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IN" sz="3200"/>
          </a:p>
        </p:txBody>
      </p:sp>
      <p:sp>
        <p:nvSpPr>
          <p:cNvPr id="7" name="Title 1">
            <a:extLst>
              <a:ext uri="{FF2B5EF4-FFF2-40B4-BE49-F238E27FC236}">
                <a16:creationId xmlns:a16="http://schemas.microsoft.com/office/drawing/2014/main" id="{8C2EFC5B-1E0C-4798-BBBC-BB45250351BC}"/>
              </a:ext>
            </a:extLst>
          </p:cNvPr>
          <p:cNvSpPr txBox="1">
            <a:spLocks/>
          </p:cNvSpPr>
          <p:nvPr/>
        </p:nvSpPr>
        <p:spPr>
          <a:xfrm>
            <a:off x="391632" y="107863"/>
            <a:ext cx="11228868"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algn="ctr"/>
            <a:r>
              <a:rPr lang="en-US"/>
              <a:t>WCL LP5x RVP – Storage support</a:t>
            </a:r>
          </a:p>
        </p:txBody>
      </p:sp>
      <p:pic>
        <p:nvPicPr>
          <p:cNvPr id="4" name="Picture 3">
            <a:extLst>
              <a:ext uri="{FF2B5EF4-FFF2-40B4-BE49-F238E27FC236}">
                <a16:creationId xmlns:a16="http://schemas.microsoft.com/office/drawing/2014/main" id="{B6279531-0E88-A1EF-DE33-3877835D2F3D}"/>
              </a:ext>
            </a:extLst>
          </p:cNvPr>
          <p:cNvPicPr>
            <a:picLocks noChangeAspect="1"/>
          </p:cNvPicPr>
          <p:nvPr/>
        </p:nvPicPr>
        <p:blipFill>
          <a:blip r:embed="rId4"/>
          <a:stretch>
            <a:fillRect/>
          </a:stretch>
        </p:blipFill>
        <p:spPr>
          <a:xfrm>
            <a:off x="2356957" y="966553"/>
            <a:ext cx="7298218" cy="54426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4325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87639"/>
            <a:ext cx="10972800" cy="1143000"/>
          </a:xfrm>
        </p:spPr>
        <p:txBody>
          <a:bodyPr/>
          <a:lstStyle/>
          <a:p>
            <a:pPr algn="r"/>
            <a:r>
              <a:rPr lang="en-US" sz="4500" b="1">
                <a:solidFill>
                  <a:schemeClr val="accent4">
                    <a:lumMod val="75000"/>
                  </a:schemeClr>
                </a:solidFill>
              </a:rPr>
              <a:t>UFS</a:t>
            </a:r>
          </a:p>
        </p:txBody>
      </p:sp>
      <p:sp>
        <p:nvSpPr>
          <p:cNvPr id="4" name="TextBox 3">
            <a:extLst>
              <a:ext uri="{FF2B5EF4-FFF2-40B4-BE49-F238E27FC236}">
                <a16:creationId xmlns:a16="http://schemas.microsoft.com/office/drawing/2014/main" id="{4F2CCCA7-320F-74B1-500C-0ED835B6256B}"/>
              </a:ext>
            </a:extLst>
          </p:cNvPr>
          <p:cNvSpPr txBox="1"/>
          <p:nvPr/>
        </p:nvSpPr>
        <p:spPr>
          <a:xfrm>
            <a:off x="8121445" y="5971452"/>
            <a:ext cx="3605735"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a:solidFill>
                  <a:schemeClr val="tx2"/>
                </a:solidFill>
              </a:rPr>
              <a:t>Li, Kok Wai Ryan</a:t>
            </a:r>
          </a:p>
        </p:txBody>
      </p:sp>
      <p:pic>
        <p:nvPicPr>
          <p:cNvPr id="3" name="Picture 2">
            <a:extLst>
              <a:ext uri="{FF2B5EF4-FFF2-40B4-BE49-F238E27FC236}">
                <a16:creationId xmlns:a16="http://schemas.microsoft.com/office/drawing/2014/main" id="{C722B246-F158-03CE-9CFC-9DE042F1B8C4}"/>
              </a:ext>
            </a:extLst>
          </p:cNvPr>
          <p:cNvPicPr>
            <a:picLocks noChangeAspect="1"/>
          </p:cNvPicPr>
          <p:nvPr/>
        </p:nvPicPr>
        <p:blipFill>
          <a:blip r:embed="rId2"/>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32842663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FEBB6CC-89C2-4CF4-AC97-951FA4CC87A1}"/>
              </a:ext>
            </a:extLst>
          </p:cNvPr>
          <p:cNvSpPr txBox="1">
            <a:spLocks/>
          </p:cNvSpPr>
          <p:nvPr/>
        </p:nvSpPr>
        <p:spPr>
          <a:xfrm>
            <a:off x="391632" y="1114234"/>
            <a:ext cx="11010900" cy="4998176"/>
          </a:xfrm>
          <a:prstGeom prst="rect">
            <a:avLst/>
          </a:prstGeom>
        </p:spPr>
        <p:txBody>
          <a:bodyPr lIns="91440" tIns="45720" rIns="91440" bIns="45720" anchor="t"/>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27965" indent="-227965" defTabSz="609570" hangingPunct="1">
              <a:buFont typeface="Arial" panose="020B0604020202020204" pitchFamily="34" charset="0"/>
              <a:buChar char="•"/>
            </a:pPr>
            <a:r>
              <a:rPr lang="en-US" sz="2000">
                <a:latin typeface="Intel Clear Light"/>
                <a:ea typeface="Intel Clear Light"/>
                <a:cs typeface="Intel Clear"/>
              </a:rPr>
              <a:t>WCL RVP supports UFS3.1 interface on RVP1 and RVP2 SKUs.</a:t>
            </a:r>
            <a:endParaRPr lang="en-US">
              <a:latin typeface="Intel Clear Light"/>
              <a:ea typeface="Intel Clear Light"/>
              <a:cs typeface="Intel Clear"/>
            </a:endParaRPr>
          </a:p>
          <a:p>
            <a:pPr marL="227965" indent="-227965" defTabSz="609570" hangingPunct="1">
              <a:buFont typeface="Arial" panose="020B0604020202020204" pitchFamily="34" charset="0"/>
              <a:buChar char="•"/>
            </a:pPr>
            <a:r>
              <a:rPr lang="en-US" sz="2000">
                <a:latin typeface="Intel Clear Light"/>
                <a:ea typeface="Intel Clear Light"/>
                <a:cs typeface="Intel Clear"/>
              </a:rPr>
              <a:t>WCL RVP1 DDR5 SKU support UFS interface in Combo mode with M.2 SSD Gen4 as rework option. Combo mode not support on RVP2.</a:t>
            </a:r>
          </a:p>
          <a:p>
            <a:pPr marL="227965" indent="-227965" defTabSz="609570" hangingPunct="1">
              <a:buFont typeface="Arial" panose="020B0604020202020204" pitchFamily="34" charset="0"/>
              <a:buChar char="•"/>
            </a:pPr>
            <a:r>
              <a:rPr lang="en-US" sz="2000">
                <a:latin typeface="Intel Clear Light"/>
                <a:ea typeface="Intel Clear Light"/>
                <a:cs typeface="Intel Clear"/>
              </a:rPr>
              <a:t>The RVP supports only M.2 UFS3.1 Fab3 AIC. No other AICs are supported.</a:t>
            </a:r>
          </a:p>
          <a:p>
            <a:pPr marL="0" indent="0" defTabSz="609570" hangingPunct="1">
              <a:buNone/>
            </a:pPr>
            <a:endParaRPr lang="en-US" sz="2000">
              <a:cs typeface="Intel Clear" panose="020B0604020203020204" pitchFamily="34" charset="0"/>
            </a:endParaRPr>
          </a:p>
          <a:p>
            <a:pPr marL="0" indent="0" defTabSz="609570" hangingPunct="1">
              <a:buNone/>
            </a:pPr>
            <a:endParaRPr lang="en-US" sz="2000">
              <a:cs typeface="Intel Clear" panose="020B0604020203020204" pitchFamily="34" charset="0"/>
            </a:endParaRPr>
          </a:p>
          <a:p>
            <a:pPr marL="227965" indent="-227965" defTabSz="609570" hangingPunct="1">
              <a:buFont typeface="Arial" panose="020B0604020202020204" pitchFamily="34" charset="0"/>
              <a:buChar char="•"/>
            </a:pPr>
            <a:r>
              <a:rPr lang="en-US" sz="2000">
                <a:latin typeface="Intel Clear Light"/>
                <a:ea typeface="Intel Clear Light"/>
                <a:cs typeface="Intel Clear"/>
              </a:rPr>
              <a:t>The M.2 UFS3.1 Fab3 AIC uses 256GB UFS3.1 device as below:</a:t>
            </a:r>
          </a:p>
          <a:p>
            <a:pPr marL="743585" lvl="2" indent="-285750" defTabSz="609570" hangingPunct="1">
              <a:buFont typeface="+mj-lt"/>
              <a:buAutoNum type="romanUcPeriod"/>
            </a:pPr>
            <a:r>
              <a:rPr lang="en-US">
                <a:latin typeface="Intel Clear Light"/>
                <a:ea typeface="Intel Clear Light"/>
                <a:cs typeface="Intel Clear"/>
              </a:rPr>
              <a:t>SK Hynix (MPN: HN8T15DEHKX075)</a:t>
            </a:r>
          </a:p>
          <a:p>
            <a:pPr marL="743585" lvl="2" indent="-285750" defTabSz="609570" hangingPunct="1">
              <a:buFont typeface="+mj-lt"/>
              <a:buAutoNum type="romanUcPeriod"/>
            </a:pPr>
            <a:r>
              <a:rPr lang="en-US">
                <a:latin typeface="Intel Clear Light"/>
                <a:ea typeface="Intel Clear Light"/>
                <a:cs typeface="Intel Clear"/>
              </a:rPr>
              <a:t>Samsung (MPN: KLUEG8UHGC-B0E1)</a:t>
            </a:r>
            <a:endParaRPr lang="en-US" sz="2000">
              <a:latin typeface="Intel Clear Light"/>
              <a:ea typeface="Intel Clear Light"/>
              <a:cs typeface="Intel Clear"/>
            </a:endParaRPr>
          </a:p>
          <a:p>
            <a:pPr marL="425450" indent="-342900" defTabSz="609570">
              <a:buFont typeface="Wingdings" panose="05000000000000000000" pitchFamily="2" charset="2"/>
              <a:buChar char="ü"/>
            </a:pPr>
            <a:r>
              <a:rPr lang="en-US" sz="2000">
                <a:latin typeface="Intel Clear Light"/>
                <a:ea typeface="Intel Clear Light"/>
                <a:cs typeface="Intel Clear"/>
              </a:rPr>
              <a:t>WIKI for UFS provisioning:  </a:t>
            </a:r>
            <a:r>
              <a:rPr lang="en-US" sz="1600">
                <a:latin typeface="Intel Clear Light"/>
                <a:ea typeface="Intel Clear Light"/>
                <a:cs typeface="Intel Clear Light"/>
                <a:hlinkClick r:id="rId3"/>
              </a:rPr>
              <a:t>https://wiki.ith.intel.com/display/DebugEncyclopedia/UFS+Card+Provisioning</a:t>
            </a:r>
            <a:endParaRPr lang="en-US" sz="2000">
              <a:latin typeface="Intel Clear Light"/>
              <a:ea typeface="Intel Clear Light"/>
              <a:cs typeface="Intel Clear Light"/>
            </a:endParaRPr>
          </a:p>
          <a:p>
            <a:pPr defTabSz="609570" hangingPunct="1">
              <a:buFont typeface="Arial" panose="020B0604020202020204" pitchFamily="34" charset="0"/>
              <a:buChar char="•"/>
            </a:pPr>
            <a:r>
              <a:rPr lang="en-US" sz="2000">
                <a:latin typeface="Intel Clear Light"/>
                <a:ea typeface="Intel Clear Light"/>
                <a:cs typeface="Intel Clear"/>
              </a:rPr>
              <a:t>WCL RVP will no longer support Littlemount AIC.</a:t>
            </a:r>
          </a:p>
          <a:p>
            <a:pPr marL="227965" indent="-227965" defTabSz="609570" hangingPunct="1">
              <a:buFont typeface="Arial" panose="020B0604020202020204" pitchFamily="34" charset="0"/>
              <a:buChar char="•"/>
            </a:pPr>
            <a:endParaRPr lang="en-US" sz="2000">
              <a:cs typeface="Intel Clear" panose="020B0604020203020204" pitchFamily="34" charset="0"/>
            </a:endParaRPr>
          </a:p>
          <a:p>
            <a:pPr marL="227965" indent="-227965" defTabSz="609570" hangingPunct="1">
              <a:buFont typeface="Arial" panose="020B0604020202020204" pitchFamily="34" charset="0"/>
              <a:buChar char="•"/>
            </a:pPr>
            <a:endParaRPr lang="en-US" sz="2000">
              <a:cs typeface="Intel Clear" panose="020B0604020203020204" pitchFamily="34" charset="0"/>
            </a:endParaRPr>
          </a:p>
        </p:txBody>
      </p:sp>
      <p:sp>
        <p:nvSpPr>
          <p:cNvPr id="12" name="Title 1">
            <a:extLst>
              <a:ext uri="{FF2B5EF4-FFF2-40B4-BE49-F238E27FC236}">
                <a16:creationId xmlns:a16="http://schemas.microsoft.com/office/drawing/2014/main" id="{86B28CE7-7398-4413-BF10-E86E1C9087BF}"/>
              </a:ext>
            </a:extLst>
          </p:cNvPr>
          <p:cNvSpPr txBox="1">
            <a:spLocks/>
          </p:cNvSpPr>
          <p:nvPr/>
        </p:nvSpPr>
        <p:spPr>
          <a:xfrm>
            <a:off x="391632" y="107863"/>
            <a:ext cx="11228868"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a:t>WCL RVP – UFS Support</a:t>
            </a:r>
          </a:p>
        </p:txBody>
      </p:sp>
      <p:graphicFrame>
        <p:nvGraphicFramePr>
          <p:cNvPr id="2" name="Table 1">
            <a:extLst>
              <a:ext uri="{FF2B5EF4-FFF2-40B4-BE49-F238E27FC236}">
                <a16:creationId xmlns:a16="http://schemas.microsoft.com/office/drawing/2014/main" id="{1717A7D6-0B46-A775-39D0-0BFF607F4E02}"/>
              </a:ext>
            </a:extLst>
          </p:cNvPr>
          <p:cNvGraphicFramePr>
            <a:graphicFrameLocks noGrp="1"/>
          </p:cNvGraphicFramePr>
          <p:nvPr>
            <p:extLst>
              <p:ext uri="{D42A27DB-BD31-4B8C-83A1-F6EECF244321}">
                <p14:modId xmlns:p14="http://schemas.microsoft.com/office/powerpoint/2010/main" val="486527247"/>
              </p:ext>
            </p:extLst>
          </p:nvPr>
        </p:nvGraphicFramePr>
        <p:xfrm>
          <a:off x="4165870" y="2790362"/>
          <a:ext cx="3347556" cy="822960"/>
        </p:xfrm>
        <a:graphic>
          <a:graphicData uri="http://schemas.openxmlformats.org/drawingml/2006/table">
            <a:tbl>
              <a:tblPr firstRow="1" bandRow="1">
                <a:tableStyleId>{5940675A-B579-460E-94D1-54222C63F5DA}</a:tableStyleId>
              </a:tblPr>
              <a:tblGrid>
                <a:gridCol w="1604821">
                  <a:extLst>
                    <a:ext uri="{9D8B030D-6E8A-4147-A177-3AD203B41FA5}">
                      <a16:colId xmlns:a16="http://schemas.microsoft.com/office/drawing/2014/main" val="3655235781"/>
                    </a:ext>
                  </a:extLst>
                </a:gridCol>
                <a:gridCol w="1742735">
                  <a:extLst>
                    <a:ext uri="{9D8B030D-6E8A-4147-A177-3AD203B41FA5}">
                      <a16:colId xmlns:a16="http://schemas.microsoft.com/office/drawing/2014/main" val="1561736752"/>
                    </a:ext>
                  </a:extLst>
                </a:gridCol>
              </a:tblGrid>
              <a:tr h="0">
                <a:tc>
                  <a:txBody>
                    <a:bodyPr/>
                    <a:lstStyle/>
                    <a:p>
                      <a:pPr algn="ctr"/>
                      <a:r>
                        <a:rPr lang="en-US" sz="1400" b="1">
                          <a:solidFill>
                            <a:schemeClr val="bg1"/>
                          </a:solidFill>
                        </a:rPr>
                        <a:t>T3 DDR5 RVP1</a:t>
                      </a:r>
                    </a:p>
                  </a:txBody>
                  <a:tcPr>
                    <a:solidFill>
                      <a:schemeClr val="tx2"/>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400" b="1">
                          <a:solidFill>
                            <a:schemeClr val="bg1"/>
                          </a:solidFill>
                        </a:rPr>
                        <a:t>T3 LP5x RVP2</a:t>
                      </a:r>
                    </a:p>
                  </a:txBody>
                  <a:tcPr>
                    <a:solidFill>
                      <a:schemeClr val="tx2"/>
                    </a:solidFill>
                  </a:tcPr>
                </a:tc>
                <a:extLst>
                  <a:ext uri="{0D108BD9-81ED-4DB2-BD59-A6C34878D82A}">
                    <a16:rowId xmlns:a16="http://schemas.microsoft.com/office/drawing/2014/main" val="95735306"/>
                  </a:ext>
                </a:extLst>
              </a:tr>
              <a:tr h="370840">
                <a:tc>
                  <a:txBody>
                    <a:bodyPr/>
                    <a:lstStyle/>
                    <a:p>
                      <a:pPr algn="ctr"/>
                      <a:r>
                        <a:rPr lang="en-US" sz="1400">
                          <a:cs typeface="Intel Clear" panose="020B0604020203020204" pitchFamily="34" charset="0"/>
                        </a:rPr>
                        <a:t>M.2 UFS3.1 Fab3 AIC</a:t>
                      </a:r>
                      <a:endParaRPr lang="en-US" sz="1400"/>
                    </a:p>
                  </a:txBody>
                  <a:tcPr/>
                </a:tc>
                <a:tc>
                  <a:txBody>
                    <a:bodyPr/>
                    <a:lstStyle/>
                    <a:p>
                      <a:pPr algn="ctr"/>
                      <a:r>
                        <a:rPr lang="en-US" sz="1400">
                          <a:cs typeface="Intel Clear" panose="020B0604020203020204" pitchFamily="34" charset="0"/>
                        </a:rPr>
                        <a:t>M.2 UFS3.1 Fab3 AIC</a:t>
                      </a:r>
                      <a:endParaRPr lang="en-US" sz="1400"/>
                    </a:p>
                  </a:txBody>
                  <a:tcPr/>
                </a:tc>
                <a:extLst>
                  <a:ext uri="{0D108BD9-81ED-4DB2-BD59-A6C34878D82A}">
                    <a16:rowId xmlns:a16="http://schemas.microsoft.com/office/drawing/2014/main" val="2344706543"/>
                  </a:ext>
                </a:extLst>
              </a:tr>
            </a:tbl>
          </a:graphicData>
        </a:graphic>
      </p:graphicFrame>
      <p:pic>
        <p:nvPicPr>
          <p:cNvPr id="3" name="Picture 2">
            <a:extLst>
              <a:ext uri="{FF2B5EF4-FFF2-40B4-BE49-F238E27FC236}">
                <a16:creationId xmlns:a16="http://schemas.microsoft.com/office/drawing/2014/main" id="{FCE9697C-18A2-62F7-302E-384078DA577F}"/>
              </a:ext>
            </a:extLst>
          </p:cNvPr>
          <p:cNvPicPr>
            <a:picLocks noChangeAspect="1"/>
          </p:cNvPicPr>
          <p:nvPr/>
        </p:nvPicPr>
        <p:blipFill>
          <a:blip r:embed="rId4"/>
          <a:stretch>
            <a:fillRect/>
          </a:stretch>
        </p:blipFill>
        <p:spPr>
          <a:xfrm>
            <a:off x="3235003" y="6409189"/>
            <a:ext cx="930867" cy="448811"/>
          </a:xfrm>
          <a:prstGeom prst="rect">
            <a:avLst/>
          </a:prstGeom>
        </p:spPr>
      </p:pic>
      <p:pic>
        <p:nvPicPr>
          <p:cNvPr id="6" name="Picture 5">
            <a:extLst>
              <a:ext uri="{FF2B5EF4-FFF2-40B4-BE49-F238E27FC236}">
                <a16:creationId xmlns:a16="http://schemas.microsoft.com/office/drawing/2014/main" id="{8EE7EB8A-3722-F9BC-17E7-0B63351E2A55}"/>
              </a:ext>
            </a:extLst>
          </p:cNvPr>
          <p:cNvPicPr>
            <a:picLocks noChangeAspect="1"/>
          </p:cNvPicPr>
          <p:nvPr/>
        </p:nvPicPr>
        <p:blipFill>
          <a:blip r:embed="rId5"/>
          <a:stretch>
            <a:fillRect/>
          </a:stretch>
        </p:blipFill>
        <p:spPr>
          <a:xfrm>
            <a:off x="8511184" y="2880054"/>
            <a:ext cx="1446635" cy="1957051"/>
          </a:xfrm>
          <a:prstGeom prst="rect">
            <a:avLst/>
          </a:prstGeom>
        </p:spPr>
      </p:pic>
      <p:pic>
        <p:nvPicPr>
          <p:cNvPr id="9" name="Picture 8">
            <a:extLst>
              <a:ext uri="{FF2B5EF4-FFF2-40B4-BE49-F238E27FC236}">
                <a16:creationId xmlns:a16="http://schemas.microsoft.com/office/drawing/2014/main" id="{9B929733-A5E2-28BE-D798-F91C223F7CCD}"/>
              </a:ext>
            </a:extLst>
          </p:cNvPr>
          <p:cNvPicPr>
            <a:picLocks noChangeAspect="1"/>
          </p:cNvPicPr>
          <p:nvPr/>
        </p:nvPicPr>
        <p:blipFill>
          <a:blip r:embed="rId6"/>
          <a:stretch>
            <a:fillRect/>
          </a:stretch>
        </p:blipFill>
        <p:spPr>
          <a:xfrm>
            <a:off x="10067885" y="2880054"/>
            <a:ext cx="1444713" cy="1951538"/>
          </a:xfrm>
          <a:prstGeom prst="rect">
            <a:avLst/>
          </a:prstGeom>
        </p:spPr>
      </p:pic>
    </p:spTree>
    <p:extLst>
      <p:ext uri="{BB962C8B-B14F-4D97-AF65-F5344CB8AC3E}">
        <p14:creationId xmlns:p14="http://schemas.microsoft.com/office/powerpoint/2010/main" val="3717220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87639"/>
            <a:ext cx="10972800" cy="1143000"/>
          </a:xfrm>
        </p:spPr>
        <p:txBody>
          <a:bodyPr/>
          <a:lstStyle/>
          <a:p>
            <a:pPr algn="r"/>
            <a:r>
              <a:rPr lang="en-US" sz="4500" b="1">
                <a:solidFill>
                  <a:schemeClr val="accent4">
                    <a:lumMod val="75000"/>
                  </a:schemeClr>
                </a:solidFill>
              </a:rPr>
              <a:t>Connectivity</a:t>
            </a:r>
          </a:p>
        </p:txBody>
      </p:sp>
      <p:sp>
        <p:nvSpPr>
          <p:cNvPr id="3" name="TextBox 2">
            <a:extLst>
              <a:ext uri="{FF2B5EF4-FFF2-40B4-BE49-F238E27FC236}">
                <a16:creationId xmlns:a16="http://schemas.microsoft.com/office/drawing/2014/main" id="{C2DBDCDF-C6BB-8DD3-4D89-6FF98B3368B7}"/>
              </a:ext>
            </a:extLst>
          </p:cNvPr>
          <p:cNvSpPr txBox="1"/>
          <p:nvPr/>
        </p:nvSpPr>
        <p:spPr>
          <a:xfrm>
            <a:off x="8121445" y="5971452"/>
            <a:ext cx="3605735"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a:solidFill>
                  <a:schemeClr val="tx2"/>
                </a:solidFill>
              </a:rPr>
              <a:t>Jadhav, Aniket</a:t>
            </a:r>
          </a:p>
        </p:txBody>
      </p:sp>
      <p:pic>
        <p:nvPicPr>
          <p:cNvPr id="4" name="Picture 3">
            <a:extLst>
              <a:ext uri="{FF2B5EF4-FFF2-40B4-BE49-F238E27FC236}">
                <a16:creationId xmlns:a16="http://schemas.microsoft.com/office/drawing/2014/main" id="{F2EE1064-78CB-C0CB-DA4B-C5CCEF141F72}"/>
              </a:ext>
            </a:extLst>
          </p:cNvPr>
          <p:cNvPicPr>
            <a:picLocks noChangeAspect="1"/>
          </p:cNvPicPr>
          <p:nvPr/>
        </p:nvPicPr>
        <p:blipFill>
          <a:blip r:embed="rId2"/>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423396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87639"/>
            <a:ext cx="10972800" cy="1143000"/>
          </a:xfrm>
        </p:spPr>
        <p:txBody>
          <a:bodyPr/>
          <a:lstStyle/>
          <a:p>
            <a:pPr algn="r">
              <a:lnSpc>
                <a:spcPct val="80000"/>
              </a:lnSpc>
            </a:pPr>
            <a:r>
              <a:rPr lang="en-US" sz="4800" b="1">
                <a:solidFill>
                  <a:schemeClr val="accent4">
                    <a:lumMod val="75000"/>
                  </a:schemeClr>
                </a:solidFill>
              </a:rPr>
              <a:t>SKU Offerings</a:t>
            </a:r>
          </a:p>
        </p:txBody>
      </p:sp>
      <p:sp>
        <p:nvSpPr>
          <p:cNvPr id="3" name="TextBox 2">
            <a:extLst>
              <a:ext uri="{FF2B5EF4-FFF2-40B4-BE49-F238E27FC236}">
                <a16:creationId xmlns:a16="http://schemas.microsoft.com/office/drawing/2014/main" id="{AF1BCB3B-2617-60A8-C335-64BB9EDFC414}"/>
              </a:ext>
            </a:extLst>
          </p:cNvPr>
          <p:cNvSpPr txBox="1"/>
          <p:nvPr/>
        </p:nvSpPr>
        <p:spPr>
          <a:xfrm>
            <a:off x="7579701" y="6046838"/>
            <a:ext cx="4002699"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2438338">
              <a:lnSpc>
                <a:spcPct val="100000"/>
              </a:lnSpc>
              <a:spcBef>
                <a:spcPts val="0"/>
              </a:spcBef>
              <a:defRPr>
                <a:solidFill>
                  <a:schemeClr val="tx2"/>
                </a:solidFill>
              </a:defRPr>
            </a:lvl1pPr>
          </a:lstStyle>
          <a:p>
            <a:pPr algn="r"/>
            <a:r>
              <a:rPr lang="en-US"/>
              <a:t>Zakaria, Anas</a:t>
            </a:r>
          </a:p>
        </p:txBody>
      </p:sp>
      <p:pic>
        <p:nvPicPr>
          <p:cNvPr id="4" name="Picture 3">
            <a:extLst>
              <a:ext uri="{FF2B5EF4-FFF2-40B4-BE49-F238E27FC236}">
                <a16:creationId xmlns:a16="http://schemas.microsoft.com/office/drawing/2014/main" id="{F3D338FB-87C5-65A2-FEFE-FFADD998F414}"/>
              </a:ext>
            </a:extLst>
          </p:cNvPr>
          <p:cNvPicPr>
            <a:picLocks noChangeAspect="1"/>
          </p:cNvPicPr>
          <p:nvPr/>
        </p:nvPicPr>
        <p:blipFill>
          <a:blip r:embed="rId2"/>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731469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10" name="Rectangle 97">
            <a:extLst>
              <a:ext uri="{FF2B5EF4-FFF2-40B4-BE49-F238E27FC236}">
                <a16:creationId xmlns:a16="http://schemas.microsoft.com/office/drawing/2014/main" id="{9743691E-05BA-4BC8-9F12-2DFF4D28A6F7}"/>
              </a:ext>
            </a:extLst>
          </p:cNvPr>
          <p:cNvSpPr>
            <a:spLocks noChangeArrowheads="1"/>
          </p:cNvSpPr>
          <p:nvPr/>
        </p:nvSpPr>
        <p:spPr bwMode="auto">
          <a:xfrm>
            <a:off x="2458720" y="614765"/>
            <a:ext cx="13132457"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endParaRPr lang="en-IN" sz="3200"/>
          </a:p>
        </p:txBody>
      </p:sp>
      <p:graphicFrame>
        <p:nvGraphicFramePr>
          <p:cNvPr id="7" name="Table 6">
            <a:extLst>
              <a:ext uri="{FF2B5EF4-FFF2-40B4-BE49-F238E27FC236}">
                <a16:creationId xmlns:a16="http://schemas.microsoft.com/office/drawing/2014/main" id="{EDC03E39-8C1F-4D20-8D37-C48C608B4890}"/>
              </a:ext>
            </a:extLst>
          </p:cNvPr>
          <p:cNvGraphicFramePr>
            <a:graphicFrameLocks noGrp="1"/>
          </p:cNvGraphicFramePr>
          <p:nvPr>
            <p:extLst>
              <p:ext uri="{D42A27DB-BD31-4B8C-83A1-F6EECF244321}">
                <p14:modId xmlns:p14="http://schemas.microsoft.com/office/powerpoint/2010/main" val="2272719811"/>
              </p:ext>
            </p:extLst>
          </p:nvPr>
        </p:nvGraphicFramePr>
        <p:xfrm>
          <a:off x="703686" y="2489715"/>
          <a:ext cx="10175268" cy="2801195"/>
        </p:xfrm>
        <a:graphic>
          <a:graphicData uri="http://schemas.openxmlformats.org/drawingml/2006/table">
            <a:tbl>
              <a:tblPr/>
              <a:tblGrid>
                <a:gridCol w="3332267">
                  <a:extLst>
                    <a:ext uri="{9D8B030D-6E8A-4147-A177-3AD203B41FA5}">
                      <a16:colId xmlns:a16="http://schemas.microsoft.com/office/drawing/2014/main" val="20000"/>
                    </a:ext>
                  </a:extLst>
                </a:gridCol>
                <a:gridCol w="3627496">
                  <a:extLst>
                    <a:ext uri="{9D8B030D-6E8A-4147-A177-3AD203B41FA5}">
                      <a16:colId xmlns:a16="http://schemas.microsoft.com/office/drawing/2014/main" val="20001"/>
                    </a:ext>
                  </a:extLst>
                </a:gridCol>
                <a:gridCol w="3215505">
                  <a:extLst>
                    <a:ext uri="{9D8B030D-6E8A-4147-A177-3AD203B41FA5}">
                      <a16:colId xmlns:a16="http://schemas.microsoft.com/office/drawing/2014/main" val="1278329216"/>
                    </a:ext>
                  </a:extLst>
                </a:gridCol>
              </a:tblGrid>
              <a:tr h="446089">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Interface Name</a:t>
                      </a:r>
                      <a:endParaRPr lang="en-IN" sz="1400" b="0" i="0" u="none" strike="noStrike" cap="none" spc="0" baseline="0">
                        <a:solidFill>
                          <a:schemeClr val="bg1"/>
                        </a:solidFill>
                        <a:uFillTx/>
                        <a:latin typeface="+mn-lt"/>
                        <a:ea typeface="+mn-ea"/>
                        <a:cs typeface="+mn-cs"/>
                        <a:sym typeface="Intel Clear"/>
                      </a:endParaRP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Module Name</a:t>
                      </a:r>
                      <a:endParaRPr lang="en-IN" sz="1400" b="0" i="0" u="none" strike="noStrike" cap="none" spc="0" baseline="0">
                        <a:solidFill>
                          <a:schemeClr val="bg1"/>
                        </a:solidFill>
                        <a:uFillTx/>
                        <a:latin typeface="+mn-lt"/>
                        <a:ea typeface="+mn-ea"/>
                        <a:cs typeface="+mn-cs"/>
                        <a:sym typeface="Intel Clear"/>
                      </a:endParaRP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Remarks</a:t>
                      </a:r>
                      <a:endParaRPr lang="en-IN" sz="1400" b="0" i="0" u="none" strike="noStrike" cap="none" spc="0" baseline="0">
                        <a:solidFill>
                          <a:schemeClr val="bg1"/>
                        </a:solidFill>
                        <a:uFillTx/>
                        <a:latin typeface="+mn-lt"/>
                        <a:ea typeface="+mn-ea"/>
                        <a:cs typeface="+mn-cs"/>
                        <a:sym typeface="Intel Clear"/>
                      </a:endParaRP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1067069">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Integrated CNVIo</a:t>
                      </a:r>
                    </a:p>
                    <a:p>
                      <a:pPr marL="0" marR="0" lvl="0" indent="0" algn="ctr" defTabSz="609600" rtl="0" eaLnBrk="1" fontAlgn="ctr" latinLnBrk="0" hangingPunct="1">
                        <a:lnSpc>
                          <a:spcPct val="100000"/>
                        </a:lnSpc>
                        <a:spcBef>
                          <a:spcPts val="0"/>
                        </a:spcBef>
                        <a:spcAft>
                          <a:spcPts val="0"/>
                        </a:spcAft>
                        <a:buClrTx/>
                        <a:buSzTx/>
                        <a:buFontTx/>
                        <a:buNone/>
                        <a:tabLst/>
                        <a:defRPr/>
                      </a:pPr>
                      <a:r>
                        <a:rPr lang="en-US" sz="1200" b="0" i="0" u="none" strike="noStrike" cap="none" spc="0" baseline="0">
                          <a:solidFill>
                            <a:schemeClr val="bg1"/>
                          </a:solidFill>
                          <a:effectLst/>
                          <a:uFillTx/>
                          <a:latin typeface="+mn-lt"/>
                          <a:ea typeface="+mn-ea"/>
                          <a:cs typeface="+mn-cs"/>
                          <a:sym typeface="Intel Clear"/>
                        </a:rPr>
                        <a:t>CNVi DPHY TX/RX, Step (Wi-Fi) </a:t>
                      </a:r>
                      <a:br>
                        <a:rPr lang="en-US" sz="1200" b="0" i="0" u="none" strike="noStrike" cap="none" spc="0" baseline="0">
                          <a:solidFill>
                            <a:schemeClr val="bg1"/>
                          </a:solidFill>
                          <a:effectLst/>
                          <a:uFillTx/>
                          <a:latin typeface="+mn-lt"/>
                          <a:ea typeface="+mn-ea"/>
                          <a:cs typeface="+mn-cs"/>
                          <a:sym typeface="Intel Clear"/>
                        </a:rPr>
                      </a:br>
                      <a:r>
                        <a:rPr lang="en-US" sz="1200" b="0" i="0" u="none" strike="noStrike" cap="none" spc="0" baseline="0">
                          <a:solidFill>
                            <a:schemeClr val="bg1"/>
                          </a:solidFill>
                          <a:effectLst/>
                          <a:uFillTx/>
                          <a:latin typeface="+mn-lt"/>
                          <a:ea typeface="+mn-ea"/>
                          <a:cs typeface="+mn-cs"/>
                          <a:sym typeface="Intel Clear"/>
                        </a:rPr>
                        <a:t>BRI/RGI (BT)</a:t>
                      </a: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Spider Peak 2</a:t>
                      </a:r>
                    </a:p>
                    <a:p>
                      <a:pPr marL="0" marR="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Garfield Peak 2</a:t>
                      </a:r>
                      <a:endParaRPr lang="en-IN" sz="1400" b="0" i="0" u="none" strike="noStrike" cap="none" spc="0" baseline="0">
                        <a:solidFill>
                          <a:schemeClr val="bg2"/>
                        </a:solidFill>
                        <a:effectLst/>
                        <a:uFillTx/>
                        <a:latin typeface="+mn-lt"/>
                        <a:ea typeface="+mn-ea"/>
                        <a:cs typeface="+mn-cs"/>
                        <a:sym typeface="Intel Clear"/>
                      </a:endParaRP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M.2 Key E Socket</a:t>
                      </a:r>
                      <a:endParaRPr lang="en-IN" sz="1400" b="0" i="0" u="none" strike="noStrike" cap="none" spc="0" baseline="0">
                        <a:solidFill>
                          <a:schemeClr val="bg2"/>
                        </a:solidFill>
                        <a:effectLst/>
                        <a:uFillTx/>
                        <a:latin typeface="+mn-lt"/>
                        <a:ea typeface="+mn-ea"/>
                        <a:cs typeface="+mn-cs"/>
                        <a:sym typeface="Intel Clear"/>
                      </a:endParaRP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0144">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Discrete WLAN+BT</a:t>
                      </a:r>
                    </a:p>
                    <a:p>
                      <a:pPr marL="0" marR="0" lvl="0" indent="0" algn="ctr" defTabSz="609600" rtl="0" eaLnBrk="1" fontAlgn="ctr" latinLnBrk="0" hangingPunct="1">
                        <a:lnSpc>
                          <a:spcPct val="100000"/>
                        </a:lnSpc>
                        <a:spcBef>
                          <a:spcPts val="0"/>
                        </a:spcBef>
                        <a:spcAft>
                          <a:spcPts val="0"/>
                        </a:spcAft>
                        <a:buClrTx/>
                        <a:buSzTx/>
                        <a:buFontTx/>
                        <a:buNone/>
                        <a:tabLst/>
                        <a:defRPr/>
                      </a:pPr>
                      <a:r>
                        <a:rPr lang="en-US" sz="1200" b="0" i="0" u="none" strike="noStrike" cap="none" spc="0" baseline="0">
                          <a:solidFill>
                            <a:schemeClr val="bg1"/>
                          </a:solidFill>
                          <a:effectLst/>
                          <a:uFillTx/>
                          <a:latin typeface="+mn-lt"/>
                          <a:ea typeface="+mn-ea"/>
                          <a:cs typeface="+mn-cs"/>
                          <a:sym typeface="Intel Clear"/>
                        </a:rPr>
                        <a:t>PCIe TX/RX (Wi-Fi)</a:t>
                      </a:r>
                      <a:br>
                        <a:rPr lang="en-US" sz="1200" b="0" i="0" u="none" strike="noStrike" cap="none" spc="0" baseline="0">
                          <a:solidFill>
                            <a:schemeClr val="bg1"/>
                          </a:solidFill>
                          <a:effectLst/>
                          <a:uFillTx/>
                          <a:latin typeface="+mn-lt"/>
                          <a:ea typeface="+mn-ea"/>
                          <a:cs typeface="+mn-cs"/>
                          <a:sym typeface="Intel Clear"/>
                        </a:rPr>
                      </a:br>
                      <a:r>
                        <a:rPr lang="en-US" sz="1200" b="0" i="0" u="none" strike="noStrike" cap="none" spc="0" baseline="0">
                          <a:solidFill>
                            <a:schemeClr val="bg1"/>
                          </a:solidFill>
                          <a:effectLst/>
                          <a:uFillTx/>
                          <a:latin typeface="+mn-lt"/>
                          <a:ea typeface="+mn-ea"/>
                          <a:cs typeface="+mn-cs"/>
                          <a:sym typeface="Intel Clear"/>
                        </a:rPr>
                        <a:t>USB2.0 (BT)</a:t>
                      </a: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Gale Peak 2</a:t>
                      </a:r>
                      <a:endParaRPr lang="en-IN" sz="1400" b="0" i="0" u="none" strike="noStrike" cap="none" spc="0" baseline="0">
                        <a:solidFill>
                          <a:schemeClr val="bg2"/>
                        </a:solidFill>
                        <a:effectLst/>
                        <a:uFillTx/>
                        <a:latin typeface="+mn-lt"/>
                        <a:ea typeface="+mn-ea"/>
                        <a:cs typeface="+mn-cs"/>
                        <a:sym typeface="Intel Clear"/>
                      </a:endParaRP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M.2 Key E Socket</a:t>
                      </a:r>
                      <a:endParaRPr lang="en-IN" sz="1400" b="0" i="0" u="none" strike="noStrike" cap="none" spc="0" baseline="0">
                        <a:solidFill>
                          <a:schemeClr val="bg2"/>
                        </a:solidFill>
                        <a:effectLst/>
                        <a:uFillTx/>
                        <a:latin typeface="+mn-lt"/>
                        <a:ea typeface="+mn-ea"/>
                        <a:cs typeface="+mn-cs"/>
                        <a:sym typeface="Intel Clear"/>
                      </a:endParaRP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503187"/>
                  </a:ext>
                </a:extLst>
              </a:tr>
              <a:tr h="369870">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WWAN (Non-POR)</a:t>
                      </a:r>
                      <a:endParaRPr lang="en-IN" sz="1400" b="0" i="0" u="none" strike="noStrike" cap="none" spc="0" baseline="0">
                        <a:solidFill>
                          <a:schemeClr val="bg1"/>
                        </a:solidFill>
                        <a:uFillTx/>
                        <a:latin typeface="+mn-lt"/>
                        <a:ea typeface="+mn-ea"/>
                        <a:cs typeface="+mn-cs"/>
                        <a:sym typeface="Intel Clear"/>
                      </a:endParaRP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marL="0" marR="0" algn="ctr">
                        <a:lnSpc>
                          <a:spcPct val="107000"/>
                        </a:lnSpc>
                        <a:spcBef>
                          <a:spcPts val="0"/>
                        </a:spcBef>
                        <a:spcAft>
                          <a:spcPts val="0"/>
                        </a:spcAft>
                        <a:tabLst>
                          <a:tab pos="0" algn="l"/>
                        </a:tabLst>
                      </a:pPr>
                      <a:r>
                        <a:rPr lang="en-US" sz="1400" b="0" i="0" u="none" strike="noStrike" cap="none" spc="0" baseline="0">
                          <a:solidFill>
                            <a:schemeClr val="bg2"/>
                          </a:solidFill>
                          <a:effectLst/>
                          <a:uFillTx/>
                          <a:latin typeface="+mn-lt"/>
                          <a:ea typeface="+mn-ea"/>
                          <a:cs typeface="+mn-cs"/>
                          <a:sym typeface="Intel Clear"/>
                        </a:rPr>
                        <a:t>Maple spring FM350-GL (5G Module) </a:t>
                      </a:r>
                    </a:p>
                  </a:txBody>
                  <a:tcPr marL="68580" marR="6858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M.2 Key B Socket</a:t>
                      </a:r>
                      <a:endParaRPr lang="en-IN" sz="1400" b="0" i="0" u="none" strike="noStrike" cap="none" spc="0" baseline="0">
                        <a:solidFill>
                          <a:schemeClr val="bg2"/>
                        </a:solidFill>
                        <a:effectLst/>
                        <a:uFillTx/>
                        <a:latin typeface="+mn-lt"/>
                        <a:ea typeface="+mn-ea"/>
                        <a:cs typeface="+mn-cs"/>
                        <a:sym typeface="Intel Clear"/>
                      </a:endParaRP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6298746"/>
                  </a:ext>
                </a:extLst>
              </a:tr>
              <a:tr h="339047">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Gbe LAN</a:t>
                      </a:r>
                      <a:endParaRPr lang="en-IN" sz="1400" b="0" i="0" u="none" strike="noStrike" cap="none" spc="0" baseline="0">
                        <a:solidFill>
                          <a:schemeClr val="bg1"/>
                        </a:solidFill>
                        <a:uFillTx/>
                        <a:latin typeface="+mn-lt"/>
                        <a:ea typeface="+mn-ea"/>
                        <a:cs typeface="+mn-cs"/>
                        <a:sym typeface="Intel Clear"/>
                      </a:endParaRP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Jackson Ville (Device down)</a:t>
                      </a:r>
                      <a:endParaRPr lang="en-IN" sz="1400" b="0" i="0" u="none" strike="noStrike" cap="none" spc="0" baseline="0">
                        <a:solidFill>
                          <a:schemeClr val="bg2"/>
                        </a:solidFill>
                        <a:effectLst/>
                        <a:uFillTx/>
                        <a:latin typeface="+mn-lt"/>
                        <a:ea typeface="+mn-ea"/>
                        <a:cs typeface="+mn-cs"/>
                        <a:sym typeface="Intel Clear"/>
                      </a:endParaRP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RJ-45 Jack</a:t>
                      </a:r>
                      <a:endParaRPr lang="en-IN" sz="1400" b="0" i="0" u="none" strike="noStrike" cap="none" spc="0" baseline="0">
                        <a:solidFill>
                          <a:schemeClr val="bg2"/>
                        </a:solidFill>
                        <a:effectLst/>
                        <a:uFillTx/>
                        <a:latin typeface="+mn-lt"/>
                        <a:ea typeface="+mn-ea"/>
                        <a:cs typeface="+mn-cs"/>
                        <a:sym typeface="Intel Clear"/>
                      </a:endParaRP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9204188"/>
                  </a:ext>
                </a:extLst>
              </a:tr>
            </a:tbl>
          </a:graphicData>
        </a:graphic>
      </p:graphicFrame>
      <p:sp>
        <p:nvSpPr>
          <p:cNvPr id="8" name="Title 1">
            <a:extLst>
              <a:ext uri="{FF2B5EF4-FFF2-40B4-BE49-F238E27FC236}">
                <a16:creationId xmlns:a16="http://schemas.microsoft.com/office/drawing/2014/main" id="{B33A0657-0028-4C5E-82CD-039257A6AEDE}"/>
              </a:ext>
            </a:extLst>
          </p:cNvPr>
          <p:cNvSpPr txBox="1">
            <a:spLocks/>
          </p:cNvSpPr>
          <p:nvPr/>
        </p:nvSpPr>
        <p:spPr>
          <a:xfrm>
            <a:off x="391632" y="107863"/>
            <a:ext cx="11228868"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sz="4000" b="1"/>
              <a:t>Overview- Connectivity</a:t>
            </a:r>
            <a:endParaRPr lang="en-US"/>
          </a:p>
        </p:txBody>
      </p:sp>
      <p:sp>
        <p:nvSpPr>
          <p:cNvPr id="2" name="Content Placeholder 2">
            <a:extLst>
              <a:ext uri="{FF2B5EF4-FFF2-40B4-BE49-F238E27FC236}">
                <a16:creationId xmlns:a16="http://schemas.microsoft.com/office/drawing/2014/main" id="{2C228C6D-082D-C4F8-1AC8-0615DAB87055}"/>
              </a:ext>
            </a:extLst>
          </p:cNvPr>
          <p:cNvSpPr txBox="1">
            <a:spLocks/>
          </p:cNvSpPr>
          <p:nvPr/>
        </p:nvSpPr>
        <p:spPr>
          <a:xfrm>
            <a:off x="571500" y="832460"/>
            <a:ext cx="11010900" cy="2989957"/>
          </a:xfrm>
          <a:prstGeom prst="rect">
            <a:avLst/>
          </a:prstGeom>
        </p:spPr>
        <p:txBody>
          <a:bodyPr lIns="91440" tIns="45720" rIns="91440" bIns="45720" anchor="t"/>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27965" indent="-227965" defTabSz="609570" hangingPunct="1">
              <a:buFont typeface="Arial" panose="020B0604020202020204" pitchFamily="34" charset="0"/>
              <a:buChar char="•"/>
            </a:pPr>
            <a:r>
              <a:rPr lang="en-US" sz="2000">
                <a:latin typeface="Intel Clear Light"/>
                <a:cs typeface="Intel Clear" panose="020B0604020203020204" pitchFamily="34" charset="0"/>
              </a:rPr>
              <a:t>The WCL chipset supports Integrated Connectivity </a:t>
            </a:r>
            <a:r>
              <a:rPr lang="en-US" sz="2000" err="1">
                <a:latin typeface="Intel Clear Light"/>
                <a:cs typeface="Intel Clear" panose="020B0604020203020204" pitchFamily="34" charset="0"/>
              </a:rPr>
              <a:t>CNVio</a:t>
            </a:r>
            <a:r>
              <a:rPr lang="en-US" sz="2000">
                <a:latin typeface="Intel Clear Light"/>
                <a:cs typeface="Intel Clear" panose="020B0604020203020204" pitchFamily="34" charset="0"/>
              </a:rPr>
              <a:t> and discrete WLAN+BT</a:t>
            </a:r>
          </a:p>
          <a:p>
            <a:pPr marL="227965" indent="-227965" defTabSz="609570" hangingPunct="1">
              <a:buFont typeface="Arial" panose="020B0604020202020204" pitchFamily="34" charset="0"/>
              <a:buChar char="•"/>
            </a:pPr>
            <a:r>
              <a:rPr lang="en-US" sz="2000">
                <a:latin typeface="Intel Clear Light"/>
                <a:cs typeface="Intel Clear" panose="020B0604020203020204" pitchFamily="34" charset="0"/>
              </a:rPr>
              <a:t>The other connectivity options are Gbe LAN and WWAN (non-POR).</a:t>
            </a:r>
          </a:p>
          <a:p>
            <a:pPr marL="227965" indent="-227965" defTabSz="609570" hangingPunct="1">
              <a:buFont typeface="Arial" panose="020B0604020202020204" pitchFamily="34" charset="0"/>
              <a:buChar char="•"/>
            </a:pPr>
            <a:r>
              <a:rPr lang="en-US" sz="2000">
                <a:latin typeface="Intel Clear Light"/>
                <a:cs typeface="Intel Clear" panose="020B0604020203020204" pitchFamily="34" charset="0"/>
              </a:rPr>
              <a:t>The below table gives the list of modules supported on WCL RVP as connectivity solutions.</a:t>
            </a:r>
          </a:p>
          <a:p>
            <a:pPr marL="227965" indent="-227965" defTabSz="609570" hangingPunct="1">
              <a:buFont typeface="Arial" panose="020B0604020202020204" pitchFamily="34" charset="0"/>
              <a:buChar char="•"/>
            </a:pPr>
            <a:endParaRPr lang="en-US">
              <a:latin typeface="Intel Clear Light"/>
            </a:endParaRPr>
          </a:p>
        </p:txBody>
      </p:sp>
      <p:pic>
        <p:nvPicPr>
          <p:cNvPr id="3" name="Picture 2">
            <a:extLst>
              <a:ext uri="{FF2B5EF4-FFF2-40B4-BE49-F238E27FC236}">
                <a16:creationId xmlns:a16="http://schemas.microsoft.com/office/drawing/2014/main" id="{5FC9E8DB-898C-251D-BC46-1C48FC0E930E}"/>
              </a:ext>
            </a:extLst>
          </p:cNvPr>
          <p:cNvPicPr>
            <a:picLocks noChangeAspect="1"/>
          </p:cNvPicPr>
          <p:nvPr/>
        </p:nvPicPr>
        <p:blipFill>
          <a:blip r:embed="rId2"/>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346699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10" name="Rectangle 97">
            <a:extLst>
              <a:ext uri="{FF2B5EF4-FFF2-40B4-BE49-F238E27FC236}">
                <a16:creationId xmlns:a16="http://schemas.microsoft.com/office/drawing/2014/main" id="{9743691E-05BA-4BC8-9F12-2DFF4D28A6F7}"/>
              </a:ext>
            </a:extLst>
          </p:cNvPr>
          <p:cNvSpPr>
            <a:spLocks noChangeArrowheads="1"/>
          </p:cNvSpPr>
          <p:nvPr/>
        </p:nvSpPr>
        <p:spPr bwMode="auto">
          <a:xfrm>
            <a:off x="2458720" y="614765"/>
            <a:ext cx="13132457"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endParaRPr lang="en-IN" sz="3200"/>
          </a:p>
        </p:txBody>
      </p:sp>
      <p:sp>
        <p:nvSpPr>
          <p:cNvPr id="8" name="Title 1">
            <a:extLst>
              <a:ext uri="{FF2B5EF4-FFF2-40B4-BE49-F238E27FC236}">
                <a16:creationId xmlns:a16="http://schemas.microsoft.com/office/drawing/2014/main" id="{B33A0657-0028-4C5E-82CD-039257A6AEDE}"/>
              </a:ext>
            </a:extLst>
          </p:cNvPr>
          <p:cNvSpPr txBox="1">
            <a:spLocks/>
          </p:cNvSpPr>
          <p:nvPr/>
        </p:nvSpPr>
        <p:spPr>
          <a:xfrm>
            <a:off x="350535" y="16592"/>
            <a:ext cx="11228868" cy="598173"/>
          </a:xfrm>
          <a:prstGeom prst="rect">
            <a:avLst/>
          </a:prstGeom>
        </p:spPr>
        <p:txBody>
          <a:bodyPr anchor="ctr">
            <a:normAutofit fontScale="97500" lnSpcReduction="100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sz="4000" b="1"/>
              <a:t>Overview- Connectivity</a:t>
            </a:r>
            <a:endParaRPr lang="en-US"/>
          </a:p>
        </p:txBody>
      </p:sp>
      <p:pic>
        <p:nvPicPr>
          <p:cNvPr id="2" name="Picture 1">
            <a:extLst>
              <a:ext uri="{FF2B5EF4-FFF2-40B4-BE49-F238E27FC236}">
                <a16:creationId xmlns:a16="http://schemas.microsoft.com/office/drawing/2014/main" id="{9D3BC321-3F59-B1DC-89A6-03F0F6890C1A}"/>
              </a:ext>
            </a:extLst>
          </p:cNvPr>
          <p:cNvPicPr>
            <a:picLocks noChangeAspect="1"/>
          </p:cNvPicPr>
          <p:nvPr/>
        </p:nvPicPr>
        <p:blipFill>
          <a:blip r:embed="rId2"/>
          <a:stretch>
            <a:fillRect/>
          </a:stretch>
        </p:blipFill>
        <p:spPr>
          <a:xfrm>
            <a:off x="3209005" y="6392597"/>
            <a:ext cx="930867" cy="448811"/>
          </a:xfrm>
          <a:prstGeom prst="rect">
            <a:avLst/>
          </a:prstGeom>
        </p:spPr>
      </p:pic>
      <p:sp>
        <p:nvSpPr>
          <p:cNvPr id="3" name="Rectangle 2">
            <a:extLst>
              <a:ext uri="{FF2B5EF4-FFF2-40B4-BE49-F238E27FC236}">
                <a16:creationId xmlns:a16="http://schemas.microsoft.com/office/drawing/2014/main" id="{A90C0776-C6AB-7B6F-38BD-E08694316B5A}"/>
              </a:ext>
            </a:extLst>
          </p:cNvPr>
          <p:cNvSpPr>
            <a:spLocks noChangeArrowheads="1"/>
          </p:cNvSpPr>
          <p:nvPr/>
        </p:nvSpPr>
        <p:spPr bwMode="auto">
          <a:xfrm>
            <a:off x="2699672" y="3194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13" name="Group 12">
            <a:extLst>
              <a:ext uri="{FF2B5EF4-FFF2-40B4-BE49-F238E27FC236}">
                <a16:creationId xmlns:a16="http://schemas.microsoft.com/office/drawing/2014/main" id="{AE105808-79B6-67BB-5700-6245C42E3F5D}"/>
              </a:ext>
            </a:extLst>
          </p:cNvPr>
          <p:cNvGrpSpPr/>
          <p:nvPr/>
        </p:nvGrpSpPr>
        <p:grpSpPr>
          <a:xfrm>
            <a:off x="3051821" y="692806"/>
            <a:ext cx="5734370" cy="3173516"/>
            <a:chOff x="3051821" y="692806"/>
            <a:chExt cx="5638800" cy="3025775"/>
          </a:xfrm>
        </p:grpSpPr>
        <p:graphicFrame>
          <p:nvGraphicFramePr>
            <p:cNvPr id="4" name="Object 3">
              <a:extLst>
                <a:ext uri="{FF2B5EF4-FFF2-40B4-BE49-F238E27FC236}">
                  <a16:creationId xmlns:a16="http://schemas.microsoft.com/office/drawing/2014/main" id="{9977BBCD-73B2-0F93-AB00-3FBCF6162F1A}"/>
                </a:ext>
              </a:extLst>
            </p:cNvPr>
            <p:cNvGraphicFramePr>
              <a:graphicFrameLocks noChangeAspect="1"/>
            </p:cNvGraphicFramePr>
            <p:nvPr>
              <p:extLst>
                <p:ext uri="{D42A27DB-BD31-4B8C-83A1-F6EECF244321}">
                  <p14:modId xmlns:p14="http://schemas.microsoft.com/office/powerpoint/2010/main" val="891466373"/>
                </p:ext>
              </p:extLst>
            </p:nvPr>
          </p:nvGraphicFramePr>
          <p:xfrm>
            <a:off x="3051821" y="692806"/>
            <a:ext cx="5638800" cy="3025775"/>
          </p:xfrm>
          <a:graphic>
            <a:graphicData uri="http://schemas.openxmlformats.org/presentationml/2006/ole">
              <mc:AlternateContent xmlns:mc="http://schemas.openxmlformats.org/markup-compatibility/2006">
                <mc:Choice xmlns:v="urn:schemas-microsoft-com:vml" Requires="v">
                  <p:oleObj name="Visio" r:id="rId3" imgW="8518806" imgH="4556689" progId="Visio.Drawing.15">
                    <p:embed/>
                  </p:oleObj>
                </mc:Choice>
                <mc:Fallback>
                  <p:oleObj name="Visio" r:id="rId3" imgW="8518806" imgH="4556689" progId="Visio.Drawing.15">
                    <p:embed/>
                    <p:pic>
                      <p:nvPicPr>
                        <p:cNvPr id="4" name="Object 3">
                          <a:extLst>
                            <a:ext uri="{FF2B5EF4-FFF2-40B4-BE49-F238E27FC236}">
                              <a16:creationId xmlns:a16="http://schemas.microsoft.com/office/drawing/2014/main" id="{9977BBCD-73B2-0F93-AB00-3FBCF6162F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1821" y="692806"/>
                          <a:ext cx="5638800" cy="3025775"/>
                        </a:xfrm>
                        <a:prstGeom prst="rect">
                          <a:avLst/>
                        </a:prstGeom>
                        <a:noFill/>
                        <a:ln>
                          <a:solidFill>
                            <a:schemeClr val="tx1"/>
                          </a:solidFill>
                        </a:ln>
                      </p:spPr>
                    </p:pic>
                  </p:oleObj>
                </mc:Fallback>
              </mc:AlternateContent>
            </a:graphicData>
          </a:graphic>
        </p:graphicFrame>
        <p:sp>
          <p:nvSpPr>
            <p:cNvPr id="7" name="TextBox 6">
              <a:extLst>
                <a:ext uri="{FF2B5EF4-FFF2-40B4-BE49-F238E27FC236}">
                  <a16:creationId xmlns:a16="http://schemas.microsoft.com/office/drawing/2014/main" id="{5C960C51-5459-C9F4-4A36-1E3D319F9449}"/>
                </a:ext>
              </a:extLst>
            </p:cNvPr>
            <p:cNvSpPr txBox="1"/>
            <p:nvPr/>
          </p:nvSpPr>
          <p:spPr>
            <a:xfrm>
              <a:off x="5585057" y="692806"/>
              <a:ext cx="570669"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800" b="0" i="0" u="none" strike="noStrike" cap="none" spc="0" normalizeH="0" baseline="0">
                  <a:ln>
                    <a:noFill/>
                  </a:ln>
                  <a:solidFill>
                    <a:schemeClr val="tx2"/>
                  </a:solidFill>
                  <a:effectLst/>
                  <a:uFillTx/>
                  <a:latin typeface="+mn-lt"/>
                  <a:ea typeface="+mn-ea"/>
                  <a:cs typeface="+mn-cs"/>
                  <a:sym typeface="Helvetica Neue"/>
                </a:rPr>
                <a:t>RVP1</a:t>
              </a:r>
            </a:p>
          </p:txBody>
        </p:sp>
      </p:grpSp>
      <p:grpSp>
        <p:nvGrpSpPr>
          <p:cNvPr id="11" name="Group 10">
            <a:extLst>
              <a:ext uri="{FF2B5EF4-FFF2-40B4-BE49-F238E27FC236}">
                <a16:creationId xmlns:a16="http://schemas.microsoft.com/office/drawing/2014/main" id="{5F24FF74-3A52-2984-C136-A83AB17CD136}"/>
              </a:ext>
            </a:extLst>
          </p:cNvPr>
          <p:cNvGrpSpPr/>
          <p:nvPr/>
        </p:nvGrpSpPr>
        <p:grpSpPr>
          <a:xfrm>
            <a:off x="2900579" y="3962576"/>
            <a:ext cx="6058891" cy="2446613"/>
            <a:chOff x="2910533" y="4001635"/>
            <a:chExt cx="5921375" cy="2241600"/>
          </a:xfrm>
        </p:grpSpPr>
        <p:graphicFrame>
          <p:nvGraphicFramePr>
            <p:cNvPr id="6" name="Object 5">
              <a:extLst>
                <a:ext uri="{FF2B5EF4-FFF2-40B4-BE49-F238E27FC236}">
                  <a16:creationId xmlns:a16="http://schemas.microsoft.com/office/drawing/2014/main" id="{60E063DB-8D6E-30D1-6837-96527F80304D}"/>
                </a:ext>
              </a:extLst>
            </p:cNvPr>
            <p:cNvGraphicFramePr>
              <a:graphicFrameLocks noChangeAspect="1"/>
            </p:cNvGraphicFramePr>
            <p:nvPr>
              <p:extLst>
                <p:ext uri="{D42A27DB-BD31-4B8C-83A1-F6EECF244321}">
                  <p14:modId xmlns:p14="http://schemas.microsoft.com/office/powerpoint/2010/main" val="1864193763"/>
                </p:ext>
              </p:extLst>
            </p:nvPr>
          </p:nvGraphicFramePr>
          <p:xfrm>
            <a:off x="2910533" y="4011210"/>
            <a:ext cx="5921375" cy="2232025"/>
          </p:xfrm>
          <a:graphic>
            <a:graphicData uri="http://schemas.openxmlformats.org/presentationml/2006/ole">
              <mc:AlternateContent xmlns:mc="http://schemas.openxmlformats.org/markup-compatibility/2006">
                <mc:Choice xmlns:v="urn:schemas-microsoft-com:vml" Requires="v">
                  <p:oleObj name="Visio" r:id="rId5" imgW="8968350" imgH="3367969" progId="Visio.Drawing.15">
                    <p:embed/>
                  </p:oleObj>
                </mc:Choice>
                <mc:Fallback>
                  <p:oleObj name="Visio" r:id="rId5" imgW="8968350" imgH="3367969" progId="Visio.Drawing.15">
                    <p:embed/>
                    <p:pic>
                      <p:nvPicPr>
                        <p:cNvPr id="6" name="Object 5">
                          <a:extLst>
                            <a:ext uri="{FF2B5EF4-FFF2-40B4-BE49-F238E27FC236}">
                              <a16:creationId xmlns:a16="http://schemas.microsoft.com/office/drawing/2014/main" id="{60E063DB-8D6E-30D1-6837-96527F8030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0533" y="4011210"/>
                          <a:ext cx="5921375" cy="2232025"/>
                        </a:xfrm>
                        <a:prstGeom prst="rect">
                          <a:avLst/>
                        </a:prstGeom>
                        <a:noFill/>
                        <a:ln>
                          <a:solidFill>
                            <a:schemeClr val="tx1"/>
                          </a:solidFill>
                        </a:ln>
                      </p:spPr>
                    </p:pic>
                  </p:oleObj>
                </mc:Fallback>
              </mc:AlternateContent>
            </a:graphicData>
          </a:graphic>
        </p:graphicFrame>
        <p:sp>
          <p:nvSpPr>
            <p:cNvPr id="9" name="TextBox 8">
              <a:extLst>
                <a:ext uri="{FF2B5EF4-FFF2-40B4-BE49-F238E27FC236}">
                  <a16:creationId xmlns:a16="http://schemas.microsoft.com/office/drawing/2014/main" id="{94BA4F7E-1E24-229E-3C0A-7EC8B3731400}"/>
                </a:ext>
              </a:extLst>
            </p:cNvPr>
            <p:cNvSpPr txBox="1"/>
            <p:nvPr/>
          </p:nvSpPr>
          <p:spPr>
            <a:xfrm>
              <a:off x="5491308" y="4001635"/>
              <a:ext cx="570669"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800" b="0" i="0" u="none" strike="noStrike" cap="none" spc="0" normalizeH="0" baseline="0">
                  <a:ln>
                    <a:noFill/>
                  </a:ln>
                  <a:solidFill>
                    <a:schemeClr val="tx2"/>
                  </a:solidFill>
                  <a:effectLst/>
                  <a:uFillTx/>
                  <a:latin typeface="+mn-lt"/>
                  <a:ea typeface="+mn-ea"/>
                  <a:cs typeface="+mn-cs"/>
                  <a:sym typeface="Helvetica Neue"/>
                </a:rPr>
                <a:t>RVP2</a:t>
              </a:r>
            </a:p>
          </p:txBody>
        </p:sp>
      </p:grpSp>
    </p:spTree>
    <p:extLst>
      <p:ext uri="{BB962C8B-B14F-4D97-AF65-F5344CB8AC3E}">
        <p14:creationId xmlns:p14="http://schemas.microsoft.com/office/powerpoint/2010/main" val="1714113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87639"/>
            <a:ext cx="10972800" cy="1143000"/>
          </a:xfrm>
        </p:spPr>
        <p:txBody>
          <a:bodyPr/>
          <a:lstStyle/>
          <a:p>
            <a:pPr algn="r"/>
            <a:r>
              <a:rPr lang="en-US" sz="4500" b="1">
                <a:solidFill>
                  <a:schemeClr val="accent4">
                    <a:lumMod val="75000"/>
                  </a:schemeClr>
                </a:solidFill>
              </a:rPr>
              <a:t>AUDIO</a:t>
            </a:r>
          </a:p>
        </p:txBody>
      </p:sp>
      <p:sp>
        <p:nvSpPr>
          <p:cNvPr id="3" name="TextBox 2">
            <a:extLst>
              <a:ext uri="{FF2B5EF4-FFF2-40B4-BE49-F238E27FC236}">
                <a16:creationId xmlns:a16="http://schemas.microsoft.com/office/drawing/2014/main" id="{3079F946-FBEB-615B-7634-33AD23C27F79}"/>
              </a:ext>
            </a:extLst>
          </p:cNvPr>
          <p:cNvSpPr txBox="1"/>
          <p:nvPr/>
        </p:nvSpPr>
        <p:spPr>
          <a:xfrm>
            <a:off x="8121445" y="5971452"/>
            <a:ext cx="3605735"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a:solidFill>
                  <a:schemeClr val="tx2"/>
                </a:solidFill>
              </a:rPr>
              <a:t>Jadhav, Aniket</a:t>
            </a:r>
          </a:p>
        </p:txBody>
      </p:sp>
      <p:pic>
        <p:nvPicPr>
          <p:cNvPr id="4" name="Picture 3">
            <a:extLst>
              <a:ext uri="{FF2B5EF4-FFF2-40B4-BE49-F238E27FC236}">
                <a16:creationId xmlns:a16="http://schemas.microsoft.com/office/drawing/2014/main" id="{147360EE-9813-ADBF-3F19-2CC88109C0F7}"/>
              </a:ext>
            </a:extLst>
          </p:cNvPr>
          <p:cNvPicPr>
            <a:picLocks noChangeAspect="1"/>
          </p:cNvPicPr>
          <p:nvPr/>
        </p:nvPicPr>
        <p:blipFill>
          <a:blip r:embed="rId3"/>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3319149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462037" y="574933"/>
            <a:ext cx="13502480"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endParaRPr lang="en-US" sz="3200"/>
          </a:p>
        </p:txBody>
      </p:sp>
      <p:sp>
        <p:nvSpPr>
          <p:cNvPr id="12" name="Rectangle 4"/>
          <p:cNvSpPr>
            <a:spLocks noChangeArrowheads="1"/>
          </p:cNvSpPr>
          <p:nvPr/>
        </p:nvSpPr>
        <p:spPr bwMode="auto">
          <a:xfrm flipV="1">
            <a:off x="5322444" y="-253572"/>
            <a:ext cx="11124160"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endParaRPr lang="en-US" sz="3200"/>
          </a:p>
        </p:txBody>
      </p:sp>
      <p:sp>
        <p:nvSpPr>
          <p:cNvPr id="3" name="Rectangle 10"/>
          <p:cNvSpPr>
            <a:spLocks noChangeArrowheads="1"/>
          </p:cNvSpPr>
          <p:nvPr/>
        </p:nvSpPr>
        <p:spPr bwMode="auto">
          <a:xfrm flipV="1">
            <a:off x="6535537" y="-4195678"/>
            <a:ext cx="9911067"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endParaRPr lang="en-US" sz="3200"/>
          </a:p>
        </p:txBody>
      </p:sp>
      <p:sp>
        <p:nvSpPr>
          <p:cNvPr id="10" name="Title 1">
            <a:extLst>
              <a:ext uri="{FF2B5EF4-FFF2-40B4-BE49-F238E27FC236}">
                <a16:creationId xmlns:a16="http://schemas.microsoft.com/office/drawing/2014/main" id="{9185FEE4-677B-4389-B690-86FAA57B7D0A}"/>
              </a:ext>
            </a:extLst>
          </p:cNvPr>
          <p:cNvSpPr txBox="1">
            <a:spLocks/>
          </p:cNvSpPr>
          <p:nvPr/>
        </p:nvSpPr>
        <p:spPr>
          <a:xfrm>
            <a:off x="391632" y="107863"/>
            <a:ext cx="11228868" cy="8737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a:t>WCL</a:t>
            </a:r>
            <a:r>
              <a:rPr lang="en-US" sz="4000"/>
              <a:t> RVP- Audio block diagram</a:t>
            </a:r>
            <a:endParaRPr lang="en-US"/>
          </a:p>
        </p:txBody>
      </p:sp>
      <p:pic>
        <p:nvPicPr>
          <p:cNvPr id="2" name="Picture 1">
            <a:extLst>
              <a:ext uri="{FF2B5EF4-FFF2-40B4-BE49-F238E27FC236}">
                <a16:creationId xmlns:a16="http://schemas.microsoft.com/office/drawing/2014/main" id="{C22C8351-0BF1-B2EE-B8D1-943680A39E28}"/>
              </a:ext>
            </a:extLst>
          </p:cNvPr>
          <p:cNvPicPr>
            <a:picLocks noChangeAspect="1"/>
          </p:cNvPicPr>
          <p:nvPr/>
        </p:nvPicPr>
        <p:blipFill>
          <a:blip r:embed="rId3"/>
          <a:stretch>
            <a:fillRect/>
          </a:stretch>
        </p:blipFill>
        <p:spPr>
          <a:xfrm>
            <a:off x="3235003" y="6409189"/>
            <a:ext cx="930867" cy="448811"/>
          </a:xfrm>
          <a:prstGeom prst="rect">
            <a:avLst/>
          </a:prstGeom>
        </p:spPr>
      </p:pic>
      <p:pic>
        <p:nvPicPr>
          <p:cNvPr id="7" name="Picture 6">
            <a:extLst>
              <a:ext uri="{FF2B5EF4-FFF2-40B4-BE49-F238E27FC236}">
                <a16:creationId xmlns:a16="http://schemas.microsoft.com/office/drawing/2014/main" id="{0FCBDE34-2D7A-C0C6-C307-80D0CBD9FC1C}"/>
              </a:ext>
            </a:extLst>
          </p:cNvPr>
          <p:cNvPicPr>
            <a:picLocks noChangeAspect="1"/>
          </p:cNvPicPr>
          <p:nvPr/>
        </p:nvPicPr>
        <p:blipFill>
          <a:blip r:embed="rId4"/>
          <a:stretch>
            <a:fillRect/>
          </a:stretch>
        </p:blipFill>
        <p:spPr>
          <a:xfrm>
            <a:off x="2127680" y="858985"/>
            <a:ext cx="7611324" cy="5550204"/>
          </a:xfrm>
          <a:prstGeom prst="rect">
            <a:avLst/>
          </a:prstGeom>
        </p:spPr>
      </p:pic>
    </p:spTree>
    <p:extLst>
      <p:ext uri="{BB962C8B-B14F-4D97-AF65-F5344CB8AC3E}">
        <p14:creationId xmlns:p14="http://schemas.microsoft.com/office/powerpoint/2010/main" val="4190862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1658" y="1015095"/>
            <a:ext cx="11128684" cy="1400383"/>
          </a:xfrm>
          <a:prstGeom prst="rect">
            <a:avLst/>
          </a:prstGeom>
          <a:noFill/>
        </p:spPr>
        <p:txBody>
          <a:bodyPr wrap="square" rtlCol="0">
            <a:spAutoFit/>
          </a:bodyPr>
          <a:lstStyle/>
          <a:p>
            <a:pPr marL="342900" lvl="0" indent="-342900">
              <a:lnSpc>
                <a:spcPct val="100000"/>
              </a:lnSpc>
              <a:spcBef>
                <a:spcPts val="600"/>
              </a:spcBef>
              <a:buFont typeface="Wingdings" panose="05000000000000000000" pitchFamily="2" charset="2"/>
              <a:buChar char="q"/>
            </a:pPr>
            <a:r>
              <a:rPr lang="en-US" sz="1600">
                <a:solidFill>
                  <a:schemeClr val="bg2"/>
                </a:solidFill>
                <a:effectLst/>
                <a:latin typeface="+mj-lt"/>
                <a:ea typeface="Calibri" panose="020F0502020204030204" pitchFamily="34" charset="0"/>
                <a:cs typeface="Arial" panose="020B0604020202020204" pitchFamily="34" charset="0"/>
              </a:rPr>
              <a:t>WCL RVP </a:t>
            </a:r>
            <a:r>
              <a:rPr lang="en-US" sz="1600">
                <a:solidFill>
                  <a:schemeClr val="bg2"/>
                </a:solidFill>
                <a:effectLst/>
                <a:latin typeface="+mj-lt"/>
                <a:ea typeface="Calibri" panose="020F0502020204030204" pitchFamily="34" charset="0"/>
                <a:cs typeface="Calibri" panose="020F0502020204030204" pitchFamily="34" charset="0"/>
              </a:rPr>
              <a:t>enables value system with single-chip audio solution with o</a:t>
            </a:r>
            <a:r>
              <a:rPr lang="en-US" sz="1600">
                <a:solidFill>
                  <a:schemeClr val="bg2"/>
                </a:solidFill>
                <a:effectLst/>
                <a:latin typeface="+mj-lt"/>
                <a:ea typeface="Calibri" panose="020F0502020204030204" pitchFamily="34" charset="0"/>
                <a:cs typeface="Arial" panose="020B0604020202020204" pitchFamily="34" charset="0"/>
              </a:rPr>
              <a:t>n board codec  </a:t>
            </a:r>
            <a:r>
              <a:rPr lang="en-US" sz="1600" b="1">
                <a:solidFill>
                  <a:schemeClr val="bg2"/>
                </a:solidFill>
                <a:effectLst/>
                <a:latin typeface="+mj-lt"/>
                <a:ea typeface="Calibri" panose="020F0502020204030204" pitchFamily="34" charset="0"/>
                <a:cs typeface="Arial" panose="020B0604020202020204" pitchFamily="34" charset="0"/>
              </a:rPr>
              <a:t>ALC722-CG [SDCA 0.8] </a:t>
            </a:r>
            <a:r>
              <a:rPr lang="en-US" sz="1600">
                <a:solidFill>
                  <a:schemeClr val="bg2"/>
                </a:solidFill>
                <a:effectLst/>
                <a:latin typeface="+mj-lt"/>
                <a:ea typeface="Calibri" panose="020F0502020204030204" pitchFamily="34" charset="0"/>
                <a:cs typeface="Arial" panose="020B0604020202020204" pitchFamily="34" charset="0"/>
              </a:rPr>
              <a:t>compliant </a:t>
            </a:r>
            <a:r>
              <a:rPr lang="en-US" sz="1600" err="1">
                <a:solidFill>
                  <a:schemeClr val="bg2"/>
                </a:solidFill>
                <a:effectLst/>
                <a:latin typeface="+mj-lt"/>
                <a:ea typeface="Calibri" panose="020F0502020204030204" pitchFamily="34" charset="0"/>
                <a:cs typeface="Arial" panose="020B0604020202020204" pitchFamily="34" charset="0"/>
              </a:rPr>
              <a:t>soundwire</a:t>
            </a:r>
            <a:r>
              <a:rPr lang="en-US" sz="1600">
                <a:solidFill>
                  <a:schemeClr val="bg2"/>
                </a:solidFill>
                <a:effectLst/>
                <a:latin typeface="+mj-lt"/>
                <a:ea typeface="Calibri" panose="020F0502020204030204" pitchFamily="34" charset="0"/>
                <a:cs typeface="Arial" panose="020B0604020202020204" pitchFamily="34" charset="0"/>
              </a:rPr>
              <a:t> based codec default configured using SNDW3 multilane port across all the RVP </a:t>
            </a:r>
            <a:r>
              <a:rPr lang="en-US" sz="1600" err="1">
                <a:solidFill>
                  <a:schemeClr val="bg2"/>
                </a:solidFill>
                <a:effectLst/>
                <a:latin typeface="+mj-lt"/>
                <a:ea typeface="Calibri" panose="020F0502020204030204" pitchFamily="34" charset="0"/>
                <a:cs typeface="Arial" panose="020B0604020202020204" pitchFamily="34" charset="0"/>
              </a:rPr>
              <a:t>sku’s</a:t>
            </a:r>
            <a:r>
              <a:rPr lang="en-US" sz="1600">
                <a:solidFill>
                  <a:schemeClr val="bg2"/>
                </a:solidFill>
                <a:effectLst/>
                <a:latin typeface="+mj-lt"/>
                <a:ea typeface="Calibri" panose="020F0502020204030204" pitchFamily="34" charset="0"/>
                <a:cs typeface="Arial" panose="020B0604020202020204" pitchFamily="34" charset="0"/>
              </a:rPr>
              <a:t>.</a:t>
            </a:r>
          </a:p>
          <a:p>
            <a:pPr marL="342900" lvl="0" indent="-342900">
              <a:lnSpc>
                <a:spcPct val="100000"/>
              </a:lnSpc>
              <a:spcBef>
                <a:spcPts val="600"/>
              </a:spcBef>
              <a:buFont typeface="Wingdings" panose="05000000000000000000" pitchFamily="2" charset="2"/>
              <a:buChar char="q"/>
            </a:pPr>
            <a:r>
              <a:rPr lang="en-US" sz="1600">
                <a:solidFill>
                  <a:schemeClr val="bg2"/>
                </a:solidFill>
                <a:effectLst/>
                <a:latin typeface="+mj-lt"/>
                <a:ea typeface="Calibri" panose="020F0502020204030204" pitchFamily="34" charset="0"/>
                <a:cs typeface="Arial" panose="020B0604020202020204" pitchFamily="34" charset="0"/>
              </a:rPr>
              <a:t>RVP supports different audio codecs validation through add-in-card solution. </a:t>
            </a:r>
            <a:r>
              <a:rPr lang="en-US" sz="1600" b="1">
                <a:solidFill>
                  <a:schemeClr val="bg2"/>
                </a:solidFill>
                <a:effectLst/>
                <a:latin typeface="+mj-lt"/>
                <a:ea typeface="Calibri" panose="020F0502020204030204" pitchFamily="34" charset="0"/>
                <a:cs typeface="Arial" panose="020B0604020202020204" pitchFamily="34" charset="0"/>
              </a:rPr>
              <a:t>Realtek AIOC GEN6 </a:t>
            </a:r>
            <a:r>
              <a:rPr lang="en-US" sz="1600">
                <a:solidFill>
                  <a:schemeClr val="bg2"/>
                </a:solidFill>
                <a:effectLst/>
                <a:latin typeface="+mj-lt"/>
                <a:ea typeface="Calibri" panose="020F0502020204030204" pitchFamily="34" charset="0"/>
                <a:cs typeface="Arial" panose="020B0604020202020204" pitchFamily="34" charset="0"/>
              </a:rPr>
              <a:t>is the POR AIC for WCL &amp; </a:t>
            </a:r>
            <a:r>
              <a:rPr lang="en-US" sz="1600" b="1">
                <a:solidFill>
                  <a:schemeClr val="bg2"/>
                </a:solidFill>
                <a:effectLst/>
                <a:latin typeface="+mj-lt"/>
                <a:ea typeface="Calibri" panose="020F0502020204030204" pitchFamily="34" charset="0"/>
                <a:cs typeface="Arial" panose="020B0604020202020204" pitchFamily="34" charset="0"/>
              </a:rPr>
              <a:t>Cirrus AIC v3 </a:t>
            </a:r>
            <a:r>
              <a:rPr lang="en-US" sz="1600">
                <a:solidFill>
                  <a:schemeClr val="bg2"/>
                </a:solidFill>
                <a:effectLst/>
                <a:latin typeface="+mj-lt"/>
                <a:ea typeface="Calibri" panose="020F0502020204030204" pitchFamily="34" charset="0"/>
                <a:cs typeface="Arial" panose="020B0604020202020204" pitchFamily="34" charset="0"/>
              </a:rPr>
              <a:t>will support delta validation configuration along with existing </a:t>
            </a:r>
            <a:r>
              <a:rPr lang="en-US" sz="1600" b="1">
                <a:solidFill>
                  <a:schemeClr val="bg2"/>
                </a:solidFill>
                <a:effectLst/>
                <a:latin typeface="+mj-lt"/>
                <a:ea typeface="Calibri" panose="020F0502020204030204" pitchFamily="34" charset="0"/>
                <a:cs typeface="Arial" panose="020B0604020202020204" pitchFamily="34" charset="0"/>
              </a:rPr>
              <a:t>Realtek AIOC GEN3 </a:t>
            </a:r>
            <a:r>
              <a:rPr lang="en-US" sz="1600">
                <a:solidFill>
                  <a:schemeClr val="bg2"/>
                </a:solidFill>
                <a:effectLst/>
                <a:latin typeface="+mj-lt"/>
                <a:ea typeface="Calibri" panose="020F0502020204030204" pitchFamily="34" charset="0"/>
                <a:cs typeface="Arial" panose="020B0604020202020204" pitchFamily="34" charset="0"/>
              </a:rPr>
              <a:t>to support HDA [ALC245] validation. </a:t>
            </a:r>
            <a:endParaRPr lang="en-US" sz="1600">
              <a:solidFill>
                <a:schemeClr val="bg2"/>
              </a:solidFill>
              <a:latin typeface="+mj-lt"/>
              <a:ea typeface="Intel Clear Light" panose="020B0404020203020204" pitchFamily="34" charset="0"/>
              <a:cs typeface="Intel Clear" panose="020B0604020203020204" pitchFamily="34" charset="0"/>
            </a:endParaRPr>
          </a:p>
        </p:txBody>
      </p:sp>
      <p:sp>
        <p:nvSpPr>
          <p:cNvPr id="10" name="Title 1">
            <a:extLst>
              <a:ext uri="{FF2B5EF4-FFF2-40B4-BE49-F238E27FC236}">
                <a16:creationId xmlns:a16="http://schemas.microsoft.com/office/drawing/2014/main" id="{D0A68F5D-E189-4792-9080-730674A9B821}"/>
              </a:ext>
            </a:extLst>
          </p:cNvPr>
          <p:cNvSpPr txBox="1">
            <a:spLocks/>
          </p:cNvSpPr>
          <p:nvPr/>
        </p:nvSpPr>
        <p:spPr>
          <a:xfrm>
            <a:off x="391632" y="107863"/>
            <a:ext cx="11228868" cy="873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a:t>WCL</a:t>
            </a:r>
            <a:r>
              <a:rPr lang="en-US" sz="4000"/>
              <a:t> RVP Audio overview</a:t>
            </a:r>
            <a:endParaRPr lang="en-US"/>
          </a:p>
        </p:txBody>
      </p:sp>
      <p:pic>
        <p:nvPicPr>
          <p:cNvPr id="2" name="Picture 1">
            <a:extLst>
              <a:ext uri="{FF2B5EF4-FFF2-40B4-BE49-F238E27FC236}">
                <a16:creationId xmlns:a16="http://schemas.microsoft.com/office/drawing/2014/main" id="{677D4514-2811-05CA-A083-D3A7365F41F8}"/>
              </a:ext>
            </a:extLst>
          </p:cNvPr>
          <p:cNvPicPr>
            <a:picLocks noChangeAspect="1"/>
          </p:cNvPicPr>
          <p:nvPr/>
        </p:nvPicPr>
        <p:blipFill>
          <a:blip r:embed="rId3"/>
          <a:stretch>
            <a:fillRect/>
          </a:stretch>
        </p:blipFill>
        <p:spPr>
          <a:xfrm>
            <a:off x="3235003" y="6409189"/>
            <a:ext cx="930867" cy="448811"/>
          </a:xfrm>
          <a:prstGeom prst="rect">
            <a:avLst/>
          </a:prstGeom>
        </p:spPr>
      </p:pic>
      <p:pic>
        <p:nvPicPr>
          <p:cNvPr id="4" name="Picture 3">
            <a:extLst>
              <a:ext uri="{FF2B5EF4-FFF2-40B4-BE49-F238E27FC236}">
                <a16:creationId xmlns:a16="http://schemas.microsoft.com/office/drawing/2014/main" id="{FC476C03-B70E-B192-B62F-217AE0DBC85F}"/>
              </a:ext>
            </a:extLst>
          </p:cNvPr>
          <p:cNvPicPr>
            <a:picLocks noChangeAspect="1"/>
          </p:cNvPicPr>
          <p:nvPr/>
        </p:nvPicPr>
        <p:blipFill>
          <a:blip r:embed="rId4"/>
          <a:stretch>
            <a:fillRect/>
          </a:stretch>
        </p:blipFill>
        <p:spPr>
          <a:xfrm>
            <a:off x="1167848" y="2529903"/>
            <a:ext cx="10134600" cy="3825240"/>
          </a:xfrm>
          <a:prstGeom prst="rect">
            <a:avLst/>
          </a:prstGeom>
        </p:spPr>
      </p:pic>
    </p:spTree>
    <p:extLst>
      <p:ext uri="{BB962C8B-B14F-4D97-AF65-F5344CB8AC3E}">
        <p14:creationId xmlns:p14="http://schemas.microsoft.com/office/powerpoint/2010/main" val="8707908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527B7-1070-CF1E-9567-6FD224447D29}"/>
              </a:ext>
            </a:extLst>
          </p:cNvPr>
          <p:cNvSpPr>
            <a:spLocks noGrp="1"/>
          </p:cNvSpPr>
          <p:nvPr>
            <p:ph type="title"/>
          </p:nvPr>
        </p:nvSpPr>
        <p:spPr/>
        <p:txBody>
          <a:bodyPr/>
          <a:lstStyle/>
          <a:p>
            <a:r>
              <a:rPr lang="en-US"/>
              <a:t>Audio links supported in WCL RVP </a:t>
            </a:r>
            <a:r>
              <a:rPr lang="en-US" err="1"/>
              <a:t>sku’s</a:t>
            </a:r>
            <a:endParaRPr lang="en-US"/>
          </a:p>
        </p:txBody>
      </p:sp>
      <p:graphicFrame>
        <p:nvGraphicFramePr>
          <p:cNvPr id="8" name="Content Placeholder 7">
            <a:extLst>
              <a:ext uri="{FF2B5EF4-FFF2-40B4-BE49-F238E27FC236}">
                <a16:creationId xmlns:a16="http://schemas.microsoft.com/office/drawing/2014/main" id="{AA0A6E1E-9F81-4092-998A-2700A40102A1}"/>
              </a:ext>
            </a:extLst>
          </p:cNvPr>
          <p:cNvGraphicFramePr>
            <a:graphicFrameLocks noGrp="1"/>
          </p:cNvGraphicFramePr>
          <p:nvPr>
            <p:ph sz="quarter" idx="13"/>
            <p:extLst>
              <p:ext uri="{D42A27DB-BD31-4B8C-83A1-F6EECF244321}">
                <p14:modId xmlns:p14="http://schemas.microsoft.com/office/powerpoint/2010/main" val="2228263662"/>
              </p:ext>
            </p:extLst>
          </p:nvPr>
        </p:nvGraphicFramePr>
        <p:xfrm>
          <a:off x="731520" y="2955036"/>
          <a:ext cx="10635915" cy="3139863"/>
        </p:xfrm>
        <a:graphic>
          <a:graphicData uri="http://schemas.openxmlformats.org/drawingml/2006/table">
            <a:tbl>
              <a:tblPr firstRow="1" bandRow="1">
                <a:tableStyleId>{00A15C55-8517-42AA-B614-E9B94910E393}</a:tableStyleId>
              </a:tblPr>
              <a:tblGrid>
                <a:gridCol w="1253054">
                  <a:extLst>
                    <a:ext uri="{9D8B030D-6E8A-4147-A177-3AD203B41FA5}">
                      <a16:colId xmlns:a16="http://schemas.microsoft.com/office/drawing/2014/main" val="3809818072"/>
                    </a:ext>
                  </a:extLst>
                </a:gridCol>
                <a:gridCol w="1764096">
                  <a:extLst>
                    <a:ext uri="{9D8B030D-6E8A-4147-A177-3AD203B41FA5}">
                      <a16:colId xmlns:a16="http://schemas.microsoft.com/office/drawing/2014/main" val="584227305"/>
                    </a:ext>
                  </a:extLst>
                </a:gridCol>
                <a:gridCol w="1701196">
                  <a:extLst>
                    <a:ext uri="{9D8B030D-6E8A-4147-A177-3AD203B41FA5}">
                      <a16:colId xmlns:a16="http://schemas.microsoft.com/office/drawing/2014/main" val="977564107"/>
                    </a:ext>
                  </a:extLst>
                </a:gridCol>
                <a:gridCol w="1692561">
                  <a:extLst>
                    <a:ext uri="{9D8B030D-6E8A-4147-A177-3AD203B41FA5}">
                      <a16:colId xmlns:a16="http://schemas.microsoft.com/office/drawing/2014/main" val="1695258647"/>
                    </a:ext>
                  </a:extLst>
                </a:gridCol>
                <a:gridCol w="1528486">
                  <a:extLst>
                    <a:ext uri="{9D8B030D-6E8A-4147-A177-3AD203B41FA5}">
                      <a16:colId xmlns:a16="http://schemas.microsoft.com/office/drawing/2014/main" val="3116185046"/>
                    </a:ext>
                  </a:extLst>
                </a:gridCol>
                <a:gridCol w="2696522">
                  <a:extLst>
                    <a:ext uri="{9D8B030D-6E8A-4147-A177-3AD203B41FA5}">
                      <a16:colId xmlns:a16="http://schemas.microsoft.com/office/drawing/2014/main" val="495808255"/>
                    </a:ext>
                  </a:extLst>
                </a:gridCol>
              </a:tblGrid>
              <a:tr h="463372">
                <a:tc>
                  <a:txBody>
                    <a:bodyPr/>
                    <a:lstStyle/>
                    <a:p>
                      <a:pPr marL="0" marR="0" indent="0" algn="ctr" defTabSz="609600" latinLnBrk="0">
                        <a:lnSpc>
                          <a:spcPct val="107000"/>
                        </a:lnSpc>
                        <a:spcBef>
                          <a:spcPts val="0"/>
                        </a:spcBef>
                        <a:spcAft>
                          <a:spcPts val="0"/>
                        </a:spcAft>
                        <a:buClrTx/>
                        <a:buSzTx/>
                        <a:buFontTx/>
                        <a:buNone/>
                        <a:tabLst/>
                      </a:pPr>
                      <a:r>
                        <a:rPr lang="en-US" sz="1100" b="0" u="none" strike="noStrike" cap="none" spc="0" baseline="0">
                          <a:solidFill>
                            <a:schemeClr val="bg1"/>
                          </a:solidFill>
                          <a:uFillTx/>
                          <a:sym typeface="Intel Clear"/>
                        </a:rPr>
                        <a:t>Audio Interface</a:t>
                      </a:r>
                      <a:endParaRPr lang="en-US" sz="1100" b="0" i="0" u="none" strike="noStrike" cap="none" spc="0" baseline="0">
                        <a:solidFill>
                          <a:schemeClr val="bg1"/>
                        </a:solidFill>
                        <a:uFillTx/>
                        <a:latin typeface="+mn-lt"/>
                        <a:ea typeface="+mn-ea"/>
                        <a:cs typeface="+mn-cs"/>
                        <a:sym typeface="Intel Clear"/>
                      </a:endParaRPr>
                    </a:p>
                  </a:txBody>
                  <a:tcPr marL="0" marR="0" marT="0" marB="0" anchor="ctr"/>
                </a:tc>
                <a:tc>
                  <a:txBody>
                    <a:bodyPr/>
                    <a:lstStyle/>
                    <a:p>
                      <a:pPr marL="0" marR="0" indent="0" algn="ctr" defTabSz="609600" latinLnBrk="0">
                        <a:lnSpc>
                          <a:spcPct val="107000"/>
                        </a:lnSpc>
                        <a:spcBef>
                          <a:spcPts val="0"/>
                        </a:spcBef>
                        <a:spcAft>
                          <a:spcPts val="0"/>
                        </a:spcAft>
                        <a:buClrTx/>
                        <a:buSzTx/>
                        <a:buFontTx/>
                        <a:buNone/>
                        <a:tabLst/>
                      </a:pPr>
                      <a:r>
                        <a:rPr lang="en-US" sz="1100" b="0" u="none" strike="noStrike" cap="none" spc="0" baseline="0">
                          <a:solidFill>
                            <a:schemeClr val="bg1"/>
                          </a:solidFill>
                          <a:uFillTx/>
                          <a:sym typeface="Intel Clear"/>
                        </a:rPr>
                        <a:t>Default Configuration</a:t>
                      </a:r>
                      <a:endParaRPr lang="en-US" sz="1100" b="0" i="0" u="none" strike="noStrike" cap="none" spc="0" baseline="0">
                        <a:solidFill>
                          <a:schemeClr val="bg1"/>
                        </a:solidFill>
                        <a:uFillTx/>
                        <a:latin typeface="+mn-lt"/>
                        <a:ea typeface="+mn-ea"/>
                        <a:cs typeface="+mn-cs"/>
                        <a:sym typeface="Intel Clear"/>
                      </a:endParaRPr>
                    </a:p>
                  </a:txBody>
                  <a:tcPr marL="0" marR="0" marT="0" marB="0" anchor="ctr"/>
                </a:tc>
                <a:tc>
                  <a:txBody>
                    <a:bodyPr/>
                    <a:lstStyle/>
                    <a:p>
                      <a:pPr marL="0" marR="0" indent="0" algn="ctr" defTabSz="609600" latinLnBrk="0">
                        <a:lnSpc>
                          <a:spcPct val="107000"/>
                        </a:lnSpc>
                        <a:spcBef>
                          <a:spcPts val="0"/>
                        </a:spcBef>
                        <a:spcAft>
                          <a:spcPts val="0"/>
                        </a:spcAft>
                        <a:buClrTx/>
                        <a:buSzTx/>
                        <a:buFontTx/>
                        <a:buNone/>
                        <a:tabLst/>
                      </a:pPr>
                      <a:r>
                        <a:rPr lang="en-US" sz="1100" b="0" u="none" strike="noStrike" cap="none" spc="0" baseline="0">
                          <a:solidFill>
                            <a:schemeClr val="bg1"/>
                          </a:solidFill>
                          <a:uFillTx/>
                          <a:sym typeface="Intel Clear"/>
                        </a:rPr>
                        <a:t>Rework option</a:t>
                      </a:r>
                      <a:endParaRPr lang="en-US" sz="1100" b="0" i="0" u="none" strike="noStrike" cap="none" spc="0" baseline="0">
                        <a:solidFill>
                          <a:schemeClr val="bg1"/>
                        </a:solidFill>
                        <a:uFillTx/>
                        <a:latin typeface="+mn-lt"/>
                        <a:ea typeface="+mn-ea"/>
                        <a:cs typeface="+mn-cs"/>
                        <a:sym typeface="Intel Clear"/>
                      </a:endParaRPr>
                    </a:p>
                  </a:txBody>
                  <a:tcPr marL="0" marR="0" marT="0" marB="0" anchor="ctr"/>
                </a:tc>
                <a:tc>
                  <a:txBody>
                    <a:bodyPr/>
                    <a:lstStyle/>
                    <a:p>
                      <a:pPr marL="0" marR="0" indent="0" algn="ctr" defTabSz="609600" latinLnBrk="0">
                        <a:lnSpc>
                          <a:spcPct val="107000"/>
                        </a:lnSpc>
                        <a:spcBef>
                          <a:spcPts val="0"/>
                        </a:spcBef>
                        <a:spcAft>
                          <a:spcPts val="0"/>
                        </a:spcAft>
                        <a:buClrTx/>
                        <a:buSzTx/>
                        <a:buFontTx/>
                        <a:buNone/>
                        <a:tabLst/>
                      </a:pPr>
                      <a:r>
                        <a:rPr lang="en-US" sz="1100" b="0" u="none" strike="noStrike" cap="none" spc="0" baseline="0">
                          <a:solidFill>
                            <a:schemeClr val="bg1"/>
                          </a:solidFill>
                          <a:uFillTx/>
                          <a:sym typeface="Intel Clear"/>
                        </a:rPr>
                        <a:t>  RVP-1 : WCL  DDR5 T3</a:t>
                      </a:r>
                      <a:r>
                        <a:rPr lang="de-DE" sz="1100" b="0" u="none" strike="noStrike" cap="none" spc="0" baseline="0">
                          <a:solidFill>
                            <a:schemeClr val="bg1"/>
                          </a:solidFill>
                          <a:uFillTx/>
                          <a:sym typeface="Intel Clear"/>
                        </a:rPr>
                        <a:t> </a:t>
                      </a:r>
                      <a:endParaRPr lang="en-US" sz="1100" b="0" i="0" u="none" strike="noStrike" cap="none" spc="0" baseline="0">
                        <a:solidFill>
                          <a:schemeClr val="bg1"/>
                        </a:solidFill>
                        <a:uFillTx/>
                        <a:latin typeface="+mn-lt"/>
                        <a:ea typeface="+mn-ea"/>
                        <a:cs typeface="+mn-cs"/>
                        <a:sym typeface="Intel Clear"/>
                      </a:endParaRPr>
                    </a:p>
                  </a:txBody>
                  <a:tcPr marL="0" marR="0" marT="0" marB="0" anchor="ctr"/>
                </a:tc>
                <a:tc>
                  <a:txBody>
                    <a:bodyPr/>
                    <a:lstStyle/>
                    <a:p>
                      <a:pPr marL="0" marR="0" lvl="0" indent="0" algn="ctr" defTabSz="609600" eaLnBrk="1" fontAlgn="auto" latinLnBrk="0" hangingPunct="1">
                        <a:lnSpc>
                          <a:spcPct val="107000"/>
                        </a:lnSpc>
                        <a:spcBef>
                          <a:spcPts val="0"/>
                        </a:spcBef>
                        <a:spcAft>
                          <a:spcPts val="0"/>
                        </a:spcAft>
                        <a:buClrTx/>
                        <a:buSzTx/>
                        <a:buFontTx/>
                        <a:buNone/>
                        <a:tabLst/>
                        <a:defRPr/>
                      </a:pPr>
                      <a:r>
                        <a:rPr lang="en-US" sz="1100" b="0" u="none" strike="noStrike" cap="none" spc="0" baseline="0">
                          <a:solidFill>
                            <a:schemeClr val="bg1"/>
                          </a:solidFill>
                          <a:uFillTx/>
                          <a:sym typeface="Intel Clear"/>
                        </a:rPr>
                        <a:t>RVP-2 : WCL LP5x T3 </a:t>
                      </a:r>
                      <a:endParaRPr lang="en-US" sz="1100" b="0" i="0" u="none" strike="noStrike" cap="none" spc="0" baseline="0">
                        <a:solidFill>
                          <a:schemeClr val="bg1"/>
                        </a:solidFill>
                        <a:uFillTx/>
                        <a:latin typeface="+mn-lt"/>
                        <a:ea typeface="+mn-ea"/>
                        <a:cs typeface="+mn-cs"/>
                        <a:sym typeface="Intel Clear"/>
                      </a:endParaRPr>
                    </a:p>
                  </a:txBody>
                  <a:tcPr marL="0" marR="0" marT="0" marB="0" anchor="ctr"/>
                </a:tc>
                <a:tc>
                  <a:txBody>
                    <a:bodyPr/>
                    <a:lstStyle/>
                    <a:p>
                      <a:pPr marL="0" marR="0" indent="0" algn="ctr" defTabSz="609600" latinLnBrk="0">
                        <a:lnSpc>
                          <a:spcPct val="107000"/>
                        </a:lnSpc>
                        <a:spcBef>
                          <a:spcPts val="0"/>
                        </a:spcBef>
                        <a:spcAft>
                          <a:spcPts val="0"/>
                        </a:spcAft>
                        <a:buClrTx/>
                        <a:buSzTx/>
                        <a:buFontTx/>
                        <a:buNone/>
                        <a:tabLst/>
                      </a:pPr>
                      <a:r>
                        <a:rPr lang="en-US" sz="1100" b="0" u="none" strike="noStrike" cap="none" spc="0" baseline="0">
                          <a:solidFill>
                            <a:schemeClr val="bg1"/>
                          </a:solidFill>
                          <a:uFillTx/>
                          <a:sym typeface="Intel Clear"/>
                        </a:rPr>
                        <a:t>Remarks</a:t>
                      </a:r>
                      <a:endParaRPr lang="en-US" sz="1100" b="0" i="0" u="none" strike="noStrike" cap="none" spc="0" baseline="0">
                        <a:solidFill>
                          <a:schemeClr val="bg1"/>
                        </a:solidFill>
                        <a:uFillTx/>
                        <a:latin typeface="+mn-lt"/>
                        <a:ea typeface="+mn-ea"/>
                        <a:cs typeface="+mn-cs"/>
                        <a:sym typeface="Intel Clear"/>
                      </a:endParaRPr>
                    </a:p>
                  </a:txBody>
                  <a:tcPr marL="0" marR="0" marT="0" marB="0" anchor="ctr"/>
                </a:tc>
                <a:extLst>
                  <a:ext uri="{0D108BD9-81ED-4DB2-BD59-A6C34878D82A}">
                    <a16:rowId xmlns:a16="http://schemas.microsoft.com/office/drawing/2014/main" val="1923539892"/>
                  </a:ext>
                </a:extLst>
              </a:tr>
              <a:tr h="267093">
                <a:tc>
                  <a:txBody>
                    <a:bodyPr/>
                    <a:lstStyle/>
                    <a:p>
                      <a:pPr marL="0" marR="0" indent="0" algn="ctr" defTabSz="609600" latinLnBrk="0">
                        <a:lnSpc>
                          <a:spcPct val="107000"/>
                        </a:lnSpc>
                        <a:spcBef>
                          <a:spcPts val="0"/>
                        </a:spcBef>
                        <a:spcAft>
                          <a:spcPts val="0"/>
                        </a:spcAft>
                        <a:buClrTx/>
                        <a:buSzTx/>
                        <a:buFontTx/>
                        <a:buNone/>
                        <a:tabLst/>
                      </a:pPr>
                      <a:r>
                        <a:rPr lang="en-US" sz="1100" b="0" u="none" strike="noStrike" cap="none" spc="0" baseline="0">
                          <a:solidFill>
                            <a:schemeClr val="tx1"/>
                          </a:solidFill>
                          <a:uFillTx/>
                          <a:sym typeface="Intel Clear"/>
                        </a:rPr>
                        <a:t>H-DA</a:t>
                      </a:r>
                      <a:endParaRPr lang="en-US" sz="1100" b="0" i="0" u="none" strike="noStrike" cap="none" spc="0" baseline="0">
                        <a:solidFill>
                          <a:schemeClr val="tx1"/>
                        </a:solidFill>
                        <a:uFillTx/>
                        <a:latin typeface="+mn-lt"/>
                        <a:ea typeface="+mn-ea"/>
                        <a:cs typeface="+mn-cs"/>
                        <a:sym typeface="Intel Clear"/>
                      </a:endParaRPr>
                    </a:p>
                  </a:txBody>
                  <a:tcPr marL="0" marR="0" marT="0" marB="0" anchor="ctr"/>
                </a:tc>
                <a:tc>
                  <a:txBody>
                    <a:bodyPr/>
                    <a:lstStyle/>
                    <a:p>
                      <a:pPr marL="0" marR="0" lvl="0" indent="0" algn="ctr" defTabSz="609600" eaLnBrk="1" fontAlgn="auto" latinLnBrk="0" hangingPunct="1">
                        <a:lnSpc>
                          <a:spcPct val="107000"/>
                        </a:lnSpc>
                        <a:spcBef>
                          <a:spcPts val="0"/>
                        </a:spcBef>
                        <a:spcAft>
                          <a:spcPts val="0"/>
                        </a:spcAft>
                        <a:buClrTx/>
                        <a:buSzTx/>
                        <a:buFontTx/>
                        <a:buNone/>
                        <a:tabLst/>
                        <a:defRPr/>
                      </a:pPr>
                      <a:r>
                        <a:rPr lang="en-US" sz="1100" b="0" u="none" strike="noStrike" cap="none" spc="0" baseline="0">
                          <a:solidFill>
                            <a:schemeClr val="bg2"/>
                          </a:solidFill>
                          <a:effectLst/>
                          <a:uFillTx/>
                          <a:sym typeface="Intel Clear"/>
                        </a:rPr>
                        <a:t>JA – HDA/I2S0 Header</a:t>
                      </a:r>
                      <a:endParaRPr lang="en-US" sz="11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marL="0" marR="0" indent="0" algn="ctr" defTabSz="609600" latinLnBrk="0">
                        <a:lnSpc>
                          <a:spcPct val="107000"/>
                        </a:lnSpc>
                        <a:spcBef>
                          <a:spcPts val="0"/>
                        </a:spcBef>
                        <a:spcAft>
                          <a:spcPts val="0"/>
                        </a:spcAft>
                        <a:buClrTx/>
                        <a:buSzTx/>
                        <a:buFontTx/>
                        <a:buNone/>
                        <a:tabLst/>
                      </a:pPr>
                      <a:r>
                        <a:rPr lang="en-US" sz="1100" b="0" u="none" strike="noStrike" cap="none" spc="0" baseline="0">
                          <a:solidFill>
                            <a:schemeClr val="bg2"/>
                          </a:solidFill>
                          <a:effectLst/>
                          <a:uFillTx/>
                          <a:sym typeface="Intel Clear"/>
                        </a:rPr>
                        <a:t>-</a:t>
                      </a:r>
                      <a:endParaRPr lang="en-US" sz="11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marL="0" marR="0" indent="0" algn="ctr" defTabSz="609600" latinLnBrk="0">
                        <a:lnSpc>
                          <a:spcPct val="107000"/>
                        </a:lnSpc>
                        <a:spcBef>
                          <a:spcPts val="0"/>
                        </a:spcBef>
                        <a:spcAft>
                          <a:spcPts val="0"/>
                        </a:spcAft>
                        <a:buClrTx/>
                        <a:buSzTx/>
                        <a:buFontTx/>
                        <a:buNone/>
                        <a:tabLst/>
                      </a:pPr>
                      <a:r>
                        <a:rPr lang="en-US" sz="1600" b="0" u="none" strike="noStrike" cap="none" spc="0" baseline="0">
                          <a:solidFill>
                            <a:schemeClr val="bg2"/>
                          </a:solidFill>
                          <a:effectLst/>
                          <a:uFillTx/>
                          <a:sym typeface="Wingdings" panose="05000000000000000000" pitchFamily="2" charset="2"/>
                        </a:rPr>
                        <a:t></a:t>
                      </a:r>
                      <a:endParaRPr lang="en-US" sz="16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marL="0" marR="0" indent="0" algn="ctr" defTabSz="609600" latinLnBrk="0">
                        <a:lnSpc>
                          <a:spcPct val="107000"/>
                        </a:lnSpc>
                        <a:spcBef>
                          <a:spcPts val="0"/>
                        </a:spcBef>
                        <a:spcAft>
                          <a:spcPts val="0"/>
                        </a:spcAft>
                        <a:buClrTx/>
                        <a:buSzTx/>
                        <a:buFontTx/>
                        <a:buNone/>
                        <a:tabLst/>
                      </a:pPr>
                      <a:r>
                        <a:rPr lang="en-US" sz="1600" b="0" u="none" strike="noStrike" cap="none" spc="0" baseline="0">
                          <a:solidFill>
                            <a:schemeClr val="bg2"/>
                          </a:solidFill>
                          <a:effectLst/>
                          <a:uFillTx/>
                          <a:sym typeface="Wingdings" panose="05000000000000000000" pitchFamily="2" charset="2"/>
                        </a:rPr>
                        <a:t></a:t>
                      </a:r>
                      <a:endParaRPr lang="en-US" sz="16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marL="0" marR="0" indent="0" algn="ctr" defTabSz="609600" latinLnBrk="0">
                        <a:lnSpc>
                          <a:spcPct val="107000"/>
                        </a:lnSpc>
                        <a:spcBef>
                          <a:spcPts val="0"/>
                        </a:spcBef>
                        <a:spcAft>
                          <a:spcPts val="0"/>
                        </a:spcAft>
                        <a:buClrTx/>
                        <a:buSzTx/>
                        <a:buFontTx/>
                        <a:buNone/>
                        <a:tabLst/>
                      </a:pPr>
                      <a:r>
                        <a:rPr lang="en-US" sz="1100" b="0" u="none" strike="noStrike" cap="none" spc="0" baseline="0">
                          <a:solidFill>
                            <a:schemeClr val="bg2"/>
                          </a:solidFill>
                          <a:effectLst/>
                          <a:uFillTx/>
                          <a:sym typeface="Intel Clear"/>
                        </a:rPr>
                        <a:t>-</a:t>
                      </a:r>
                      <a:endParaRPr lang="en-US" sz="1100" b="0" i="0" u="none" strike="noStrike" cap="none" spc="0" baseline="0">
                        <a:solidFill>
                          <a:schemeClr val="bg2"/>
                        </a:solidFill>
                        <a:effectLst/>
                        <a:uFillTx/>
                        <a:latin typeface="+mn-lt"/>
                        <a:ea typeface="+mn-ea"/>
                        <a:cs typeface="+mn-cs"/>
                        <a:sym typeface="Intel Clear"/>
                      </a:endParaRPr>
                    </a:p>
                  </a:txBody>
                  <a:tcPr marL="0" marR="0" marT="0" marB="0" anchor="ctr"/>
                </a:tc>
                <a:extLst>
                  <a:ext uri="{0D108BD9-81ED-4DB2-BD59-A6C34878D82A}">
                    <a16:rowId xmlns:a16="http://schemas.microsoft.com/office/drawing/2014/main" val="2143481835"/>
                  </a:ext>
                </a:extLst>
              </a:tr>
              <a:tr h="265096">
                <a:tc>
                  <a:txBody>
                    <a:bodyPr/>
                    <a:lstStyle/>
                    <a:p>
                      <a:pPr marL="0" marR="0" indent="0" algn="ctr" defTabSz="609600" latinLnBrk="0">
                        <a:lnSpc>
                          <a:spcPct val="107000"/>
                        </a:lnSpc>
                        <a:spcBef>
                          <a:spcPts val="0"/>
                        </a:spcBef>
                        <a:spcAft>
                          <a:spcPts val="0"/>
                        </a:spcAft>
                        <a:buClrTx/>
                        <a:buSzTx/>
                        <a:buFontTx/>
                        <a:buNone/>
                        <a:tabLst/>
                      </a:pPr>
                      <a:r>
                        <a:rPr lang="en-US" sz="1100" b="0" u="none" strike="noStrike" cap="none" spc="0" baseline="0">
                          <a:solidFill>
                            <a:schemeClr val="tx1"/>
                          </a:solidFill>
                          <a:uFillTx/>
                          <a:sym typeface="Intel Clear"/>
                        </a:rPr>
                        <a:t>SNDW0</a:t>
                      </a:r>
                      <a:endParaRPr lang="en-US" sz="1100" b="0" i="0" u="none" strike="noStrike" cap="none" spc="0" baseline="0">
                        <a:solidFill>
                          <a:schemeClr val="tx1"/>
                        </a:solidFill>
                        <a:uFillTx/>
                        <a:latin typeface="+mn-lt"/>
                        <a:ea typeface="+mn-ea"/>
                        <a:cs typeface="+mn-cs"/>
                        <a:sym typeface="Intel Clear"/>
                      </a:endParaRPr>
                    </a:p>
                  </a:txBody>
                  <a:tcPr marL="0" marR="0" marT="0" marB="0" anchor="ctr"/>
                </a:tc>
                <a:tc>
                  <a:txBody>
                    <a:bodyPr/>
                    <a:lstStyle/>
                    <a:p>
                      <a:pPr marL="0" marR="0" indent="0" algn="ctr" defTabSz="609600" latinLnBrk="0">
                        <a:lnSpc>
                          <a:spcPct val="107000"/>
                        </a:lnSpc>
                        <a:spcBef>
                          <a:spcPts val="0"/>
                        </a:spcBef>
                        <a:spcAft>
                          <a:spcPts val="0"/>
                        </a:spcAft>
                        <a:buClrTx/>
                        <a:buSzTx/>
                        <a:buFontTx/>
                        <a:buNone/>
                        <a:tabLst/>
                      </a:pPr>
                      <a:r>
                        <a:rPr lang="en-US" sz="1100" b="0" u="none" strike="noStrike" cap="none" spc="0" baseline="0">
                          <a:solidFill>
                            <a:schemeClr val="bg2"/>
                          </a:solidFill>
                          <a:effectLst/>
                          <a:uFillTx/>
                          <a:sym typeface="Intel Clear"/>
                        </a:rPr>
                        <a:t>-</a:t>
                      </a:r>
                      <a:endParaRPr lang="en-US" sz="11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marL="0" marR="0" indent="0" algn="ctr" defTabSz="609600" latinLnBrk="0">
                        <a:lnSpc>
                          <a:spcPct val="107000"/>
                        </a:lnSpc>
                        <a:spcBef>
                          <a:spcPts val="0"/>
                        </a:spcBef>
                        <a:spcAft>
                          <a:spcPts val="0"/>
                        </a:spcAft>
                        <a:buClrTx/>
                        <a:buSzTx/>
                        <a:buFontTx/>
                        <a:buNone/>
                        <a:tabLst/>
                      </a:pPr>
                      <a:r>
                        <a:rPr lang="en-US" sz="1100" b="0" u="none" strike="noStrike" cap="none" spc="0" baseline="0">
                          <a:solidFill>
                            <a:schemeClr val="bg2"/>
                          </a:solidFill>
                          <a:effectLst/>
                          <a:uFillTx/>
                          <a:sym typeface="Intel Clear"/>
                        </a:rPr>
                        <a:t>-</a:t>
                      </a:r>
                      <a:endParaRPr lang="en-US" sz="11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marL="0" marR="0" lvl="0" indent="0" algn="ctr" defTabSz="609600" eaLnBrk="1" fontAlgn="auto" latinLnBrk="0" hangingPunct="1">
                        <a:lnSpc>
                          <a:spcPct val="107000"/>
                        </a:lnSpc>
                        <a:spcBef>
                          <a:spcPts val="0"/>
                        </a:spcBef>
                        <a:spcAft>
                          <a:spcPts val="0"/>
                        </a:spcAft>
                        <a:buClrTx/>
                        <a:buSzTx/>
                        <a:buFontTx/>
                        <a:buNone/>
                        <a:tabLst/>
                        <a:defRPr/>
                      </a:pPr>
                      <a:r>
                        <a:rPr lang="en-US" sz="1600" b="0" u="none" strike="noStrike" cap="none" spc="0" baseline="0">
                          <a:solidFill>
                            <a:schemeClr val="bg2"/>
                          </a:solidFill>
                          <a:effectLst/>
                          <a:uFillTx/>
                          <a:sym typeface="Wingdings" panose="05000000000000000000" pitchFamily="2" charset="2"/>
                        </a:rPr>
                        <a:t></a:t>
                      </a:r>
                      <a:endParaRPr lang="en-US" sz="16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marL="0" marR="0" lvl="0" indent="0" algn="ctr" defTabSz="609600" eaLnBrk="1" fontAlgn="auto" latinLnBrk="0" hangingPunct="1">
                        <a:lnSpc>
                          <a:spcPct val="107000"/>
                        </a:lnSpc>
                        <a:spcBef>
                          <a:spcPts val="0"/>
                        </a:spcBef>
                        <a:spcAft>
                          <a:spcPts val="0"/>
                        </a:spcAft>
                        <a:buClrTx/>
                        <a:buSzTx/>
                        <a:buFontTx/>
                        <a:buNone/>
                        <a:tabLst/>
                        <a:defRPr/>
                      </a:pPr>
                      <a:r>
                        <a:rPr lang="en-US" sz="1600" b="0" u="none" strike="noStrike" cap="none" spc="0" baseline="0">
                          <a:solidFill>
                            <a:schemeClr val="bg2"/>
                          </a:solidFill>
                          <a:effectLst/>
                          <a:uFillTx/>
                          <a:sym typeface="Wingdings" panose="05000000000000000000" pitchFamily="2" charset="2"/>
                        </a:rPr>
                        <a:t></a:t>
                      </a:r>
                      <a:endParaRPr lang="en-US" sz="16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marL="0" marR="0" indent="0" algn="ctr" defTabSz="609600" latinLnBrk="0">
                        <a:lnSpc>
                          <a:spcPct val="107000"/>
                        </a:lnSpc>
                        <a:spcBef>
                          <a:spcPts val="0"/>
                        </a:spcBef>
                        <a:spcAft>
                          <a:spcPts val="0"/>
                        </a:spcAft>
                        <a:buClrTx/>
                        <a:buSzTx/>
                        <a:buFontTx/>
                        <a:buNone/>
                        <a:tabLst/>
                      </a:pPr>
                      <a:r>
                        <a:rPr lang="en-US" sz="1100" b="0" u="none" strike="noStrike" cap="none" spc="0" baseline="0">
                          <a:solidFill>
                            <a:schemeClr val="bg2"/>
                          </a:solidFill>
                          <a:effectLst/>
                          <a:uFillTx/>
                          <a:sym typeface="Intel Clear"/>
                        </a:rPr>
                        <a:t>SNDW0 is muxed with SNDW3 multilane</a:t>
                      </a:r>
                      <a:endParaRPr lang="en-US" sz="1100" b="0" i="0" u="none" strike="noStrike" cap="none" spc="0" baseline="0">
                        <a:solidFill>
                          <a:schemeClr val="bg2"/>
                        </a:solidFill>
                        <a:effectLst/>
                        <a:uFillTx/>
                        <a:latin typeface="+mn-lt"/>
                        <a:ea typeface="+mn-ea"/>
                        <a:cs typeface="+mn-cs"/>
                        <a:sym typeface="Intel Clear"/>
                      </a:endParaRPr>
                    </a:p>
                  </a:txBody>
                  <a:tcPr marL="0" marR="0" marT="0" marB="0" anchor="ctr"/>
                </a:tc>
                <a:extLst>
                  <a:ext uri="{0D108BD9-81ED-4DB2-BD59-A6C34878D82A}">
                    <a16:rowId xmlns:a16="http://schemas.microsoft.com/office/drawing/2014/main" val="129471020"/>
                  </a:ext>
                </a:extLst>
              </a:tr>
              <a:tr h="266080">
                <a:tc>
                  <a:txBody>
                    <a:bodyPr/>
                    <a:lstStyle/>
                    <a:p>
                      <a:pPr marL="0" marR="0" indent="0" algn="ctr" defTabSz="609600" latinLnBrk="0">
                        <a:lnSpc>
                          <a:spcPct val="107000"/>
                        </a:lnSpc>
                        <a:spcBef>
                          <a:spcPts val="0"/>
                        </a:spcBef>
                        <a:spcAft>
                          <a:spcPts val="0"/>
                        </a:spcAft>
                        <a:buClrTx/>
                        <a:buSzTx/>
                        <a:buFontTx/>
                        <a:buNone/>
                        <a:tabLst/>
                      </a:pPr>
                      <a:r>
                        <a:rPr lang="en-US" sz="1100" b="0" u="none" strike="noStrike" cap="none" spc="0" baseline="0">
                          <a:solidFill>
                            <a:schemeClr val="tx1"/>
                          </a:solidFill>
                          <a:uFillTx/>
                          <a:sym typeface="Intel Clear"/>
                        </a:rPr>
                        <a:t>SNDW1</a:t>
                      </a:r>
                      <a:endParaRPr lang="en-US" sz="1100" b="0" i="0" u="none" strike="noStrike" cap="none" spc="0" baseline="0">
                        <a:solidFill>
                          <a:schemeClr val="tx1"/>
                        </a:solidFill>
                        <a:uFillTx/>
                        <a:latin typeface="+mn-lt"/>
                        <a:ea typeface="+mn-ea"/>
                        <a:cs typeface="+mn-cs"/>
                        <a:sym typeface="Intel Clear"/>
                      </a:endParaRPr>
                    </a:p>
                  </a:txBody>
                  <a:tcPr marL="0" marR="0" marT="0" marB="0" anchor="ctr"/>
                </a:tc>
                <a:tc>
                  <a:txBody>
                    <a:bodyPr/>
                    <a:lstStyle/>
                    <a:p>
                      <a:pPr marL="0" marR="0" indent="0" algn="ctr" defTabSz="609600" latinLnBrk="0">
                        <a:lnSpc>
                          <a:spcPct val="107000"/>
                        </a:lnSpc>
                        <a:spcBef>
                          <a:spcPts val="0"/>
                        </a:spcBef>
                        <a:spcAft>
                          <a:spcPts val="0"/>
                        </a:spcAft>
                        <a:buClrTx/>
                        <a:buSzTx/>
                        <a:buFontTx/>
                        <a:buNone/>
                        <a:tabLst/>
                      </a:pPr>
                      <a:r>
                        <a:rPr lang="en-US" sz="1100" b="0" u="none" strike="noStrike" cap="none" spc="0" baseline="0">
                          <a:solidFill>
                            <a:schemeClr val="bg2"/>
                          </a:solidFill>
                          <a:effectLst/>
                          <a:uFillTx/>
                          <a:sym typeface="Intel Clear"/>
                        </a:rPr>
                        <a:t>JD - SNDW/DMIC Header</a:t>
                      </a:r>
                      <a:endParaRPr lang="en-US" sz="11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marL="0" marR="0" indent="0" algn="ctr" defTabSz="609600" latinLnBrk="0">
                        <a:lnSpc>
                          <a:spcPct val="107000"/>
                        </a:lnSpc>
                        <a:spcBef>
                          <a:spcPts val="0"/>
                        </a:spcBef>
                        <a:spcAft>
                          <a:spcPts val="0"/>
                        </a:spcAft>
                        <a:buClrTx/>
                        <a:buSzTx/>
                        <a:buFontTx/>
                        <a:buNone/>
                        <a:tabLst/>
                      </a:pPr>
                      <a:r>
                        <a:rPr lang="en-US" sz="1100" b="0" u="none" strike="noStrike" cap="none" spc="0" baseline="0">
                          <a:solidFill>
                            <a:schemeClr val="bg2"/>
                          </a:solidFill>
                          <a:effectLst/>
                          <a:uFillTx/>
                          <a:sym typeface="Intel Clear"/>
                        </a:rPr>
                        <a:t>-</a:t>
                      </a:r>
                      <a:endParaRPr lang="en-US" sz="11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marL="0" marR="0" lvl="0" indent="0" algn="ctr" defTabSz="609600" eaLnBrk="1" fontAlgn="auto" latinLnBrk="0" hangingPunct="1">
                        <a:lnSpc>
                          <a:spcPct val="107000"/>
                        </a:lnSpc>
                        <a:spcBef>
                          <a:spcPts val="0"/>
                        </a:spcBef>
                        <a:spcAft>
                          <a:spcPts val="0"/>
                        </a:spcAft>
                        <a:buClrTx/>
                        <a:buSzTx/>
                        <a:buFontTx/>
                        <a:buNone/>
                        <a:tabLst/>
                        <a:defRPr/>
                      </a:pPr>
                      <a:r>
                        <a:rPr lang="en-US" sz="1600" b="0" u="none" strike="noStrike" cap="none" spc="0" baseline="0">
                          <a:solidFill>
                            <a:schemeClr val="bg2"/>
                          </a:solidFill>
                          <a:effectLst/>
                          <a:uFillTx/>
                          <a:sym typeface="Wingdings" panose="05000000000000000000" pitchFamily="2" charset="2"/>
                        </a:rPr>
                        <a:t></a:t>
                      </a:r>
                      <a:endParaRPr lang="en-US" sz="16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marL="0" marR="0" lvl="0" indent="0" algn="ctr" defTabSz="609600" eaLnBrk="1" fontAlgn="auto" latinLnBrk="0" hangingPunct="1">
                        <a:lnSpc>
                          <a:spcPct val="107000"/>
                        </a:lnSpc>
                        <a:spcBef>
                          <a:spcPts val="0"/>
                        </a:spcBef>
                        <a:spcAft>
                          <a:spcPts val="0"/>
                        </a:spcAft>
                        <a:buClrTx/>
                        <a:buSzTx/>
                        <a:buFontTx/>
                        <a:buNone/>
                        <a:tabLst/>
                        <a:defRPr/>
                      </a:pPr>
                      <a:r>
                        <a:rPr lang="en-US" sz="1600" b="0" u="none" strike="noStrike" cap="none" spc="0" baseline="0">
                          <a:solidFill>
                            <a:schemeClr val="bg2"/>
                          </a:solidFill>
                          <a:effectLst/>
                          <a:uFillTx/>
                          <a:sym typeface="Wingdings" panose="05000000000000000000" pitchFamily="2" charset="2"/>
                        </a:rPr>
                        <a:t></a:t>
                      </a:r>
                      <a:endParaRPr lang="en-US" sz="16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marL="0" marR="0" indent="0" algn="ctr" defTabSz="609600" latinLnBrk="0">
                        <a:lnSpc>
                          <a:spcPct val="107000"/>
                        </a:lnSpc>
                        <a:spcBef>
                          <a:spcPts val="0"/>
                        </a:spcBef>
                        <a:spcAft>
                          <a:spcPts val="0"/>
                        </a:spcAft>
                        <a:buClrTx/>
                        <a:buSzTx/>
                        <a:buFontTx/>
                        <a:buNone/>
                        <a:tabLst/>
                      </a:pPr>
                      <a:r>
                        <a:rPr lang="en-US" sz="1100" b="0" u="none" strike="noStrike" cap="none" spc="0" baseline="0">
                          <a:solidFill>
                            <a:schemeClr val="bg2"/>
                          </a:solidFill>
                          <a:effectLst/>
                          <a:uFillTx/>
                          <a:sym typeface="Intel Clear"/>
                        </a:rPr>
                        <a:t>-</a:t>
                      </a:r>
                      <a:endParaRPr lang="en-US" sz="1100" b="0" i="0" u="none" strike="noStrike" cap="none" spc="0" baseline="0">
                        <a:solidFill>
                          <a:schemeClr val="bg2"/>
                        </a:solidFill>
                        <a:effectLst/>
                        <a:uFillTx/>
                        <a:latin typeface="+mn-lt"/>
                        <a:ea typeface="+mn-ea"/>
                        <a:cs typeface="+mn-cs"/>
                        <a:sym typeface="Intel Clear"/>
                      </a:endParaRPr>
                    </a:p>
                  </a:txBody>
                  <a:tcPr marL="0" marR="0" marT="0" marB="0" anchor="ctr"/>
                </a:tc>
                <a:extLst>
                  <a:ext uri="{0D108BD9-81ED-4DB2-BD59-A6C34878D82A}">
                    <a16:rowId xmlns:a16="http://schemas.microsoft.com/office/drawing/2014/main" val="986159032"/>
                  </a:ext>
                </a:extLst>
              </a:tr>
              <a:tr h="279367">
                <a:tc>
                  <a:txBody>
                    <a:bodyPr/>
                    <a:lstStyle/>
                    <a:p>
                      <a:pPr marL="0" marR="0" indent="0" algn="ctr" defTabSz="609600" latinLnBrk="0">
                        <a:lnSpc>
                          <a:spcPct val="107000"/>
                        </a:lnSpc>
                        <a:spcBef>
                          <a:spcPts val="0"/>
                        </a:spcBef>
                        <a:spcAft>
                          <a:spcPts val="0"/>
                        </a:spcAft>
                        <a:buClrTx/>
                        <a:buSzTx/>
                        <a:buFontTx/>
                        <a:buNone/>
                        <a:tabLst/>
                      </a:pPr>
                      <a:r>
                        <a:rPr lang="en-US" sz="1100" b="0" u="none" strike="noStrike" cap="none" spc="0" baseline="0">
                          <a:solidFill>
                            <a:schemeClr val="tx1"/>
                          </a:solidFill>
                          <a:uFillTx/>
                          <a:sym typeface="Intel Clear"/>
                        </a:rPr>
                        <a:t>SNDW2</a:t>
                      </a:r>
                      <a:endParaRPr lang="en-US" sz="1100" b="0" i="0" u="none" strike="noStrike" cap="none" spc="0" baseline="0">
                        <a:solidFill>
                          <a:schemeClr val="tx1"/>
                        </a:solidFill>
                        <a:uFillTx/>
                        <a:latin typeface="+mn-lt"/>
                        <a:ea typeface="+mn-ea"/>
                        <a:cs typeface="+mn-cs"/>
                        <a:sym typeface="Intel Clear"/>
                      </a:endParaRPr>
                    </a:p>
                  </a:txBody>
                  <a:tcPr marL="0" marR="0" marT="0" marB="0" anchor="ctr"/>
                </a:tc>
                <a:tc>
                  <a:txBody>
                    <a:bodyPr/>
                    <a:lstStyle/>
                    <a:p>
                      <a:pPr marL="0" marR="0" indent="0" algn="ctr" defTabSz="609600" latinLnBrk="0">
                        <a:lnSpc>
                          <a:spcPct val="107000"/>
                        </a:lnSpc>
                        <a:spcBef>
                          <a:spcPts val="0"/>
                        </a:spcBef>
                        <a:spcAft>
                          <a:spcPts val="0"/>
                        </a:spcAft>
                        <a:buClrTx/>
                        <a:buSzTx/>
                        <a:buFontTx/>
                        <a:buNone/>
                        <a:tabLst/>
                      </a:pPr>
                      <a:r>
                        <a:rPr lang="en-US" sz="1100" b="0" u="none" strike="noStrike" cap="none" spc="0" baseline="0">
                          <a:solidFill>
                            <a:schemeClr val="bg2"/>
                          </a:solidFill>
                          <a:effectLst/>
                          <a:uFillTx/>
                          <a:sym typeface="Intel Clear"/>
                        </a:rPr>
                        <a:t>JD - SNDW/DMIC Header</a:t>
                      </a:r>
                      <a:endParaRPr lang="en-US" sz="11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marL="0" marR="0" indent="0" algn="ctr" defTabSz="609600" latinLnBrk="0">
                        <a:lnSpc>
                          <a:spcPct val="107000"/>
                        </a:lnSpc>
                        <a:spcBef>
                          <a:spcPts val="0"/>
                        </a:spcBef>
                        <a:spcAft>
                          <a:spcPts val="0"/>
                        </a:spcAft>
                        <a:buClrTx/>
                        <a:buSzTx/>
                        <a:buFontTx/>
                        <a:buNone/>
                        <a:tabLst/>
                      </a:pPr>
                      <a:r>
                        <a:rPr lang="en-US" sz="1100" b="0" u="none" strike="noStrike" cap="none" spc="0" baseline="0">
                          <a:solidFill>
                            <a:schemeClr val="bg2"/>
                          </a:solidFill>
                          <a:effectLst/>
                          <a:uFillTx/>
                          <a:sym typeface="Intel Clear"/>
                        </a:rPr>
                        <a:t>-</a:t>
                      </a:r>
                      <a:endParaRPr lang="en-US" sz="11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marL="0" marR="0" lvl="0" indent="0" algn="ctr" defTabSz="609600" eaLnBrk="1" fontAlgn="auto" latinLnBrk="0" hangingPunct="1">
                        <a:lnSpc>
                          <a:spcPct val="107000"/>
                        </a:lnSpc>
                        <a:spcBef>
                          <a:spcPts val="0"/>
                        </a:spcBef>
                        <a:spcAft>
                          <a:spcPts val="0"/>
                        </a:spcAft>
                        <a:buClrTx/>
                        <a:buSzTx/>
                        <a:buFontTx/>
                        <a:buNone/>
                        <a:tabLst/>
                        <a:defRPr/>
                      </a:pPr>
                      <a:r>
                        <a:rPr lang="en-US" sz="1600" b="0" u="none" strike="noStrike" cap="none" spc="0" baseline="0">
                          <a:solidFill>
                            <a:schemeClr val="bg2"/>
                          </a:solidFill>
                          <a:effectLst/>
                          <a:uFillTx/>
                          <a:sym typeface="Wingdings" panose="05000000000000000000" pitchFamily="2" charset="2"/>
                        </a:rPr>
                        <a:t></a:t>
                      </a:r>
                      <a:endParaRPr lang="en-US" sz="16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marL="0" marR="0" lvl="0" indent="0" algn="ctr" defTabSz="609600" eaLnBrk="1" fontAlgn="auto" latinLnBrk="0" hangingPunct="1">
                        <a:lnSpc>
                          <a:spcPct val="107000"/>
                        </a:lnSpc>
                        <a:spcBef>
                          <a:spcPts val="0"/>
                        </a:spcBef>
                        <a:spcAft>
                          <a:spcPts val="0"/>
                        </a:spcAft>
                        <a:buClrTx/>
                        <a:buSzTx/>
                        <a:buFontTx/>
                        <a:buNone/>
                        <a:tabLst/>
                        <a:defRPr/>
                      </a:pPr>
                      <a:r>
                        <a:rPr lang="en-US" sz="1600" b="0" u="none" strike="noStrike" cap="none" spc="0" baseline="0">
                          <a:solidFill>
                            <a:schemeClr val="bg2"/>
                          </a:solidFill>
                          <a:effectLst/>
                          <a:uFillTx/>
                          <a:sym typeface="Wingdings" panose="05000000000000000000" pitchFamily="2" charset="2"/>
                        </a:rPr>
                        <a:t></a:t>
                      </a:r>
                      <a:endParaRPr lang="en-US" sz="16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marL="0" marR="0" indent="0" algn="ctr" defTabSz="609600" latinLnBrk="0">
                        <a:lnSpc>
                          <a:spcPct val="107000"/>
                        </a:lnSpc>
                        <a:spcBef>
                          <a:spcPts val="0"/>
                        </a:spcBef>
                        <a:spcAft>
                          <a:spcPts val="0"/>
                        </a:spcAft>
                        <a:buClrTx/>
                        <a:buSzTx/>
                        <a:buFontTx/>
                        <a:buNone/>
                        <a:tabLst/>
                      </a:pPr>
                      <a:r>
                        <a:rPr lang="en-US" sz="1100" b="0" u="none" strike="noStrike" cap="none" spc="0" baseline="0">
                          <a:solidFill>
                            <a:schemeClr val="bg2"/>
                          </a:solidFill>
                          <a:effectLst/>
                          <a:uFillTx/>
                          <a:sym typeface="Intel Clear"/>
                        </a:rPr>
                        <a:t>-</a:t>
                      </a:r>
                      <a:endParaRPr lang="en-US" sz="1100" b="0" i="0" u="none" strike="noStrike" cap="none" spc="0" baseline="0">
                        <a:solidFill>
                          <a:schemeClr val="bg2"/>
                        </a:solidFill>
                        <a:effectLst/>
                        <a:uFillTx/>
                        <a:latin typeface="+mn-lt"/>
                        <a:ea typeface="+mn-ea"/>
                        <a:cs typeface="+mn-cs"/>
                        <a:sym typeface="Intel Clear"/>
                      </a:endParaRPr>
                    </a:p>
                  </a:txBody>
                  <a:tcPr marL="0" marR="0" marT="0" marB="0" anchor="ctr"/>
                </a:tc>
                <a:extLst>
                  <a:ext uri="{0D108BD9-81ED-4DB2-BD59-A6C34878D82A}">
                    <a16:rowId xmlns:a16="http://schemas.microsoft.com/office/drawing/2014/main" val="4227917389"/>
                  </a:ext>
                </a:extLst>
              </a:tr>
              <a:tr h="260984">
                <a:tc>
                  <a:txBody>
                    <a:bodyPr/>
                    <a:lstStyle/>
                    <a:p>
                      <a:pPr marL="0" marR="0" indent="0" algn="ctr" defTabSz="609600" latinLnBrk="0">
                        <a:lnSpc>
                          <a:spcPct val="107000"/>
                        </a:lnSpc>
                        <a:spcBef>
                          <a:spcPts val="0"/>
                        </a:spcBef>
                        <a:spcAft>
                          <a:spcPts val="0"/>
                        </a:spcAft>
                        <a:buClrTx/>
                        <a:buSzTx/>
                        <a:buFontTx/>
                        <a:buNone/>
                        <a:tabLst/>
                      </a:pPr>
                      <a:r>
                        <a:rPr lang="en-US" sz="1100" b="0" u="none" strike="noStrike" cap="none" spc="0" baseline="0">
                          <a:solidFill>
                            <a:schemeClr val="tx1"/>
                          </a:solidFill>
                          <a:uFillTx/>
                          <a:sym typeface="Intel Clear"/>
                        </a:rPr>
                        <a:t>SNDW3 Multilane</a:t>
                      </a:r>
                      <a:endParaRPr lang="en-US" sz="1100" b="0" i="0" u="none" strike="noStrike" cap="none" spc="0" baseline="0">
                        <a:solidFill>
                          <a:schemeClr val="tx1"/>
                        </a:solidFill>
                        <a:uFillTx/>
                        <a:latin typeface="+mn-lt"/>
                        <a:ea typeface="+mn-ea"/>
                        <a:cs typeface="+mn-cs"/>
                        <a:sym typeface="Intel Clear"/>
                      </a:endParaRPr>
                    </a:p>
                  </a:txBody>
                  <a:tcPr marL="0" marR="0" marT="0" marB="0" anchor="ctr"/>
                </a:tc>
                <a:tc>
                  <a:txBody>
                    <a:bodyPr/>
                    <a:lstStyle/>
                    <a:p>
                      <a:pPr marL="0" marR="0" indent="0" algn="ctr" defTabSz="609600" latinLnBrk="0">
                        <a:lnSpc>
                          <a:spcPct val="107000"/>
                        </a:lnSpc>
                        <a:spcBef>
                          <a:spcPts val="0"/>
                        </a:spcBef>
                        <a:spcAft>
                          <a:spcPts val="0"/>
                        </a:spcAft>
                        <a:buClrTx/>
                        <a:buSzTx/>
                        <a:buFontTx/>
                        <a:buNone/>
                        <a:tabLst/>
                      </a:pPr>
                      <a:r>
                        <a:rPr lang="en-US" sz="1100" b="0" u="none" strike="noStrike" cap="none" spc="0" baseline="0">
                          <a:solidFill>
                            <a:schemeClr val="bg2"/>
                          </a:solidFill>
                          <a:effectLst/>
                          <a:uFillTx/>
                          <a:sym typeface="Intel Clear"/>
                        </a:rPr>
                        <a:t>On-board ALC722 Codec</a:t>
                      </a:r>
                      <a:endParaRPr lang="en-US" sz="11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marL="0" marR="0" lvl="0" indent="0" algn="ctr" defTabSz="609600" eaLnBrk="1" fontAlgn="auto" latinLnBrk="0" hangingPunct="1">
                        <a:lnSpc>
                          <a:spcPct val="107000"/>
                        </a:lnSpc>
                        <a:spcBef>
                          <a:spcPts val="0"/>
                        </a:spcBef>
                        <a:spcAft>
                          <a:spcPts val="0"/>
                        </a:spcAft>
                        <a:buClrTx/>
                        <a:buSzTx/>
                        <a:buFontTx/>
                        <a:buNone/>
                        <a:tabLst/>
                        <a:defRPr/>
                      </a:pPr>
                      <a:r>
                        <a:rPr lang="en-US" sz="1100" b="0" u="none" strike="noStrike" cap="none" spc="0" baseline="0">
                          <a:solidFill>
                            <a:schemeClr val="bg2"/>
                          </a:solidFill>
                          <a:effectLst/>
                          <a:uFillTx/>
                          <a:sym typeface="Intel Clear"/>
                        </a:rPr>
                        <a:t>JE – SNDW/I2S1 Header</a:t>
                      </a:r>
                      <a:endParaRPr lang="en-US" sz="11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marL="0" marR="0" lvl="0" indent="0" algn="ctr" defTabSz="609600" eaLnBrk="1" fontAlgn="auto" latinLnBrk="0" hangingPunct="1">
                        <a:lnSpc>
                          <a:spcPct val="107000"/>
                        </a:lnSpc>
                        <a:spcBef>
                          <a:spcPts val="0"/>
                        </a:spcBef>
                        <a:spcAft>
                          <a:spcPts val="0"/>
                        </a:spcAft>
                        <a:buClrTx/>
                        <a:buSzTx/>
                        <a:buFontTx/>
                        <a:buNone/>
                        <a:tabLst/>
                        <a:defRPr/>
                      </a:pPr>
                      <a:r>
                        <a:rPr lang="en-US" sz="1600" b="0" u="none" strike="noStrike" cap="none" spc="0" baseline="0">
                          <a:solidFill>
                            <a:schemeClr val="bg2"/>
                          </a:solidFill>
                          <a:effectLst/>
                          <a:uFillTx/>
                          <a:sym typeface="Wingdings" panose="05000000000000000000" pitchFamily="2" charset="2"/>
                        </a:rPr>
                        <a:t></a:t>
                      </a:r>
                      <a:endParaRPr lang="en-US" sz="16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marL="0" marR="0" lvl="0" indent="0" algn="ctr" defTabSz="609600" eaLnBrk="1" fontAlgn="auto" latinLnBrk="0" hangingPunct="1">
                        <a:lnSpc>
                          <a:spcPct val="107000"/>
                        </a:lnSpc>
                        <a:spcBef>
                          <a:spcPts val="0"/>
                        </a:spcBef>
                        <a:spcAft>
                          <a:spcPts val="0"/>
                        </a:spcAft>
                        <a:buClrTx/>
                        <a:buSzTx/>
                        <a:buFontTx/>
                        <a:buNone/>
                        <a:tabLst/>
                        <a:defRPr/>
                      </a:pPr>
                      <a:r>
                        <a:rPr lang="en-US" sz="1600" b="0" u="none" strike="noStrike" cap="none" spc="0" baseline="0">
                          <a:solidFill>
                            <a:schemeClr val="bg2"/>
                          </a:solidFill>
                          <a:effectLst/>
                          <a:uFillTx/>
                          <a:sym typeface="Wingdings" panose="05000000000000000000" pitchFamily="2" charset="2"/>
                        </a:rPr>
                        <a:t></a:t>
                      </a:r>
                      <a:endParaRPr lang="en-US" sz="16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marL="0" marR="0" indent="0" algn="ctr" defTabSz="609600" latinLnBrk="0">
                        <a:lnSpc>
                          <a:spcPct val="107000"/>
                        </a:lnSpc>
                        <a:spcBef>
                          <a:spcPts val="0"/>
                        </a:spcBef>
                        <a:spcAft>
                          <a:spcPts val="0"/>
                        </a:spcAft>
                        <a:buClrTx/>
                        <a:buSzTx/>
                        <a:buFontTx/>
                        <a:buNone/>
                        <a:tabLst/>
                      </a:pPr>
                      <a:r>
                        <a:rPr lang="en-US" sz="1100" b="0" u="none" strike="noStrike" cap="none" spc="0" baseline="0">
                          <a:solidFill>
                            <a:schemeClr val="bg2"/>
                          </a:solidFill>
                          <a:effectLst/>
                          <a:uFillTx/>
                          <a:sym typeface="Intel Clear"/>
                        </a:rPr>
                        <a:t>-</a:t>
                      </a:r>
                      <a:endParaRPr lang="en-US" sz="1100" b="0" i="0" u="none" strike="noStrike" cap="none" spc="0" baseline="0">
                        <a:solidFill>
                          <a:schemeClr val="bg2"/>
                        </a:solidFill>
                        <a:effectLst/>
                        <a:uFillTx/>
                        <a:latin typeface="+mn-lt"/>
                        <a:ea typeface="+mn-ea"/>
                        <a:cs typeface="+mn-cs"/>
                        <a:sym typeface="Intel Clear"/>
                      </a:endParaRPr>
                    </a:p>
                  </a:txBody>
                  <a:tcPr marL="0" marR="0" marT="0" marB="0" anchor="ctr"/>
                </a:tc>
                <a:extLst>
                  <a:ext uri="{0D108BD9-81ED-4DB2-BD59-A6C34878D82A}">
                    <a16:rowId xmlns:a16="http://schemas.microsoft.com/office/drawing/2014/main" val="2474946381"/>
                  </a:ext>
                </a:extLst>
              </a:tr>
              <a:tr h="226214">
                <a:tc>
                  <a:txBody>
                    <a:bodyPr/>
                    <a:lstStyle/>
                    <a:p>
                      <a:pPr marL="0" marR="0" indent="0" algn="ctr" defTabSz="609600" latinLnBrk="0">
                        <a:lnSpc>
                          <a:spcPct val="107000"/>
                        </a:lnSpc>
                        <a:spcBef>
                          <a:spcPts val="0"/>
                        </a:spcBef>
                        <a:spcAft>
                          <a:spcPts val="0"/>
                        </a:spcAft>
                        <a:buClrTx/>
                        <a:buSzTx/>
                        <a:buFontTx/>
                        <a:buNone/>
                        <a:tabLst/>
                      </a:pPr>
                      <a:r>
                        <a:rPr lang="en-US" sz="1100" b="0" u="none" strike="noStrike" cap="none" spc="0" baseline="0">
                          <a:solidFill>
                            <a:schemeClr val="tx1"/>
                          </a:solidFill>
                          <a:uFillTx/>
                          <a:sym typeface="Intel Clear"/>
                        </a:rPr>
                        <a:t>DMIC0</a:t>
                      </a:r>
                      <a:endParaRPr lang="en-US" sz="1100" b="0" i="0" u="none" strike="noStrike" cap="none" spc="0" baseline="0">
                        <a:solidFill>
                          <a:schemeClr val="tx1"/>
                        </a:solidFill>
                        <a:uFillTx/>
                        <a:latin typeface="+mn-lt"/>
                        <a:ea typeface="+mn-ea"/>
                        <a:cs typeface="+mn-cs"/>
                        <a:sym typeface="Intel Clear"/>
                      </a:endParaRPr>
                    </a:p>
                  </a:txBody>
                  <a:tcPr marL="0" marR="0" marT="0" marB="0" anchor="ctr"/>
                </a:tc>
                <a:tc>
                  <a:txBody>
                    <a:bodyPr/>
                    <a:lstStyle/>
                    <a:p>
                      <a:pPr marL="0" marR="0" indent="0" algn="ctr" defTabSz="609600" latinLnBrk="0">
                        <a:lnSpc>
                          <a:spcPct val="107000"/>
                        </a:lnSpc>
                        <a:spcBef>
                          <a:spcPts val="0"/>
                        </a:spcBef>
                        <a:spcAft>
                          <a:spcPts val="0"/>
                        </a:spcAft>
                        <a:buClrTx/>
                        <a:buSzTx/>
                        <a:buFontTx/>
                        <a:buNone/>
                        <a:tabLst/>
                      </a:pPr>
                      <a:r>
                        <a:rPr lang="en-US" sz="1100" b="0" u="none" strike="noStrike" cap="none" spc="0" baseline="0">
                          <a:solidFill>
                            <a:schemeClr val="bg2"/>
                          </a:solidFill>
                          <a:effectLst/>
                          <a:uFillTx/>
                          <a:sym typeface="Intel Clear"/>
                        </a:rPr>
                        <a:t>JD - SNDW/DMIC Header</a:t>
                      </a:r>
                      <a:endParaRPr lang="en-US" sz="11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marL="0" marR="0" indent="0" algn="ctr" defTabSz="609600" latinLnBrk="0">
                        <a:lnSpc>
                          <a:spcPct val="107000"/>
                        </a:lnSpc>
                        <a:spcBef>
                          <a:spcPts val="0"/>
                        </a:spcBef>
                        <a:spcAft>
                          <a:spcPts val="0"/>
                        </a:spcAft>
                        <a:buClrTx/>
                        <a:buSzTx/>
                        <a:buFontTx/>
                        <a:buNone/>
                        <a:tabLst/>
                      </a:pPr>
                      <a:r>
                        <a:rPr lang="en-US" sz="1100" b="0" u="none" strike="noStrike" cap="none" spc="0" baseline="0">
                          <a:solidFill>
                            <a:schemeClr val="bg2"/>
                          </a:solidFill>
                          <a:effectLst/>
                          <a:uFillTx/>
                          <a:sym typeface="Intel Clear"/>
                        </a:rPr>
                        <a:t>-</a:t>
                      </a:r>
                      <a:endParaRPr lang="en-US" sz="11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marL="0" marR="0" lvl="0" indent="0" algn="ctr" defTabSz="609600" eaLnBrk="1" fontAlgn="auto" latinLnBrk="0" hangingPunct="1">
                        <a:lnSpc>
                          <a:spcPct val="107000"/>
                        </a:lnSpc>
                        <a:spcBef>
                          <a:spcPts val="0"/>
                        </a:spcBef>
                        <a:spcAft>
                          <a:spcPts val="0"/>
                        </a:spcAft>
                        <a:buClrTx/>
                        <a:buSzTx/>
                        <a:buFontTx/>
                        <a:buNone/>
                        <a:tabLst/>
                        <a:defRPr/>
                      </a:pPr>
                      <a:r>
                        <a:rPr lang="en-US" sz="1600" b="0" u="none" strike="noStrike" cap="none" spc="0" baseline="0">
                          <a:solidFill>
                            <a:schemeClr val="bg2"/>
                          </a:solidFill>
                          <a:effectLst/>
                          <a:uFillTx/>
                          <a:sym typeface="Wingdings" panose="05000000000000000000" pitchFamily="2" charset="2"/>
                        </a:rPr>
                        <a:t></a:t>
                      </a:r>
                      <a:endParaRPr lang="en-US" sz="16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marL="0" marR="0" lvl="0" indent="0" algn="ctr" defTabSz="609600" eaLnBrk="1" fontAlgn="auto" latinLnBrk="0" hangingPunct="1">
                        <a:lnSpc>
                          <a:spcPct val="107000"/>
                        </a:lnSpc>
                        <a:spcBef>
                          <a:spcPts val="0"/>
                        </a:spcBef>
                        <a:spcAft>
                          <a:spcPts val="0"/>
                        </a:spcAft>
                        <a:buClrTx/>
                        <a:buSzTx/>
                        <a:buFontTx/>
                        <a:buNone/>
                        <a:tabLst/>
                        <a:defRPr/>
                      </a:pPr>
                      <a:r>
                        <a:rPr lang="en-US" sz="1600" b="0" u="none" strike="noStrike" cap="none" spc="0" baseline="0">
                          <a:solidFill>
                            <a:schemeClr val="bg2"/>
                          </a:solidFill>
                          <a:effectLst/>
                          <a:uFillTx/>
                          <a:sym typeface="Wingdings" panose="05000000000000000000" pitchFamily="2" charset="2"/>
                        </a:rPr>
                        <a:t></a:t>
                      </a:r>
                      <a:endParaRPr lang="en-US" sz="16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marL="0" marR="0" indent="0" algn="ctr" defTabSz="609600" latinLnBrk="0">
                        <a:lnSpc>
                          <a:spcPct val="107000"/>
                        </a:lnSpc>
                        <a:spcBef>
                          <a:spcPts val="0"/>
                        </a:spcBef>
                        <a:spcAft>
                          <a:spcPts val="0"/>
                        </a:spcAft>
                        <a:buClrTx/>
                        <a:buSzTx/>
                        <a:buFontTx/>
                        <a:buNone/>
                        <a:tabLst/>
                      </a:pPr>
                      <a:r>
                        <a:rPr lang="en-US" sz="1100" b="0" u="none" strike="noStrike" cap="none" spc="0" baseline="0">
                          <a:solidFill>
                            <a:schemeClr val="bg2"/>
                          </a:solidFill>
                          <a:effectLst/>
                          <a:uFillTx/>
                          <a:sym typeface="Intel Clear"/>
                        </a:rPr>
                        <a:t>Only BIOS change</a:t>
                      </a:r>
                      <a:endParaRPr lang="en-US" sz="1100" b="0" i="0" u="none" strike="noStrike" cap="none" spc="0" baseline="0">
                        <a:solidFill>
                          <a:schemeClr val="bg2"/>
                        </a:solidFill>
                        <a:effectLst/>
                        <a:uFillTx/>
                        <a:latin typeface="+mn-lt"/>
                        <a:ea typeface="+mn-ea"/>
                        <a:cs typeface="+mn-cs"/>
                        <a:sym typeface="Intel Clear"/>
                      </a:endParaRPr>
                    </a:p>
                  </a:txBody>
                  <a:tcPr marL="0" marR="0" marT="0" marB="0" anchor="ctr"/>
                </a:tc>
                <a:extLst>
                  <a:ext uri="{0D108BD9-81ED-4DB2-BD59-A6C34878D82A}">
                    <a16:rowId xmlns:a16="http://schemas.microsoft.com/office/drawing/2014/main" val="3248790797"/>
                  </a:ext>
                </a:extLst>
              </a:tr>
              <a:tr h="244073">
                <a:tc>
                  <a:txBody>
                    <a:bodyPr/>
                    <a:lstStyle/>
                    <a:p>
                      <a:pPr marL="0" marR="0" indent="0" algn="ctr" defTabSz="609600" latinLnBrk="0">
                        <a:lnSpc>
                          <a:spcPct val="107000"/>
                        </a:lnSpc>
                        <a:spcBef>
                          <a:spcPts val="0"/>
                        </a:spcBef>
                        <a:spcAft>
                          <a:spcPts val="0"/>
                        </a:spcAft>
                        <a:buClrTx/>
                        <a:buSzTx/>
                        <a:buFontTx/>
                        <a:buNone/>
                        <a:tabLst/>
                      </a:pPr>
                      <a:r>
                        <a:rPr lang="en-US" sz="1100" b="0" u="none" strike="noStrike" cap="none" spc="0" baseline="0">
                          <a:solidFill>
                            <a:schemeClr val="tx1"/>
                          </a:solidFill>
                          <a:uFillTx/>
                          <a:sym typeface="Intel Clear"/>
                        </a:rPr>
                        <a:t>DMIC1</a:t>
                      </a:r>
                      <a:endParaRPr lang="en-US" sz="1100" b="0" i="0" u="none" strike="noStrike" cap="none" spc="0" baseline="0">
                        <a:solidFill>
                          <a:schemeClr val="tx1"/>
                        </a:solidFill>
                        <a:uFillTx/>
                        <a:latin typeface="+mn-lt"/>
                        <a:ea typeface="+mn-ea"/>
                        <a:cs typeface="+mn-cs"/>
                        <a:sym typeface="Intel Clear"/>
                      </a:endParaRPr>
                    </a:p>
                  </a:txBody>
                  <a:tcPr marL="0" marR="0" marT="0" marB="0" anchor="ctr"/>
                </a:tc>
                <a:tc>
                  <a:txBody>
                    <a:bodyPr/>
                    <a:lstStyle/>
                    <a:p>
                      <a:pPr marL="0" marR="0" indent="0" algn="ctr" defTabSz="609600" latinLnBrk="0">
                        <a:lnSpc>
                          <a:spcPct val="107000"/>
                        </a:lnSpc>
                        <a:spcBef>
                          <a:spcPts val="0"/>
                        </a:spcBef>
                        <a:spcAft>
                          <a:spcPts val="0"/>
                        </a:spcAft>
                        <a:buClrTx/>
                        <a:buSzTx/>
                        <a:buFontTx/>
                        <a:buNone/>
                        <a:tabLst/>
                      </a:pPr>
                      <a:r>
                        <a:rPr lang="en-US" sz="1100" b="0" u="none" strike="noStrike" cap="none" spc="0" baseline="0">
                          <a:solidFill>
                            <a:schemeClr val="bg2"/>
                          </a:solidFill>
                          <a:effectLst/>
                          <a:uFillTx/>
                          <a:sym typeface="Intel Clear"/>
                        </a:rPr>
                        <a:t>JD - SNDW/DMIC Header</a:t>
                      </a:r>
                      <a:endParaRPr lang="en-US" sz="11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marL="0" marR="0" indent="0" algn="ctr" defTabSz="609600" latinLnBrk="0">
                        <a:lnSpc>
                          <a:spcPct val="107000"/>
                        </a:lnSpc>
                        <a:spcBef>
                          <a:spcPts val="0"/>
                        </a:spcBef>
                        <a:spcAft>
                          <a:spcPts val="0"/>
                        </a:spcAft>
                        <a:buClrTx/>
                        <a:buSzTx/>
                        <a:buFontTx/>
                        <a:buNone/>
                        <a:tabLst/>
                      </a:pPr>
                      <a:r>
                        <a:rPr lang="en-US" sz="1100" b="0" u="none" strike="noStrike" cap="none" spc="0" baseline="0">
                          <a:solidFill>
                            <a:schemeClr val="bg2"/>
                          </a:solidFill>
                          <a:effectLst/>
                          <a:uFillTx/>
                          <a:sym typeface="Intel Clear"/>
                        </a:rPr>
                        <a:t>-</a:t>
                      </a:r>
                      <a:endParaRPr lang="en-US" sz="11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marL="0" marR="0" lvl="0" indent="0" algn="ctr" defTabSz="609600" eaLnBrk="1" fontAlgn="auto" latinLnBrk="0" hangingPunct="1">
                        <a:lnSpc>
                          <a:spcPct val="107000"/>
                        </a:lnSpc>
                        <a:spcBef>
                          <a:spcPts val="0"/>
                        </a:spcBef>
                        <a:spcAft>
                          <a:spcPts val="0"/>
                        </a:spcAft>
                        <a:buClrTx/>
                        <a:buSzTx/>
                        <a:buFontTx/>
                        <a:buNone/>
                        <a:tabLst/>
                        <a:defRPr/>
                      </a:pPr>
                      <a:r>
                        <a:rPr lang="en-US" sz="1600" b="0" u="none" strike="noStrike" cap="none" spc="0" baseline="0">
                          <a:solidFill>
                            <a:schemeClr val="bg2"/>
                          </a:solidFill>
                          <a:effectLst/>
                          <a:uFillTx/>
                          <a:sym typeface="Wingdings" panose="05000000000000000000" pitchFamily="2" charset="2"/>
                        </a:rPr>
                        <a:t></a:t>
                      </a:r>
                      <a:endParaRPr lang="en-US" sz="16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marL="0" marR="0" lvl="0" indent="0" algn="ctr" defTabSz="609600" eaLnBrk="1" fontAlgn="auto" latinLnBrk="0" hangingPunct="1">
                        <a:lnSpc>
                          <a:spcPct val="107000"/>
                        </a:lnSpc>
                        <a:spcBef>
                          <a:spcPts val="0"/>
                        </a:spcBef>
                        <a:spcAft>
                          <a:spcPts val="0"/>
                        </a:spcAft>
                        <a:buClrTx/>
                        <a:buSzTx/>
                        <a:buFontTx/>
                        <a:buNone/>
                        <a:tabLst/>
                        <a:defRPr/>
                      </a:pPr>
                      <a:r>
                        <a:rPr lang="en-US" sz="1600" b="0" u="none" strike="noStrike" cap="none" spc="0" baseline="0">
                          <a:solidFill>
                            <a:schemeClr val="bg2"/>
                          </a:solidFill>
                          <a:effectLst/>
                          <a:uFillTx/>
                          <a:sym typeface="Wingdings" panose="05000000000000000000" pitchFamily="2" charset="2"/>
                        </a:rPr>
                        <a:t></a:t>
                      </a:r>
                      <a:endParaRPr lang="en-US" sz="16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marL="0" marR="0" lvl="0" indent="0" algn="ctr" defTabSz="609600" eaLnBrk="1" fontAlgn="auto" latinLnBrk="0" hangingPunct="1">
                        <a:lnSpc>
                          <a:spcPct val="107000"/>
                        </a:lnSpc>
                        <a:spcBef>
                          <a:spcPts val="0"/>
                        </a:spcBef>
                        <a:spcAft>
                          <a:spcPts val="0"/>
                        </a:spcAft>
                        <a:buClrTx/>
                        <a:buSzTx/>
                        <a:buFontTx/>
                        <a:buNone/>
                        <a:tabLst/>
                        <a:defRPr/>
                      </a:pPr>
                      <a:r>
                        <a:rPr lang="en-US" sz="1100" b="0" u="none" strike="noStrike" cap="none" spc="0" baseline="0">
                          <a:solidFill>
                            <a:schemeClr val="bg2"/>
                          </a:solidFill>
                          <a:effectLst/>
                          <a:uFillTx/>
                          <a:sym typeface="Intel Clear"/>
                        </a:rPr>
                        <a:t>Only BIOS change</a:t>
                      </a:r>
                      <a:endParaRPr lang="en-US" sz="1100" b="0" i="0" u="none" strike="noStrike" cap="none" spc="0" baseline="0">
                        <a:solidFill>
                          <a:schemeClr val="bg2"/>
                        </a:solidFill>
                        <a:effectLst/>
                        <a:uFillTx/>
                        <a:latin typeface="+mn-lt"/>
                        <a:ea typeface="+mn-ea"/>
                        <a:cs typeface="+mn-cs"/>
                        <a:sym typeface="Intel Clear"/>
                      </a:endParaRPr>
                    </a:p>
                  </a:txBody>
                  <a:tcPr marL="0" marR="0" marT="0" marB="0" anchor="ctr"/>
                </a:tc>
                <a:extLst>
                  <a:ext uri="{0D108BD9-81ED-4DB2-BD59-A6C34878D82A}">
                    <a16:rowId xmlns:a16="http://schemas.microsoft.com/office/drawing/2014/main" val="3388822697"/>
                  </a:ext>
                </a:extLst>
              </a:tr>
              <a:tr h="238120">
                <a:tc>
                  <a:txBody>
                    <a:bodyPr/>
                    <a:lstStyle/>
                    <a:p>
                      <a:pPr marL="0" marR="0" indent="0" algn="ctr" defTabSz="609600" latinLnBrk="0">
                        <a:lnSpc>
                          <a:spcPct val="107000"/>
                        </a:lnSpc>
                        <a:spcBef>
                          <a:spcPts val="0"/>
                        </a:spcBef>
                        <a:spcAft>
                          <a:spcPts val="0"/>
                        </a:spcAft>
                        <a:buClrTx/>
                        <a:buSzTx/>
                        <a:buFontTx/>
                        <a:buNone/>
                        <a:tabLst/>
                      </a:pPr>
                      <a:r>
                        <a:rPr lang="en-US" sz="1100" b="0" u="none" strike="noStrike" cap="none" spc="0" baseline="0">
                          <a:solidFill>
                            <a:schemeClr val="tx1"/>
                          </a:solidFill>
                          <a:uFillTx/>
                          <a:sym typeface="Intel Clear"/>
                        </a:rPr>
                        <a:t>I2S0</a:t>
                      </a:r>
                      <a:endParaRPr lang="en-US" sz="1100" b="0" i="0" u="none" strike="noStrike" cap="none" spc="0" baseline="0">
                        <a:solidFill>
                          <a:schemeClr val="tx1"/>
                        </a:solidFill>
                        <a:uFillTx/>
                        <a:latin typeface="+mn-lt"/>
                        <a:ea typeface="+mn-ea"/>
                        <a:cs typeface="+mn-cs"/>
                        <a:sym typeface="Intel Clear"/>
                      </a:endParaRPr>
                    </a:p>
                  </a:txBody>
                  <a:tcPr marL="0" marR="0" marT="0" marB="0" anchor="ctr"/>
                </a:tc>
                <a:tc>
                  <a:txBody>
                    <a:bodyPr/>
                    <a:lstStyle/>
                    <a:p>
                      <a:pPr marL="0" marR="0" indent="0" algn="ctr" defTabSz="609600" latinLnBrk="0">
                        <a:lnSpc>
                          <a:spcPct val="107000"/>
                        </a:lnSpc>
                        <a:spcBef>
                          <a:spcPts val="0"/>
                        </a:spcBef>
                        <a:spcAft>
                          <a:spcPts val="0"/>
                        </a:spcAft>
                        <a:buClrTx/>
                        <a:buSzTx/>
                        <a:buFontTx/>
                        <a:buNone/>
                        <a:tabLst/>
                      </a:pPr>
                      <a:r>
                        <a:rPr lang="en-US" sz="1100" b="0" u="none" strike="noStrike" cap="none" spc="0" baseline="0">
                          <a:solidFill>
                            <a:schemeClr val="bg2"/>
                          </a:solidFill>
                          <a:effectLst/>
                          <a:uFillTx/>
                          <a:sym typeface="Intel Clear"/>
                        </a:rPr>
                        <a:t>JA – HDA/I2S0 Header</a:t>
                      </a:r>
                      <a:endParaRPr lang="en-US" sz="11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marL="0" marR="0" indent="0" algn="ctr" defTabSz="609600" latinLnBrk="0">
                        <a:lnSpc>
                          <a:spcPct val="107000"/>
                        </a:lnSpc>
                        <a:spcBef>
                          <a:spcPts val="0"/>
                        </a:spcBef>
                        <a:spcAft>
                          <a:spcPts val="0"/>
                        </a:spcAft>
                        <a:buClrTx/>
                        <a:buSzTx/>
                        <a:buFontTx/>
                        <a:buNone/>
                        <a:tabLst/>
                      </a:pPr>
                      <a:r>
                        <a:rPr lang="en-US" sz="1100" b="0" u="none" strike="noStrike" cap="none" spc="0" baseline="0">
                          <a:solidFill>
                            <a:schemeClr val="bg2"/>
                          </a:solidFill>
                          <a:effectLst/>
                          <a:uFillTx/>
                          <a:sym typeface="Intel Clear"/>
                        </a:rPr>
                        <a:t>-</a:t>
                      </a:r>
                      <a:endParaRPr lang="en-US" sz="11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marL="0" marR="0" lvl="0" indent="0" algn="ctr" defTabSz="609600" eaLnBrk="1" fontAlgn="auto" latinLnBrk="0" hangingPunct="1">
                        <a:lnSpc>
                          <a:spcPct val="107000"/>
                        </a:lnSpc>
                        <a:spcBef>
                          <a:spcPts val="0"/>
                        </a:spcBef>
                        <a:spcAft>
                          <a:spcPts val="0"/>
                        </a:spcAft>
                        <a:buClrTx/>
                        <a:buSzTx/>
                        <a:buFontTx/>
                        <a:buNone/>
                        <a:tabLst/>
                        <a:defRPr/>
                      </a:pPr>
                      <a:r>
                        <a:rPr lang="en-US" sz="1600" b="0" u="none" strike="noStrike" cap="none" spc="0" baseline="0">
                          <a:solidFill>
                            <a:schemeClr val="bg2"/>
                          </a:solidFill>
                          <a:effectLst/>
                          <a:uFillTx/>
                          <a:sym typeface="Wingdings" panose="05000000000000000000" pitchFamily="2" charset="2"/>
                        </a:rPr>
                        <a:t></a:t>
                      </a:r>
                      <a:endParaRPr lang="en-US" sz="16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marL="0" marR="0" lvl="0" indent="0" algn="ctr" defTabSz="609600" eaLnBrk="1" fontAlgn="auto" latinLnBrk="0" hangingPunct="1">
                        <a:lnSpc>
                          <a:spcPct val="107000"/>
                        </a:lnSpc>
                        <a:spcBef>
                          <a:spcPts val="0"/>
                        </a:spcBef>
                        <a:spcAft>
                          <a:spcPts val="0"/>
                        </a:spcAft>
                        <a:buClrTx/>
                        <a:buSzTx/>
                        <a:buFontTx/>
                        <a:buNone/>
                        <a:tabLst/>
                        <a:defRPr/>
                      </a:pPr>
                      <a:r>
                        <a:rPr lang="en-US" sz="1600" b="0" u="none" strike="noStrike" cap="none" spc="0" baseline="0">
                          <a:solidFill>
                            <a:schemeClr val="bg2"/>
                          </a:solidFill>
                          <a:effectLst/>
                          <a:uFillTx/>
                          <a:sym typeface="Wingdings" panose="05000000000000000000" pitchFamily="2" charset="2"/>
                        </a:rPr>
                        <a:t></a:t>
                      </a:r>
                      <a:endParaRPr lang="en-US" sz="16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marL="0" marR="0" indent="0" algn="ctr" defTabSz="609600" latinLnBrk="0">
                        <a:lnSpc>
                          <a:spcPct val="107000"/>
                        </a:lnSpc>
                        <a:spcBef>
                          <a:spcPts val="0"/>
                        </a:spcBef>
                        <a:spcAft>
                          <a:spcPts val="0"/>
                        </a:spcAft>
                        <a:buClrTx/>
                        <a:buSzTx/>
                        <a:buFontTx/>
                        <a:buNone/>
                        <a:tabLst/>
                      </a:pPr>
                      <a:r>
                        <a:rPr lang="en-US" sz="1100" b="0" u="none" strike="noStrike" cap="none" spc="0" baseline="0">
                          <a:solidFill>
                            <a:schemeClr val="bg2"/>
                          </a:solidFill>
                          <a:effectLst/>
                          <a:uFillTx/>
                          <a:sym typeface="Intel Clear"/>
                        </a:rPr>
                        <a:t>-</a:t>
                      </a:r>
                      <a:endParaRPr lang="en-US" sz="1100" b="0" i="0" u="none" strike="noStrike" cap="none" spc="0" baseline="0">
                        <a:solidFill>
                          <a:schemeClr val="bg2"/>
                        </a:solidFill>
                        <a:effectLst/>
                        <a:uFillTx/>
                        <a:latin typeface="+mn-lt"/>
                        <a:ea typeface="+mn-ea"/>
                        <a:cs typeface="+mn-cs"/>
                        <a:sym typeface="Intel Clear"/>
                      </a:endParaRPr>
                    </a:p>
                  </a:txBody>
                  <a:tcPr marL="0" marR="0" marT="0" marB="0" anchor="ctr"/>
                </a:tc>
                <a:extLst>
                  <a:ext uri="{0D108BD9-81ED-4DB2-BD59-A6C34878D82A}">
                    <a16:rowId xmlns:a16="http://schemas.microsoft.com/office/drawing/2014/main" val="961098726"/>
                  </a:ext>
                </a:extLst>
              </a:tr>
              <a:tr h="260873">
                <a:tc>
                  <a:txBody>
                    <a:bodyPr/>
                    <a:lstStyle/>
                    <a:p>
                      <a:pPr marL="0" marR="0" indent="0" algn="ctr" defTabSz="609600" latinLnBrk="0">
                        <a:lnSpc>
                          <a:spcPct val="107000"/>
                        </a:lnSpc>
                        <a:spcBef>
                          <a:spcPts val="0"/>
                        </a:spcBef>
                        <a:spcAft>
                          <a:spcPts val="0"/>
                        </a:spcAft>
                        <a:buClrTx/>
                        <a:buSzTx/>
                        <a:buFontTx/>
                        <a:buNone/>
                        <a:tabLst/>
                      </a:pPr>
                      <a:r>
                        <a:rPr lang="en-US" sz="1100" b="0" u="none" strike="noStrike" cap="none" spc="0" baseline="0">
                          <a:solidFill>
                            <a:schemeClr val="tx1"/>
                          </a:solidFill>
                          <a:uFillTx/>
                          <a:sym typeface="Intel Clear"/>
                        </a:rPr>
                        <a:t>I2S1</a:t>
                      </a:r>
                      <a:endParaRPr lang="en-US" sz="1100" b="0" i="0" u="none" strike="noStrike" cap="none" spc="0" baseline="0">
                        <a:solidFill>
                          <a:schemeClr val="tx1"/>
                        </a:solidFill>
                        <a:uFillTx/>
                        <a:latin typeface="+mn-lt"/>
                        <a:ea typeface="+mn-ea"/>
                        <a:cs typeface="+mn-cs"/>
                        <a:sym typeface="Intel Clear"/>
                      </a:endParaRPr>
                    </a:p>
                  </a:txBody>
                  <a:tcPr marL="0" marR="0" marT="0" marB="0" anchor="ctr"/>
                </a:tc>
                <a:tc>
                  <a:txBody>
                    <a:bodyPr/>
                    <a:lstStyle/>
                    <a:p>
                      <a:pPr marL="0" marR="0" indent="0" algn="ctr" defTabSz="609600" latinLnBrk="0">
                        <a:lnSpc>
                          <a:spcPct val="107000"/>
                        </a:lnSpc>
                        <a:spcBef>
                          <a:spcPts val="0"/>
                        </a:spcBef>
                        <a:spcAft>
                          <a:spcPts val="0"/>
                        </a:spcAft>
                        <a:buClrTx/>
                        <a:buSzTx/>
                        <a:buFontTx/>
                        <a:buNone/>
                        <a:tabLst/>
                      </a:pPr>
                      <a:r>
                        <a:rPr lang="en-US" sz="1100" b="0" u="none" strike="noStrike" cap="none" spc="0" baseline="0">
                          <a:solidFill>
                            <a:schemeClr val="bg2"/>
                          </a:solidFill>
                          <a:effectLst/>
                          <a:uFillTx/>
                          <a:sym typeface="Intel Clear"/>
                        </a:rPr>
                        <a:t>-</a:t>
                      </a:r>
                      <a:endParaRPr lang="en-US" sz="11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marL="0" marR="0" indent="0" algn="ctr" defTabSz="609600" latinLnBrk="0">
                        <a:lnSpc>
                          <a:spcPct val="107000"/>
                        </a:lnSpc>
                        <a:spcBef>
                          <a:spcPts val="0"/>
                        </a:spcBef>
                        <a:spcAft>
                          <a:spcPts val="0"/>
                        </a:spcAft>
                        <a:buClrTx/>
                        <a:buSzTx/>
                        <a:buFontTx/>
                        <a:buNone/>
                        <a:tabLst/>
                      </a:pPr>
                      <a:r>
                        <a:rPr lang="en-US" sz="1100" b="0" u="none" strike="noStrike" cap="none" spc="0" baseline="0">
                          <a:solidFill>
                            <a:schemeClr val="bg2"/>
                          </a:solidFill>
                          <a:effectLst/>
                          <a:uFillTx/>
                          <a:sym typeface="Intel Clear"/>
                        </a:rPr>
                        <a:t>JE – SNDW/I2S1 Header</a:t>
                      </a:r>
                      <a:endParaRPr lang="en-US" sz="11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marL="0" marR="0" lvl="0" indent="0" algn="ctr" defTabSz="609600" eaLnBrk="1" fontAlgn="auto" latinLnBrk="0" hangingPunct="1">
                        <a:lnSpc>
                          <a:spcPct val="107000"/>
                        </a:lnSpc>
                        <a:spcBef>
                          <a:spcPts val="0"/>
                        </a:spcBef>
                        <a:spcAft>
                          <a:spcPts val="0"/>
                        </a:spcAft>
                        <a:buClrTx/>
                        <a:buSzTx/>
                        <a:buFontTx/>
                        <a:buNone/>
                        <a:tabLst/>
                        <a:defRPr/>
                      </a:pPr>
                      <a:r>
                        <a:rPr lang="en-US" sz="1600" b="0" u="none" strike="noStrike" cap="none" spc="0" baseline="0">
                          <a:solidFill>
                            <a:schemeClr val="bg2"/>
                          </a:solidFill>
                          <a:effectLst/>
                          <a:uFillTx/>
                          <a:sym typeface="Wingdings" panose="05000000000000000000" pitchFamily="2" charset="2"/>
                        </a:rPr>
                        <a:t></a:t>
                      </a:r>
                      <a:endParaRPr lang="en-US" sz="16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marL="0" marR="0" lvl="0" indent="0" algn="ctr" defTabSz="609600" eaLnBrk="1" fontAlgn="auto" latinLnBrk="0" hangingPunct="1">
                        <a:lnSpc>
                          <a:spcPct val="107000"/>
                        </a:lnSpc>
                        <a:spcBef>
                          <a:spcPts val="0"/>
                        </a:spcBef>
                        <a:spcAft>
                          <a:spcPts val="0"/>
                        </a:spcAft>
                        <a:buClrTx/>
                        <a:buSzTx/>
                        <a:buFontTx/>
                        <a:buNone/>
                        <a:tabLst/>
                        <a:defRPr/>
                      </a:pPr>
                      <a:r>
                        <a:rPr lang="en-US" sz="1600" b="0" u="none" strike="noStrike" cap="none" spc="0" baseline="0">
                          <a:solidFill>
                            <a:schemeClr val="bg2"/>
                          </a:solidFill>
                          <a:effectLst/>
                          <a:uFillTx/>
                          <a:sym typeface="Wingdings" panose="05000000000000000000" pitchFamily="2" charset="2"/>
                        </a:rPr>
                        <a:t></a:t>
                      </a:r>
                      <a:endParaRPr lang="en-US" sz="16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marL="0" marR="0" indent="0" algn="ctr" defTabSz="609600" latinLnBrk="0">
                        <a:lnSpc>
                          <a:spcPct val="107000"/>
                        </a:lnSpc>
                        <a:spcBef>
                          <a:spcPts val="0"/>
                        </a:spcBef>
                        <a:spcAft>
                          <a:spcPts val="0"/>
                        </a:spcAft>
                        <a:buClrTx/>
                        <a:buSzTx/>
                        <a:buFontTx/>
                        <a:buNone/>
                        <a:tabLst/>
                      </a:pPr>
                      <a:r>
                        <a:rPr lang="en-US" sz="1100" b="0" u="none" strike="noStrike" cap="none" spc="0" baseline="0">
                          <a:solidFill>
                            <a:schemeClr val="bg2"/>
                          </a:solidFill>
                          <a:effectLst/>
                          <a:uFillTx/>
                          <a:sym typeface="Intel Clear"/>
                        </a:rPr>
                        <a:t>-</a:t>
                      </a:r>
                      <a:endParaRPr lang="en-US" sz="1100" b="0" i="0" u="none" strike="noStrike" cap="none" spc="0" baseline="0">
                        <a:solidFill>
                          <a:schemeClr val="bg2"/>
                        </a:solidFill>
                        <a:effectLst/>
                        <a:uFillTx/>
                        <a:latin typeface="+mn-lt"/>
                        <a:ea typeface="+mn-ea"/>
                        <a:cs typeface="+mn-cs"/>
                        <a:sym typeface="Intel Clear"/>
                      </a:endParaRPr>
                    </a:p>
                  </a:txBody>
                  <a:tcPr marL="0" marR="0" marT="0" marB="0" anchor="ctr"/>
                </a:tc>
                <a:extLst>
                  <a:ext uri="{0D108BD9-81ED-4DB2-BD59-A6C34878D82A}">
                    <a16:rowId xmlns:a16="http://schemas.microsoft.com/office/drawing/2014/main" val="3223520492"/>
                  </a:ext>
                </a:extLst>
              </a:tr>
              <a:tr h="328903">
                <a:tc>
                  <a:txBody>
                    <a:bodyPr/>
                    <a:lstStyle/>
                    <a:p>
                      <a:pPr marL="0" marR="0" indent="0" algn="ctr" defTabSz="609600" latinLnBrk="0">
                        <a:lnSpc>
                          <a:spcPct val="107000"/>
                        </a:lnSpc>
                        <a:spcBef>
                          <a:spcPts val="0"/>
                        </a:spcBef>
                        <a:spcAft>
                          <a:spcPts val="0"/>
                        </a:spcAft>
                        <a:buClrTx/>
                        <a:buSzTx/>
                        <a:buFontTx/>
                        <a:buNone/>
                        <a:tabLst/>
                      </a:pPr>
                      <a:r>
                        <a:rPr lang="en-US" sz="1100" b="0" u="none" strike="noStrike" cap="none" spc="0" baseline="0">
                          <a:solidFill>
                            <a:schemeClr val="tx1"/>
                          </a:solidFill>
                          <a:uFillTx/>
                          <a:sym typeface="Intel Clear"/>
                        </a:rPr>
                        <a:t>I2S2</a:t>
                      </a:r>
                      <a:endParaRPr lang="en-US" sz="1100" b="0" i="0" u="none" strike="noStrike" cap="none" spc="0" baseline="0">
                        <a:solidFill>
                          <a:schemeClr val="tx1"/>
                        </a:solidFill>
                        <a:uFillTx/>
                        <a:latin typeface="+mn-lt"/>
                        <a:ea typeface="+mn-ea"/>
                        <a:cs typeface="+mn-cs"/>
                        <a:sym typeface="Intel Clear"/>
                      </a:endParaRPr>
                    </a:p>
                  </a:txBody>
                  <a:tcPr marL="0" marR="0" marT="0" marB="0" anchor="ctr"/>
                </a:tc>
                <a:tc>
                  <a:txBody>
                    <a:bodyPr/>
                    <a:lstStyle/>
                    <a:p>
                      <a:pPr marL="0" marR="0" indent="0" algn="ctr" defTabSz="609600" latinLnBrk="0">
                        <a:lnSpc>
                          <a:spcPct val="107000"/>
                        </a:lnSpc>
                        <a:spcBef>
                          <a:spcPts val="0"/>
                        </a:spcBef>
                        <a:spcAft>
                          <a:spcPts val="0"/>
                        </a:spcAft>
                        <a:buClrTx/>
                        <a:buSzTx/>
                        <a:buFontTx/>
                        <a:buNone/>
                        <a:tabLst/>
                      </a:pPr>
                      <a:r>
                        <a:rPr lang="en-US" sz="1100" b="0" u="none" strike="noStrike" cap="none" spc="0" baseline="0">
                          <a:solidFill>
                            <a:schemeClr val="bg2"/>
                          </a:solidFill>
                          <a:effectLst/>
                          <a:uFillTx/>
                          <a:sym typeface="Intel Clear"/>
                        </a:rPr>
                        <a:t>-</a:t>
                      </a:r>
                      <a:endParaRPr lang="en-US" sz="11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marL="0" marR="0" indent="0" algn="ctr" defTabSz="609600" latinLnBrk="0">
                        <a:lnSpc>
                          <a:spcPct val="107000"/>
                        </a:lnSpc>
                        <a:spcBef>
                          <a:spcPts val="0"/>
                        </a:spcBef>
                        <a:spcAft>
                          <a:spcPts val="0"/>
                        </a:spcAft>
                        <a:buClrTx/>
                        <a:buSzTx/>
                        <a:buFontTx/>
                        <a:buNone/>
                        <a:tabLst/>
                      </a:pPr>
                      <a:r>
                        <a:rPr lang="en-US" sz="1100" b="0" u="none" strike="noStrike" cap="none" spc="0" baseline="0">
                          <a:solidFill>
                            <a:schemeClr val="bg2"/>
                          </a:solidFill>
                          <a:effectLst/>
                          <a:uFillTx/>
                          <a:sym typeface="Intel Clear"/>
                        </a:rPr>
                        <a:t>M.2 WLAN Connector</a:t>
                      </a:r>
                      <a:endParaRPr lang="en-US" sz="11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marL="0" marR="0" lvl="0" indent="0" algn="ctr" defTabSz="609600" eaLnBrk="1" fontAlgn="auto" latinLnBrk="0" hangingPunct="1">
                        <a:lnSpc>
                          <a:spcPct val="107000"/>
                        </a:lnSpc>
                        <a:spcBef>
                          <a:spcPts val="0"/>
                        </a:spcBef>
                        <a:spcAft>
                          <a:spcPts val="0"/>
                        </a:spcAft>
                        <a:buClrTx/>
                        <a:buSzTx/>
                        <a:buFontTx/>
                        <a:buNone/>
                        <a:tabLst/>
                        <a:defRPr/>
                      </a:pPr>
                      <a:r>
                        <a:rPr lang="en-US" sz="1600" b="0" u="none" strike="noStrike" cap="none" spc="0" baseline="0">
                          <a:solidFill>
                            <a:schemeClr val="bg2"/>
                          </a:solidFill>
                          <a:effectLst/>
                          <a:uFillTx/>
                          <a:sym typeface="Wingdings" panose="05000000000000000000" pitchFamily="2" charset="2"/>
                        </a:rPr>
                        <a:t></a:t>
                      </a:r>
                      <a:endParaRPr lang="en-US" sz="16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marL="0" marR="0" lvl="0" indent="0" algn="ctr" defTabSz="609600" eaLnBrk="1" fontAlgn="auto" latinLnBrk="0" hangingPunct="1">
                        <a:lnSpc>
                          <a:spcPct val="107000"/>
                        </a:lnSpc>
                        <a:spcBef>
                          <a:spcPts val="0"/>
                        </a:spcBef>
                        <a:spcAft>
                          <a:spcPts val="0"/>
                        </a:spcAft>
                        <a:buClrTx/>
                        <a:buSzTx/>
                        <a:buFontTx/>
                        <a:buNone/>
                        <a:tabLst/>
                        <a:defRPr/>
                      </a:pPr>
                      <a:r>
                        <a:rPr lang="en-US" sz="1600" b="0" u="none" strike="noStrike" cap="none" spc="0" baseline="0">
                          <a:solidFill>
                            <a:schemeClr val="bg2"/>
                          </a:solidFill>
                          <a:effectLst/>
                          <a:uFillTx/>
                          <a:sym typeface="Wingdings" panose="05000000000000000000" pitchFamily="2" charset="2"/>
                        </a:rPr>
                        <a:t></a:t>
                      </a:r>
                      <a:endParaRPr lang="en-US" sz="1600" b="0" i="0" u="none" strike="noStrike" cap="none" spc="0" baseline="0">
                        <a:solidFill>
                          <a:schemeClr val="bg2"/>
                        </a:solidFill>
                        <a:effectLst/>
                        <a:uFillTx/>
                        <a:latin typeface="+mn-lt"/>
                        <a:ea typeface="+mn-ea"/>
                        <a:cs typeface="+mn-cs"/>
                        <a:sym typeface="Intel Clear"/>
                      </a:endParaRPr>
                    </a:p>
                  </a:txBody>
                  <a:tcPr marL="0" marR="0" marT="0" marB="0" anchor="ctr"/>
                </a:tc>
                <a:tc>
                  <a:txBody>
                    <a:bodyPr/>
                    <a:lstStyle/>
                    <a:p>
                      <a:pPr marL="0" marR="0" indent="0" algn="ctr" defTabSz="609600" latinLnBrk="0">
                        <a:lnSpc>
                          <a:spcPct val="107000"/>
                        </a:lnSpc>
                        <a:spcBef>
                          <a:spcPts val="0"/>
                        </a:spcBef>
                        <a:spcAft>
                          <a:spcPts val="0"/>
                        </a:spcAft>
                        <a:buClrTx/>
                        <a:buSzTx/>
                        <a:buFontTx/>
                        <a:buNone/>
                        <a:tabLst/>
                      </a:pPr>
                      <a:r>
                        <a:rPr lang="en-US" sz="1100" b="0" u="none" strike="noStrike" cap="none" spc="0" baseline="0">
                          <a:solidFill>
                            <a:schemeClr val="bg2"/>
                          </a:solidFill>
                          <a:effectLst/>
                          <a:uFillTx/>
                          <a:sym typeface="Intel Clear"/>
                        </a:rPr>
                        <a:t>-</a:t>
                      </a:r>
                      <a:endParaRPr lang="en-US" sz="1100" b="0" i="0" u="none" strike="noStrike" cap="none" spc="0" baseline="0">
                        <a:solidFill>
                          <a:schemeClr val="bg2"/>
                        </a:solidFill>
                        <a:effectLst/>
                        <a:uFillTx/>
                        <a:latin typeface="+mn-lt"/>
                        <a:ea typeface="+mn-ea"/>
                        <a:cs typeface="+mn-cs"/>
                        <a:sym typeface="Intel Clear"/>
                      </a:endParaRPr>
                    </a:p>
                  </a:txBody>
                  <a:tcPr marL="0" marR="0" marT="0" marB="0" anchor="ctr"/>
                </a:tc>
                <a:extLst>
                  <a:ext uri="{0D108BD9-81ED-4DB2-BD59-A6C34878D82A}">
                    <a16:rowId xmlns:a16="http://schemas.microsoft.com/office/drawing/2014/main" val="2877895201"/>
                  </a:ext>
                </a:extLst>
              </a:tr>
            </a:tbl>
          </a:graphicData>
        </a:graphic>
      </p:graphicFrame>
      <p:sp>
        <p:nvSpPr>
          <p:cNvPr id="5" name="TextBox 4">
            <a:extLst>
              <a:ext uri="{FF2B5EF4-FFF2-40B4-BE49-F238E27FC236}">
                <a16:creationId xmlns:a16="http://schemas.microsoft.com/office/drawing/2014/main" id="{85C912DF-3FF4-6166-7AF8-353B3E5ABA88}"/>
              </a:ext>
            </a:extLst>
          </p:cNvPr>
          <p:cNvSpPr txBox="1"/>
          <p:nvPr/>
        </p:nvSpPr>
        <p:spPr>
          <a:xfrm>
            <a:off x="592916" y="1308868"/>
            <a:ext cx="11120548" cy="1508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42900" lvl="0" indent="-342900">
              <a:spcBef>
                <a:spcPts val="600"/>
              </a:spcBef>
              <a:buFont typeface="Wingdings" panose="05000000000000000000" pitchFamily="2" charset="2"/>
              <a:buChar char="q"/>
            </a:pPr>
            <a:r>
              <a:rPr lang="en-US" sz="1600">
                <a:solidFill>
                  <a:schemeClr val="bg2"/>
                </a:solidFill>
                <a:latin typeface="+mj-lt"/>
                <a:ea typeface="Intel Clear Light" panose="020B0404020203020204" pitchFamily="34" charset="0"/>
                <a:cs typeface="Intel Clear" panose="020B0604020203020204" pitchFamily="34" charset="0"/>
              </a:rPr>
              <a:t>Audio links </a:t>
            </a:r>
            <a:r>
              <a:rPr lang="en-US" sz="1600">
                <a:solidFill>
                  <a:schemeClr val="bg2"/>
                </a:solidFill>
                <a:latin typeface="+mj-lt"/>
                <a:ea typeface="Intel Clear Light" panose="020B0404020203020204" pitchFamily="34" charset="0"/>
                <a:cs typeface="Intel Clear" panose="020B0604020203020204" pitchFamily="34" charset="0"/>
                <a:sym typeface="Helvetica"/>
              </a:rPr>
              <a:t>include:</a:t>
            </a:r>
          </a:p>
          <a:p>
            <a:pPr marL="711200" lvl="8" indent="-347663">
              <a:spcBef>
                <a:spcPts val="600"/>
              </a:spcBef>
              <a:buFont typeface="Wingdings" panose="05000000000000000000" pitchFamily="2" charset="2"/>
              <a:buChar char="§"/>
            </a:pPr>
            <a:r>
              <a:rPr lang="en-US" sz="1600">
                <a:solidFill>
                  <a:schemeClr val="bg2"/>
                </a:solidFill>
                <a:latin typeface="+mj-lt"/>
                <a:ea typeface="Intel Clear Light" panose="020B0404020203020204" pitchFamily="34" charset="0"/>
                <a:cs typeface="Intel Clear" panose="020B0604020203020204" pitchFamily="34" charset="0"/>
                <a:sym typeface="Helvetica"/>
              </a:rPr>
              <a:t>1x HD-A link for HD-A compatible peripherals </a:t>
            </a:r>
          </a:p>
          <a:p>
            <a:pPr marL="711200" lvl="8" indent="-347663">
              <a:spcBef>
                <a:spcPts val="600"/>
              </a:spcBef>
              <a:buFont typeface="Wingdings" panose="05000000000000000000" pitchFamily="2" charset="2"/>
              <a:buChar char="§"/>
            </a:pPr>
            <a:r>
              <a:rPr lang="en-US" sz="1600">
                <a:solidFill>
                  <a:schemeClr val="bg2"/>
                </a:solidFill>
                <a:latin typeface="+mj-lt"/>
                <a:ea typeface="Intel Clear Light" panose="020B0404020203020204" pitchFamily="34" charset="0"/>
                <a:cs typeface="Intel Clear" panose="020B0604020203020204" pitchFamily="34" charset="0"/>
                <a:sym typeface="Helvetica"/>
              </a:rPr>
              <a:t>4 Sound wire ports for platform peripherals </a:t>
            </a:r>
          </a:p>
          <a:p>
            <a:pPr marL="711200" lvl="8" indent="-347663">
              <a:spcBef>
                <a:spcPts val="600"/>
              </a:spcBef>
              <a:buFont typeface="Wingdings" panose="05000000000000000000" pitchFamily="2" charset="2"/>
              <a:buChar char="§"/>
            </a:pPr>
            <a:r>
              <a:rPr lang="en-US" sz="1600">
                <a:solidFill>
                  <a:schemeClr val="bg2"/>
                </a:solidFill>
                <a:latin typeface="+mj-lt"/>
                <a:ea typeface="Intel Clear Light" panose="020B0404020203020204" pitchFamily="34" charset="0"/>
                <a:cs typeface="Intel Clear" panose="020B0604020203020204" pitchFamily="34" charset="0"/>
                <a:sym typeface="Helvetica"/>
              </a:rPr>
              <a:t>Two dual-channel PDM directly attached microphone interfaces </a:t>
            </a:r>
          </a:p>
          <a:p>
            <a:pPr marL="711200" lvl="8" indent="-347663">
              <a:spcBef>
                <a:spcPts val="600"/>
              </a:spcBef>
              <a:buFont typeface="Wingdings" panose="05000000000000000000" pitchFamily="2" charset="2"/>
              <a:buChar char="§"/>
            </a:pPr>
            <a:r>
              <a:rPr lang="en-US" sz="1600">
                <a:solidFill>
                  <a:schemeClr val="bg2"/>
                </a:solidFill>
                <a:latin typeface="+mj-lt"/>
                <a:ea typeface="Intel Clear Light" panose="020B0404020203020204" pitchFamily="34" charset="0"/>
                <a:cs typeface="Intel Clear" panose="020B0604020203020204" pitchFamily="34" charset="0"/>
                <a:sym typeface="Helvetica"/>
              </a:rPr>
              <a:t>3x I2S  ports for platform peripherals</a:t>
            </a:r>
          </a:p>
        </p:txBody>
      </p:sp>
      <p:pic>
        <p:nvPicPr>
          <p:cNvPr id="3" name="Picture 2">
            <a:extLst>
              <a:ext uri="{FF2B5EF4-FFF2-40B4-BE49-F238E27FC236}">
                <a16:creationId xmlns:a16="http://schemas.microsoft.com/office/drawing/2014/main" id="{7A14C9E0-CA84-3869-046F-63B782B566DC}"/>
              </a:ext>
            </a:extLst>
          </p:cNvPr>
          <p:cNvPicPr>
            <a:picLocks noChangeAspect="1"/>
          </p:cNvPicPr>
          <p:nvPr/>
        </p:nvPicPr>
        <p:blipFill>
          <a:blip r:embed="rId2"/>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20870601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8E135-A31E-6912-4A9A-4D1B5EAA2120}"/>
              </a:ext>
            </a:extLst>
          </p:cNvPr>
          <p:cNvSpPr>
            <a:spLocks noGrp="1"/>
          </p:cNvSpPr>
          <p:nvPr>
            <p:ph type="title"/>
          </p:nvPr>
        </p:nvSpPr>
        <p:spPr/>
        <p:txBody>
          <a:bodyPr/>
          <a:lstStyle/>
          <a:p>
            <a:r>
              <a:rPr lang="en-US"/>
              <a:t>Audio Privacy Microphone Protection </a:t>
            </a:r>
          </a:p>
        </p:txBody>
      </p:sp>
      <p:sp>
        <p:nvSpPr>
          <p:cNvPr id="6" name="TextBox 5">
            <a:extLst>
              <a:ext uri="{FF2B5EF4-FFF2-40B4-BE49-F238E27FC236}">
                <a16:creationId xmlns:a16="http://schemas.microsoft.com/office/drawing/2014/main" id="{93117329-E620-6402-4449-4EBF7FF73F7C}"/>
              </a:ext>
            </a:extLst>
          </p:cNvPr>
          <p:cNvSpPr txBox="1"/>
          <p:nvPr/>
        </p:nvSpPr>
        <p:spPr>
          <a:xfrm>
            <a:off x="592916" y="1284959"/>
            <a:ext cx="11075209" cy="1200329"/>
          </a:xfrm>
          <a:prstGeom prst="rect">
            <a:avLst/>
          </a:prstGeom>
          <a:noFill/>
        </p:spPr>
        <p:txBody>
          <a:bodyPr wrap="square" rtlCol="0">
            <a:spAutoFit/>
          </a:bodyPr>
          <a:lstStyle/>
          <a:p>
            <a:pPr marL="342900" lvl="0" indent="-342900">
              <a:lnSpc>
                <a:spcPct val="100000"/>
              </a:lnSpc>
              <a:spcBef>
                <a:spcPts val="600"/>
              </a:spcBef>
              <a:buFont typeface="Wingdings" panose="05000000000000000000" pitchFamily="2" charset="2"/>
              <a:buChar char="§"/>
            </a:pPr>
            <a:r>
              <a:rPr lang="en-US" sz="1800" dirty="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WCL RVP uses SoC pins MIC_MUTE and MIC_MUTE_LED to support microphone privacy protection. 3-pin jumper is designed to control the MIC privacy operation. However, by default HW controlled mic privacy support is disabled in the BIOS, user needs to select the BIOS knobs to test mic mute feature via jumper</a:t>
            </a:r>
          </a:p>
        </p:txBody>
      </p:sp>
      <p:sp>
        <p:nvSpPr>
          <p:cNvPr id="7" name="TextBox 6">
            <a:extLst>
              <a:ext uri="{FF2B5EF4-FFF2-40B4-BE49-F238E27FC236}">
                <a16:creationId xmlns:a16="http://schemas.microsoft.com/office/drawing/2014/main" id="{72EBD914-50F1-D17A-11DD-95ED0C200C5D}"/>
              </a:ext>
            </a:extLst>
          </p:cNvPr>
          <p:cNvSpPr txBox="1"/>
          <p:nvPr/>
        </p:nvSpPr>
        <p:spPr>
          <a:xfrm>
            <a:off x="558396" y="5986283"/>
            <a:ext cx="9516474" cy="307777"/>
          </a:xfrm>
          <a:prstGeom prst="rect">
            <a:avLst/>
          </a:prstGeom>
          <a:noFill/>
        </p:spPr>
        <p:txBody>
          <a:bodyPr wrap="square" rtlCol="0">
            <a:spAutoFit/>
          </a:bodyPr>
          <a:lstStyle/>
          <a:p>
            <a:pPr lvl="0">
              <a:lnSpc>
                <a:spcPct val="100000"/>
              </a:lnSpc>
              <a:spcBef>
                <a:spcPts val="600"/>
              </a:spcBef>
            </a:pPr>
            <a:r>
              <a:rPr lang="en-US" sz="14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HSD : </a:t>
            </a:r>
            <a:r>
              <a:rPr lang="en-US" sz="1400">
                <a:hlinkClick r:id="rId3"/>
              </a:rPr>
              <a:t>16026832935 - Set default to “No Microphone Privacy Support” for Microphone Privacy Settings</a:t>
            </a:r>
            <a:endParaRPr lang="en-US" sz="14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endParaRPr>
          </a:p>
        </p:txBody>
      </p:sp>
      <p:pic>
        <p:nvPicPr>
          <p:cNvPr id="3" name="Picture 2">
            <a:extLst>
              <a:ext uri="{FF2B5EF4-FFF2-40B4-BE49-F238E27FC236}">
                <a16:creationId xmlns:a16="http://schemas.microsoft.com/office/drawing/2014/main" id="{24C7BA82-B201-E7F5-8685-F8DCDF809F87}"/>
              </a:ext>
            </a:extLst>
          </p:cNvPr>
          <p:cNvPicPr>
            <a:picLocks noChangeAspect="1"/>
          </p:cNvPicPr>
          <p:nvPr/>
        </p:nvPicPr>
        <p:blipFill>
          <a:blip r:embed="rId4"/>
          <a:stretch>
            <a:fillRect/>
          </a:stretch>
        </p:blipFill>
        <p:spPr>
          <a:xfrm>
            <a:off x="3235003" y="6409189"/>
            <a:ext cx="930867" cy="448811"/>
          </a:xfrm>
          <a:prstGeom prst="rect">
            <a:avLst/>
          </a:prstGeom>
        </p:spPr>
      </p:pic>
      <p:pic>
        <p:nvPicPr>
          <p:cNvPr id="10" name="Picture 9">
            <a:extLst>
              <a:ext uri="{FF2B5EF4-FFF2-40B4-BE49-F238E27FC236}">
                <a16:creationId xmlns:a16="http://schemas.microsoft.com/office/drawing/2014/main" id="{44FE83C2-D779-68F0-E404-949B4DCBD6CA}"/>
              </a:ext>
            </a:extLst>
          </p:cNvPr>
          <p:cNvPicPr>
            <a:picLocks noChangeAspect="1"/>
          </p:cNvPicPr>
          <p:nvPr/>
        </p:nvPicPr>
        <p:blipFill>
          <a:blip r:embed="rId5"/>
          <a:stretch>
            <a:fillRect/>
          </a:stretch>
        </p:blipFill>
        <p:spPr>
          <a:xfrm>
            <a:off x="1179657" y="2490197"/>
            <a:ext cx="9510919" cy="3380957"/>
          </a:xfrm>
          <a:prstGeom prst="rect">
            <a:avLst/>
          </a:prstGeom>
        </p:spPr>
      </p:pic>
    </p:spTree>
    <p:extLst>
      <p:ext uri="{BB962C8B-B14F-4D97-AF65-F5344CB8AC3E}">
        <p14:creationId xmlns:p14="http://schemas.microsoft.com/office/powerpoint/2010/main" val="39583006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607485" y="1035447"/>
            <a:ext cx="11123851" cy="3857338"/>
          </a:xfrm>
          <a:prstGeom prst="rect">
            <a:avLst/>
          </a:prstGeom>
        </p:spPr>
        <p:txBody>
          <a:bodyPr wrap="square">
            <a:spAutoFit/>
          </a:bodyPr>
          <a:lstStyle/>
          <a:p>
            <a:pPr>
              <a:spcBef>
                <a:spcPts val="0"/>
              </a:spcBef>
            </a:pPr>
            <a:endParaRPr lang="en-US" sz="1600">
              <a:solidFill>
                <a:schemeClr val="bg2"/>
              </a:solidFill>
              <a:latin typeface="+mj-lt"/>
              <a:ea typeface="Intel Clear Light" panose="020B0404020203020204" pitchFamily="34" charset="0"/>
              <a:cs typeface="Intel Clear Light" panose="020B0404020203020204" pitchFamily="34" charset="0"/>
            </a:endParaRPr>
          </a:p>
          <a:p>
            <a:pPr marL="285750" indent="-285750">
              <a:spcBef>
                <a:spcPts val="0"/>
              </a:spcBef>
              <a:buFont typeface="Arial" panose="020B0604020202020204" pitchFamily="34" charset="0"/>
              <a:buChar char="•"/>
            </a:pPr>
            <a:r>
              <a:rPr lang="en-US" sz="1600">
                <a:solidFill>
                  <a:schemeClr val="bg2"/>
                </a:solidFill>
                <a:latin typeface="+mj-lt"/>
                <a:ea typeface="Intel Clear Light" panose="020B0404020203020204" pitchFamily="34" charset="0"/>
                <a:cs typeface="Intel Clear Light" panose="020B0404020203020204" pitchFamily="34" charset="0"/>
              </a:rPr>
              <a:t>RVP HAS link : </a:t>
            </a:r>
          </a:p>
          <a:p>
            <a:pPr marL="285750" indent="-285750">
              <a:buFont typeface="Arial" panose="020B0604020202020204" pitchFamily="34" charset="0"/>
              <a:buChar char="•"/>
            </a:pPr>
            <a:r>
              <a:rPr lang="en-US" sz="1600">
                <a:hlinkClick r:id="rId2"/>
              </a:rPr>
              <a:t>Gen 6 Audio Add-In-Card - Reference Validation Platform Design Wiki - Intel Enterprise Wiki</a:t>
            </a:r>
            <a:endParaRPr lang="en-US" sz="1600"/>
          </a:p>
          <a:p>
            <a:pPr marL="285750" indent="-285750">
              <a:buFont typeface="Arial" panose="020B0604020202020204" pitchFamily="34" charset="0"/>
              <a:buChar char="•"/>
            </a:pPr>
            <a:r>
              <a:rPr lang="en-US" sz="1600">
                <a:hlinkClick r:id="rId3"/>
              </a:rPr>
              <a:t>Cirrus AIOC v3 - Reference Validation Platform Design Wiki - Intel Enterprise Wiki</a:t>
            </a:r>
            <a:endParaRPr lang="en-US" sz="1600"/>
          </a:p>
          <a:p>
            <a:pPr marL="285750" indent="-285750">
              <a:buFont typeface="Arial" panose="020B0604020202020204" pitchFamily="34" charset="0"/>
              <a:buChar char="•"/>
            </a:pPr>
            <a:r>
              <a:rPr lang="en-US" sz="1600">
                <a:hlinkClick r:id="rId4"/>
              </a:rPr>
              <a:t>Gen3 Audio Add-In-Card - Reference Validation Platform Design Wiki - Intel Enterprise Wiki</a:t>
            </a:r>
            <a:endParaRPr lang="en-US" sz="1600"/>
          </a:p>
          <a:p>
            <a:pPr marL="285750" indent="-285750">
              <a:buFont typeface="Arial" panose="020B0604020202020204" pitchFamily="34" charset="0"/>
              <a:buChar char="•"/>
            </a:pPr>
            <a:r>
              <a:rPr lang="en-US" sz="1600">
                <a:hlinkClick r:id="rId5"/>
              </a:rPr>
              <a:t>Gen4 Audio Add-In-Card - Reference Validation Platform Design Wiki - Intel Enterprise Wiki</a:t>
            </a:r>
            <a:endParaRPr lang="en-US" sz="1600"/>
          </a:p>
          <a:p>
            <a:pPr marL="285750" indent="-285750">
              <a:buFont typeface="Arial" panose="020B0604020202020204" pitchFamily="34" charset="0"/>
              <a:buChar char="•"/>
            </a:pPr>
            <a:r>
              <a:rPr lang="en-US" sz="1600">
                <a:hlinkClick r:id="rId6"/>
              </a:rPr>
              <a:t>https://docs.intel.com/documents/iparch/ace/ACE%20IP/3.x/Integration%20Specs/WCL/WCL_ACE3.x_Integration_HAS.html</a:t>
            </a:r>
            <a:endParaRPr lang="en-US" sz="1600"/>
          </a:p>
          <a:p>
            <a:pPr marL="285750" indent="-285750">
              <a:buFont typeface="Arial" panose="020B0604020202020204" pitchFamily="34" charset="0"/>
              <a:buChar char="•"/>
            </a:pPr>
            <a:r>
              <a:rPr lang="en-US" sz="1600">
                <a:solidFill>
                  <a:schemeClr val="bg2"/>
                </a:solidFill>
              </a:rPr>
              <a:t>HSD : </a:t>
            </a:r>
            <a:r>
              <a:rPr lang="en-US" sz="1600">
                <a:hlinkClick r:id="rId7"/>
              </a:rPr>
              <a:t>16026832935 - Set default to “No Microphone Privacy Support” for Microphone Privacy Settings</a:t>
            </a:r>
            <a:endParaRPr lang="en-US" sz="1600">
              <a:solidFill>
                <a:schemeClr val="bg2"/>
              </a:solidFill>
              <a:latin typeface="+mj-lt"/>
              <a:ea typeface="Intel Clear Light" panose="020B0404020203020204" pitchFamily="34" charset="0"/>
              <a:cs typeface="Intel Clear Light" panose="020B0404020203020204" pitchFamily="34" charset="0"/>
            </a:endParaRPr>
          </a:p>
        </p:txBody>
      </p:sp>
      <p:sp>
        <p:nvSpPr>
          <p:cNvPr id="5" name="Title 1">
            <a:extLst>
              <a:ext uri="{FF2B5EF4-FFF2-40B4-BE49-F238E27FC236}">
                <a16:creationId xmlns:a16="http://schemas.microsoft.com/office/drawing/2014/main" id="{2AC7B449-9C67-4968-A385-43C56BDED87E}"/>
              </a:ext>
            </a:extLst>
          </p:cNvPr>
          <p:cNvSpPr txBox="1">
            <a:spLocks/>
          </p:cNvSpPr>
          <p:nvPr/>
        </p:nvSpPr>
        <p:spPr>
          <a:xfrm>
            <a:off x="391632" y="107863"/>
            <a:ext cx="11228868" cy="873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A</a:t>
            </a:r>
            <a:r>
              <a:rPr lang="en-US"/>
              <a:t>udio reference links</a:t>
            </a:r>
            <a:endParaRPr lang="en-US" sz="4000"/>
          </a:p>
        </p:txBody>
      </p:sp>
      <p:pic>
        <p:nvPicPr>
          <p:cNvPr id="2" name="Picture 1">
            <a:extLst>
              <a:ext uri="{FF2B5EF4-FFF2-40B4-BE49-F238E27FC236}">
                <a16:creationId xmlns:a16="http://schemas.microsoft.com/office/drawing/2014/main" id="{1CB077E3-5651-DAFD-1A2B-47E820DDFD48}"/>
              </a:ext>
            </a:extLst>
          </p:cNvPr>
          <p:cNvPicPr>
            <a:picLocks noChangeAspect="1"/>
          </p:cNvPicPr>
          <p:nvPr/>
        </p:nvPicPr>
        <p:blipFill>
          <a:blip r:embed="rId8"/>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1173837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87639"/>
            <a:ext cx="10972800" cy="1143000"/>
          </a:xfrm>
        </p:spPr>
        <p:txBody>
          <a:bodyPr/>
          <a:lstStyle/>
          <a:p>
            <a:pPr algn="r"/>
            <a:r>
              <a:rPr lang="en-US" sz="4500" b="1">
                <a:solidFill>
                  <a:schemeClr val="accent4">
                    <a:lumMod val="75000"/>
                  </a:schemeClr>
                </a:solidFill>
              </a:rPr>
              <a:t>SPI Flash &amp; TPM</a:t>
            </a:r>
          </a:p>
        </p:txBody>
      </p:sp>
      <p:sp>
        <p:nvSpPr>
          <p:cNvPr id="4" name="TextBox 3">
            <a:extLst>
              <a:ext uri="{FF2B5EF4-FFF2-40B4-BE49-F238E27FC236}">
                <a16:creationId xmlns:a16="http://schemas.microsoft.com/office/drawing/2014/main" id="{0AC5E3BD-5F46-6DB0-5101-3209AC3F3749}"/>
              </a:ext>
            </a:extLst>
          </p:cNvPr>
          <p:cNvSpPr txBox="1"/>
          <p:nvPr/>
        </p:nvSpPr>
        <p:spPr>
          <a:xfrm>
            <a:off x="8121445" y="5971452"/>
            <a:ext cx="3605735"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a:solidFill>
                  <a:schemeClr val="tx2"/>
                </a:solidFill>
              </a:rPr>
              <a:t>Jadhav, Aniket</a:t>
            </a:r>
          </a:p>
        </p:txBody>
      </p:sp>
      <p:pic>
        <p:nvPicPr>
          <p:cNvPr id="3" name="Picture 2">
            <a:extLst>
              <a:ext uri="{FF2B5EF4-FFF2-40B4-BE49-F238E27FC236}">
                <a16:creationId xmlns:a16="http://schemas.microsoft.com/office/drawing/2014/main" id="{A7A2C712-3E64-98CC-C3AA-D68E14631102}"/>
              </a:ext>
            </a:extLst>
          </p:cNvPr>
          <p:cNvPicPr>
            <a:picLocks noChangeAspect="1"/>
          </p:cNvPicPr>
          <p:nvPr/>
        </p:nvPicPr>
        <p:blipFill>
          <a:blip r:embed="rId2"/>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18266323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bwMode="auto">
          <a:xfrm>
            <a:off x="419100" y="-10583"/>
            <a:ext cx="11772900" cy="765202"/>
          </a:xfrm>
          <a:prstGeom prst="rect">
            <a:avLst/>
          </a:prstGeom>
          <a:ln w="12700">
            <a:miter lim="4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fontScale="97500"/>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spcBef>
                <a:spcPts val="0"/>
              </a:spcBef>
              <a:defRPr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defTabSz="609600">
              <a:spcBef>
                <a:spcPts val="0"/>
              </a:spcBef>
              <a:defRPr sz="3300" b="1">
                <a:solidFill>
                  <a:srgbClr val="535353"/>
                </a:solidFill>
                <a:latin typeface="Helvetica"/>
                <a:ea typeface="Helvetica"/>
                <a:cs typeface="Helvetica"/>
              </a:defRPr>
            </a:lvl2pPr>
            <a:lvl3pPr defTabSz="609600">
              <a:spcBef>
                <a:spcPts val="0"/>
              </a:spcBef>
              <a:defRPr sz="3300" b="1">
                <a:solidFill>
                  <a:srgbClr val="535353"/>
                </a:solidFill>
                <a:latin typeface="Helvetica"/>
                <a:ea typeface="Helvetica"/>
                <a:cs typeface="Helvetica"/>
              </a:defRPr>
            </a:lvl3pPr>
            <a:lvl4pPr defTabSz="609600">
              <a:spcBef>
                <a:spcPts val="0"/>
              </a:spcBef>
              <a:defRPr sz="3300" b="1">
                <a:solidFill>
                  <a:srgbClr val="535353"/>
                </a:solidFill>
                <a:latin typeface="Helvetica"/>
                <a:ea typeface="Helvetica"/>
                <a:cs typeface="Helvetica"/>
              </a:defRPr>
            </a:lvl4pPr>
            <a:lvl5pPr defTabSz="609600">
              <a:spcBef>
                <a:spcPts val="0"/>
              </a:spcBef>
              <a:defRPr sz="3300" b="1">
                <a:solidFill>
                  <a:srgbClr val="535353"/>
                </a:solidFill>
                <a:latin typeface="Helvetica"/>
                <a:ea typeface="Helvetica"/>
                <a:cs typeface="Helvetica"/>
              </a:defRPr>
            </a:lvl5pPr>
            <a:lvl6pPr defTabSz="609600">
              <a:spcBef>
                <a:spcPts val="0"/>
              </a:spcBef>
              <a:defRPr sz="3300" b="1">
                <a:solidFill>
                  <a:srgbClr val="535353"/>
                </a:solidFill>
                <a:latin typeface="Helvetica"/>
                <a:ea typeface="Helvetica"/>
                <a:cs typeface="Helvetica"/>
              </a:defRPr>
            </a:lvl6pPr>
            <a:lvl7pPr defTabSz="609600">
              <a:spcBef>
                <a:spcPts val="0"/>
              </a:spcBef>
              <a:defRPr sz="3300" b="1">
                <a:solidFill>
                  <a:srgbClr val="535353"/>
                </a:solidFill>
                <a:latin typeface="Helvetica"/>
                <a:ea typeface="Helvetica"/>
                <a:cs typeface="Helvetica"/>
              </a:defRPr>
            </a:lvl7pPr>
            <a:lvl8pPr defTabSz="609600">
              <a:spcBef>
                <a:spcPts val="0"/>
              </a:spcBef>
              <a:defRPr sz="3300" b="1">
                <a:solidFill>
                  <a:srgbClr val="535353"/>
                </a:solidFill>
                <a:latin typeface="Helvetica"/>
                <a:ea typeface="Helvetica"/>
                <a:cs typeface="Helvetica"/>
              </a:defRPr>
            </a:lvl8pPr>
            <a:lvl9pPr defTabSz="609600">
              <a:spcBef>
                <a:spcPts val="0"/>
              </a:spcBef>
              <a:defRPr sz="3300" b="1">
                <a:solidFill>
                  <a:srgbClr val="535353"/>
                </a:solidFill>
                <a:latin typeface="Helvetica"/>
                <a:ea typeface="Helvetica"/>
                <a:cs typeface="Helvetica"/>
              </a:defRPr>
            </a:lvl9pPr>
          </a:lstStyle>
          <a:p>
            <a:r>
              <a:rPr lang="en-US"/>
              <a:t>SPI Flash Topology &amp; Feature</a:t>
            </a:r>
          </a:p>
        </p:txBody>
      </p:sp>
      <p:sp>
        <p:nvSpPr>
          <p:cNvPr id="6" name="TextBox 5"/>
          <p:cNvSpPr txBox="1"/>
          <p:nvPr/>
        </p:nvSpPr>
        <p:spPr>
          <a:xfrm>
            <a:off x="273030" y="987109"/>
            <a:ext cx="11415387" cy="4921347"/>
          </a:xfrm>
          <a:prstGeom prst="rect">
            <a:avLst/>
          </a:prstGeom>
          <a:noFill/>
        </p:spPr>
        <p:txBody>
          <a:bodyPr wrap="square" lIns="121920" tIns="60960" rIns="121920" bIns="60960" rtlCol="0" anchor="t">
            <a:spAutoFit/>
          </a:bodyPr>
          <a:lstStyle/>
          <a:p>
            <a:pPr marL="285750" indent="-285750">
              <a:buFont typeface="Arial" panose="020B0604020202020204" pitchFamily="34" charset="0"/>
              <a:buChar char="•"/>
            </a:pPr>
            <a:r>
              <a:rPr lang="en-US" sz="1800" dirty="0">
                <a:solidFill>
                  <a:schemeClr val="bg2"/>
                </a:solidFill>
                <a:latin typeface="Intel Clear Light"/>
                <a:ea typeface="Intel Clear Light" panose="020B0404020203020204" pitchFamily="34" charset="0"/>
                <a:cs typeface="Intel Clear Light" panose="020B0404020203020204" pitchFamily="34" charset="0"/>
                <a:sym typeface="Helvetica"/>
              </a:rPr>
              <a:t>POR frequency for SPI flash: 100MHz </a:t>
            </a:r>
          </a:p>
          <a:p>
            <a:pPr marL="285750" indent="-285750">
              <a:buFont typeface="Arial" panose="020B0604020202020204" pitchFamily="34" charset="0"/>
              <a:buChar char="•"/>
            </a:pPr>
            <a:r>
              <a:rPr lang="en-US" sz="1800" dirty="0">
                <a:solidFill>
                  <a:schemeClr val="bg2"/>
                </a:solidFill>
                <a:latin typeface="Intel Clear Light"/>
                <a:ea typeface="Intel Clear Light" panose="020B0404020203020204" pitchFamily="34" charset="0"/>
                <a:cs typeface="Intel Clear Light" panose="020B0404020203020204" pitchFamily="34" charset="0"/>
                <a:sym typeface="Helvetica"/>
              </a:rPr>
              <a:t>SPI Flash part :</a:t>
            </a:r>
          </a:p>
          <a:p>
            <a:pPr lvl="1"/>
            <a:r>
              <a:rPr lang="en-US" sz="1600" dirty="0">
                <a:solidFill>
                  <a:schemeClr val="bg2"/>
                </a:solidFill>
                <a:latin typeface="Intel Clear Light"/>
                <a:ea typeface="Intel Clear Light" panose="020B0404020203020204" pitchFamily="34" charset="0"/>
                <a:cs typeface="Intel Clear Light" panose="020B0404020203020204" pitchFamily="34" charset="0"/>
                <a:sym typeface="Helvetica"/>
              </a:rPr>
              <a:t>	Windows : SPI NOR Flash 512Mbit/64MB RPMC (</a:t>
            </a:r>
            <a:r>
              <a:rPr lang="en-US" sz="1600" dirty="0" err="1">
                <a:solidFill>
                  <a:schemeClr val="bg2"/>
                </a:solidFill>
                <a:latin typeface="Intel Clear Light"/>
                <a:ea typeface="Intel Clear Light" panose="020B0404020203020204" pitchFamily="34" charset="0"/>
                <a:cs typeface="Intel Clear Light" panose="020B0404020203020204" pitchFamily="34" charset="0"/>
                <a:sym typeface="Helvetica"/>
              </a:rPr>
              <a:t>Macronix</a:t>
            </a:r>
            <a:r>
              <a:rPr lang="en-US" sz="1600" dirty="0">
                <a:solidFill>
                  <a:schemeClr val="bg2"/>
                </a:solidFill>
                <a:latin typeface="Intel Clear Light"/>
                <a:ea typeface="Intel Clear Light" panose="020B0404020203020204" pitchFamily="34" charset="0"/>
                <a:cs typeface="Intel Clear Light" panose="020B0404020203020204" pitchFamily="34" charset="0"/>
                <a:sym typeface="Helvetica"/>
              </a:rPr>
              <a:t> MPN –MX77U51250FZ4I42</a:t>
            </a:r>
            <a:r>
              <a:rPr lang="en-US" sz="1600" dirty="0">
                <a:solidFill>
                  <a:schemeClr val="bg2"/>
                </a:solidFill>
                <a:latin typeface="Intel Clear Light"/>
                <a:sym typeface="Helvetica"/>
              </a:rPr>
              <a:t>)</a:t>
            </a:r>
            <a:r>
              <a:rPr lang="en-US" sz="1600" dirty="0">
                <a:solidFill>
                  <a:schemeClr val="bg2"/>
                </a:solidFill>
                <a:latin typeface="Intel Clear Light"/>
                <a:ea typeface="Intel Clear Light" panose="020B0404020203020204" pitchFamily="34" charset="0"/>
                <a:cs typeface="Intel Clear Light" panose="020B0404020203020204" pitchFamily="34" charset="0"/>
                <a:sym typeface="Helvetica"/>
              </a:rPr>
              <a:t>, WSON-8, 1.8V</a:t>
            </a:r>
          </a:p>
          <a:p>
            <a:r>
              <a:rPr lang="en-US" sz="1600" dirty="0">
                <a:solidFill>
                  <a:schemeClr val="bg2"/>
                </a:solidFill>
                <a:latin typeface="Intel Clear Light"/>
                <a:ea typeface="Intel Clear Light" panose="020B0404020203020204" pitchFamily="34" charset="0"/>
                <a:cs typeface="Intel Clear Light" panose="020B0404020203020204" pitchFamily="34" charset="0"/>
                <a:sym typeface="Helvetica"/>
              </a:rPr>
              <a:t>	Chrome : SPI NOR Flash 256Mbit/32MB DTR  (Winbond MPN - W25Q256JWEIM), WSON-8, 1.8V</a:t>
            </a:r>
          </a:p>
          <a:p>
            <a:pPr marL="285750" indent="-285750">
              <a:buFont typeface="Arial" panose="020B0604020202020204" pitchFamily="34" charset="0"/>
              <a:buChar char="•"/>
            </a:pPr>
            <a:r>
              <a:rPr lang="en-US" sz="1800" dirty="0">
                <a:solidFill>
                  <a:schemeClr val="bg2"/>
                </a:solidFill>
                <a:latin typeface="Intel Clear Light"/>
                <a:ea typeface="Intel Clear Light" panose="020B0404020203020204" pitchFamily="34" charset="0"/>
                <a:cs typeface="Intel Clear Light" panose="020B0404020203020204" pitchFamily="34" charset="0"/>
                <a:sym typeface="Helvetica"/>
              </a:rPr>
              <a:t>Dual Flash Topology as 1x 64MB (default) + 1x64MB (rework) option will be provided only in DDR5-RVP1.</a:t>
            </a:r>
          </a:p>
          <a:p>
            <a:pPr marL="285750" indent="-285750">
              <a:buFont typeface="Arial" panose="020B0604020202020204" pitchFamily="34" charset="0"/>
              <a:buChar char="•"/>
            </a:pPr>
            <a:r>
              <a:rPr lang="en-US" sz="1800" dirty="0">
                <a:solidFill>
                  <a:schemeClr val="bg2"/>
                </a:solidFill>
                <a:latin typeface="Intel Clear Light"/>
                <a:ea typeface="Intel Clear Light" panose="020B0404020203020204" pitchFamily="34" charset="0"/>
                <a:cs typeface="Intel Clear Light" panose="020B0404020203020204" pitchFamily="34" charset="0"/>
                <a:sym typeface="Helvetica"/>
              </a:rPr>
              <a:t>In DDR5-RVP1 G3 topology supported by default. SAF and MAF can be enabled with reworks.</a:t>
            </a:r>
          </a:p>
          <a:p>
            <a:pPr marL="285750" indent="-285750">
              <a:buFont typeface="Arial" panose="020B0604020202020204" pitchFamily="34" charset="0"/>
              <a:buChar char="•"/>
            </a:pPr>
            <a:r>
              <a:rPr lang="en-US" sz="1800" dirty="0">
                <a:solidFill>
                  <a:schemeClr val="bg2"/>
                </a:solidFill>
                <a:latin typeface="Intel Clear Light"/>
                <a:ea typeface="Intel Clear Light" panose="020B0404020203020204" pitchFamily="34" charset="0"/>
                <a:cs typeface="Intel Clear Light" panose="020B0404020203020204" pitchFamily="34" charset="0"/>
                <a:sym typeface="Helvetica"/>
              </a:rPr>
              <a:t>In LP5x-RVP2 MAF topology supported by default. SAF and G3 can be enabled with rework(SW/Jumper setting).</a:t>
            </a:r>
          </a:p>
          <a:p>
            <a:pPr marL="285750" indent="-285750">
              <a:buFont typeface="Arial" panose="020B0604020202020204" pitchFamily="34" charset="0"/>
              <a:buChar char="•"/>
            </a:pPr>
            <a:r>
              <a:rPr lang="en-US" sz="1800" dirty="0">
                <a:solidFill>
                  <a:schemeClr val="bg2"/>
                </a:solidFill>
                <a:latin typeface="Intel Clear Light"/>
                <a:ea typeface="Intel Clear Light" panose="020B0404020203020204" pitchFamily="34" charset="0"/>
                <a:cs typeface="Intel Clear Light" panose="020B0404020203020204" pitchFamily="34" charset="0"/>
                <a:sym typeface="Helvetica"/>
              </a:rPr>
              <a:t>Reworks for enabling MAF to SAF mode and G3 to MAF/SAF mode are minimized </a:t>
            </a:r>
            <a:r>
              <a:rPr lang="en-US" sz="1800" dirty="0" err="1">
                <a:solidFill>
                  <a:schemeClr val="bg2"/>
                </a:solidFill>
                <a:latin typeface="Intel Clear Light"/>
                <a:ea typeface="Intel Clear Light" panose="020B0404020203020204" pitchFamily="34" charset="0"/>
                <a:cs typeface="Intel Clear Light" panose="020B0404020203020204" pitchFamily="34" charset="0"/>
                <a:sym typeface="Helvetica"/>
              </a:rPr>
              <a:t>wrt</a:t>
            </a:r>
            <a:r>
              <a:rPr lang="en-US" sz="1800" dirty="0">
                <a:solidFill>
                  <a:schemeClr val="bg2"/>
                </a:solidFill>
                <a:latin typeface="Intel Clear Light"/>
                <a:ea typeface="Intel Clear Light" panose="020B0404020203020204" pitchFamily="34" charset="0"/>
                <a:cs typeface="Intel Clear Light" panose="020B0404020203020204" pitchFamily="34" charset="0"/>
                <a:sym typeface="Helvetica"/>
              </a:rPr>
              <a:t> previous platforms. </a:t>
            </a:r>
            <a:endParaRPr lang="en-US" sz="1800" dirty="0">
              <a:solidFill>
                <a:schemeClr val="bg2"/>
              </a:solidFill>
              <a:latin typeface="Intel Clear Light"/>
              <a:ea typeface="Intel Clear Light" panose="020B0404020203020204" pitchFamily="34" charset="0"/>
              <a:cs typeface="Intel Clear Light" panose="020B0404020203020204" pitchFamily="34" charset="0"/>
            </a:endParaRPr>
          </a:p>
          <a:p>
            <a:pPr marL="285750" indent="-285750">
              <a:buFont typeface="Arial" panose="020B0604020202020204" pitchFamily="34" charset="0"/>
              <a:buChar char="•"/>
            </a:pPr>
            <a:r>
              <a:rPr lang="en-US" sz="1800" dirty="0" err="1">
                <a:solidFill>
                  <a:schemeClr val="bg2"/>
                </a:solidFill>
                <a:latin typeface="Intel Clear Light"/>
                <a:ea typeface="Intel Clear Light" panose="020B0404020203020204" pitchFamily="34" charset="0"/>
                <a:cs typeface="Intel Clear Light" panose="020B0404020203020204" pitchFamily="34" charset="0"/>
              </a:rPr>
              <a:t>dTPM</a:t>
            </a:r>
            <a:r>
              <a:rPr lang="en-US" sz="1800" dirty="0">
                <a:solidFill>
                  <a:schemeClr val="bg2"/>
                </a:solidFill>
                <a:latin typeface="Intel Clear Light"/>
                <a:ea typeface="Intel Clear Light" panose="020B0404020203020204" pitchFamily="34" charset="0"/>
                <a:cs typeface="Intel Clear Light" panose="020B0404020203020204" pitchFamily="34" charset="0"/>
              </a:rPr>
              <a:t> in SAF mode is supported only in DDR5-RVP1 SKU via TPM header.</a:t>
            </a:r>
            <a:endParaRPr lang="en-US" sz="1800"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pic>
        <p:nvPicPr>
          <p:cNvPr id="2" name="Picture 1">
            <a:extLst>
              <a:ext uri="{FF2B5EF4-FFF2-40B4-BE49-F238E27FC236}">
                <a16:creationId xmlns:a16="http://schemas.microsoft.com/office/drawing/2014/main" id="{FDB81B98-8F63-76B2-9D11-70177C2E945C}"/>
              </a:ext>
            </a:extLst>
          </p:cNvPr>
          <p:cNvPicPr>
            <a:picLocks noChangeAspect="1"/>
          </p:cNvPicPr>
          <p:nvPr/>
        </p:nvPicPr>
        <p:blipFill>
          <a:blip r:embed="rId3"/>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1495603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191119" y="6020597"/>
            <a:ext cx="9436552" cy="720390"/>
          </a:xfrm>
          <a:prstGeom prst="rect">
            <a:avLst/>
          </a:prstGeom>
          <a:noFill/>
        </p:spPr>
        <p:txBody>
          <a:bodyPr wrap="square" rtlCol="0">
            <a:spAutoFit/>
          </a:bodyPr>
          <a:lstStyle/>
          <a:p>
            <a:pPr defTabSz="1219170"/>
            <a:r>
              <a:rPr lang="en-US" sz="1200">
                <a:solidFill>
                  <a:srgbClr val="C00000"/>
                </a:solidFill>
                <a:latin typeface="Intel Clear Light" panose="020B0404020203020204" pitchFamily="34" charset="0"/>
                <a:ea typeface="Intel Clear Light" panose="020B0404020203020204" pitchFamily="34" charset="0"/>
                <a:cs typeface="Intel Clear" panose="020B0604020203020204" pitchFamily="34" charset="0"/>
              </a:rPr>
              <a:t>Link:  </a:t>
            </a:r>
            <a:r>
              <a:rPr lang="en-US" sz="12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hlinkClick r:id="rId3"/>
              </a:rPr>
              <a:t>WCL-RVP-Offerings</a:t>
            </a:r>
            <a:endParaRPr lang="en-US" sz="12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endParaRPr>
          </a:p>
          <a:p>
            <a:pPr defTabSz="1219170"/>
            <a:endParaRPr lang="en-US" sz="12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endParaRPr>
          </a:p>
        </p:txBody>
      </p:sp>
      <p:sp>
        <p:nvSpPr>
          <p:cNvPr id="6" name="Title 2">
            <a:extLst>
              <a:ext uri="{FF2B5EF4-FFF2-40B4-BE49-F238E27FC236}">
                <a16:creationId xmlns:a16="http://schemas.microsoft.com/office/drawing/2014/main" id="{E83379E0-E29B-441E-95B8-898586FFA372}"/>
              </a:ext>
            </a:extLst>
          </p:cNvPr>
          <p:cNvSpPr txBox="1">
            <a:spLocks/>
          </p:cNvSpPr>
          <p:nvPr/>
        </p:nvSpPr>
        <p:spPr>
          <a:xfrm>
            <a:off x="460000" y="117013"/>
            <a:ext cx="10972800" cy="61927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rgbClr val="52525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rtl="0" hangingPunct="1"/>
            <a:r>
              <a:rPr lang="en-US">
                <a:solidFill>
                  <a:schemeClr val="bg2"/>
                </a:solidFill>
              </a:rPr>
              <a:t>WCL RVP SKU Offering</a:t>
            </a:r>
          </a:p>
        </p:txBody>
      </p:sp>
      <p:graphicFrame>
        <p:nvGraphicFramePr>
          <p:cNvPr id="7" name="Table 8">
            <a:extLst>
              <a:ext uri="{FF2B5EF4-FFF2-40B4-BE49-F238E27FC236}">
                <a16:creationId xmlns:a16="http://schemas.microsoft.com/office/drawing/2014/main" id="{BF9D56D1-3298-BA0F-BFF2-1E57E6E2EA41}"/>
              </a:ext>
            </a:extLst>
          </p:cNvPr>
          <p:cNvGraphicFramePr>
            <a:graphicFrameLocks noGrp="1"/>
          </p:cNvGraphicFramePr>
          <p:nvPr>
            <p:extLst>
              <p:ext uri="{D42A27DB-BD31-4B8C-83A1-F6EECF244321}">
                <p14:modId xmlns:p14="http://schemas.microsoft.com/office/powerpoint/2010/main" val="1387924885"/>
              </p:ext>
            </p:extLst>
          </p:nvPr>
        </p:nvGraphicFramePr>
        <p:xfrm>
          <a:off x="323985" y="914506"/>
          <a:ext cx="10955615" cy="4102113"/>
        </p:xfrm>
        <a:graphic>
          <a:graphicData uri="http://schemas.openxmlformats.org/drawingml/2006/table">
            <a:tbl>
              <a:tblPr firstRow="1" bandRow="1">
                <a:tableStyleId>{125E5076-3810-47DD-B79F-674D7AD40C01}</a:tableStyleId>
              </a:tblPr>
              <a:tblGrid>
                <a:gridCol w="1844449">
                  <a:extLst>
                    <a:ext uri="{9D8B030D-6E8A-4147-A177-3AD203B41FA5}">
                      <a16:colId xmlns:a16="http://schemas.microsoft.com/office/drawing/2014/main" val="2618203397"/>
                    </a:ext>
                  </a:extLst>
                </a:gridCol>
                <a:gridCol w="1304925">
                  <a:extLst>
                    <a:ext uri="{9D8B030D-6E8A-4147-A177-3AD203B41FA5}">
                      <a16:colId xmlns:a16="http://schemas.microsoft.com/office/drawing/2014/main" val="731514530"/>
                    </a:ext>
                  </a:extLst>
                </a:gridCol>
                <a:gridCol w="3475678">
                  <a:extLst>
                    <a:ext uri="{9D8B030D-6E8A-4147-A177-3AD203B41FA5}">
                      <a16:colId xmlns:a16="http://schemas.microsoft.com/office/drawing/2014/main" val="708092076"/>
                    </a:ext>
                  </a:extLst>
                </a:gridCol>
                <a:gridCol w="4330563">
                  <a:extLst>
                    <a:ext uri="{9D8B030D-6E8A-4147-A177-3AD203B41FA5}">
                      <a16:colId xmlns:a16="http://schemas.microsoft.com/office/drawing/2014/main" val="1110987188"/>
                    </a:ext>
                  </a:extLst>
                </a:gridCol>
              </a:tblGrid>
              <a:tr h="288268">
                <a:tc>
                  <a:txBody>
                    <a:bodyPr/>
                    <a:lstStyle>
                      <a:lvl1pPr marL="0" marR="0" indent="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1pPr>
                      <a:lvl2pPr marL="0" marR="0" indent="228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2pPr>
                      <a:lvl3pPr marL="0" marR="0" indent="457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3pPr>
                      <a:lvl4pPr marL="0" marR="0" indent="685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4pPr>
                      <a:lvl5pPr marL="0" marR="0" indent="9144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5pPr>
                      <a:lvl6pPr marL="0" marR="0" indent="11430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6pPr>
                      <a:lvl7pPr marL="0" marR="0" indent="1371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7pPr>
                      <a:lvl8pPr marL="0" marR="0" indent="1600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8pPr>
                      <a:lvl9pPr marL="0" marR="0" indent="1828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9pPr>
                    </a:lstStyle>
                    <a:p>
                      <a:pPr algn="ctr"/>
                      <a:r>
                        <a:rPr lang="en-IN" sz="1200" b="1">
                          <a:solidFill>
                            <a:schemeClr val="bg1"/>
                          </a:solidFill>
                        </a:rPr>
                        <a:t>RVP SKU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IN" sz="1200" b="1">
                          <a:solidFill>
                            <a:schemeClr val="bg1"/>
                          </a:solidFill>
                        </a:rPr>
                        <a:t>SKW</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lvl1pPr marL="0" marR="0" indent="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1pPr>
                      <a:lvl2pPr marL="0" marR="0" indent="228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2pPr>
                      <a:lvl3pPr marL="0" marR="0" indent="457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3pPr>
                      <a:lvl4pPr marL="0" marR="0" indent="685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4pPr>
                      <a:lvl5pPr marL="0" marR="0" indent="9144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5pPr>
                      <a:lvl6pPr marL="0" marR="0" indent="11430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6pPr>
                      <a:lvl7pPr marL="0" marR="0" indent="1371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7pPr>
                      <a:lvl8pPr marL="0" marR="0" indent="1600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8pPr>
                      <a:lvl9pPr marL="0" marR="0" indent="1828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9pPr>
                    </a:lstStyle>
                    <a:p>
                      <a:pPr algn="ctr"/>
                      <a:r>
                        <a:rPr lang="en-IN" sz="1200" b="1">
                          <a:solidFill>
                            <a:schemeClr val="bg1"/>
                          </a:solidFill>
                        </a:rPr>
                        <a:t>SKU Description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lvl1pPr marL="0" marR="0" indent="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1pPr>
                      <a:lvl2pPr marL="0" marR="0" indent="228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2pPr>
                      <a:lvl3pPr marL="0" marR="0" indent="457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3pPr>
                      <a:lvl4pPr marL="0" marR="0" indent="685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4pPr>
                      <a:lvl5pPr marL="0" marR="0" indent="9144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5pPr>
                      <a:lvl6pPr marL="0" marR="0" indent="11430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6pPr>
                      <a:lvl7pPr marL="0" marR="0" indent="1371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7pPr>
                      <a:lvl8pPr marL="0" marR="0" indent="1600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8pPr>
                      <a:lvl9pPr marL="0" marR="0" indent="1828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9pPr>
                    </a:lstStyle>
                    <a:p>
                      <a:pPr algn="ctr"/>
                      <a:r>
                        <a:rPr lang="en-IN" sz="1200" b="1">
                          <a:solidFill>
                            <a:schemeClr val="bg1"/>
                          </a:solidFill>
                        </a:rPr>
                        <a:t>Remarks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11855516"/>
                  </a:ext>
                </a:extLst>
              </a:tr>
              <a:tr h="264316">
                <a:tc gridSpan="4">
                  <a:txBody>
                    <a:bodyPr/>
                    <a:lstStyle>
                      <a:lvl1pPr marL="0" marR="0" indent="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1pPr>
                      <a:lvl2pPr marL="0" marR="0" indent="228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2pPr>
                      <a:lvl3pPr marL="0" marR="0" indent="457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3pPr>
                      <a:lvl4pPr marL="0" marR="0" indent="685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4pPr>
                      <a:lvl5pPr marL="0" marR="0" indent="9144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5pPr>
                      <a:lvl6pPr marL="0" marR="0" indent="11430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6pPr>
                      <a:lvl7pPr marL="0" marR="0" indent="1371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7pPr>
                      <a:lvl8pPr marL="0" marR="0" indent="1600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8pPr>
                      <a:lvl9pPr marL="0" marR="0" indent="1828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9pPr>
                    </a:lstStyle>
                    <a:p>
                      <a:pPr algn="ctr"/>
                      <a:r>
                        <a:rPr lang="en-IN" sz="1100" b="1">
                          <a:solidFill>
                            <a:schemeClr val="bg1"/>
                          </a:solidFill>
                        </a:rPr>
                        <a:t>RVP1: WCL DDR5 SODIMM 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75000"/>
                      </a:schemeClr>
                    </a:solidFill>
                  </a:tcPr>
                </a:tc>
                <a:tc hMerge="1">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IN" sz="1200" b="1">
                        <a:solidFill>
                          <a:schemeClr val="bg1"/>
                        </a:solidFill>
                        <a:latin typeface="Intel Clear" panose="020B0604020203020204" pitchFamily="34" charset="0"/>
                        <a:ea typeface="Intel Clear" panose="020B0604020203020204" pitchFamily="34" charset="0"/>
                        <a:cs typeface="Intel Clear" panose="020B06040202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lvl1pPr marL="0" marR="0" indent="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1pPr>
                      <a:lvl2pPr marL="0" marR="0" indent="228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2pPr>
                      <a:lvl3pPr marL="0" marR="0" indent="457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3pPr>
                      <a:lvl4pPr marL="0" marR="0" indent="685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4pPr>
                      <a:lvl5pPr marL="0" marR="0" indent="9144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5pPr>
                      <a:lvl6pPr marL="0" marR="0" indent="11430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6pPr>
                      <a:lvl7pPr marL="0" marR="0" indent="1371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7pPr>
                      <a:lvl8pPr marL="0" marR="0" indent="1600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8pPr>
                      <a:lvl9pPr marL="0" marR="0" indent="1828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9p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IN" sz="1200" b="1">
                        <a:solidFill>
                          <a:schemeClr val="bg1"/>
                        </a:solidFill>
                        <a:latin typeface="Intel Clear" panose="020B0604020203020204" pitchFamily="34" charset="0"/>
                        <a:ea typeface="Intel Clear" panose="020B0604020203020204" pitchFamily="34" charset="0"/>
                        <a:cs typeface="Intel Clear" panose="020B06040202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lvl1pPr marL="0" marR="0" indent="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1pPr>
                      <a:lvl2pPr marL="0" marR="0" indent="228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2pPr>
                      <a:lvl3pPr marL="0" marR="0" indent="457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3pPr>
                      <a:lvl4pPr marL="0" marR="0" indent="685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4pPr>
                      <a:lvl5pPr marL="0" marR="0" indent="9144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5pPr>
                      <a:lvl6pPr marL="0" marR="0" indent="11430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6pPr>
                      <a:lvl7pPr marL="0" marR="0" indent="1371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7pPr>
                      <a:lvl8pPr marL="0" marR="0" indent="1600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8pPr>
                      <a:lvl9pPr marL="0" marR="0" indent="1828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9pPr>
                    </a:lstStyle>
                    <a:p>
                      <a:pPr algn="l"/>
                      <a:endParaRPr lang="en-IN" sz="1200" b="0" i="0" u="none" strike="noStrike" kern="1200" cap="none" spc="0" baseline="0">
                        <a:solidFill>
                          <a:schemeClr val="bg1"/>
                        </a:solidFill>
                        <a:uFillTx/>
                        <a:latin typeface="Intel Clear" panose="020B0604020203020204" pitchFamily="34" charset="0"/>
                        <a:ea typeface="Intel Clear" panose="020B0604020203020204" pitchFamily="34" charset="0"/>
                        <a:cs typeface="Intel Clear" panose="020B0604020203020204" pitchFamily="34" charset="0"/>
                        <a:sym typeface="Intel Clear"/>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7168758"/>
                  </a:ext>
                </a:extLst>
              </a:tr>
              <a:tr h="264316">
                <a:tc>
                  <a:txBody>
                    <a:bodyPr/>
                    <a:lstStyle>
                      <a:lvl1pPr marL="0" marR="0" indent="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1pPr>
                      <a:lvl2pPr marL="0" marR="0" indent="228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2pPr>
                      <a:lvl3pPr marL="0" marR="0" indent="457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3pPr>
                      <a:lvl4pPr marL="0" marR="0" indent="685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4pPr>
                      <a:lvl5pPr marL="0" marR="0" indent="9144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5pPr>
                      <a:lvl6pPr marL="0" marR="0" indent="11430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6pPr>
                      <a:lvl7pPr marL="0" marR="0" indent="1371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7pPr>
                      <a:lvl8pPr marL="0" marR="0" indent="1600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8pPr>
                      <a:lvl9pPr marL="0" marR="0" indent="1828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9pPr>
                    </a:lstStyle>
                    <a:p>
                      <a:pPr algn="l"/>
                      <a:r>
                        <a:rPr lang="en-IN" sz="1100">
                          <a:solidFill>
                            <a:schemeClr val="bg1"/>
                          </a:solidFill>
                        </a:rPr>
                        <a:t>RVP1a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75000"/>
                      </a:schemeClr>
                    </a:solidFill>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IN" sz="1100" b="0">
                          <a:solidFill>
                            <a:schemeClr val="bg1"/>
                          </a:solidFill>
                        </a:rPr>
                        <a:t>U-01</a:t>
                      </a:r>
                      <a:endParaRPr lang="en-IN" sz="1100" b="0">
                        <a:solidFill>
                          <a:schemeClr val="bg1"/>
                        </a:solidFill>
                        <a:latin typeface="Intel Clear" panose="020B0604020203020204" pitchFamily="34" charset="0"/>
                        <a:ea typeface="Intel Clear" panose="020B0604020203020204" pitchFamily="34" charset="0"/>
                        <a:cs typeface="Intel Clear" panose="020B0604020203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75000"/>
                      </a:schemeClr>
                    </a:solidFill>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IN" sz="1100" b="0">
                          <a:solidFill>
                            <a:schemeClr val="bg1"/>
                          </a:solidFill>
                        </a:rPr>
                        <a:t>WCL DDR5 SODIMM T3 RVP</a:t>
                      </a:r>
                      <a:endParaRPr lang="en-IN" sz="1100" b="0">
                        <a:solidFill>
                          <a:schemeClr val="bg1"/>
                        </a:solidFill>
                        <a:latin typeface="Intel Clear" panose="020B0604020203020204" pitchFamily="34" charset="0"/>
                        <a:ea typeface="Intel Clear" panose="020B0604020203020204" pitchFamily="34" charset="0"/>
                        <a:cs typeface="Intel Clear" panose="020B0604020203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b="0" u="none" strike="noStrike" kern="1200" cap="none" spc="0" baseline="0" err="1">
                          <a:solidFill>
                            <a:schemeClr val="bg1"/>
                          </a:solidFill>
                          <a:uFillTx/>
                          <a:sym typeface="Intel Clear"/>
                        </a:rPr>
                        <a:t>iPOR</a:t>
                      </a:r>
                      <a:r>
                        <a:rPr lang="en-IN" sz="1100" b="0" u="none" strike="noStrike" kern="1200" cap="none" spc="0" baseline="0">
                          <a:solidFill>
                            <a:schemeClr val="bg1"/>
                          </a:solidFill>
                          <a:uFillTx/>
                          <a:sym typeface="Intel Clear"/>
                        </a:rPr>
                        <a:t>= 7200Mbps, 16GB Memory</a:t>
                      </a:r>
                      <a:endParaRPr lang="en-IN" sz="1100" b="0" i="0" u="none" strike="noStrike" kern="1200" cap="none" spc="0" baseline="0">
                        <a:solidFill>
                          <a:schemeClr val="bg1"/>
                        </a:solidFill>
                        <a:uFillTx/>
                        <a:latin typeface="Intel Clear" panose="020B0604020203020204" pitchFamily="34" charset="0"/>
                        <a:ea typeface="Intel Clear" panose="020B0604020203020204" pitchFamily="34" charset="0"/>
                        <a:cs typeface="Intel Clear" panose="020B0604020203020204" pitchFamily="34" charset="0"/>
                        <a:sym typeface="Intel Clear"/>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1988831148"/>
                  </a:ext>
                </a:extLst>
              </a:tr>
              <a:tr h="264316">
                <a:tc>
                  <a:txBody>
                    <a:bodyPr/>
                    <a:lstStyle>
                      <a:lvl1pPr marL="0" marR="0" indent="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1pPr>
                      <a:lvl2pPr marL="0" marR="0" indent="228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2pPr>
                      <a:lvl3pPr marL="0" marR="0" indent="457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3pPr>
                      <a:lvl4pPr marL="0" marR="0" indent="685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4pPr>
                      <a:lvl5pPr marL="0" marR="0" indent="9144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5pPr>
                      <a:lvl6pPr marL="0" marR="0" indent="11430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6pPr>
                      <a:lvl7pPr marL="0" marR="0" indent="1371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7pPr>
                      <a:lvl8pPr marL="0" marR="0" indent="1600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8pPr>
                      <a:lvl9pPr marL="0" marR="0" indent="1828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9pPr>
                    </a:lstStyle>
                    <a:p>
                      <a:pPr algn="l"/>
                      <a:r>
                        <a:rPr lang="en-IN" sz="1100">
                          <a:solidFill>
                            <a:schemeClr val="bg1"/>
                          </a:solidFill>
                        </a:rPr>
                        <a:t>RVP1c – BOM SKU</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75000"/>
                      </a:schemeClr>
                    </a:solidFill>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IN" sz="1100">
                          <a:solidFill>
                            <a:schemeClr val="bg1"/>
                          </a:solidFill>
                        </a:rPr>
                        <a:t>U-03</a:t>
                      </a:r>
                      <a:endParaRPr lang="en-IN" sz="1100">
                        <a:solidFill>
                          <a:schemeClr val="bg1"/>
                        </a:solidFill>
                        <a:latin typeface="Intel Clear" panose="020B0604020203020204" pitchFamily="34" charset="0"/>
                        <a:ea typeface="Intel Clear" panose="020B0604020203020204" pitchFamily="34" charset="0"/>
                        <a:cs typeface="Intel Clear" panose="020B0604020203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75000"/>
                      </a:schemeClr>
                    </a:solidFill>
                  </a:tcPr>
                </a:tc>
                <a:tc>
                  <a:txBody>
                    <a:bodyPr/>
                    <a:lstStyle>
                      <a:lvl1pPr marL="0" marR="0" indent="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1pPr>
                      <a:lvl2pPr marL="0" marR="0" indent="228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2pPr>
                      <a:lvl3pPr marL="0" marR="0" indent="457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3pPr>
                      <a:lvl4pPr marL="0" marR="0" indent="685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4pPr>
                      <a:lvl5pPr marL="0" marR="0" indent="9144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5pPr>
                      <a:lvl6pPr marL="0" marR="0" indent="11430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6pPr>
                      <a:lvl7pPr marL="0" marR="0" indent="1371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7pPr>
                      <a:lvl8pPr marL="0" marR="0" indent="1600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8pPr>
                      <a:lvl9pPr marL="0" marR="0" indent="1828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9p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IN" sz="1100">
                          <a:solidFill>
                            <a:schemeClr val="bg1"/>
                          </a:solidFill>
                        </a:rPr>
                        <a:t>WCL DDR5 SODIMM T3 RVP PnP SKU</a:t>
                      </a:r>
                      <a:endParaRPr lang="en-IN" sz="1100">
                        <a:solidFill>
                          <a:schemeClr val="bg1"/>
                        </a:solidFill>
                        <a:latin typeface="Intel Clear" panose="020B0604020203020204" pitchFamily="34" charset="0"/>
                        <a:ea typeface="Intel Clear" panose="020B0604020203020204" pitchFamily="34" charset="0"/>
                        <a:cs typeface="Intel Clear" panose="020B0604020203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75000"/>
                      </a:schemeClr>
                    </a:solidFill>
                  </a:tcPr>
                </a:tc>
                <a:tc>
                  <a:txBody>
                    <a:bodyPr/>
                    <a:lstStyle>
                      <a:lvl1pPr marL="0" marR="0" indent="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1pPr>
                      <a:lvl2pPr marL="0" marR="0" indent="228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2pPr>
                      <a:lvl3pPr marL="0" marR="0" indent="457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3pPr>
                      <a:lvl4pPr marL="0" marR="0" indent="685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4pPr>
                      <a:lvl5pPr marL="0" marR="0" indent="9144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5pPr>
                      <a:lvl6pPr marL="0" marR="0" indent="11430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6pPr>
                      <a:lvl7pPr marL="0" marR="0" indent="1371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7pPr>
                      <a:lvl8pPr marL="0" marR="0" indent="1600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8pPr>
                      <a:lvl9pPr marL="0" marR="0" indent="1828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9pPr>
                    </a:lstStyle>
                    <a:p>
                      <a:pPr algn="l"/>
                      <a:r>
                        <a:rPr lang="en-IN" sz="1100" b="0" u="none" strike="noStrike" kern="1200" cap="none" spc="0" baseline="0">
                          <a:solidFill>
                            <a:schemeClr val="bg1"/>
                          </a:solidFill>
                          <a:uFillTx/>
                          <a:sym typeface="Intel Clear"/>
                        </a:rPr>
                        <a:t>16GB Memory</a:t>
                      </a:r>
                      <a:endParaRPr lang="en-IN" sz="1100" b="0" i="0" u="none" strike="noStrike" kern="1200" cap="none" spc="0" baseline="0">
                        <a:solidFill>
                          <a:schemeClr val="bg1"/>
                        </a:solidFill>
                        <a:uFillTx/>
                        <a:latin typeface="Intel Clear" panose="020B0604020203020204" pitchFamily="34" charset="0"/>
                        <a:ea typeface="Intel Clear" panose="020B0604020203020204" pitchFamily="34" charset="0"/>
                        <a:cs typeface="Intel Clear" panose="020B0604020203020204" pitchFamily="34" charset="0"/>
                        <a:sym typeface="Intel Clear"/>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1320336775"/>
                  </a:ext>
                </a:extLst>
              </a:tr>
              <a:tr h="264316">
                <a:tc>
                  <a:txBody>
                    <a:bodyPr/>
                    <a:lstStyle/>
                    <a:p>
                      <a:pPr algn="l"/>
                      <a:r>
                        <a:rPr lang="en-IN" sz="1100" b="0">
                          <a:solidFill>
                            <a:schemeClr val="bg1"/>
                          </a:solidFill>
                        </a:rPr>
                        <a:t>RVP1d – BOM SKU</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75000"/>
                      </a:schemeClr>
                    </a:solidFill>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IN" sz="1100" b="0">
                          <a:solidFill>
                            <a:schemeClr val="bg1"/>
                          </a:solidFill>
                        </a:rPr>
                        <a:t>U-11</a:t>
                      </a:r>
                      <a:endParaRPr lang="en-IN" sz="1100" b="0">
                        <a:solidFill>
                          <a:schemeClr val="bg1"/>
                        </a:solidFill>
                        <a:latin typeface="Intel Clear" panose="020B0604020203020204" pitchFamily="34" charset="0"/>
                        <a:ea typeface="Intel Clear" panose="020B0604020203020204" pitchFamily="34" charset="0"/>
                        <a:cs typeface="Intel Clear" panose="020B0604020203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75000"/>
                      </a:schemeClr>
                    </a:solidFill>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IN" sz="1100" b="0">
                          <a:solidFill>
                            <a:schemeClr val="bg1"/>
                          </a:solidFill>
                        </a:rPr>
                        <a:t>WCL DDR5 SODIMM T3 RVP Chrome SKU</a:t>
                      </a:r>
                      <a:endParaRPr lang="en-IN" sz="1100" b="0">
                        <a:solidFill>
                          <a:schemeClr val="bg1"/>
                        </a:solidFill>
                        <a:latin typeface="Intel Clear" panose="020B0604020203020204" pitchFamily="34" charset="0"/>
                        <a:ea typeface="Intel Clear" panose="020B0604020203020204" pitchFamily="34" charset="0"/>
                        <a:cs typeface="Intel Clear" panose="020B0604020203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75000"/>
                      </a:schemeClr>
                    </a:solidFill>
                  </a:tcP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IN" sz="1100">
                          <a:solidFill>
                            <a:schemeClr val="bg1"/>
                          </a:solidFill>
                          <a:latin typeface="Intel Clear" panose="020B0604020203020204" pitchFamily="34" charset="0"/>
                          <a:ea typeface="Intel Clear" panose="020B0604020203020204" pitchFamily="34" charset="0"/>
                          <a:cs typeface="Intel Clear" panose="020B0604020203020204" pitchFamily="34" charset="0"/>
                        </a:rPr>
                        <a:t>8GB memory</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3046717015"/>
                  </a:ext>
                </a:extLst>
              </a:tr>
              <a:tr h="264316">
                <a:tc gridSpan="4">
                  <a:txBody>
                    <a:bodyPr/>
                    <a:lstStyle>
                      <a:lvl1pPr marL="0" marR="0" indent="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1pPr>
                      <a:lvl2pPr marL="0" marR="0" indent="228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2pPr>
                      <a:lvl3pPr marL="0" marR="0" indent="457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3pPr>
                      <a:lvl4pPr marL="0" marR="0" indent="685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4pPr>
                      <a:lvl5pPr marL="0" marR="0" indent="9144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5pPr>
                      <a:lvl6pPr marL="0" marR="0" indent="11430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6pPr>
                      <a:lvl7pPr marL="0" marR="0" indent="1371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7pPr>
                      <a:lvl8pPr marL="0" marR="0" indent="1600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8pPr>
                      <a:lvl9pPr marL="0" marR="0" indent="1828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9pPr>
                    </a:lstStyle>
                    <a:p>
                      <a:pPr algn="ctr"/>
                      <a:r>
                        <a:rPr lang="en-IN" sz="1100" b="1">
                          <a:solidFill>
                            <a:schemeClr val="bg1"/>
                          </a:solidFill>
                        </a:rPr>
                        <a:t>RVP2 : WCL LP5x 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50000"/>
                      </a:schemeClr>
                    </a:solidFill>
                  </a:tcPr>
                </a:tc>
                <a:tc hMerge="1">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IN" sz="1200" b="1">
                        <a:solidFill>
                          <a:schemeClr val="bg1"/>
                        </a:solidFill>
                        <a:latin typeface="Intel Clear" panose="020B0604020203020204" pitchFamily="34" charset="0"/>
                        <a:ea typeface="Intel Clear" panose="020B0604020203020204" pitchFamily="34" charset="0"/>
                        <a:cs typeface="Intel Clear" panose="020B06040202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lvl1pPr marL="0" marR="0" indent="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1pPr>
                      <a:lvl2pPr marL="0" marR="0" indent="228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2pPr>
                      <a:lvl3pPr marL="0" marR="0" indent="457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3pPr>
                      <a:lvl4pPr marL="0" marR="0" indent="685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4pPr>
                      <a:lvl5pPr marL="0" marR="0" indent="9144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5pPr>
                      <a:lvl6pPr marL="0" marR="0" indent="11430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6pPr>
                      <a:lvl7pPr marL="0" marR="0" indent="1371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7pPr>
                      <a:lvl8pPr marL="0" marR="0" indent="1600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8pPr>
                      <a:lvl9pPr marL="0" marR="0" indent="1828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9p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IN" sz="1200" b="1">
                        <a:solidFill>
                          <a:schemeClr val="bg1"/>
                        </a:solidFill>
                        <a:latin typeface="Intel Clear" panose="020B0604020203020204" pitchFamily="34" charset="0"/>
                        <a:ea typeface="Intel Clear" panose="020B0604020203020204" pitchFamily="34" charset="0"/>
                        <a:cs typeface="Intel Clear" panose="020B06040202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lvl1pPr marL="0" marR="0" indent="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1pPr>
                      <a:lvl2pPr marL="0" marR="0" indent="228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2pPr>
                      <a:lvl3pPr marL="0" marR="0" indent="457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3pPr>
                      <a:lvl4pPr marL="0" marR="0" indent="685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4pPr>
                      <a:lvl5pPr marL="0" marR="0" indent="9144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5pPr>
                      <a:lvl6pPr marL="0" marR="0" indent="11430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6pPr>
                      <a:lvl7pPr marL="0" marR="0" indent="1371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7pPr>
                      <a:lvl8pPr marL="0" marR="0" indent="1600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8pPr>
                      <a:lvl9pPr marL="0" marR="0" indent="1828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9pPr>
                    </a:lstStyle>
                    <a:p>
                      <a:pPr algn="l"/>
                      <a:endParaRPr lang="en-IN" sz="1200">
                        <a:solidFill>
                          <a:schemeClr val="bg1"/>
                        </a:solidFill>
                        <a:latin typeface="Intel Clear" panose="020B0604020203020204" pitchFamily="34" charset="0"/>
                        <a:ea typeface="Intel Clear" panose="020B0604020203020204" pitchFamily="34" charset="0"/>
                        <a:cs typeface="Intel Clear" panose="020B0604020203020204" pitchFamily="34"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6770085"/>
                  </a:ext>
                </a:extLst>
              </a:tr>
              <a:tr h="264316">
                <a:tc>
                  <a:txBody>
                    <a:bodyPr/>
                    <a:lstStyle/>
                    <a:p>
                      <a:pPr marL="0" marR="0" lvl="0" indent="0" algn="l" defTabSz="609600" rtl="0" latinLnBrk="0">
                        <a:lnSpc>
                          <a:spcPct val="100000"/>
                        </a:lnSpc>
                        <a:spcBef>
                          <a:spcPts val="0"/>
                        </a:spcBef>
                        <a:spcAft>
                          <a:spcPts val="0"/>
                        </a:spcAft>
                        <a:buClrTx/>
                        <a:buSzTx/>
                        <a:buFontTx/>
                        <a:buNone/>
                        <a:tabLst/>
                      </a:pPr>
                      <a:r>
                        <a:rPr lang="en-IN" sz="1100" b="0" u="none" strike="noStrike" cap="none" spc="0" baseline="0">
                          <a:solidFill>
                            <a:schemeClr val="bg1"/>
                          </a:solidFill>
                          <a:uFillTx/>
                          <a:sym typeface="Intel Clear"/>
                        </a:rPr>
                        <a:t>RVP2a </a:t>
                      </a:r>
                      <a:endParaRPr lang="en-IN" sz="1100" b="0" i="0" u="none" strike="noStrike" cap="none" spc="0" baseline="0">
                        <a:solidFill>
                          <a:schemeClr val="bg1"/>
                        </a:solidFill>
                        <a:uFillTx/>
                        <a:latin typeface="Intel Clear" panose="020B0604020203020204" pitchFamily="34" charset="0"/>
                        <a:ea typeface="Intel Clear" panose="020B0604020203020204" pitchFamily="34" charset="0"/>
                        <a:cs typeface="Intel Clear" panose="020B0604020203020204" pitchFamily="34" charset="0"/>
                        <a:sym typeface="Intel Clear"/>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50000"/>
                      </a:schemeClr>
                    </a:solidFill>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IN" sz="1100" b="0">
                          <a:solidFill>
                            <a:schemeClr val="bg1"/>
                          </a:solidFill>
                          <a:latin typeface="Intel Clear" panose="020B0604020203020204" pitchFamily="34" charset="0"/>
                          <a:ea typeface="Intel Clear" panose="020B0604020203020204" pitchFamily="34" charset="0"/>
                          <a:cs typeface="Intel Clear" panose="020B0604020203020204" pitchFamily="34" charset="0"/>
                        </a:rPr>
                        <a:t>U-04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50000"/>
                      </a:schemeClr>
                    </a:solidFill>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IN" sz="1100" b="0">
                          <a:solidFill>
                            <a:schemeClr val="bg1"/>
                          </a:solidFill>
                        </a:rPr>
                        <a:t>WCL LP5x MD, x32, T3 RVP</a:t>
                      </a:r>
                      <a:endParaRPr lang="en-IN" sz="1100" b="0">
                        <a:solidFill>
                          <a:schemeClr val="bg1"/>
                        </a:solidFill>
                        <a:latin typeface="Intel Clear" panose="020B0604020203020204" pitchFamily="34" charset="0"/>
                        <a:ea typeface="Intel Clear" panose="020B0604020203020204" pitchFamily="34" charset="0"/>
                        <a:cs typeface="Intel Clear" panose="020B0604020203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a:solidFill>
                            <a:schemeClr val="bg1"/>
                          </a:solidFill>
                        </a:rPr>
                        <a:t>Volume Runner. </a:t>
                      </a:r>
                      <a:r>
                        <a:rPr lang="en-IN" sz="1100" err="1">
                          <a:solidFill>
                            <a:schemeClr val="bg1"/>
                          </a:solidFill>
                        </a:rPr>
                        <a:t>iPOR</a:t>
                      </a:r>
                      <a:r>
                        <a:rPr lang="en-IN" sz="1100">
                          <a:solidFill>
                            <a:schemeClr val="bg1"/>
                          </a:solidFill>
                        </a:rPr>
                        <a:t> = 8000Mbps, </a:t>
                      </a:r>
                      <a:r>
                        <a:rPr lang="en-IN" sz="1100" b="0" u="none" strike="noStrike" kern="1200" cap="none" spc="0" baseline="0">
                          <a:solidFill>
                            <a:schemeClr val="bg1"/>
                          </a:solidFill>
                          <a:uFillTx/>
                          <a:sym typeface="Intel Clear"/>
                        </a:rPr>
                        <a:t>16GB Memory</a:t>
                      </a:r>
                      <a:endParaRPr lang="en-IN" sz="1100">
                        <a:solidFill>
                          <a:schemeClr val="bg1"/>
                        </a:solidFill>
                        <a:latin typeface="Intel Clear" panose="020B0604020203020204" pitchFamily="34" charset="0"/>
                        <a:ea typeface="Intel Clear" panose="020B0604020203020204" pitchFamily="34" charset="0"/>
                        <a:cs typeface="Intel Clear" panose="020B0604020203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50000"/>
                      </a:schemeClr>
                    </a:solidFill>
                  </a:tcPr>
                </a:tc>
                <a:extLst>
                  <a:ext uri="{0D108BD9-81ED-4DB2-BD59-A6C34878D82A}">
                    <a16:rowId xmlns:a16="http://schemas.microsoft.com/office/drawing/2014/main" val="2131474966"/>
                  </a:ext>
                </a:extLst>
              </a:tr>
              <a:tr h="432401">
                <a:tc>
                  <a:txBody>
                    <a:bodyPr/>
                    <a:lstStyle>
                      <a:lvl1pPr marL="0" marR="0" indent="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1pPr>
                      <a:lvl2pPr marL="0" marR="0" indent="228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2pPr>
                      <a:lvl3pPr marL="0" marR="0" indent="457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3pPr>
                      <a:lvl4pPr marL="0" marR="0" indent="685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4pPr>
                      <a:lvl5pPr marL="0" marR="0" indent="9144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5pPr>
                      <a:lvl6pPr marL="0" marR="0" indent="11430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6pPr>
                      <a:lvl7pPr marL="0" marR="0" indent="1371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7pPr>
                      <a:lvl8pPr marL="0" marR="0" indent="1600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8pPr>
                      <a:lvl9pPr marL="0" marR="0" indent="1828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9pPr>
                    </a:lstStyle>
                    <a:p>
                      <a:pPr marL="0" marR="0" lvl="0" indent="0" algn="l" defTabSz="609600" rtl="0" latinLnBrk="0">
                        <a:lnSpc>
                          <a:spcPct val="100000"/>
                        </a:lnSpc>
                        <a:spcBef>
                          <a:spcPts val="0"/>
                        </a:spcBef>
                        <a:spcAft>
                          <a:spcPts val="0"/>
                        </a:spcAft>
                        <a:buClrTx/>
                        <a:buSzTx/>
                        <a:buFontTx/>
                        <a:buNone/>
                        <a:tabLst/>
                      </a:pPr>
                      <a:r>
                        <a:rPr lang="en-IN" sz="1100" b="0" u="none" strike="noStrike" cap="none" spc="0" baseline="0">
                          <a:solidFill>
                            <a:schemeClr val="bg1"/>
                          </a:solidFill>
                          <a:uFillTx/>
                          <a:sym typeface="Intel Clear"/>
                        </a:rPr>
                        <a:t>RVP2b – BOM SKU</a:t>
                      </a:r>
                      <a:endParaRPr lang="en-IN" sz="1100" b="0" i="0" u="none" strike="noStrike" cap="none" spc="0" baseline="0">
                        <a:solidFill>
                          <a:schemeClr val="bg1"/>
                        </a:solidFill>
                        <a:uFillTx/>
                        <a:latin typeface="Intel Clear"/>
                        <a:sym typeface="Intel Clear"/>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50000"/>
                      </a:schemeClr>
                    </a:solidFill>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IN" sz="1100">
                          <a:solidFill>
                            <a:schemeClr val="bg1"/>
                          </a:solidFill>
                        </a:rPr>
                        <a:t>U-05</a:t>
                      </a:r>
                      <a:endParaRPr lang="en-IN" sz="1100">
                        <a:solidFill>
                          <a:schemeClr val="bg1"/>
                        </a:solidFill>
                        <a:latin typeface="Intel Clear" panose="020B0604020203020204" pitchFamily="34" charset="0"/>
                        <a:ea typeface="Intel Clear" panose="020B0604020203020204" pitchFamily="34" charset="0"/>
                        <a:cs typeface="Intel Clear" panose="020B0604020203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50000"/>
                      </a:schemeClr>
                    </a:solidFill>
                  </a:tcPr>
                </a:tc>
                <a:tc>
                  <a:txBody>
                    <a:bodyPr/>
                    <a:lstStyle>
                      <a:lvl1pPr marL="0" marR="0" indent="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1pPr>
                      <a:lvl2pPr marL="0" marR="0" indent="228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2pPr>
                      <a:lvl3pPr marL="0" marR="0" indent="457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3pPr>
                      <a:lvl4pPr marL="0" marR="0" indent="685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4pPr>
                      <a:lvl5pPr marL="0" marR="0" indent="9144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5pPr>
                      <a:lvl6pPr marL="0" marR="0" indent="11430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6pPr>
                      <a:lvl7pPr marL="0" marR="0" indent="1371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7pPr>
                      <a:lvl8pPr marL="0" marR="0" indent="1600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8pPr>
                      <a:lvl9pPr marL="0" marR="0" indent="1828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9p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IN" sz="1100">
                          <a:solidFill>
                            <a:schemeClr val="bg1"/>
                          </a:solidFill>
                        </a:rPr>
                        <a:t>WCL LP5x Socketed SKU</a:t>
                      </a:r>
                      <a:endParaRPr lang="en-IN" sz="1100">
                        <a:solidFill>
                          <a:schemeClr val="bg1"/>
                        </a:solidFill>
                        <a:latin typeface="Intel Clear" panose="020B0604020203020204" pitchFamily="34" charset="0"/>
                        <a:ea typeface="Intel Clear" panose="020B0604020203020204" pitchFamily="34" charset="0"/>
                        <a:cs typeface="Intel Clear" panose="020B0604020203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50000"/>
                      </a:schemeClr>
                    </a:solidFill>
                  </a:tcPr>
                </a:tc>
                <a:tc>
                  <a:txBody>
                    <a:bodyPr/>
                    <a:lstStyle>
                      <a:lvl1pPr marL="0" marR="0" indent="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1pPr>
                      <a:lvl2pPr marL="0" marR="0" indent="228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2pPr>
                      <a:lvl3pPr marL="0" marR="0" indent="457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3pPr>
                      <a:lvl4pPr marL="0" marR="0" indent="685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4pPr>
                      <a:lvl5pPr marL="0" marR="0" indent="9144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5pPr>
                      <a:lvl6pPr marL="0" marR="0" indent="11430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6pPr>
                      <a:lvl7pPr marL="0" marR="0" indent="1371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7pPr>
                      <a:lvl8pPr marL="0" marR="0" indent="1600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8pPr>
                      <a:lvl9pPr marL="0" marR="0" indent="1828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9pPr>
                    </a:lstStyle>
                    <a:p>
                      <a:pPr algn="l"/>
                      <a:r>
                        <a:rPr lang="en-IN" sz="1100">
                          <a:solidFill>
                            <a:schemeClr val="bg1"/>
                          </a:solidFill>
                        </a:rPr>
                        <a:t>Deployment for EV, for different memory validation, </a:t>
                      </a:r>
                      <a:r>
                        <a:rPr lang="en-IN" sz="1100" b="0" u="none" strike="noStrike" kern="1200" cap="none" spc="0" baseline="0">
                          <a:solidFill>
                            <a:schemeClr val="bg1"/>
                          </a:solidFill>
                          <a:uFillTx/>
                          <a:sym typeface="Intel Clear"/>
                        </a:rPr>
                        <a:t>16GB Memory</a:t>
                      </a:r>
                      <a:endParaRPr lang="en-IN" sz="1100">
                        <a:solidFill>
                          <a:schemeClr val="bg1"/>
                        </a:solidFill>
                        <a:latin typeface="Intel Clear" panose="020B0604020203020204" pitchFamily="34" charset="0"/>
                        <a:ea typeface="Intel Clear" panose="020B0604020203020204" pitchFamily="34" charset="0"/>
                        <a:cs typeface="Intel Clear" panose="020B0604020203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50000"/>
                      </a:schemeClr>
                    </a:solidFill>
                  </a:tcPr>
                </a:tc>
                <a:extLst>
                  <a:ext uri="{0D108BD9-81ED-4DB2-BD59-A6C34878D82A}">
                    <a16:rowId xmlns:a16="http://schemas.microsoft.com/office/drawing/2014/main" val="4103257903"/>
                  </a:ext>
                </a:extLst>
              </a:tr>
              <a:tr h="264316">
                <a:tc>
                  <a:txBody>
                    <a:bodyPr/>
                    <a:lstStyle>
                      <a:lvl1pPr marL="0" marR="0" indent="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1pPr>
                      <a:lvl2pPr marL="0" marR="0" indent="228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2pPr>
                      <a:lvl3pPr marL="0" marR="0" indent="457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3pPr>
                      <a:lvl4pPr marL="0" marR="0" indent="685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4pPr>
                      <a:lvl5pPr marL="0" marR="0" indent="9144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5pPr>
                      <a:lvl6pPr marL="0" marR="0" indent="11430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6pPr>
                      <a:lvl7pPr marL="0" marR="0" indent="1371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7pPr>
                      <a:lvl8pPr marL="0" marR="0" indent="1600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8pPr>
                      <a:lvl9pPr marL="0" marR="0" indent="1828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9pPr>
                    </a:lstStyle>
                    <a:p>
                      <a:pPr algn="l"/>
                      <a:r>
                        <a:rPr lang="en-IN" sz="1100">
                          <a:solidFill>
                            <a:schemeClr val="bg1"/>
                          </a:solidFill>
                        </a:rPr>
                        <a:t>RVP2c – BOM SKU</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50000"/>
                      </a:schemeClr>
                    </a:solidFill>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IN" sz="1100">
                          <a:solidFill>
                            <a:schemeClr val="bg1"/>
                          </a:solidFill>
                        </a:rPr>
                        <a:t>U-06</a:t>
                      </a:r>
                      <a:endParaRPr lang="en-IN" sz="1100">
                        <a:solidFill>
                          <a:schemeClr val="bg1"/>
                        </a:solidFill>
                        <a:latin typeface="Intel Clear" panose="020B0604020203020204" pitchFamily="34" charset="0"/>
                        <a:ea typeface="Intel Clear" panose="020B0604020203020204" pitchFamily="34" charset="0"/>
                        <a:cs typeface="Intel Clear" panose="020B0604020203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50000"/>
                      </a:schemeClr>
                    </a:solidFill>
                  </a:tcPr>
                </a:tc>
                <a:tc>
                  <a:txBody>
                    <a:bodyPr/>
                    <a:lstStyle>
                      <a:lvl1pPr marL="0" marR="0" indent="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1pPr>
                      <a:lvl2pPr marL="0" marR="0" indent="228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2pPr>
                      <a:lvl3pPr marL="0" marR="0" indent="457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3pPr>
                      <a:lvl4pPr marL="0" marR="0" indent="685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4pPr>
                      <a:lvl5pPr marL="0" marR="0" indent="9144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5pPr>
                      <a:lvl6pPr marL="0" marR="0" indent="11430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6pPr>
                      <a:lvl7pPr marL="0" marR="0" indent="1371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7pPr>
                      <a:lvl8pPr marL="0" marR="0" indent="1600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8pPr>
                      <a:lvl9pPr marL="0" marR="0" indent="1828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9p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IN" sz="1100">
                          <a:solidFill>
                            <a:schemeClr val="bg1"/>
                          </a:solidFill>
                        </a:rPr>
                        <a:t>WCL LP5x</a:t>
                      </a:r>
                      <a:r>
                        <a:rPr lang="en-IN" sz="1100" b="0">
                          <a:solidFill>
                            <a:schemeClr val="bg1"/>
                          </a:solidFill>
                        </a:rPr>
                        <a:t> MD</a:t>
                      </a:r>
                      <a:r>
                        <a:rPr lang="en-IN" sz="1100">
                          <a:solidFill>
                            <a:schemeClr val="bg1"/>
                          </a:solidFill>
                        </a:rPr>
                        <a:t> Chrome SKU</a:t>
                      </a:r>
                      <a:endParaRPr lang="en-IN" sz="1100">
                        <a:solidFill>
                          <a:schemeClr val="bg1"/>
                        </a:solidFill>
                        <a:latin typeface="Intel Clear" panose="020B0604020203020204" pitchFamily="34" charset="0"/>
                        <a:ea typeface="Intel Clear" panose="020B0604020203020204" pitchFamily="34" charset="0"/>
                        <a:cs typeface="Intel Clear" panose="020B0604020203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50000"/>
                      </a:schemeClr>
                    </a:solidFill>
                  </a:tcPr>
                </a:tc>
                <a:tc>
                  <a:txBody>
                    <a:bodyPr/>
                    <a:lstStyle>
                      <a:lvl1pPr marL="0" marR="0" indent="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1pPr>
                      <a:lvl2pPr marL="0" marR="0" indent="228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2pPr>
                      <a:lvl3pPr marL="0" marR="0" indent="457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3pPr>
                      <a:lvl4pPr marL="0" marR="0" indent="685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4pPr>
                      <a:lvl5pPr marL="0" marR="0" indent="9144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5pPr>
                      <a:lvl6pPr marL="0" marR="0" indent="11430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6pPr>
                      <a:lvl7pPr marL="0" marR="0" indent="1371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7pPr>
                      <a:lvl8pPr marL="0" marR="0" indent="1600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8pPr>
                      <a:lvl9pPr marL="0" marR="0" indent="1828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9pPr>
                    </a:lstStyle>
                    <a:p>
                      <a:pPr marL="0" marR="0" lvl="0" indent="0" algn="l" defTabSz="609600" eaLnBrk="1" fontAlgn="auto" latinLnBrk="0" hangingPunct="1">
                        <a:lnSpc>
                          <a:spcPct val="100000"/>
                        </a:lnSpc>
                        <a:spcBef>
                          <a:spcPts val="0"/>
                        </a:spcBef>
                        <a:spcAft>
                          <a:spcPts val="0"/>
                        </a:spcAft>
                        <a:buClrTx/>
                        <a:buSzTx/>
                        <a:buFontTx/>
                        <a:buNone/>
                        <a:tabLst/>
                        <a:defRPr/>
                      </a:pPr>
                      <a:r>
                        <a:rPr lang="en-IN" sz="1100">
                          <a:solidFill>
                            <a:schemeClr val="bg1"/>
                          </a:solidFill>
                          <a:latin typeface="Intel Clear" panose="020B0604020203020204" pitchFamily="34" charset="0"/>
                          <a:ea typeface="Intel Clear" panose="020B0604020203020204" pitchFamily="34" charset="0"/>
                          <a:cs typeface="Intel Clear" panose="020B0604020203020204" pitchFamily="34" charset="0"/>
                        </a:rPr>
                        <a:t>2x 4GB = 8GB memory</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50000"/>
                      </a:schemeClr>
                    </a:solidFill>
                  </a:tcPr>
                </a:tc>
                <a:extLst>
                  <a:ext uri="{0D108BD9-81ED-4DB2-BD59-A6C34878D82A}">
                    <a16:rowId xmlns:a16="http://schemas.microsoft.com/office/drawing/2014/main" val="267429745"/>
                  </a:ext>
                </a:extLst>
              </a:tr>
              <a:tr h="264316">
                <a:tc>
                  <a:txBody>
                    <a:bodyPr/>
                    <a:lstStyle/>
                    <a:p>
                      <a:pPr algn="l"/>
                      <a:r>
                        <a:rPr lang="en-IN" sz="1100">
                          <a:solidFill>
                            <a:schemeClr val="bg1"/>
                          </a:solidFill>
                        </a:rPr>
                        <a:t>RVP2d – BOM SKU</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50000"/>
                      </a:schemeClr>
                    </a:solidFill>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IN" sz="1100">
                          <a:solidFill>
                            <a:schemeClr val="bg1"/>
                          </a:solidFill>
                        </a:rPr>
                        <a:t>U-07</a:t>
                      </a:r>
                      <a:endParaRPr lang="en-IN" sz="1100">
                        <a:solidFill>
                          <a:schemeClr val="bg1"/>
                        </a:solidFill>
                        <a:latin typeface="Intel Clear" panose="020B0604020203020204" pitchFamily="34" charset="0"/>
                        <a:ea typeface="Intel Clear" panose="020B0604020203020204" pitchFamily="34" charset="0"/>
                        <a:cs typeface="Intel Clear" panose="020B0604020203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50000"/>
                      </a:schemeClr>
                    </a:solidFill>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IN" sz="1100">
                          <a:solidFill>
                            <a:schemeClr val="bg1"/>
                          </a:solidFill>
                        </a:rPr>
                        <a:t>WCL LP5x Socketed Chrome SKU</a:t>
                      </a:r>
                      <a:endParaRPr lang="en-IN" sz="1100">
                        <a:solidFill>
                          <a:schemeClr val="bg1"/>
                        </a:solidFill>
                        <a:latin typeface="Intel Clear" panose="020B0604020203020204" pitchFamily="34" charset="0"/>
                        <a:ea typeface="Intel Clear" panose="020B0604020203020204" pitchFamily="34" charset="0"/>
                        <a:cs typeface="Intel Clear" panose="020B0604020203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50000"/>
                      </a:schemeClr>
                    </a:solidFill>
                  </a:tcPr>
                </a:tc>
                <a:tc>
                  <a:txBody>
                    <a:bodyPr/>
                    <a:lstStyle/>
                    <a:p>
                      <a:pPr algn="l"/>
                      <a:r>
                        <a:rPr lang="en-IN" sz="1100">
                          <a:solidFill>
                            <a:schemeClr val="bg1"/>
                          </a:solidFill>
                          <a:latin typeface="Intel Clear" panose="020B0604020203020204" pitchFamily="34" charset="0"/>
                          <a:ea typeface="Intel Clear" panose="020B0604020203020204" pitchFamily="34" charset="0"/>
                          <a:cs typeface="Intel Clear" panose="020B0604020203020204" pitchFamily="34" charset="0"/>
                        </a:rPr>
                        <a:t>2x 8GB = 16GB memory</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50000"/>
                      </a:schemeClr>
                    </a:solidFill>
                  </a:tcPr>
                </a:tc>
                <a:extLst>
                  <a:ext uri="{0D108BD9-81ED-4DB2-BD59-A6C34878D82A}">
                    <a16:rowId xmlns:a16="http://schemas.microsoft.com/office/drawing/2014/main" val="2415495166"/>
                  </a:ext>
                </a:extLst>
              </a:tr>
              <a:tr h="435344">
                <a:tc>
                  <a:txBody>
                    <a:bodyPr/>
                    <a:lstStyle>
                      <a:lvl1pPr marL="0" marR="0" indent="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1pPr>
                      <a:lvl2pPr marL="0" marR="0" indent="228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2pPr>
                      <a:lvl3pPr marL="0" marR="0" indent="457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3pPr>
                      <a:lvl4pPr marL="0" marR="0" indent="685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4pPr>
                      <a:lvl5pPr marL="0" marR="0" indent="9144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5pPr>
                      <a:lvl6pPr marL="0" marR="0" indent="11430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6pPr>
                      <a:lvl7pPr marL="0" marR="0" indent="1371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7pPr>
                      <a:lvl8pPr marL="0" marR="0" indent="1600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8pPr>
                      <a:lvl9pPr marL="0" marR="0" indent="1828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9pPr>
                    </a:lstStyle>
                    <a:p>
                      <a:pPr algn="l"/>
                      <a:r>
                        <a:rPr lang="en-IN" sz="1100">
                          <a:solidFill>
                            <a:schemeClr val="bg1"/>
                          </a:solidFill>
                        </a:rPr>
                        <a:t>RVP2e – BOM SKU</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50000"/>
                      </a:schemeClr>
                    </a:solidFill>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IN" sz="1100">
                          <a:solidFill>
                            <a:schemeClr val="bg1"/>
                          </a:solidFill>
                        </a:rPr>
                        <a:t>U-08</a:t>
                      </a:r>
                      <a:endParaRPr lang="en-IN" sz="1100">
                        <a:solidFill>
                          <a:schemeClr val="bg1"/>
                        </a:solidFill>
                        <a:latin typeface="Intel Clear" panose="020B0604020203020204" pitchFamily="34" charset="0"/>
                        <a:ea typeface="Intel Clear" panose="020B0604020203020204" pitchFamily="34" charset="0"/>
                        <a:cs typeface="Intel Clear" panose="020B0604020203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50000"/>
                      </a:schemeClr>
                    </a:solidFill>
                  </a:tcPr>
                </a:tc>
                <a:tc>
                  <a:txBody>
                    <a:bodyPr/>
                    <a:lstStyle>
                      <a:lvl1pPr marL="0" marR="0" indent="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1pPr>
                      <a:lvl2pPr marL="0" marR="0" indent="228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2pPr>
                      <a:lvl3pPr marL="0" marR="0" indent="457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3pPr>
                      <a:lvl4pPr marL="0" marR="0" indent="685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4pPr>
                      <a:lvl5pPr marL="0" marR="0" indent="9144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5pPr>
                      <a:lvl6pPr marL="0" marR="0" indent="11430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6pPr>
                      <a:lvl7pPr marL="0" marR="0" indent="1371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7pPr>
                      <a:lvl8pPr marL="0" marR="0" indent="1600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8pPr>
                      <a:lvl9pPr marL="0" marR="0" indent="1828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9p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IN" sz="1100">
                          <a:solidFill>
                            <a:schemeClr val="bg1"/>
                          </a:solidFill>
                        </a:rPr>
                        <a:t>WCL LP5x</a:t>
                      </a:r>
                      <a:r>
                        <a:rPr lang="en-IN" sz="1100" b="0">
                          <a:solidFill>
                            <a:schemeClr val="bg1"/>
                          </a:solidFill>
                        </a:rPr>
                        <a:t> MD</a:t>
                      </a:r>
                      <a:r>
                        <a:rPr lang="en-IN" sz="1100">
                          <a:solidFill>
                            <a:schemeClr val="bg1"/>
                          </a:solidFill>
                        </a:rPr>
                        <a:t> HSIO SKU</a:t>
                      </a:r>
                      <a:endParaRPr lang="en-IN" sz="1100">
                        <a:solidFill>
                          <a:schemeClr val="bg1"/>
                        </a:solidFill>
                        <a:latin typeface="Intel Clear" panose="020B0604020203020204" pitchFamily="34" charset="0"/>
                        <a:ea typeface="Intel Clear" panose="020B0604020203020204" pitchFamily="34" charset="0"/>
                        <a:cs typeface="Intel Clear" panose="020B0604020203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50000"/>
                      </a:schemeClr>
                    </a:solidFill>
                  </a:tcPr>
                </a:tc>
                <a:tc>
                  <a:txBody>
                    <a:bodyPr/>
                    <a:lstStyle>
                      <a:lvl1pPr marL="0" marR="0" indent="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1pPr>
                      <a:lvl2pPr marL="0" marR="0" indent="228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2pPr>
                      <a:lvl3pPr marL="0" marR="0" indent="457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3pPr>
                      <a:lvl4pPr marL="0" marR="0" indent="685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4pPr>
                      <a:lvl5pPr marL="0" marR="0" indent="9144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5pPr>
                      <a:lvl6pPr marL="0" marR="0" indent="11430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6pPr>
                      <a:lvl7pPr marL="0" marR="0" indent="1371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7pPr>
                      <a:lvl8pPr marL="0" marR="0" indent="1600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8pPr>
                      <a:lvl9pPr marL="0" marR="0" indent="1828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9pPr>
                    </a:lstStyle>
                    <a:p>
                      <a:pPr algn="l"/>
                      <a:r>
                        <a:rPr lang="en-IN" sz="1100">
                          <a:solidFill>
                            <a:schemeClr val="bg1"/>
                          </a:solidFill>
                        </a:rPr>
                        <a:t>No separate HSIO RVP, requirement covered through BOM stuffing option, </a:t>
                      </a:r>
                      <a:r>
                        <a:rPr lang="en-IN" sz="1100" b="0" u="none" strike="noStrike" kern="1200" cap="none" spc="0" baseline="0">
                          <a:solidFill>
                            <a:schemeClr val="bg1"/>
                          </a:solidFill>
                          <a:uFillTx/>
                          <a:sym typeface="Intel Clear"/>
                        </a:rPr>
                        <a:t>16GB Memory</a:t>
                      </a:r>
                      <a:endParaRPr lang="en-IN" sz="1100">
                        <a:solidFill>
                          <a:schemeClr val="bg1"/>
                        </a:solidFill>
                        <a:latin typeface="Intel Clear" panose="020B0604020203020204" pitchFamily="34" charset="0"/>
                        <a:ea typeface="Intel Clear" panose="020B0604020203020204" pitchFamily="34" charset="0"/>
                        <a:cs typeface="Intel Clear" panose="020B0604020203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50000"/>
                      </a:schemeClr>
                    </a:solidFill>
                  </a:tcPr>
                </a:tc>
                <a:extLst>
                  <a:ext uri="{0D108BD9-81ED-4DB2-BD59-A6C34878D82A}">
                    <a16:rowId xmlns:a16="http://schemas.microsoft.com/office/drawing/2014/main" val="2176346471"/>
                  </a:ext>
                </a:extLst>
              </a:tr>
              <a:tr h="264316">
                <a:tc>
                  <a:txBody>
                    <a:bodyPr/>
                    <a:lstStyle>
                      <a:lvl1pPr marL="0" marR="0" indent="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1pPr>
                      <a:lvl2pPr marL="0" marR="0" indent="228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2pPr>
                      <a:lvl3pPr marL="0" marR="0" indent="457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3pPr>
                      <a:lvl4pPr marL="0" marR="0" indent="685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4pPr>
                      <a:lvl5pPr marL="0" marR="0" indent="9144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5pPr>
                      <a:lvl6pPr marL="0" marR="0" indent="11430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6pPr>
                      <a:lvl7pPr marL="0" marR="0" indent="1371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7pPr>
                      <a:lvl8pPr marL="0" marR="0" indent="1600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8pPr>
                      <a:lvl9pPr marL="0" marR="0" indent="1828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9pPr>
                    </a:lstStyle>
                    <a:p>
                      <a:pPr algn="l"/>
                      <a:r>
                        <a:rPr lang="en-IN" sz="1100">
                          <a:solidFill>
                            <a:schemeClr val="bg1"/>
                          </a:solidFill>
                        </a:rPr>
                        <a:t>RVP2f – BOM SKU</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50000"/>
                      </a:schemeClr>
                    </a:solidFill>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IN" sz="1100">
                          <a:solidFill>
                            <a:schemeClr val="bg1"/>
                          </a:solidFill>
                        </a:rPr>
                        <a:t>U-09</a:t>
                      </a:r>
                      <a:endParaRPr lang="en-IN" sz="1100">
                        <a:solidFill>
                          <a:schemeClr val="bg1"/>
                        </a:solidFill>
                        <a:latin typeface="Intel Clear" panose="020B0604020203020204" pitchFamily="34" charset="0"/>
                        <a:ea typeface="Intel Clear" panose="020B0604020203020204" pitchFamily="34" charset="0"/>
                        <a:cs typeface="Intel Clear" panose="020B0604020203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50000"/>
                      </a:schemeClr>
                    </a:solidFill>
                  </a:tcPr>
                </a:tc>
                <a:tc>
                  <a:txBody>
                    <a:bodyPr/>
                    <a:lstStyle>
                      <a:lvl1pPr marL="0" marR="0" indent="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1pPr>
                      <a:lvl2pPr marL="0" marR="0" indent="228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2pPr>
                      <a:lvl3pPr marL="0" marR="0" indent="457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3pPr>
                      <a:lvl4pPr marL="0" marR="0" indent="685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4pPr>
                      <a:lvl5pPr marL="0" marR="0" indent="9144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5pPr>
                      <a:lvl6pPr marL="0" marR="0" indent="11430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6pPr>
                      <a:lvl7pPr marL="0" marR="0" indent="1371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7pPr>
                      <a:lvl8pPr marL="0" marR="0" indent="1600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8pPr>
                      <a:lvl9pPr marL="0" marR="0" indent="1828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9p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IN" sz="1100">
                          <a:solidFill>
                            <a:schemeClr val="bg1"/>
                          </a:solidFill>
                        </a:rPr>
                        <a:t>WCL LP5x</a:t>
                      </a:r>
                      <a:r>
                        <a:rPr lang="en-IN" sz="1100" b="0">
                          <a:solidFill>
                            <a:schemeClr val="bg1"/>
                          </a:solidFill>
                        </a:rPr>
                        <a:t> MD</a:t>
                      </a:r>
                      <a:r>
                        <a:rPr lang="en-IN" sz="1100">
                          <a:solidFill>
                            <a:schemeClr val="bg1"/>
                          </a:solidFill>
                        </a:rPr>
                        <a:t> PnP SKU </a:t>
                      </a:r>
                      <a:endParaRPr lang="en-IN" sz="1100">
                        <a:solidFill>
                          <a:schemeClr val="bg1"/>
                        </a:solidFill>
                        <a:latin typeface="Intel Clear" panose="020B0604020203020204" pitchFamily="34" charset="0"/>
                        <a:ea typeface="Intel Clear" panose="020B0604020203020204" pitchFamily="34" charset="0"/>
                        <a:cs typeface="Intel Clear" panose="020B0604020203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50000"/>
                      </a:schemeClr>
                    </a:solidFill>
                  </a:tcPr>
                </a:tc>
                <a:tc>
                  <a:txBody>
                    <a:bodyPr/>
                    <a:lstStyle>
                      <a:lvl1pPr marL="0" marR="0" indent="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1pPr>
                      <a:lvl2pPr marL="0" marR="0" indent="228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2pPr>
                      <a:lvl3pPr marL="0" marR="0" indent="457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3pPr>
                      <a:lvl4pPr marL="0" marR="0" indent="685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4pPr>
                      <a:lvl5pPr marL="0" marR="0" indent="9144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5pPr>
                      <a:lvl6pPr marL="0" marR="0" indent="11430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6pPr>
                      <a:lvl7pPr marL="0" marR="0" indent="1371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7pPr>
                      <a:lvl8pPr marL="0" marR="0" indent="1600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8pPr>
                      <a:lvl9pPr marL="0" marR="0" indent="1828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9pPr>
                    </a:lstStyle>
                    <a:p>
                      <a:pPr algn="l"/>
                      <a:r>
                        <a:rPr lang="en-IN" sz="1100" b="0" u="none" strike="noStrike" kern="1200" cap="none" spc="0" baseline="0">
                          <a:solidFill>
                            <a:schemeClr val="bg1"/>
                          </a:solidFill>
                          <a:uFillTx/>
                          <a:sym typeface="Intel Clear"/>
                        </a:rPr>
                        <a:t>16GB Memory</a:t>
                      </a:r>
                      <a:endParaRPr lang="en-IN" sz="1100">
                        <a:solidFill>
                          <a:schemeClr val="bg1"/>
                        </a:solidFill>
                        <a:latin typeface="Intel Clear" panose="020B0604020203020204" pitchFamily="34" charset="0"/>
                        <a:ea typeface="Intel Clear" panose="020B0604020203020204" pitchFamily="34" charset="0"/>
                        <a:cs typeface="Intel Clear" panose="020B0604020203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50000"/>
                      </a:schemeClr>
                    </a:solidFill>
                  </a:tcPr>
                </a:tc>
                <a:extLst>
                  <a:ext uri="{0D108BD9-81ED-4DB2-BD59-A6C34878D82A}">
                    <a16:rowId xmlns:a16="http://schemas.microsoft.com/office/drawing/2014/main" val="2186217553"/>
                  </a:ext>
                </a:extLst>
              </a:tr>
              <a:tr h="302940">
                <a:tc>
                  <a:txBody>
                    <a:bodyPr/>
                    <a:lstStyle/>
                    <a:p>
                      <a:pPr marL="0" marR="0" indent="0" algn="l" defTabSz="609600" rtl="0" eaLnBrk="1" latinLnBrk="0" hangingPunct="1">
                        <a:lnSpc>
                          <a:spcPct val="100000"/>
                        </a:lnSpc>
                        <a:spcBef>
                          <a:spcPts val="0"/>
                        </a:spcBef>
                        <a:spcAft>
                          <a:spcPts val="0"/>
                        </a:spcAft>
                        <a:buClrTx/>
                        <a:buSzTx/>
                        <a:buFontTx/>
                        <a:buNone/>
                        <a:tabLst/>
                      </a:pPr>
                      <a:r>
                        <a:rPr lang="en-IN" sz="1100" b="0" u="none" strike="noStrike" kern="1200" cap="none" spc="0" baseline="0">
                          <a:solidFill>
                            <a:schemeClr val="bg1"/>
                          </a:solidFill>
                          <a:uFillTx/>
                          <a:sym typeface="Intel Clear"/>
                        </a:rPr>
                        <a:t>RVP2g – BOM SKU</a:t>
                      </a:r>
                      <a:endParaRPr lang="en-IN" sz="110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50000"/>
                      </a:schemeClr>
                    </a:solidFill>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fr-FR" sz="1100">
                          <a:solidFill>
                            <a:schemeClr val="bg1"/>
                          </a:solidFill>
                        </a:rPr>
                        <a:t>U-10</a:t>
                      </a:r>
                      <a:endParaRPr lang="fr-FR" sz="1100">
                        <a:solidFill>
                          <a:schemeClr val="bg1"/>
                        </a:solidFill>
                        <a:latin typeface="Intel Clear" panose="020B0604020203020204" pitchFamily="34" charset="0"/>
                        <a:ea typeface="Intel Clear" panose="020B0604020203020204" pitchFamily="34" charset="0"/>
                        <a:cs typeface="Intel Clear" panose="020B0604020203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50000"/>
                      </a:schemeClr>
                    </a:solidFill>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fr-FR" sz="1100">
                          <a:solidFill>
                            <a:schemeClr val="bg1"/>
                          </a:solidFill>
                        </a:rPr>
                        <a:t>WCL LP5x MD MECC SKU</a:t>
                      </a:r>
                      <a:endParaRPr lang="fr-FR" sz="1100">
                        <a:solidFill>
                          <a:schemeClr val="bg1"/>
                        </a:solidFill>
                        <a:latin typeface="Intel Clear" panose="020B0604020203020204" pitchFamily="34" charset="0"/>
                        <a:ea typeface="Intel Clear" panose="020B0604020203020204" pitchFamily="34" charset="0"/>
                        <a:cs typeface="Intel Clear" panose="020B0604020203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50000"/>
                      </a:schemeClr>
                    </a:solidFill>
                  </a:tcPr>
                </a:tc>
                <a:tc>
                  <a:txBody>
                    <a:bodyPr/>
                    <a:lstStyle/>
                    <a:p>
                      <a:pPr algn="l"/>
                      <a:r>
                        <a:rPr lang="en-IN" sz="1100">
                          <a:solidFill>
                            <a:schemeClr val="bg1"/>
                          </a:solidFill>
                        </a:rPr>
                        <a:t>MECC AIC BOM Changes Intercepted, </a:t>
                      </a:r>
                      <a:r>
                        <a:rPr lang="en-IN" sz="1100" b="0" u="none" strike="noStrike" kern="1200" cap="none" spc="0" baseline="0">
                          <a:solidFill>
                            <a:schemeClr val="bg1"/>
                          </a:solidFill>
                          <a:uFillTx/>
                          <a:sym typeface="Intel Clear"/>
                        </a:rPr>
                        <a:t>16GB Memory</a:t>
                      </a:r>
                      <a:endParaRPr lang="en-IN" sz="1100">
                        <a:solidFill>
                          <a:schemeClr val="bg1"/>
                        </a:solidFill>
                        <a:latin typeface="Intel Clear" panose="020B0604020203020204" pitchFamily="34" charset="0"/>
                        <a:ea typeface="Intel Clear" panose="020B0604020203020204" pitchFamily="34" charset="0"/>
                        <a:cs typeface="Intel Clear" panose="020B0604020203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50000"/>
                      </a:schemeClr>
                    </a:solidFill>
                  </a:tcPr>
                </a:tc>
                <a:extLst>
                  <a:ext uri="{0D108BD9-81ED-4DB2-BD59-A6C34878D82A}">
                    <a16:rowId xmlns:a16="http://schemas.microsoft.com/office/drawing/2014/main" val="304314377"/>
                  </a:ext>
                </a:extLst>
              </a:tr>
              <a:tr h="264316">
                <a:tc>
                  <a:txBody>
                    <a:bodyPr/>
                    <a:lstStyle>
                      <a:lvl1pPr marL="0" marR="0" indent="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1pPr>
                      <a:lvl2pPr marL="0" marR="0" indent="228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2pPr>
                      <a:lvl3pPr marL="0" marR="0" indent="457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3pPr>
                      <a:lvl4pPr marL="0" marR="0" indent="685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4pPr>
                      <a:lvl5pPr marL="0" marR="0" indent="9144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5pPr>
                      <a:lvl6pPr marL="0" marR="0" indent="11430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6pPr>
                      <a:lvl7pPr marL="0" marR="0" indent="1371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7pPr>
                      <a:lvl8pPr marL="0" marR="0" indent="1600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8pPr>
                      <a:lvl9pPr marL="0" marR="0" indent="1828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9pPr>
                    </a:lstStyle>
                    <a:p>
                      <a:pPr algn="l"/>
                      <a:r>
                        <a:rPr lang="en-IN" sz="1100">
                          <a:solidFill>
                            <a:schemeClr val="bg1"/>
                          </a:solidFill>
                        </a:rPr>
                        <a:t>RVP2h – BOM SKU</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50000"/>
                      </a:schemeClr>
                    </a:solidFill>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IN" sz="1100">
                          <a:solidFill>
                            <a:schemeClr val="bg1"/>
                          </a:solidFill>
                        </a:rPr>
                        <a:t>U-02</a:t>
                      </a:r>
                      <a:endParaRPr lang="en-IN" sz="1100">
                        <a:solidFill>
                          <a:schemeClr val="bg1"/>
                        </a:solidFill>
                        <a:latin typeface="Intel Clear" panose="020B0604020203020204" pitchFamily="34" charset="0"/>
                        <a:ea typeface="Intel Clear" panose="020B0604020203020204" pitchFamily="34" charset="0"/>
                        <a:cs typeface="Intel Clear" panose="020B0604020203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50000"/>
                      </a:schemeClr>
                    </a:solidFill>
                  </a:tcPr>
                </a:tc>
                <a:tc>
                  <a:txBody>
                    <a:bodyPr/>
                    <a:lstStyle>
                      <a:lvl1pPr marL="0" marR="0" indent="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1pPr>
                      <a:lvl2pPr marL="0" marR="0" indent="228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2pPr>
                      <a:lvl3pPr marL="0" marR="0" indent="457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3pPr>
                      <a:lvl4pPr marL="0" marR="0" indent="685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4pPr>
                      <a:lvl5pPr marL="0" marR="0" indent="9144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5pPr>
                      <a:lvl6pPr marL="0" marR="0" indent="11430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6pPr>
                      <a:lvl7pPr marL="0" marR="0" indent="1371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7pPr>
                      <a:lvl8pPr marL="0" marR="0" indent="1600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8pPr>
                      <a:lvl9pPr marL="0" marR="0" indent="1828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Intel Clear"/>
                          <a:ea typeface="Helvetica Neue"/>
                          <a:cs typeface="Helvetica Neue"/>
                          <a:sym typeface="Intel Clear"/>
                        </a:defRPr>
                      </a:lvl9p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IN" sz="1100" b="0">
                          <a:solidFill>
                            <a:schemeClr val="bg1"/>
                          </a:solidFill>
                        </a:rPr>
                        <a:t>WCL LP5x MD </a:t>
                      </a:r>
                      <a:r>
                        <a:rPr lang="en-IN" sz="1100">
                          <a:solidFill>
                            <a:schemeClr val="bg1"/>
                          </a:solidFill>
                        </a:rPr>
                        <a:t>PPV SKU</a:t>
                      </a:r>
                      <a:endParaRPr lang="en-IN" sz="1100">
                        <a:solidFill>
                          <a:schemeClr val="bg1"/>
                        </a:solidFill>
                        <a:latin typeface="Intel Clear" panose="020B0604020203020204" pitchFamily="34" charset="0"/>
                        <a:ea typeface="Intel Clear" panose="020B0604020203020204" pitchFamily="34" charset="0"/>
                        <a:cs typeface="Intel Clear" panose="020B0604020203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50000"/>
                      </a:schemeClr>
                    </a:solidFill>
                  </a:tcPr>
                </a:tc>
                <a:tc>
                  <a:txBody>
                    <a:bodyPr/>
                    <a:lstStyle/>
                    <a:p>
                      <a:pPr algn="l"/>
                      <a:r>
                        <a:rPr lang="en-IN" sz="1000" b="0" u="none" strike="noStrike" kern="1200" cap="none" spc="0" baseline="0">
                          <a:solidFill>
                            <a:schemeClr val="bg1"/>
                          </a:solidFill>
                          <a:uFillTx/>
                          <a:sym typeface="Intel Clear"/>
                        </a:rPr>
                        <a:t>16GB Memory</a:t>
                      </a:r>
                      <a:endParaRPr lang="en-MY">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50000"/>
                      </a:schemeClr>
                    </a:solidFill>
                  </a:tcPr>
                </a:tc>
                <a:extLst>
                  <a:ext uri="{0D108BD9-81ED-4DB2-BD59-A6C34878D82A}">
                    <a16:rowId xmlns:a16="http://schemas.microsoft.com/office/drawing/2014/main" val="2736852779"/>
                  </a:ext>
                </a:extLst>
              </a:tr>
            </a:tbl>
          </a:graphicData>
        </a:graphic>
      </p:graphicFrame>
      <p:pic>
        <p:nvPicPr>
          <p:cNvPr id="8" name="Picture 7">
            <a:extLst>
              <a:ext uri="{FF2B5EF4-FFF2-40B4-BE49-F238E27FC236}">
                <a16:creationId xmlns:a16="http://schemas.microsoft.com/office/drawing/2014/main" id="{6C7404C4-30F1-CB44-D0CD-C02B497561CC}"/>
              </a:ext>
            </a:extLst>
          </p:cNvPr>
          <p:cNvPicPr>
            <a:picLocks noChangeAspect="1"/>
          </p:cNvPicPr>
          <p:nvPr/>
        </p:nvPicPr>
        <p:blipFill>
          <a:blip r:embed="rId4"/>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1541802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bwMode="auto">
          <a:xfrm>
            <a:off x="419100" y="-10583"/>
            <a:ext cx="11772900" cy="765202"/>
          </a:xfrm>
          <a:prstGeom prst="rect">
            <a:avLst/>
          </a:prstGeom>
          <a:ln w="12700">
            <a:miter lim="4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fontScale="97500"/>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spcBef>
                <a:spcPts val="0"/>
              </a:spcBef>
              <a:defRPr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defTabSz="609600">
              <a:spcBef>
                <a:spcPts val="0"/>
              </a:spcBef>
              <a:defRPr sz="3300" b="1">
                <a:solidFill>
                  <a:srgbClr val="535353"/>
                </a:solidFill>
                <a:latin typeface="Helvetica"/>
                <a:ea typeface="Helvetica"/>
                <a:cs typeface="Helvetica"/>
              </a:defRPr>
            </a:lvl2pPr>
            <a:lvl3pPr defTabSz="609600">
              <a:spcBef>
                <a:spcPts val="0"/>
              </a:spcBef>
              <a:defRPr sz="3300" b="1">
                <a:solidFill>
                  <a:srgbClr val="535353"/>
                </a:solidFill>
                <a:latin typeface="Helvetica"/>
                <a:ea typeface="Helvetica"/>
                <a:cs typeface="Helvetica"/>
              </a:defRPr>
            </a:lvl3pPr>
            <a:lvl4pPr defTabSz="609600">
              <a:spcBef>
                <a:spcPts val="0"/>
              </a:spcBef>
              <a:defRPr sz="3300" b="1">
                <a:solidFill>
                  <a:srgbClr val="535353"/>
                </a:solidFill>
                <a:latin typeface="Helvetica"/>
                <a:ea typeface="Helvetica"/>
                <a:cs typeface="Helvetica"/>
              </a:defRPr>
            </a:lvl4pPr>
            <a:lvl5pPr defTabSz="609600">
              <a:spcBef>
                <a:spcPts val="0"/>
              </a:spcBef>
              <a:defRPr sz="3300" b="1">
                <a:solidFill>
                  <a:srgbClr val="535353"/>
                </a:solidFill>
                <a:latin typeface="Helvetica"/>
                <a:ea typeface="Helvetica"/>
                <a:cs typeface="Helvetica"/>
              </a:defRPr>
            </a:lvl5pPr>
            <a:lvl6pPr defTabSz="609600">
              <a:spcBef>
                <a:spcPts val="0"/>
              </a:spcBef>
              <a:defRPr sz="3300" b="1">
                <a:solidFill>
                  <a:srgbClr val="535353"/>
                </a:solidFill>
                <a:latin typeface="Helvetica"/>
                <a:ea typeface="Helvetica"/>
                <a:cs typeface="Helvetica"/>
              </a:defRPr>
            </a:lvl6pPr>
            <a:lvl7pPr defTabSz="609600">
              <a:spcBef>
                <a:spcPts val="0"/>
              </a:spcBef>
              <a:defRPr sz="3300" b="1">
                <a:solidFill>
                  <a:srgbClr val="535353"/>
                </a:solidFill>
                <a:latin typeface="Helvetica"/>
                <a:ea typeface="Helvetica"/>
                <a:cs typeface="Helvetica"/>
              </a:defRPr>
            </a:lvl7pPr>
            <a:lvl8pPr defTabSz="609600">
              <a:spcBef>
                <a:spcPts val="0"/>
              </a:spcBef>
              <a:defRPr sz="3300" b="1">
                <a:solidFill>
                  <a:srgbClr val="535353"/>
                </a:solidFill>
                <a:latin typeface="Helvetica"/>
                <a:ea typeface="Helvetica"/>
                <a:cs typeface="Helvetica"/>
              </a:defRPr>
            </a:lvl8pPr>
            <a:lvl9pPr defTabSz="609600">
              <a:spcBef>
                <a:spcPts val="0"/>
              </a:spcBef>
              <a:defRPr sz="3300" b="1">
                <a:solidFill>
                  <a:srgbClr val="535353"/>
                </a:solidFill>
                <a:latin typeface="Helvetica"/>
                <a:ea typeface="Helvetica"/>
                <a:cs typeface="Helvetica"/>
              </a:defRPr>
            </a:lvl9pPr>
          </a:lstStyle>
          <a:p>
            <a:r>
              <a:rPr lang="en-US" sz="3600"/>
              <a:t>SoC SPI0 Topology in WCL DDR5 RVP1 SKU</a:t>
            </a:r>
          </a:p>
        </p:txBody>
      </p:sp>
      <p:pic>
        <p:nvPicPr>
          <p:cNvPr id="2" name="Picture 1">
            <a:extLst>
              <a:ext uri="{FF2B5EF4-FFF2-40B4-BE49-F238E27FC236}">
                <a16:creationId xmlns:a16="http://schemas.microsoft.com/office/drawing/2014/main" id="{2D3DD057-4F41-3B18-63A3-99BF50F20EC4}"/>
              </a:ext>
            </a:extLst>
          </p:cNvPr>
          <p:cNvPicPr>
            <a:picLocks noChangeAspect="1"/>
          </p:cNvPicPr>
          <p:nvPr/>
        </p:nvPicPr>
        <p:blipFill>
          <a:blip r:embed="rId3"/>
          <a:stretch>
            <a:fillRect/>
          </a:stretch>
        </p:blipFill>
        <p:spPr>
          <a:xfrm>
            <a:off x="3235003" y="6409189"/>
            <a:ext cx="930867" cy="448811"/>
          </a:xfrm>
          <a:prstGeom prst="rect">
            <a:avLst/>
          </a:prstGeom>
        </p:spPr>
      </p:pic>
      <p:pic>
        <p:nvPicPr>
          <p:cNvPr id="4" name="Picture 3">
            <a:extLst>
              <a:ext uri="{FF2B5EF4-FFF2-40B4-BE49-F238E27FC236}">
                <a16:creationId xmlns:a16="http://schemas.microsoft.com/office/drawing/2014/main" id="{67236016-CFEF-ABBB-4199-593EAB72EAE7}"/>
              </a:ext>
            </a:extLst>
          </p:cNvPr>
          <p:cNvPicPr>
            <a:picLocks noChangeAspect="1"/>
          </p:cNvPicPr>
          <p:nvPr/>
        </p:nvPicPr>
        <p:blipFill>
          <a:blip r:embed="rId4"/>
          <a:stretch>
            <a:fillRect/>
          </a:stretch>
        </p:blipFill>
        <p:spPr>
          <a:xfrm>
            <a:off x="900200" y="754619"/>
            <a:ext cx="10010205" cy="5638454"/>
          </a:xfrm>
          <a:prstGeom prst="rect">
            <a:avLst/>
          </a:prstGeom>
        </p:spPr>
      </p:pic>
    </p:spTree>
    <p:extLst>
      <p:ext uri="{BB962C8B-B14F-4D97-AF65-F5344CB8AC3E}">
        <p14:creationId xmlns:p14="http://schemas.microsoft.com/office/powerpoint/2010/main" val="435478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bwMode="auto">
          <a:xfrm>
            <a:off x="419100" y="-10583"/>
            <a:ext cx="11772900" cy="765202"/>
          </a:xfrm>
          <a:prstGeom prst="rect">
            <a:avLst/>
          </a:prstGeom>
          <a:ln w="12700">
            <a:miter lim="4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fontScale="97500"/>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spcBef>
                <a:spcPts val="0"/>
              </a:spcBef>
              <a:defRPr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defTabSz="609600">
              <a:spcBef>
                <a:spcPts val="0"/>
              </a:spcBef>
              <a:defRPr sz="3300" b="1">
                <a:solidFill>
                  <a:srgbClr val="535353"/>
                </a:solidFill>
                <a:latin typeface="Helvetica"/>
                <a:ea typeface="Helvetica"/>
                <a:cs typeface="Helvetica"/>
              </a:defRPr>
            </a:lvl2pPr>
            <a:lvl3pPr defTabSz="609600">
              <a:spcBef>
                <a:spcPts val="0"/>
              </a:spcBef>
              <a:defRPr sz="3300" b="1">
                <a:solidFill>
                  <a:srgbClr val="535353"/>
                </a:solidFill>
                <a:latin typeface="Helvetica"/>
                <a:ea typeface="Helvetica"/>
                <a:cs typeface="Helvetica"/>
              </a:defRPr>
            </a:lvl3pPr>
            <a:lvl4pPr defTabSz="609600">
              <a:spcBef>
                <a:spcPts val="0"/>
              </a:spcBef>
              <a:defRPr sz="3300" b="1">
                <a:solidFill>
                  <a:srgbClr val="535353"/>
                </a:solidFill>
                <a:latin typeface="Helvetica"/>
                <a:ea typeface="Helvetica"/>
                <a:cs typeface="Helvetica"/>
              </a:defRPr>
            </a:lvl4pPr>
            <a:lvl5pPr defTabSz="609600">
              <a:spcBef>
                <a:spcPts val="0"/>
              </a:spcBef>
              <a:defRPr sz="3300" b="1">
                <a:solidFill>
                  <a:srgbClr val="535353"/>
                </a:solidFill>
                <a:latin typeface="Helvetica"/>
                <a:ea typeface="Helvetica"/>
                <a:cs typeface="Helvetica"/>
              </a:defRPr>
            </a:lvl5pPr>
            <a:lvl6pPr defTabSz="609600">
              <a:spcBef>
                <a:spcPts val="0"/>
              </a:spcBef>
              <a:defRPr sz="3300" b="1">
                <a:solidFill>
                  <a:srgbClr val="535353"/>
                </a:solidFill>
                <a:latin typeface="Helvetica"/>
                <a:ea typeface="Helvetica"/>
                <a:cs typeface="Helvetica"/>
              </a:defRPr>
            </a:lvl6pPr>
            <a:lvl7pPr defTabSz="609600">
              <a:spcBef>
                <a:spcPts val="0"/>
              </a:spcBef>
              <a:defRPr sz="3300" b="1">
                <a:solidFill>
                  <a:srgbClr val="535353"/>
                </a:solidFill>
                <a:latin typeface="Helvetica"/>
                <a:ea typeface="Helvetica"/>
                <a:cs typeface="Helvetica"/>
              </a:defRPr>
            </a:lvl7pPr>
            <a:lvl8pPr defTabSz="609600">
              <a:spcBef>
                <a:spcPts val="0"/>
              </a:spcBef>
              <a:defRPr sz="3300" b="1">
                <a:solidFill>
                  <a:srgbClr val="535353"/>
                </a:solidFill>
                <a:latin typeface="Helvetica"/>
                <a:ea typeface="Helvetica"/>
                <a:cs typeface="Helvetica"/>
              </a:defRPr>
            </a:lvl8pPr>
            <a:lvl9pPr defTabSz="609600">
              <a:spcBef>
                <a:spcPts val="0"/>
              </a:spcBef>
              <a:defRPr sz="3300" b="1">
                <a:solidFill>
                  <a:srgbClr val="535353"/>
                </a:solidFill>
                <a:latin typeface="Helvetica"/>
                <a:ea typeface="Helvetica"/>
                <a:cs typeface="Helvetica"/>
              </a:defRPr>
            </a:lvl9pPr>
          </a:lstStyle>
          <a:p>
            <a:r>
              <a:rPr lang="en-US" sz="3600"/>
              <a:t>SoC SPI0 Topology in WCL LP5x T3 RVP2 SKU</a:t>
            </a:r>
          </a:p>
        </p:txBody>
      </p:sp>
      <p:pic>
        <p:nvPicPr>
          <p:cNvPr id="2" name="Picture 1">
            <a:extLst>
              <a:ext uri="{FF2B5EF4-FFF2-40B4-BE49-F238E27FC236}">
                <a16:creationId xmlns:a16="http://schemas.microsoft.com/office/drawing/2014/main" id="{0374A881-9E74-461B-23F7-02C9E27CE0C6}"/>
              </a:ext>
            </a:extLst>
          </p:cNvPr>
          <p:cNvPicPr>
            <a:picLocks noChangeAspect="1"/>
          </p:cNvPicPr>
          <p:nvPr/>
        </p:nvPicPr>
        <p:blipFill>
          <a:blip r:embed="rId3"/>
          <a:stretch>
            <a:fillRect/>
          </a:stretch>
        </p:blipFill>
        <p:spPr>
          <a:xfrm>
            <a:off x="3235003" y="6409189"/>
            <a:ext cx="930867" cy="448811"/>
          </a:xfrm>
          <a:prstGeom prst="rect">
            <a:avLst/>
          </a:prstGeom>
        </p:spPr>
      </p:pic>
      <p:pic>
        <p:nvPicPr>
          <p:cNvPr id="10" name="Picture 9">
            <a:extLst>
              <a:ext uri="{FF2B5EF4-FFF2-40B4-BE49-F238E27FC236}">
                <a16:creationId xmlns:a16="http://schemas.microsoft.com/office/drawing/2014/main" id="{4E6F9188-8956-B845-D79C-8811A2198470}"/>
              </a:ext>
            </a:extLst>
          </p:cNvPr>
          <p:cNvPicPr>
            <a:picLocks noChangeAspect="1"/>
          </p:cNvPicPr>
          <p:nvPr/>
        </p:nvPicPr>
        <p:blipFill>
          <a:blip r:embed="rId4"/>
          <a:stretch>
            <a:fillRect/>
          </a:stretch>
        </p:blipFill>
        <p:spPr>
          <a:xfrm>
            <a:off x="1739602" y="785916"/>
            <a:ext cx="8712795" cy="5286167"/>
          </a:xfrm>
          <a:prstGeom prst="rect">
            <a:avLst/>
          </a:prstGeom>
        </p:spPr>
      </p:pic>
    </p:spTree>
    <p:extLst>
      <p:ext uri="{BB962C8B-B14F-4D97-AF65-F5344CB8AC3E}">
        <p14:creationId xmlns:p14="http://schemas.microsoft.com/office/powerpoint/2010/main" val="1020127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87639"/>
            <a:ext cx="10972800" cy="1143000"/>
          </a:xfrm>
        </p:spPr>
        <p:txBody>
          <a:bodyPr/>
          <a:lstStyle/>
          <a:p>
            <a:pPr algn="r"/>
            <a:r>
              <a:rPr lang="en-US" sz="4500" b="1">
                <a:solidFill>
                  <a:schemeClr val="accent4">
                    <a:lumMod val="75000"/>
                  </a:schemeClr>
                </a:solidFill>
              </a:rPr>
              <a:t>Sensors</a:t>
            </a:r>
          </a:p>
        </p:txBody>
      </p:sp>
      <p:sp>
        <p:nvSpPr>
          <p:cNvPr id="3" name="TextBox 2">
            <a:extLst>
              <a:ext uri="{FF2B5EF4-FFF2-40B4-BE49-F238E27FC236}">
                <a16:creationId xmlns:a16="http://schemas.microsoft.com/office/drawing/2014/main" id="{65A8C4DC-1D09-69F5-2DB2-1974F31A2EB2}"/>
              </a:ext>
            </a:extLst>
          </p:cNvPr>
          <p:cNvSpPr txBox="1"/>
          <p:nvPr/>
        </p:nvSpPr>
        <p:spPr>
          <a:xfrm>
            <a:off x="8121445" y="5971452"/>
            <a:ext cx="3605735"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a:solidFill>
                  <a:schemeClr val="tx2"/>
                </a:solidFill>
              </a:rPr>
              <a:t>K S, Vachana</a:t>
            </a:r>
          </a:p>
        </p:txBody>
      </p:sp>
      <p:pic>
        <p:nvPicPr>
          <p:cNvPr id="4" name="Picture 3">
            <a:extLst>
              <a:ext uri="{FF2B5EF4-FFF2-40B4-BE49-F238E27FC236}">
                <a16:creationId xmlns:a16="http://schemas.microsoft.com/office/drawing/2014/main" id="{2B701CE1-EFEE-6990-683E-8707E83F6B33}"/>
              </a:ext>
            </a:extLst>
          </p:cNvPr>
          <p:cNvPicPr>
            <a:picLocks noChangeAspect="1"/>
          </p:cNvPicPr>
          <p:nvPr/>
        </p:nvPicPr>
        <p:blipFill>
          <a:blip r:embed="rId2"/>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35875219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69" name="Rectangle 23568"/>
          <p:cNvSpPr/>
          <p:nvPr/>
        </p:nvSpPr>
        <p:spPr>
          <a:xfrm>
            <a:off x="304997" y="5565519"/>
            <a:ext cx="10937011" cy="828688"/>
          </a:xfrm>
          <a:prstGeom prst="rect">
            <a:avLst/>
          </a:prstGeom>
        </p:spPr>
        <p:txBody>
          <a:bodyPr wrap="square" lIns="91440" tIns="45720" rIns="91440" bIns="45720" anchor="t">
            <a:spAutoFit/>
          </a:bodyPr>
          <a:lstStyle/>
          <a:p>
            <a:pPr>
              <a:spcBef>
                <a:spcPts val="600"/>
              </a:spcBef>
              <a:defRPr/>
            </a:pPr>
            <a:r>
              <a:rPr lang="en-US" sz="1400">
                <a:solidFill>
                  <a:srgbClr val="C00000"/>
                </a:solidFill>
                <a:latin typeface="Intel Clear Light"/>
                <a:ea typeface="Intel Clear Light" panose="020B0404020203020204" pitchFamily="34" charset="0"/>
                <a:cs typeface="Intel Clear" panose="020B0604020203020204" pitchFamily="34" charset="0"/>
              </a:rPr>
              <a:t>Note: </a:t>
            </a:r>
            <a:endParaRPr lang="en-US" sz="1400">
              <a:solidFill>
                <a:srgbClr val="C00000"/>
              </a:solidFill>
              <a:latin typeface="Intel Clear Light" panose="020B0404020203020204" pitchFamily="34" charset="0"/>
              <a:ea typeface="Intel Clear Light" panose="020B0404020203020204" pitchFamily="34" charset="0"/>
              <a:cs typeface="Intel Clear" panose="020B0604020203020204" pitchFamily="34" charset="0"/>
            </a:endParaRPr>
          </a:p>
          <a:p>
            <a:pPr marL="285115" indent="-285115">
              <a:spcBef>
                <a:spcPts val="600"/>
              </a:spcBef>
              <a:buFontTx/>
              <a:buChar char="-"/>
              <a:defRPr/>
            </a:pPr>
            <a:r>
              <a:rPr lang="en-US" sz="1400">
                <a:solidFill>
                  <a:schemeClr val="bg2"/>
                </a:solidFill>
                <a:latin typeface="Intel Clear Light"/>
                <a:ea typeface="Intel Clear Light" panose="020B0404020203020204" pitchFamily="34" charset="0"/>
                <a:cs typeface="Intel Clear" panose="020B0604020203020204" pitchFamily="34" charset="0"/>
              </a:rPr>
              <a:t>Solid line indicate default support on the board. Dotted lines indicate the need for rework. </a:t>
            </a:r>
            <a:endParaRPr lang="en-US" sz="14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endParaRPr>
          </a:p>
          <a:p>
            <a:pPr marL="285115" indent="-285115">
              <a:spcBef>
                <a:spcPts val="600"/>
              </a:spcBef>
              <a:buFontTx/>
              <a:buChar char="-"/>
              <a:defRPr/>
            </a:pPr>
            <a:r>
              <a:rPr lang="en-US" sz="1400">
                <a:solidFill>
                  <a:schemeClr val="bg2"/>
                </a:solidFill>
                <a:latin typeface="Intel Clear Light"/>
                <a:ea typeface="Intel Clear Light" panose="020B0404020203020204" pitchFamily="34" charset="0"/>
                <a:cs typeface="Intel Clear" panose="020B0604020203020204" pitchFamily="34" charset="0"/>
              </a:rPr>
              <a:t>ISH_UART1 is used as GPIOs, ISH_UART0  is rework option to Sensor HDR</a:t>
            </a:r>
          </a:p>
        </p:txBody>
      </p:sp>
      <p:sp>
        <p:nvSpPr>
          <p:cNvPr id="37" name="Title 1">
            <a:extLst>
              <a:ext uri="{FF2B5EF4-FFF2-40B4-BE49-F238E27FC236}">
                <a16:creationId xmlns:a16="http://schemas.microsoft.com/office/drawing/2014/main" id="{38568A2C-D459-4F95-9CF3-2A7EA201FBA6}"/>
              </a:ext>
            </a:extLst>
          </p:cNvPr>
          <p:cNvSpPr txBox="1">
            <a:spLocks/>
          </p:cNvSpPr>
          <p:nvPr/>
        </p:nvSpPr>
        <p:spPr>
          <a:xfrm>
            <a:off x="391632" y="107863"/>
            <a:ext cx="11228868"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sz="4000" b="1"/>
              <a:t>Block Diagram – Sensors and Sensor AIC</a:t>
            </a:r>
            <a:endParaRPr lang="en-US"/>
          </a:p>
        </p:txBody>
      </p:sp>
      <p:sp>
        <p:nvSpPr>
          <p:cNvPr id="2" name="Rectangle 1"/>
          <p:cNvSpPr/>
          <p:nvPr/>
        </p:nvSpPr>
        <p:spPr bwMode="auto">
          <a:xfrm>
            <a:off x="2182018" y="791128"/>
            <a:ext cx="2144049" cy="4965148"/>
          </a:xfrm>
          <a:prstGeom prst="rect">
            <a:avLst/>
          </a:prstGeom>
          <a:ln>
            <a:headEnd type="none" w="sm" len="sm"/>
            <a:tailEnd type="none" w="sm" len="sm"/>
          </a:ln>
        </p:spPr>
        <p:style>
          <a:lnRef idx="2">
            <a:schemeClr val="accent4">
              <a:shade val="15000"/>
            </a:schemeClr>
          </a:lnRef>
          <a:fillRef idx="1">
            <a:schemeClr val="accent4"/>
          </a:fillRef>
          <a:effectRef idx="0">
            <a:schemeClr val="accent4"/>
          </a:effectRef>
          <a:fontRef idx="minor">
            <a:schemeClr val="lt1"/>
          </a:fontRef>
        </p:style>
        <p:txBody>
          <a:bodyPr wrap="none" anchor="ctr"/>
          <a:lstStyle/>
          <a:p>
            <a:pPr>
              <a:defRPr/>
            </a:pPr>
            <a:r>
              <a:rPr lang="en-US" sz="1600">
                <a:ln w="0"/>
                <a:solidFill>
                  <a:schemeClr val="bg1"/>
                </a:solidFill>
                <a:effectLst>
                  <a:outerShdw blurRad="38100" dist="19050" dir="2700000" algn="tl" rotWithShape="0">
                    <a:schemeClr val="dk1">
                      <a:alpha val="40000"/>
                    </a:schemeClr>
                  </a:outerShdw>
                </a:effectLst>
              </a:rPr>
              <a:t>WCL</a:t>
            </a:r>
          </a:p>
        </p:txBody>
      </p:sp>
      <p:sp>
        <p:nvSpPr>
          <p:cNvPr id="4" name="TextBox 3"/>
          <p:cNvSpPr txBox="1"/>
          <p:nvPr/>
        </p:nvSpPr>
        <p:spPr>
          <a:xfrm>
            <a:off x="3103779" y="887535"/>
            <a:ext cx="1457509" cy="296428"/>
          </a:xfrm>
          <a:prstGeom prst="rect">
            <a:avLst/>
          </a:prstGeom>
          <a:noFill/>
        </p:spPr>
        <p:txBody>
          <a:bodyPr wrap="square">
            <a:spAutoFit/>
          </a:bodyPr>
          <a:lstStyle>
            <a:defPPr>
              <a:defRPr lang="en-US"/>
            </a:defPPr>
            <a:lvl1pPr>
              <a:defRPr sz="1600"/>
            </a:lvl1pPr>
          </a:lstStyle>
          <a:p>
            <a:r>
              <a:rPr lang="en-US" sz="1333">
                <a:solidFill>
                  <a:schemeClr val="bg1"/>
                </a:solidFill>
              </a:rPr>
              <a:t>ISH</a:t>
            </a:r>
            <a:r>
              <a:rPr lang="en-US" sz="1467">
                <a:solidFill>
                  <a:schemeClr val="bg1"/>
                </a:solidFill>
              </a:rPr>
              <a:t> </a:t>
            </a:r>
            <a:r>
              <a:rPr lang="en-US" sz="1330">
                <a:solidFill>
                  <a:schemeClr val="bg1"/>
                </a:solidFill>
              </a:rPr>
              <a:t>I2C0/I3C0</a:t>
            </a:r>
          </a:p>
        </p:txBody>
      </p:sp>
      <p:sp>
        <p:nvSpPr>
          <p:cNvPr id="29" name="TextBox 28"/>
          <p:cNvSpPr txBox="1"/>
          <p:nvPr/>
        </p:nvSpPr>
        <p:spPr>
          <a:xfrm>
            <a:off x="3373614" y="3621330"/>
            <a:ext cx="1098170" cy="462306"/>
          </a:xfrm>
          <a:prstGeom prst="rect">
            <a:avLst/>
          </a:prstGeom>
          <a:noFill/>
        </p:spPr>
        <p:txBody>
          <a:bodyPr wrap="square">
            <a:spAutoFit/>
          </a:bodyPr>
          <a:lstStyle/>
          <a:p>
            <a:pPr>
              <a:defRPr/>
            </a:pPr>
            <a:r>
              <a:rPr lang="en-US" sz="1333">
                <a:solidFill>
                  <a:schemeClr val="bg1"/>
                </a:solidFill>
              </a:rPr>
              <a:t>ISH GPIOs</a:t>
            </a:r>
          </a:p>
          <a:p>
            <a:pPr>
              <a:spcBef>
                <a:spcPts val="0"/>
              </a:spcBef>
              <a:defRPr/>
            </a:pPr>
            <a:r>
              <a:rPr lang="en-US" sz="1333">
                <a:solidFill>
                  <a:schemeClr val="bg1"/>
                </a:solidFill>
              </a:rPr>
              <a:t>(0-7)</a:t>
            </a:r>
          </a:p>
        </p:txBody>
      </p:sp>
      <p:sp>
        <p:nvSpPr>
          <p:cNvPr id="43" name="Rectangle 42"/>
          <p:cNvSpPr/>
          <p:nvPr/>
        </p:nvSpPr>
        <p:spPr bwMode="auto">
          <a:xfrm>
            <a:off x="7182634" y="831051"/>
            <a:ext cx="1457509" cy="3677498"/>
          </a:xfrm>
          <a:prstGeom prst="rect">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none" anchor="ctr"/>
          <a:lstStyle/>
          <a:p>
            <a:pPr algn="ctr">
              <a:defRPr/>
            </a:pPr>
            <a:r>
              <a:rPr lang="en-US" sz="1600" b="1"/>
              <a:t>Sensor Header</a:t>
            </a:r>
          </a:p>
          <a:p>
            <a:pPr algn="ctr">
              <a:defRPr/>
            </a:pPr>
            <a:r>
              <a:rPr lang="en-US" sz="1600" b="1"/>
              <a:t>WCL</a:t>
            </a:r>
          </a:p>
        </p:txBody>
      </p:sp>
      <p:sp>
        <p:nvSpPr>
          <p:cNvPr id="14" name="TextBox 13"/>
          <p:cNvSpPr txBox="1"/>
          <p:nvPr/>
        </p:nvSpPr>
        <p:spPr>
          <a:xfrm>
            <a:off x="3113062" y="1350790"/>
            <a:ext cx="1457508" cy="277705"/>
          </a:xfrm>
          <a:prstGeom prst="rect">
            <a:avLst/>
          </a:prstGeom>
          <a:noFill/>
        </p:spPr>
        <p:txBody>
          <a:bodyPr wrap="square">
            <a:spAutoFit/>
          </a:bodyPr>
          <a:lstStyle>
            <a:defPPr>
              <a:defRPr lang="en-US"/>
            </a:defPPr>
            <a:lvl1pPr>
              <a:defRPr sz="1600"/>
            </a:lvl1pPr>
          </a:lstStyle>
          <a:p>
            <a:r>
              <a:rPr lang="en-US" sz="1333">
                <a:solidFill>
                  <a:schemeClr val="bg1"/>
                </a:solidFill>
              </a:rPr>
              <a:t>ISH I2C1/I3C1</a:t>
            </a:r>
          </a:p>
        </p:txBody>
      </p:sp>
      <p:sp>
        <p:nvSpPr>
          <p:cNvPr id="15" name="TextBox 14"/>
          <p:cNvSpPr txBox="1"/>
          <p:nvPr/>
        </p:nvSpPr>
        <p:spPr>
          <a:xfrm>
            <a:off x="3526756" y="1889074"/>
            <a:ext cx="1034532" cy="277705"/>
          </a:xfrm>
          <a:prstGeom prst="rect">
            <a:avLst/>
          </a:prstGeom>
          <a:noFill/>
        </p:spPr>
        <p:txBody>
          <a:bodyPr>
            <a:spAutoFit/>
          </a:bodyPr>
          <a:lstStyle>
            <a:defPPr>
              <a:defRPr lang="en-US"/>
            </a:defPPr>
            <a:lvl1pPr>
              <a:defRPr sz="1600"/>
            </a:lvl1pPr>
          </a:lstStyle>
          <a:p>
            <a:r>
              <a:rPr lang="en-US" sz="1333">
                <a:solidFill>
                  <a:schemeClr val="bg1"/>
                </a:solidFill>
              </a:rPr>
              <a:t>ISH I2C2</a:t>
            </a:r>
          </a:p>
        </p:txBody>
      </p:sp>
      <p:sp>
        <p:nvSpPr>
          <p:cNvPr id="16" name="TextBox 15"/>
          <p:cNvSpPr txBox="1"/>
          <p:nvPr/>
        </p:nvSpPr>
        <p:spPr>
          <a:xfrm>
            <a:off x="3376112" y="2338252"/>
            <a:ext cx="1113682" cy="277705"/>
          </a:xfrm>
          <a:prstGeom prst="rect">
            <a:avLst/>
          </a:prstGeom>
          <a:noFill/>
        </p:spPr>
        <p:txBody>
          <a:bodyPr>
            <a:spAutoFit/>
          </a:bodyPr>
          <a:lstStyle/>
          <a:p>
            <a:pPr>
              <a:defRPr/>
            </a:pPr>
            <a:r>
              <a:rPr lang="en-US" sz="1333">
                <a:solidFill>
                  <a:schemeClr val="bg1"/>
                </a:solidFill>
              </a:rPr>
              <a:t>ISH UART0</a:t>
            </a:r>
          </a:p>
        </p:txBody>
      </p:sp>
      <p:sp>
        <p:nvSpPr>
          <p:cNvPr id="17" name="TextBox 16"/>
          <p:cNvSpPr txBox="1"/>
          <p:nvPr/>
        </p:nvSpPr>
        <p:spPr>
          <a:xfrm>
            <a:off x="3376112" y="2755523"/>
            <a:ext cx="1113682" cy="277705"/>
          </a:xfrm>
          <a:prstGeom prst="rect">
            <a:avLst/>
          </a:prstGeom>
          <a:noFill/>
        </p:spPr>
        <p:txBody>
          <a:bodyPr>
            <a:spAutoFit/>
          </a:bodyPr>
          <a:lstStyle/>
          <a:p>
            <a:pPr>
              <a:defRPr/>
            </a:pPr>
            <a:r>
              <a:rPr lang="en-US" sz="1333">
                <a:solidFill>
                  <a:schemeClr val="bg1"/>
                </a:solidFill>
              </a:rPr>
              <a:t>ISH UART1</a:t>
            </a:r>
          </a:p>
        </p:txBody>
      </p:sp>
      <p:sp>
        <p:nvSpPr>
          <p:cNvPr id="18" name="TextBox 17"/>
          <p:cNvSpPr txBox="1"/>
          <p:nvPr/>
        </p:nvSpPr>
        <p:spPr>
          <a:xfrm>
            <a:off x="3621871" y="3288734"/>
            <a:ext cx="1113682" cy="277705"/>
          </a:xfrm>
          <a:prstGeom prst="rect">
            <a:avLst/>
          </a:prstGeom>
          <a:noFill/>
        </p:spPr>
        <p:txBody>
          <a:bodyPr>
            <a:spAutoFit/>
          </a:bodyPr>
          <a:lstStyle/>
          <a:p>
            <a:pPr>
              <a:defRPr/>
            </a:pPr>
            <a:r>
              <a:rPr lang="en-US" sz="1333">
                <a:solidFill>
                  <a:schemeClr val="bg1"/>
                </a:solidFill>
              </a:rPr>
              <a:t>ISH SPI</a:t>
            </a:r>
          </a:p>
        </p:txBody>
      </p:sp>
      <p:cxnSp>
        <p:nvCxnSpPr>
          <p:cNvPr id="20" name="Straight Arrow Connector 4"/>
          <p:cNvCxnSpPr>
            <a:cxnSpLocks noChangeShapeType="1"/>
          </p:cNvCxnSpPr>
          <p:nvPr/>
        </p:nvCxnSpPr>
        <p:spPr bwMode="auto">
          <a:xfrm>
            <a:off x="4345220" y="1520027"/>
            <a:ext cx="2856567" cy="4096"/>
          </a:xfrm>
          <a:prstGeom prst="straightConnector1">
            <a:avLst/>
          </a:prstGeom>
          <a:noFill/>
          <a:ln w="38100"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21" name="Straight Arrow Connector 4"/>
          <p:cNvCxnSpPr>
            <a:cxnSpLocks noChangeShapeType="1"/>
          </p:cNvCxnSpPr>
          <p:nvPr/>
        </p:nvCxnSpPr>
        <p:spPr bwMode="auto">
          <a:xfrm>
            <a:off x="4334954" y="3889598"/>
            <a:ext cx="2856567" cy="4096"/>
          </a:xfrm>
          <a:prstGeom prst="straightConnector1">
            <a:avLst/>
          </a:prstGeom>
          <a:noFill/>
          <a:ln w="38100"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22" name="Straight Arrow Connector 4"/>
          <p:cNvCxnSpPr>
            <a:cxnSpLocks noChangeShapeType="1"/>
          </p:cNvCxnSpPr>
          <p:nvPr/>
        </p:nvCxnSpPr>
        <p:spPr bwMode="auto">
          <a:xfrm>
            <a:off x="4334954" y="2034481"/>
            <a:ext cx="2856567" cy="4096"/>
          </a:xfrm>
          <a:prstGeom prst="straightConnector1">
            <a:avLst/>
          </a:prstGeom>
          <a:noFill/>
          <a:ln w="38100" algn="ctr">
            <a:solidFill>
              <a:schemeClr val="tx1"/>
            </a:solidFill>
            <a:prstDash val="solid"/>
            <a:round/>
            <a:headEnd type="triangle" w="med" len="med"/>
            <a:tailEnd type="triangle" w="med" len="med"/>
          </a:ln>
          <a:extLst>
            <a:ext uri="{909E8E84-426E-40DD-AFC4-6F175D3DCCD1}">
              <a14:hiddenFill xmlns:a14="http://schemas.microsoft.com/office/drawing/2010/main">
                <a:noFill/>
              </a14:hiddenFill>
            </a:ext>
          </a:extLst>
        </p:spPr>
      </p:cxnSp>
      <p:cxnSp>
        <p:nvCxnSpPr>
          <p:cNvPr id="23" name="Straight Arrow Connector 4"/>
          <p:cNvCxnSpPr>
            <a:cxnSpLocks noChangeShapeType="1"/>
          </p:cNvCxnSpPr>
          <p:nvPr/>
        </p:nvCxnSpPr>
        <p:spPr bwMode="auto">
          <a:xfrm>
            <a:off x="4337517" y="3449250"/>
            <a:ext cx="2856567" cy="4096"/>
          </a:xfrm>
          <a:prstGeom prst="straightConnector1">
            <a:avLst/>
          </a:prstGeom>
          <a:noFill/>
          <a:ln w="38100" algn="ctr">
            <a:solidFill>
              <a:schemeClr val="tx1"/>
            </a:solidFill>
            <a:prstDash val="solid"/>
            <a:round/>
            <a:headEnd type="triangle" w="med" len="med"/>
            <a:tailEnd type="triangle" w="med" len="med"/>
          </a:ln>
          <a:extLst>
            <a:ext uri="{909E8E84-426E-40DD-AFC4-6F175D3DCCD1}">
              <a14:hiddenFill xmlns:a14="http://schemas.microsoft.com/office/drawing/2010/main">
                <a:noFill/>
              </a14:hiddenFill>
            </a:ext>
          </a:extLst>
        </p:spPr>
      </p:cxnSp>
      <p:cxnSp>
        <p:nvCxnSpPr>
          <p:cNvPr id="25" name="Straight Arrow Connector 4"/>
          <p:cNvCxnSpPr>
            <a:cxnSpLocks noChangeShapeType="1"/>
          </p:cNvCxnSpPr>
          <p:nvPr/>
        </p:nvCxnSpPr>
        <p:spPr bwMode="auto">
          <a:xfrm>
            <a:off x="4334954" y="2445441"/>
            <a:ext cx="2847680" cy="0"/>
          </a:xfrm>
          <a:prstGeom prst="straightConnector1">
            <a:avLst/>
          </a:prstGeom>
          <a:noFill/>
          <a:ln w="38100" algn="ctr">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sp>
        <p:nvSpPr>
          <p:cNvPr id="33" name="Rounded Rectangle 32"/>
          <p:cNvSpPr/>
          <p:nvPr/>
        </p:nvSpPr>
        <p:spPr>
          <a:xfrm>
            <a:off x="6167236" y="4984502"/>
            <a:ext cx="1324200" cy="705034"/>
          </a:xfrm>
          <a:prstGeom prst="roundRect">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none" anchor="ctr"/>
          <a:lstStyle/>
          <a:p>
            <a:pPr algn="ctr">
              <a:spcBef>
                <a:spcPts val="0"/>
              </a:spcBef>
            </a:pPr>
            <a:r>
              <a:rPr lang="en-US" sz="1600" b="1"/>
              <a:t>M.2 WWAN </a:t>
            </a:r>
          </a:p>
          <a:p>
            <a:pPr algn="ctr">
              <a:spcBef>
                <a:spcPts val="0"/>
              </a:spcBef>
            </a:pPr>
            <a:r>
              <a:rPr lang="en-US" sz="1600" b="1"/>
              <a:t>(non-POR)</a:t>
            </a:r>
          </a:p>
        </p:txBody>
      </p:sp>
      <p:sp>
        <p:nvSpPr>
          <p:cNvPr id="40" name="TextBox 39"/>
          <p:cNvSpPr txBox="1"/>
          <p:nvPr/>
        </p:nvSpPr>
        <p:spPr>
          <a:xfrm>
            <a:off x="5773502" y="4509265"/>
            <a:ext cx="1134551" cy="270745"/>
          </a:xfrm>
          <a:prstGeom prst="rect">
            <a:avLst/>
          </a:prstGeom>
          <a:noFill/>
        </p:spPr>
        <p:txBody>
          <a:bodyPr wrap="square">
            <a:spAutoFit/>
          </a:bodyPr>
          <a:lstStyle/>
          <a:p>
            <a:pPr>
              <a:defRPr/>
            </a:pPr>
            <a:r>
              <a:rPr lang="en-US" sz="1333"/>
              <a:t>SAR_NIRQ</a:t>
            </a:r>
          </a:p>
        </p:txBody>
      </p:sp>
      <p:cxnSp>
        <p:nvCxnSpPr>
          <p:cNvPr id="41" name="Straight Arrow Connector 4"/>
          <p:cNvCxnSpPr>
            <a:cxnSpLocks noChangeShapeType="1"/>
          </p:cNvCxnSpPr>
          <p:nvPr/>
        </p:nvCxnSpPr>
        <p:spPr bwMode="auto">
          <a:xfrm flipV="1">
            <a:off x="4320020" y="4277083"/>
            <a:ext cx="2506141" cy="5102"/>
          </a:xfrm>
          <a:prstGeom prst="straightConnector1">
            <a:avLst/>
          </a:prstGeom>
          <a:noFill/>
          <a:ln w="38100" algn="ctr">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sp>
        <p:nvSpPr>
          <p:cNvPr id="44" name="TextBox 43"/>
          <p:cNvSpPr txBox="1"/>
          <p:nvPr/>
        </p:nvSpPr>
        <p:spPr>
          <a:xfrm>
            <a:off x="3373614" y="4168394"/>
            <a:ext cx="1113682" cy="277705"/>
          </a:xfrm>
          <a:prstGeom prst="rect">
            <a:avLst/>
          </a:prstGeom>
          <a:noFill/>
        </p:spPr>
        <p:txBody>
          <a:bodyPr>
            <a:spAutoFit/>
          </a:bodyPr>
          <a:lstStyle/>
          <a:p>
            <a:pPr>
              <a:defRPr/>
            </a:pPr>
            <a:r>
              <a:rPr lang="en-US" sz="1333">
                <a:solidFill>
                  <a:schemeClr val="bg1"/>
                </a:solidFill>
              </a:rPr>
              <a:t>ISH GPIO4</a:t>
            </a:r>
          </a:p>
        </p:txBody>
      </p:sp>
      <p:cxnSp>
        <p:nvCxnSpPr>
          <p:cNvPr id="35" name="Straight Arrow Connector 4">
            <a:extLst>
              <a:ext uri="{FF2B5EF4-FFF2-40B4-BE49-F238E27FC236}">
                <a16:creationId xmlns:a16="http://schemas.microsoft.com/office/drawing/2014/main" id="{ABD77143-9E62-45A1-AEED-36CC9D42129C}"/>
              </a:ext>
            </a:extLst>
          </p:cNvPr>
          <p:cNvCxnSpPr>
            <a:cxnSpLocks noChangeShapeType="1"/>
          </p:cNvCxnSpPr>
          <p:nvPr/>
        </p:nvCxnSpPr>
        <p:spPr bwMode="auto">
          <a:xfrm>
            <a:off x="4334955" y="2970808"/>
            <a:ext cx="688079" cy="577"/>
          </a:xfrm>
          <a:prstGeom prst="straightConnector1">
            <a:avLst/>
          </a:prstGeom>
          <a:noFill/>
          <a:ln w="38100" algn="ctr">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sp>
        <p:nvSpPr>
          <p:cNvPr id="36" name="TextBox 35">
            <a:extLst>
              <a:ext uri="{FF2B5EF4-FFF2-40B4-BE49-F238E27FC236}">
                <a16:creationId xmlns:a16="http://schemas.microsoft.com/office/drawing/2014/main" id="{04AB52AE-9EB9-4688-8D22-489AC1D08F35}"/>
              </a:ext>
            </a:extLst>
          </p:cNvPr>
          <p:cNvSpPr txBox="1"/>
          <p:nvPr/>
        </p:nvSpPr>
        <p:spPr>
          <a:xfrm>
            <a:off x="5023032" y="2802903"/>
            <a:ext cx="1626367" cy="296428"/>
          </a:xfrm>
          <a:prstGeom prst="rect">
            <a:avLst/>
          </a:prstGeom>
          <a:noFill/>
        </p:spPr>
        <p:txBody>
          <a:bodyPr wrap="square">
            <a:spAutoFit/>
          </a:bodyPr>
          <a:lstStyle/>
          <a:p>
            <a:pPr>
              <a:defRPr/>
            </a:pPr>
            <a:r>
              <a:rPr lang="en-US" sz="1467"/>
              <a:t>Used as GPIOs</a:t>
            </a:r>
          </a:p>
        </p:txBody>
      </p:sp>
      <p:cxnSp>
        <p:nvCxnSpPr>
          <p:cNvPr id="30" name="Straight Arrow Connector 4">
            <a:extLst>
              <a:ext uri="{FF2B5EF4-FFF2-40B4-BE49-F238E27FC236}">
                <a16:creationId xmlns:a16="http://schemas.microsoft.com/office/drawing/2014/main" id="{19479F79-5E83-5F9E-ACA7-A63D7B8F9C7F}"/>
              </a:ext>
            </a:extLst>
          </p:cNvPr>
          <p:cNvCxnSpPr>
            <a:cxnSpLocks noChangeShapeType="1"/>
          </p:cNvCxnSpPr>
          <p:nvPr/>
        </p:nvCxnSpPr>
        <p:spPr bwMode="auto">
          <a:xfrm>
            <a:off x="4325167" y="1028737"/>
            <a:ext cx="2856567" cy="4096"/>
          </a:xfrm>
          <a:prstGeom prst="straightConnector1">
            <a:avLst/>
          </a:prstGeom>
          <a:noFill/>
          <a:ln w="38100"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27" name="TextBox 26">
            <a:extLst>
              <a:ext uri="{FF2B5EF4-FFF2-40B4-BE49-F238E27FC236}">
                <a16:creationId xmlns:a16="http://schemas.microsoft.com/office/drawing/2014/main" id="{E19B91EF-64E1-0841-B88D-036F6DC228F9}"/>
              </a:ext>
            </a:extLst>
          </p:cNvPr>
          <p:cNvSpPr txBox="1"/>
          <p:nvPr/>
        </p:nvSpPr>
        <p:spPr>
          <a:xfrm>
            <a:off x="3310530" y="4726329"/>
            <a:ext cx="1193773" cy="277705"/>
          </a:xfrm>
          <a:prstGeom prst="rect">
            <a:avLst/>
          </a:prstGeom>
          <a:noFill/>
        </p:spPr>
        <p:txBody>
          <a:bodyPr wrap="square">
            <a:spAutoFit/>
          </a:bodyPr>
          <a:lstStyle/>
          <a:p>
            <a:pPr>
              <a:defRPr/>
            </a:pPr>
            <a:r>
              <a:rPr lang="en-US" sz="1333">
                <a:solidFill>
                  <a:schemeClr val="bg1"/>
                </a:solidFill>
              </a:rPr>
              <a:t>ISH GPIO11</a:t>
            </a:r>
          </a:p>
        </p:txBody>
      </p:sp>
      <p:sp>
        <p:nvSpPr>
          <p:cNvPr id="28" name="Rounded Rectangle 32">
            <a:extLst>
              <a:ext uri="{FF2B5EF4-FFF2-40B4-BE49-F238E27FC236}">
                <a16:creationId xmlns:a16="http://schemas.microsoft.com/office/drawing/2014/main" id="{5C251052-726F-B40D-6807-F5FA25F1628B}"/>
              </a:ext>
            </a:extLst>
          </p:cNvPr>
          <p:cNvSpPr/>
          <p:nvPr/>
        </p:nvSpPr>
        <p:spPr>
          <a:xfrm>
            <a:off x="4773912" y="4493458"/>
            <a:ext cx="999590" cy="705034"/>
          </a:xfrm>
          <a:prstGeom prst="roundRect">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none" anchor="ctr"/>
          <a:lstStyle/>
          <a:p>
            <a:pPr algn="ctr">
              <a:lnSpc>
                <a:spcPct val="100000"/>
              </a:lnSpc>
              <a:spcBef>
                <a:spcPts val="0"/>
              </a:spcBef>
            </a:pPr>
            <a:r>
              <a:rPr lang="en-US" sz="1600" b="1"/>
              <a:t>USB </a:t>
            </a:r>
          </a:p>
          <a:p>
            <a:pPr algn="ctr">
              <a:lnSpc>
                <a:spcPct val="100000"/>
              </a:lnSpc>
              <a:spcBef>
                <a:spcPts val="0"/>
              </a:spcBef>
            </a:pPr>
            <a:r>
              <a:rPr lang="en-US" sz="1600" b="1"/>
              <a:t>Camera</a:t>
            </a:r>
          </a:p>
        </p:txBody>
      </p:sp>
      <p:cxnSp>
        <p:nvCxnSpPr>
          <p:cNvPr id="32" name="Straight Arrow Connector 31">
            <a:extLst>
              <a:ext uri="{FF2B5EF4-FFF2-40B4-BE49-F238E27FC236}">
                <a16:creationId xmlns:a16="http://schemas.microsoft.com/office/drawing/2014/main" id="{19EA7167-8570-5BA4-E388-6EEC71233AB4}"/>
              </a:ext>
            </a:extLst>
          </p:cNvPr>
          <p:cNvCxnSpPr>
            <a:cxnSpLocks/>
            <a:endCxn id="28" idx="1"/>
          </p:cNvCxnSpPr>
          <p:nvPr/>
        </p:nvCxnSpPr>
        <p:spPr>
          <a:xfrm>
            <a:off x="4330510" y="4845975"/>
            <a:ext cx="443402" cy="0"/>
          </a:xfrm>
          <a:prstGeom prst="straightConnector1">
            <a:avLst/>
          </a:prstGeom>
          <a:noFill/>
          <a:ln w="25400" cap="flat">
            <a:solidFill>
              <a:srgbClr val="000000"/>
            </a:solidFill>
            <a:prstDash val="solid"/>
            <a:miter lim="400000"/>
            <a:headEnd type="triangle" w="lg" len="med"/>
            <a:tailEnd type="triangle" w="lg" len="med"/>
          </a:ln>
          <a:effectLst/>
          <a:sp3d/>
        </p:spPr>
        <p:style>
          <a:lnRef idx="0">
            <a:scrgbClr r="0" g="0" b="0"/>
          </a:lnRef>
          <a:fillRef idx="0">
            <a:scrgbClr r="0" g="0" b="0"/>
          </a:fillRef>
          <a:effectRef idx="0">
            <a:scrgbClr r="0" g="0" b="0"/>
          </a:effectRef>
          <a:fontRef idx="none"/>
        </p:style>
      </p:cxnSp>
      <p:cxnSp>
        <p:nvCxnSpPr>
          <p:cNvPr id="3" name="Straight Arrow Connector 4">
            <a:extLst>
              <a:ext uri="{FF2B5EF4-FFF2-40B4-BE49-F238E27FC236}">
                <a16:creationId xmlns:a16="http://schemas.microsoft.com/office/drawing/2014/main" id="{AA205A19-BD29-7134-D9A6-8BD411C10ED6}"/>
              </a:ext>
            </a:extLst>
          </p:cNvPr>
          <p:cNvCxnSpPr>
            <a:cxnSpLocks noChangeShapeType="1"/>
          </p:cNvCxnSpPr>
          <p:nvPr/>
        </p:nvCxnSpPr>
        <p:spPr bwMode="auto">
          <a:xfrm>
            <a:off x="6812728" y="4277083"/>
            <a:ext cx="365760" cy="0"/>
          </a:xfrm>
          <a:prstGeom prst="straightConnector1">
            <a:avLst/>
          </a:prstGeom>
          <a:noFill/>
          <a:ln w="38100" algn="ctr">
            <a:solidFill>
              <a:schemeClr val="tx1"/>
            </a:solidFill>
            <a:prstDash val="solid"/>
            <a:round/>
            <a:headEnd type="triangle" w="med" len="med"/>
            <a:tailEnd type="triangle" w="med" len="med"/>
          </a:ln>
          <a:extLst>
            <a:ext uri="{909E8E84-426E-40DD-AFC4-6F175D3DCCD1}">
              <a14:hiddenFill xmlns:a14="http://schemas.microsoft.com/office/drawing/2010/main">
                <a:noFill/>
              </a14:hiddenFill>
            </a:ext>
          </a:extLst>
        </p:spPr>
      </p:cxnSp>
      <p:cxnSp>
        <p:nvCxnSpPr>
          <p:cNvPr id="6" name="Straight Arrow Connector 4">
            <a:extLst>
              <a:ext uri="{FF2B5EF4-FFF2-40B4-BE49-F238E27FC236}">
                <a16:creationId xmlns:a16="http://schemas.microsoft.com/office/drawing/2014/main" id="{7A901628-2903-DFAB-EA69-D162253C42A9}"/>
              </a:ext>
            </a:extLst>
          </p:cNvPr>
          <p:cNvCxnSpPr>
            <a:cxnSpLocks noChangeShapeType="1"/>
            <a:endCxn id="33" idx="0"/>
          </p:cNvCxnSpPr>
          <p:nvPr/>
        </p:nvCxnSpPr>
        <p:spPr bwMode="auto">
          <a:xfrm>
            <a:off x="6812728" y="4307246"/>
            <a:ext cx="16608" cy="677256"/>
          </a:xfrm>
          <a:prstGeom prst="straightConnector1">
            <a:avLst/>
          </a:prstGeom>
          <a:noFill/>
          <a:ln w="38100" algn="ctr">
            <a:solidFill>
              <a:schemeClr val="tx1"/>
            </a:solidFill>
            <a:prstDash val="solid"/>
            <a:round/>
            <a:headEnd type="triangle" w="med" len="med"/>
            <a:tailEnd type="triangle" w="med" len="med"/>
          </a:ln>
          <a:extLst>
            <a:ext uri="{909E8E84-426E-40DD-AFC4-6F175D3DCCD1}">
              <a14:hiddenFill xmlns:a14="http://schemas.microsoft.com/office/drawing/2010/main">
                <a:noFill/>
              </a14:hiddenFill>
            </a:ext>
          </a:extLst>
        </p:spPr>
      </p:cxnSp>
      <p:pic>
        <p:nvPicPr>
          <p:cNvPr id="5" name="Picture 4">
            <a:extLst>
              <a:ext uri="{FF2B5EF4-FFF2-40B4-BE49-F238E27FC236}">
                <a16:creationId xmlns:a16="http://schemas.microsoft.com/office/drawing/2014/main" id="{AC26C9E1-3ECB-26CC-AF5D-744D80DC7A43}"/>
              </a:ext>
            </a:extLst>
          </p:cNvPr>
          <p:cNvPicPr>
            <a:picLocks noChangeAspect="1"/>
          </p:cNvPicPr>
          <p:nvPr/>
        </p:nvPicPr>
        <p:blipFill>
          <a:blip r:embed="rId3"/>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2821770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16691E6-E986-4799-B992-3B78C0FD2709}"/>
              </a:ext>
            </a:extLst>
          </p:cNvPr>
          <p:cNvGraphicFramePr>
            <a:graphicFrameLocks noGrp="1"/>
          </p:cNvGraphicFramePr>
          <p:nvPr>
            <p:extLst>
              <p:ext uri="{D42A27DB-BD31-4B8C-83A1-F6EECF244321}">
                <p14:modId xmlns:p14="http://schemas.microsoft.com/office/powerpoint/2010/main" val="941935252"/>
              </p:ext>
            </p:extLst>
          </p:nvPr>
        </p:nvGraphicFramePr>
        <p:xfrm>
          <a:off x="7071340" y="3311206"/>
          <a:ext cx="4646225" cy="1588856"/>
        </p:xfrm>
        <a:graphic>
          <a:graphicData uri="http://schemas.openxmlformats.org/drawingml/2006/table">
            <a:tbl>
              <a:tblPr firstRow="1" firstCol="1" bandRow="1">
                <a:tableStyleId>{00A15C55-8517-42AA-B614-E9B94910E393}</a:tableStyleId>
              </a:tblPr>
              <a:tblGrid>
                <a:gridCol w="1817300">
                  <a:extLst>
                    <a:ext uri="{9D8B030D-6E8A-4147-A177-3AD203B41FA5}">
                      <a16:colId xmlns:a16="http://schemas.microsoft.com/office/drawing/2014/main" val="1756991213"/>
                    </a:ext>
                  </a:extLst>
                </a:gridCol>
                <a:gridCol w="2828925">
                  <a:extLst>
                    <a:ext uri="{9D8B030D-6E8A-4147-A177-3AD203B41FA5}">
                      <a16:colId xmlns:a16="http://schemas.microsoft.com/office/drawing/2014/main" val="1144520069"/>
                    </a:ext>
                  </a:extLst>
                </a:gridCol>
              </a:tblGrid>
              <a:tr h="320887">
                <a:tc>
                  <a:txBody>
                    <a:bodyPr/>
                    <a:lstStyle/>
                    <a:p>
                      <a:pPr marL="0" marR="0" indent="0" algn="ctr" defTabSz="609600" latinLnBrk="0">
                        <a:lnSpc>
                          <a:spcPct val="107000"/>
                        </a:lnSpc>
                        <a:spcBef>
                          <a:spcPts val="0"/>
                        </a:spcBef>
                        <a:spcAft>
                          <a:spcPts val="0"/>
                        </a:spcAft>
                        <a:buClrTx/>
                        <a:buSzTx/>
                        <a:buFontTx/>
                        <a:buNone/>
                        <a:tabLst/>
                      </a:pPr>
                      <a:r>
                        <a:rPr lang="en-US" sz="1400" b="0" u="none" strike="noStrike" cap="none" spc="0" baseline="0">
                          <a:solidFill>
                            <a:schemeClr val="bg1"/>
                          </a:solidFill>
                          <a:uFillTx/>
                          <a:sym typeface="Intel Clear"/>
                        </a:rPr>
                        <a:t>Bus</a:t>
                      </a:r>
                      <a:endParaRPr lang="en-US" sz="1400" b="0" i="0" u="none" strike="noStrike" cap="none" spc="0" baseline="0">
                        <a:solidFill>
                          <a:schemeClr val="bg1"/>
                        </a:solidFill>
                        <a:uFillTx/>
                        <a:latin typeface="+mn-lt"/>
                        <a:ea typeface="+mn-ea"/>
                        <a:cs typeface="+mn-cs"/>
                        <a:sym typeface="Intel Clear"/>
                      </a:endParaRPr>
                    </a:p>
                  </a:txBody>
                  <a:tcPr marT="0" marB="0" anchor="ctr"/>
                </a:tc>
                <a:tc>
                  <a:txBody>
                    <a:bodyPr/>
                    <a:lstStyle/>
                    <a:p>
                      <a:pPr marL="0" marR="0" indent="0" algn="ctr" defTabSz="609600" latinLnBrk="0">
                        <a:lnSpc>
                          <a:spcPct val="107000"/>
                        </a:lnSpc>
                        <a:spcBef>
                          <a:spcPts val="0"/>
                        </a:spcBef>
                        <a:spcAft>
                          <a:spcPts val="0"/>
                        </a:spcAft>
                        <a:buClrTx/>
                        <a:buSzTx/>
                        <a:buFontTx/>
                        <a:buNone/>
                        <a:tabLst/>
                      </a:pPr>
                      <a:r>
                        <a:rPr lang="en-US" sz="1400" b="0" u="none" strike="noStrike" cap="none" spc="0" baseline="0">
                          <a:solidFill>
                            <a:schemeClr val="bg1"/>
                          </a:solidFill>
                          <a:uFillTx/>
                          <a:sym typeface="Intel Clear"/>
                        </a:rPr>
                        <a:t>Device Mapping</a:t>
                      </a:r>
                      <a:endParaRPr lang="en-US" sz="1400" b="0" i="0" u="none" strike="noStrike" cap="none" spc="0" baseline="0">
                        <a:solidFill>
                          <a:schemeClr val="bg1"/>
                        </a:solidFill>
                        <a:uFillTx/>
                        <a:latin typeface="+mn-lt"/>
                        <a:ea typeface="+mn-ea"/>
                        <a:cs typeface="+mn-cs"/>
                        <a:sym typeface="Intel Clear"/>
                      </a:endParaRPr>
                    </a:p>
                  </a:txBody>
                  <a:tcPr marT="0" marB="0" anchor="ctr"/>
                </a:tc>
                <a:extLst>
                  <a:ext uri="{0D108BD9-81ED-4DB2-BD59-A6C34878D82A}">
                    <a16:rowId xmlns:a16="http://schemas.microsoft.com/office/drawing/2014/main" val="495085229"/>
                  </a:ext>
                </a:extLst>
              </a:tr>
              <a:tr h="643975">
                <a:tc>
                  <a:txBody>
                    <a:bodyPr/>
                    <a:lstStyle/>
                    <a:p>
                      <a:pPr marL="0" marR="0" indent="0" algn="ctr" defTabSz="609600" latinLnBrk="0">
                        <a:lnSpc>
                          <a:spcPct val="107000"/>
                        </a:lnSpc>
                        <a:spcBef>
                          <a:spcPts val="0"/>
                        </a:spcBef>
                        <a:spcAft>
                          <a:spcPts val="0"/>
                        </a:spcAft>
                        <a:buClrTx/>
                        <a:buSzTx/>
                        <a:buFontTx/>
                        <a:buNone/>
                        <a:tabLst/>
                      </a:pPr>
                      <a:r>
                        <a:rPr lang="en-US" sz="1400" b="0" u="none" strike="noStrike" cap="none" spc="0" baseline="0">
                          <a:solidFill>
                            <a:schemeClr val="bg1"/>
                          </a:solidFill>
                          <a:uFillTx/>
                          <a:sym typeface="Intel Clear"/>
                        </a:rPr>
                        <a:t>ISH I2C0 / I3C0</a:t>
                      </a:r>
                      <a:endParaRPr lang="en-US" sz="1400" b="0" i="0" u="none" strike="noStrike" cap="none" spc="0" baseline="0">
                        <a:solidFill>
                          <a:schemeClr val="bg1"/>
                        </a:solidFill>
                        <a:uFillTx/>
                        <a:latin typeface="+mn-lt"/>
                        <a:ea typeface="+mn-ea"/>
                        <a:cs typeface="+mn-cs"/>
                        <a:sym typeface="Intel Clear"/>
                      </a:endParaRPr>
                    </a:p>
                  </a:txBody>
                  <a:tcPr marT="0" marB="0" anchor="ctr"/>
                </a:tc>
                <a:tc>
                  <a:txBody>
                    <a:bodyPr/>
                    <a:lstStyle/>
                    <a:p>
                      <a:pPr marL="0" marR="0" indent="0" algn="ctr" defTabSz="609600" latinLnBrk="0">
                        <a:lnSpc>
                          <a:spcPct val="107000"/>
                        </a:lnSpc>
                        <a:spcBef>
                          <a:spcPts val="0"/>
                        </a:spcBef>
                        <a:spcAft>
                          <a:spcPts val="0"/>
                        </a:spcAft>
                        <a:buClrTx/>
                        <a:buSzTx/>
                        <a:buFontTx/>
                        <a:buNone/>
                        <a:tabLst/>
                      </a:pPr>
                      <a:r>
                        <a:rPr lang="en-US" sz="1400" b="0" u="none" strike="noStrike" cap="none" spc="0" baseline="0">
                          <a:solidFill>
                            <a:schemeClr val="bg2"/>
                          </a:solidFill>
                          <a:effectLst/>
                          <a:uFillTx/>
                          <a:sym typeface="Intel Clear"/>
                        </a:rPr>
                        <a:t> Sensor Header, TTK3 Header</a:t>
                      </a:r>
                      <a:endParaRPr lang="en-US" sz="1400" b="0" i="0" u="none" strike="noStrike" cap="none" spc="0" baseline="0">
                        <a:solidFill>
                          <a:schemeClr val="bg2"/>
                        </a:solidFill>
                        <a:effectLst/>
                        <a:uFillTx/>
                        <a:latin typeface="+mn-lt"/>
                        <a:ea typeface="+mn-ea"/>
                        <a:cs typeface="+mn-cs"/>
                        <a:sym typeface="Intel Clear"/>
                      </a:endParaRPr>
                    </a:p>
                  </a:txBody>
                  <a:tcPr marT="0" marB="0" anchor="ctr"/>
                </a:tc>
                <a:extLst>
                  <a:ext uri="{0D108BD9-81ED-4DB2-BD59-A6C34878D82A}">
                    <a16:rowId xmlns:a16="http://schemas.microsoft.com/office/drawing/2014/main" val="4044531246"/>
                  </a:ext>
                </a:extLst>
              </a:tr>
              <a:tr h="320887">
                <a:tc>
                  <a:txBody>
                    <a:bodyPr/>
                    <a:lstStyle/>
                    <a:p>
                      <a:pPr marL="0" marR="0" indent="0" algn="ctr" defTabSz="609600" latinLnBrk="0">
                        <a:lnSpc>
                          <a:spcPct val="107000"/>
                        </a:lnSpc>
                        <a:spcBef>
                          <a:spcPts val="0"/>
                        </a:spcBef>
                        <a:spcAft>
                          <a:spcPts val="0"/>
                        </a:spcAft>
                        <a:buClrTx/>
                        <a:buSzTx/>
                        <a:buFontTx/>
                        <a:buNone/>
                        <a:tabLst/>
                      </a:pPr>
                      <a:r>
                        <a:rPr lang="en-US" sz="1400" b="0" u="none" strike="noStrike" cap="none" spc="0" baseline="0">
                          <a:solidFill>
                            <a:schemeClr val="bg1"/>
                          </a:solidFill>
                          <a:uFillTx/>
                          <a:sym typeface="Intel Clear"/>
                        </a:rPr>
                        <a:t>ISH I2C1 / I3C1</a:t>
                      </a:r>
                      <a:endParaRPr lang="en-US" sz="1400" b="0" i="0" u="none" strike="noStrike" cap="none" spc="0" baseline="0">
                        <a:solidFill>
                          <a:schemeClr val="bg1"/>
                        </a:solidFill>
                        <a:uFillTx/>
                        <a:latin typeface="+mn-lt"/>
                        <a:ea typeface="+mn-ea"/>
                        <a:cs typeface="+mn-cs"/>
                        <a:sym typeface="Intel Clear"/>
                      </a:endParaRPr>
                    </a:p>
                  </a:txBody>
                  <a:tcPr marT="0" marB="0" anchor="ctr"/>
                </a:tc>
                <a:tc>
                  <a:txBody>
                    <a:bodyPr/>
                    <a:lstStyle/>
                    <a:p>
                      <a:pPr marL="0" marR="0" indent="0" algn="ctr" defTabSz="609600" latinLnBrk="0">
                        <a:lnSpc>
                          <a:spcPct val="107000"/>
                        </a:lnSpc>
                        <a:spcBef>
                          <a:spcPts val="0"/>
                        </a:spcBef>
                        <a:spcAft>
                          <a:spcPts val="0"/>
                        </a:spcAft>
                        <a:buClrTx/>
                        <a:buSzTx/>
                        <a:buFontTx/>
                        <a:buNone/>
                        <a:tabLst/>
                      </a:pPr>
                      <a:r>
                        <a:rPr lang="en-US" sz="1400" b="0" u="none" strike="noStrike" cap="none" spc="0" baseline="0">
                          <a:solidFill>
                            <a:schemeClr val="bg2"/>
                          </a:solidFill>
                          <a:effectLst/>
                          <a:uFillTx/>
                          <a:sym typeface="Intel Clear"/>
                        </a:rPr>
                        <a:t>Sensor Header , SV Header</a:t>
                      </a:r>
                      <a:endParaRPr lang="en-US" sz="1400" b="0" i="0" u="none" strike="noStrike" cap="none" spc="0" baseline="0">
                        <a:solidFill>
                          <a:schemeClr val="bg2"/>
                        </a:solidFill>
                        <a:effectLst/>
                        <a:uFillTx/>
                        <a:latin typeface="+mn-lt"/>
                        <a:ea typeface="+mn-ea"/>
                        <a:cs typeface="+mn-cs"/>
                        <a:sym typeface="Intel Clear"/>
                      </a:endParaRPr>
                    </a:p>
                  </a:txBody>
                  <a:tcPr marT="0" marB="0" anchor="ctr"/>
                </a:tc>
                <a:extLst>
                  <a:ext uri="{0D108BD9-81ED-4DB2-BD59-A6C34878D82A}">
                    <a16:rowId xmlns:a16="http://schemas.microsoft.com/office/drawing/2014/main" val="1192118901"/>
                  </a:ext>
                </a:extLst>
              </a:tr>
              <a:tr h="303107">
                <a:tc>
                  <a:txBody>
                    <a:bodyPr/>
                    <a:lstStyle/>
                    <a:p>
                      <a:pPr marL="0" marR="0" indent="0" algn="ctr" defTabSz="609600" latinLnBrk="0">
                        <a:lnSpc>
                          <a:spcPct val="107000"/>
                        </a:lnSpc>
                        <a:spcBef>
                          <a:spcPts val="0"/>
                        </a:spcBef>
                        <a:spcAft>
                          <a:spcPts val="0"/>
                        </a:spcAft>
                        <a:buClrTx/>
                        <a:buSzTx/>
                        <a:buFontTx/>
                        <a:buNone/>
                        <a:tabLst/>
                      </a:pPr>
                      <a:r>
                        <a:rPr lang="en-US" sz="1400" b="0" u="none" strike="noStrike" cap="none" spc="0" baseline="0">
                          <a:solidFill>
                            <a:schemeClr val="bg1"/>
                          </a:solidFill>
                          <a:uFillTx/>
                          <a:sym typeface="Intel Clear"/>
                        </a:rPr>
                        <a:t>ISH I2C2</a:t>
                      </a:r>
                      <a:endParaRPr lang="en-US" sz="1400" b="0" i="0" u="none" strike="noStrike" cap="none" spc="0" baseline="0">
                        <a:solidFill>
                          <a:schemeClr val="bg1"/>
                        </a:solidFill>
                        <a:uFillTx/>
                        <a:latin typeface="+mn-lt"/>
                        <a:ea typeface="+mn-ea"/>
                        <a:cs typeface="+mn-cs"/>
                        <a:sym typeface="Intel Clear"/>
                      </a:endParaRPr>
                    </a:p>
                  </a:txBody>
                  <a:tcPr marT="0" marB="0" anchor="ctr"/>
                </a:tc>
                <a:tc>
                  <a:txBody>
                    <a:bodyPr/>
                    <a:lstStyle/>
                    <a:p>
                      <a:pPr marL="0" marR="0" indent="0" algn="ctr" defTabSz="609600" latinLnBrk="0">
                        <a:lnSpc>
                          <a:spcPct val="107000"/>
                        </a:lnSpc>
                        <a:spcBef>
                          <a:spcPts val="0"/>
                        </a:spcBef>
                        <a:spcAft>
                          <a:spcPts val="0"/>
                        </a:spcAft>
                        <a:buClrTx/>
                        <a:buSzTx/>
                        <a:buFontTx/>
                        <a:buNone/>
                        <a:tabLst/>
                      </a:pPr>
                      <a:r>
                        <a:rPr lang="en-US" sz="1400" b="0" u="none" strike="noStrike" cap="none" spc="0" baseline="0">
                          <a:solidFill>
                            <a:schemeClr val="bg2"/>
                          </a:solidFill>
                          <a:effectLst/>
                          <a:uFillTx/>
                          <a:sym typeface="Intel Clear"/>
                        </a:rPr>
                        <a:t>Sensor Header , SV Header</a:t>
                      </a:r>
                      <a:endParaRPr lang="en-US" sz="1400" b="0" i="0" u="none" strike="noStrike" cap="none" spc="0" baseline="0">
                        <a:solidFill>
                          <a:schemeClr val="bg2"/>
                        </a:solidFill>
                        <a:effectLst/>
                        <a:uFillTx/>
                        <a:latin typeface="+mn-lt"/>
                        <a:ea typeface="+mn-ea"/>
                        <a:cs typeface="+mn-cs"/>
                        <a:sym typeface="Intel Clear"/>
                      </a:endParaRPr>
                    </a:p>
                  </a:txBody>
                  <a:tcPr marT="0" marB="0" anchor="ctr"/>
                </a:tc>
                <a:extLst>
                  <a:ext uri="{0D108BD9-81ED-4DB2-BD59-A6C34878D82A}">
                    <a16:rowId xmlns:a16="http://schemas.microsoft.com/office/drawing/2014/main" val="3248076340"/>
                  </a:ext>
                </a:extLst>
              </a:tr>
            </a:tbl>
          </a:graphicData>
        </a:graphic>
      </p:graphicFrame>
      <p:graphicFrame>
        <p:nvGraphicFramePr>
          <p:cNvPr id="6" name="Table 5">
            <a:extLst>
              <a:ext uri="{FF2B5EF4-FFF2-40B4-BE49-F238E27FC236}">
                <a16:creationId xmlns:a16="http://schemas.microsoft.com/office/drawing/2014/main" id="{BC30301D-742E-4C64-9E89-F9AD51F74C48}"/>
              </a:ext>
            </a:extLst>
          </p:cNvPr>
          <p:cNvGraphicFramePr>
            <a:graphicFrameLocks noGrp="1"/>
          </p:cNvGraphicFramePr>
          <p:nvPr>
            <p:extLst>
              <p:ext uri="{D42A27DB-BD31-4B8C-83A1-F6EECF244321}">
                <p14:modId xmlns:p14="http://schemas.microsoft.com/office/powerpoint/2010/main" val="707259622"/>
              </p:ext>
            </p:extLst>
          </p:nvPr>
        </p:nvGraphicFramePr>
        <p:xfrm>
          <a:off x="7072099" y="5248569"/>
          <a:ext cx="4607366" cy="811145"/>
        </p:xfrm>
        <a:graphic>
          <a:graphicData uri="http://schemas.openxmlformats.org/drawingml/2006/table">
            <a:tbl>
              <a:tblPr firstRow="1" firstCol="1" bandRow="1">
                <a:tableStyleId>{00A15C55-8517-42AA-B614-E9B94910E393}</a:tableStyleId>
              </a:tblPr>
              <a:tblGrid>
                <a:gridCol w="1797491">
                  <a:extLst>
                    <a:ext uri="{9D8B030D-6E8A-4147-A177-3AD203B41FA5}">
                      <a16:colId xmlns:a16="http://schemas.microsoft.com/office/drawing/2014/main" val="2845164240"/>
                    </a:ext>
                  </a:extLst>
                </a:gridCol>
                <a:gridCol w="2809875">
                  <a:extLst>
                    <a:ext uri="{9D8B030D-6E8A-4147-A177-3AD203B41FA5}">
                      <a16:colId xmlns:a16="http://schemas.microsoft.com/office/drawing/2014/main" val="3397767590"/>
                    </a:ext>
                  </a:extLst>
                </a:gridCol>
              </a:tblGrid>
              <a:tr h="450839">
                <a:tc>
                  <a:txBody>
                    <a:bodyPr/>
                    <a:lstStyle/>
                    <a:p>
                      <a:pPr marL="0" marR="0" indent="0" algn="ctr" defTabSz="609600" latinLnBrk="0">
                        <a:lnSpc>
                          <a:spcPct val="107000"/>
                        </a:lnSpc>
                        <a:spcBef>
                          <a:spcPts val="0"/>
                        </a:spcBef>
                        <a:spcAft>
                          <a:spcPts val="0"/>
                        </a:spcAft>
                        <a:buClrTx/>
                        <a:buSzTx/>
                        <a:buFontTx/>
                        <a:buNone/>
                        <a:tabLst/>
                      </a:pPr>
                      <a:r>
                        <a:rPr lang="en-US" sz="1400" b="0" u="none" strike="noStrike" cap="none" spc="0" baseline="0">
                          <a:solidFill>
                            <a:schemeClr val="bg1"/>
                          </a:solidFill>
                          <a:uFillTx/>
                          <a:sym typeface="Intel Clear"/>
                        </a:rPr>
                        <a:t>Bus</a:t>
                      </a:r>
                      <a:endParaRPr lang="en-US" sz="1400" b="0" i="0" u="none" strike="noStrike" cap="none" spc="0" baseline="0">
                        <a:solidFill>
                          <a:schemeClr val="bg1"/>
                        </a:solidFill>
                        <a:uFillTx/>
                        <a:latin typeface="+mn-lt"/>
                        <a:ea typeface="+mn-ea"/>
                        <a:cs typeface="+mn-cs"/>
                        <a:sym typeface="Intel Clear"/>
                      </a:endParaRPr>
                    </a:p>
                  </a:txBody>
                  <a:tcPr marT="0" marB="0" anchor="ctr"/>
                </a:tc>
                <a:tc>
                  <a:txBody>
                    <a:bodyPr/>
                    <a:lstStyle/>
                    <a:p>
                      <a:pPr marL="0" marR="0" indent="0" algn="ctr" defTabSz="609600" latinLnBrk="0">
                        <a:lnSpc>
                          <a:spcPct val="107000"/>
                        </a:lnSpc>
                        <a:spcBef>
                          <a:spcPts val="0"/>
                        </a:spcBef>
                        <a:spcAft>
                          <a:spcPts val="0"/>
                        </a:spcAft>
                        <a:buClrTx/>
                        <a:buSzTx/>
                        <a:buFontTx/>
                        <a:buNone/>
                        <a:tabLst/>
                      </a:pPr>
                      <a:r>
                        <a:rPr lang="en-US" sz="1400" b="0" u="none" strike="noStrike" cap="none" spc="0" baseline="0">
                          <a:solidFill>
                            <a:schemeClr val="bg1"/>
                          </a:solidFill>
                          <a:uFillTx/>
                          <a:sym typeface="Intel Clear"/>
                        </a:rPr>
                        <a:t>Device Mapping</a:t>
                      </a:r>
                      <a:endParaRPr lang="en-US" sz="1400" b="0" i="0" u="none" strike="noStrike" cap="none" spc="0" baseline="0">
                        <a:solidFill>
                          <a:schemeClr val="bg1"/>
                        </a:solidFill>
                        <a:uFillTx/>
                        <a:latin typeface="+mn-lt"/>
                        <a:ea typeface="+mn-ea"/>
                        <a:cs typeface="+mn-cs"/>
                        <a:sym typeface="Intel Clear"/>
                      </a:endParaRPr>
                    </a:p>
                  </a:txBody>
                  <a:tcPr marT="0" marB="0" anchor="ctr"/>
                </a:tc>
                <a:extLst>
                  <a:ext uri="{0D108BD9-81ED-4DB2-BD59-A6C34878D82A}">
                    <a16:rowId xmlns:a16="http://schemas.microsoft.com/office/drawing/2014/main" val="1904087720"/>
                  </a:ext>
                </a:extLst>
              </a:tr>
              <a:tr h="360306">
                <a:tc>
                  <a:txBody>
                    <a:bodyPr/>
                    <a:lstStyle/>
                    <a:p>
                      <a:pPr marL="0" marR="0" indent="0" algn="ctr" defTabSz="609600" latinLnBrk="0">
                        <a:lnSpc>
                          <a:spcPct val="107000"/>
                        </a:lnSpc>
                        <a:spcBef>
                          <a:spcPts val="0"/>
                        </a:spcBef>
                        <a:spcAft>
                          <a:spcPts val="0"/>
                        </a:spcAft>
                        <a:buClrTx/>
                        <a:buSzTx/>
                        <a:buFontTx/>
                        <a:buNone/>
                        <a:tabLst/>
                      </a:pPr>
                      <a:r>
                        <a:rPr lang="en-US" sz="1400" b="0" u="none" strike="noStrike" cap="none" spc="0" baseline="0">
                          <a:solidFill>
                            <a:schemeClr val="bg1"/>
                          </a:solidFill>
                          <a:uFillTx/>
                          <a:sym typeface="Intel Clear"/>
                        </a:rPr>
                        <a:t>ISH UART0</a:t>
                      </a:r>
                      <a:endParaRPr lang="en-US" sz="1400" b="0" i="0" u="none" strike="noStrike" cap="none" spc="0" baseline="0">
                        <a:solidFill>
                          <a:schemeClr val="bg1"/>
                        </a:solidFill>
                        <a:uFillTx/>
                        <a:latin typeface="+mn-lt"/>
                        <a:ea typeface="+mn-ea"/>
                        <a:cs typeface="+mn-cs"/>
                        <a:sym typeface="Intel Clear"/>
                      </a:endParaRPr>
                    </a:p>
                  </a:txBody>
                  <a:tcPr marT="0" marB="0" anchor="ctr"/>
                </a:tc>
                <a:tc>
                  <a:txBody>
                    <a:bodyPr/>
                    <a:lstStyle/>
                    <a:p>
                      <a:pPr marL="0" marR="0" indent="0" algn="ctr" defTabSz="609600" latinLnBrk="0">
                        <a:lnSpc>
                          <a:spcPct val="107000"/>
                        </a:lnSpc>
                        <a:spcBef>
                          <a:spcPts val="0"/>
                        </a:spcBef>
                        <a:spcAft>
                          <a:spcPts val="0"/>
                        </a:spcAft>
                        <a:buClrTx/>
                        <a:buSzTx/>
                        <a:buFontTx/>
                        <a:buNone/>
                        <a:tabLst/>
                      </a:pPr>
                      <a:r>
                        <a:rPr lang="en-US" sz="1400" b="0" u="none" strike="noStrike" cap="none" spc="0" baseline="0">
                          <a:solidFill>
                            <a:schemeClr val="bg2"/>
                          </a:solidFill>
                          <a:effectLst/>
                          <a:uFillTx/>
                          <a:sym typeface="Intel Clear"/>
                        </a:rPr>
                        <a:t>Sensor Header</a:t>
                      </a:r>
                      <a:endParaRPr lang="en-US" sz="1400" b="0" i="0" u="none" strike="noStrike" cap="none" spc="0" baseline="0">
                        <a:solidFill>
                          <a:schemeClr val="bg2"/>
                        </a:solidFill>
                        <a:effectLst/>
                        <a:uFillTx/>
                        <a:latin typeface="+mn-lt"/>
                        <a:ea typeface="+mn-ea"/>
                        <a:cs typeface="+mn-cs"/>
                        <a:sym typeface="Intel Clear"/>
                      </a:endParaRPr>
                    </a:p>
                  </a:txBody>
                  <a:tcPr marT="0" marB="0" anchor="ctr"/>
                </a:tc>
                <a:extLst>
                  <a:ext uri="{0D108BD9-81ED-4DB2-BD59-A6C34878D82A}">
                    <a16:rowId xmlns:a16="http://schemas.microsoft.com/office/drawing/2014/main" val="4069188750"/>
                  </a:ext>
                </a:extLst>
              </a:tr>
            </a:tbl>
          </a:graphicData>
        </a:graphic>
      </p:graphicFrame>
      <p:graphicFrame>
        <p:nvGraphicFramePr>
          <p:cNvPr id="8" name="Table 7">
            <a:extLst>
              <a:ext uri="{FF2B5EF4-FFF2-40B4-BE49-F238E27FC236}">
                <a16:creationId xmlns:a16="http://schemas.microsoft.com/office/drawing/2014/main" id="{DC2638FF-0038-4D63-A7B7-7DFA366F2A41}"/>
              </a:ext>
            </a:extLst>
          </p:cNvPr>
          <p:cNvGraphicFramePr>
            <a:graphicFrameLocks noGrp="1"/>
          </p:cNvGraphicFramePr>
          <p:nvPr>
            <p:extLst>
              <p:ext uri="{D42A27DB-BD31-4B8C-83A1-F6EECF244321}">
                <p14:modId xmlns:p14="http://schemas.microsoft.com/office/powerpoint/2010/main" val="1013917874"/>
              </p:ext>
            </p:extLst>
          </p:nvPr>
        </p:nvGraphicFramePr>
        <p:xfrm>
          <a:off x="7071340" y="2000038"/>
          <a:ext cx="4646507" cy="962661"/>
        </p:xfrm>
        <a:graphic>
          <a:graphicData uri="http://schemas.openxmlformats.org/drawingml/2006/table">
            <a:tbl>
              <a:tblPr firstRow="1" firstCol="1" bandRow="1">
                <a:tableStyleId>{7DF18680-E054-41AD-8BC1-D1AEF772440D}</a:tableStyleId>
              </a:tblPr>
              <a:tblGrid>
                <a:gridCol w="1824567">
                  <a:extLst>
                    <a:ext uri="{9D8B030D-6E8A-4147-A177-3AD203B41FA5}">
                      <a16:colId xmlns:a16="http://schemas.microsoft.com/office/drawing/2014/main" val="386308713"/>
                    </a:ext>
                  </a:extLst>
                </a:gridCol>
                <a:gridCol w="2821940">
                  <a:extLst>
                    <a:ext uri="{9D8B030D-6E8A-4147-A177-3AD203B41FA5}">
                      <a16:colId xmlns:a16="http://schemas.microsoft.com/office/drawing/2014/main" val="1547392557"/>
                    </a:ext>
                  </a:extLst>
                </a:gridCol>
              </a:tblGrid>
              <a:tr h="320887">
                <a:tc>
                  <a:txBody>
                    <a:bodyPr/>
                    <a:lstStyle/>
                    <a:p>
                      <a:pPr marL="0" marR="0" indent="0" algn="ctr" defTabSz="609600" latinLnBrk="0">
                        <a:lnSpc>
                          <a:spcPct val="107000"/>
                        </a:lnSpc>
                        <a:spcBef>
                          <a:spcPts val="0"/>
                        </a:spcBef>
                        <a:spcAft>
                          <a:spcPts val="0"/>
                        </a:spcAft>
                        <a:buClrTx/>
                        <a:buSzTx/>
                        <a:buFontTx/>
                        <a:buNone/>
                        <a:tabLst/>
                      </a:pPr>
                      <a:r>
                        <a:rPr lang="en-US" sz="1400" b="0" u="none" strike="noStrike" cap="none" spc="0" baseline="0">
                          <a:solidFill>
                            <a:schemeClr val="bg1"/>
                          </a:solidFill>
                          <a:uFillTx/>
                          <a:sym typeface="Intel Clear"/>
                        </a:rPr>
                        <a:t>Bus</a:t>
                      </a:r>
                      <a:endParaRPr lang="en-US" sz="1400" b="0" i="0" u="none" strike="noStrike" cap="none" spc="0" baseline="0">
                        <a:solidFill>
                          <a:schemeClr val="bg1"/>
                        </a:solidFill>
                        <a:uFillTx/>
                        <a:latin typeface="+mn-lt"/>
                        <a:ea typeface="+mn-ea"/>
                        <a:cs typeface="+mn-cs"/>
                        <a:sym typeface="Intel Clear"/>
                      </a:endParaRPr>
                    </a:p>
                  </a:txBody>
                  <a:tcPr marT="0" marB="0" anchor="ctr"/>
                </a:tc>
                <a:tc>
                  <a:txBody>
                    <a:bodyPr/>
                    <a:lstStyle/>
                    <a:p>
                      <a:pPr marL="0" marR="0" indent="0" algn="ctr" defTabSz="609600" latinLnBrk="0">
                        <a:lnSpc>
                          <a:spcPct val="107000"/>
                        </a:lnSpc>
                        <a:spcBef>
                          <a:spcPts val="0"/>
                        </a:spcBef>
                        <a:spcAft>
                          <a:spcPts val="0"/>
                        </a:spcAft>
                        <a:buClrTx/>
                        <a:buSzTx/>
                        <a:buFontTx/>
                        <a:buNone/>
                        <a:tabLst/>
                      </a:pPr>
                      <a:r>
                        <a:rPr lang="en-US" sz="1400" b="0" u="none" strike="noStrike" cap="none" spc="0" baseline="0">
                          <a:solidFill>
                            <a:schemeClr val="bg1"/>
                          </a:solidFill>
                          <a:uFillTx/>
                          <a:sym typeface="Intel Clear"/>
                        </a:rPr>
                        <a:t>Device Mapping</a:t>
                      </a:r>
                      <a:endParaRPr lang="en-US" sz="1400" b="0" i="0" u="none" strike="noStrike" cap="none" spc="0" baseline="0">
                        <a:solidFill>
                          <a:schemeClr val="bg1"/>
                        </a:solidFill>
                        <a:uFillTx/>
                        <a:latin typeface="+mn-lt"/>
                        <a:ea typeface="+mn-ea"/>
                        <a:cs typeface="+mn-cs"/>
                        <a:sym typeface="Intel Clear"/>
                      </a:endParaRPr>
                    </a:p>
                  </a:txBody>
                  <a:tcPr marT="0" marB="0" anchor="ctr"/>
                </a:tc>
                <a:extLst>
                  <a:ext uri="{0D108BD9-81ED-4DB2-BD59-A6C34878D82A}">
                    <a16:rowId xmlns:a16="http://schemas.microsoft.com/office/drawing/2014/main" val="3055974356"/>
                  </a:ext>
                </a:extLst>
              </a:tr>
              <a:tr h="320887">
                <a:tc>
                  <a:txBody>
                    <a:bodyPr/>
                    <a:lstStyle/>
                    <a:p>
                      <a:pPr marL="0" marR="0" indent="0" algn="ctr" defTabSz="609600" latinLnBrk="0">
                        <a:lnSpc>
                          <a:spcPct val="107000"/>
                        </a:lnSpc>
                        <a:spcBef>
                          <a:spcPts val="0"/>
                        </a:spcBef>
                        <a:spcAft>
                          <a:spcPts val="0"/>
                        </a:spcAft>
                        <a:buClrTx/>
                        <a:buSzTx/>
                        <a:buFontTx/>
                        <a:buNone/>
                        <a:tabLst/>
                      </a:pPr>
                      <a:r>
                        <a:rPr lang="en-US" sz="1400" b="0" u="none" strike="noStrike" cap="none" spc="0" baseline="0">
                          <a:solidFill>
                            <a:schemeClr val="bg1"/>
                          </a:solidFill>
                          <a:uFillTx/>
                          <a:sym typeface="Intel Clear"/>
                        </a:rPr>
                        <a:t>ISH SPI</a:t>
                      </a:r>
                      <a:endParaRPr lang="en-US" sz="1400" b="0" i="0" u="none" strike="noStrike" cap="none" spc="0" baseline="0">
                        <a:solidFill>
                          <a:schemeClr val="bg1"/>
                        </a:solidFill>
                        <a:uFillTx/>
                        <a:latin typeface="+mn-lt"/>
                        <a:ea typeface="+mn-ea"/>
                        <a:cs typeface="+mn-cs"/>
                        <a:sym typeface="Intel Clear"/>
                      </a:endParaRPr>
                    </a:p>
                  </a:txBody>
                  <a:tcPr marT="0" marB="0" anchor="ctr"/>
                </a:tc>
                <a:tc>
                  <a:txBody>
                    <a:bodyPr/>
                    <a:lstStyle/>
                    <a:p>
                      <a:pPr marL="0" marR="0" indent="0" algn="ctr" defTabSz="609600" latinLnBrk="0">
                        <a:lnSpc>
                          <a:spcPct val="107000"/>
                        </a:lnSpc>
                        <a:spcBef>
                          <a:spcPts val="0"/>
                        </a:spcBef>
                        <a:spcAft>
                          <a:spcPts val="0"/>
                        </a:spcAft>
                        <a:buClrTx/>
                        <a:buSzTx/>
                        <a:buFontTx/>
                        <a:buNone/>
                        <a:tabLst/>
                      </a:pPr>
                      <a:r>
                        <a:rPr lang="en-US" sz="1400" b="0" u="none" strike="noStrike" cap="none" spc="0" baseline="0">
                          <a:solidFill>
                            <a:schemeClr val="bg2"/>
                          </a:solidFill>
                          <a:effectLst/>
                          <a:uFillTx/>
                          <a:sym typeface="Intel Clear"/>
                        </a:rPr>
                        <a:t>Sensor Header</a:t>
                      </a:r>
                      <a:endParaRPr lang="en-US" sz="1400" b="0" i="0" u="none" strike="noStrike" cap="none" spc="0" baseline="0">
                        <a:solidFill>
                          <a:schemeClr val="bg2"/>
                        </a:solidFill>
                        <a:effectLst/>
                        <a:uFillTx/>
                        <a:latin typeface="+mn-lt"/>
                        <a:ea typeface="+mn-ea"/>
                        <a:cs typeface="+mn-cs"/>
                        <a:sym typeface="Intel Clear"/>
                      </a:endParaRPr>
                    </a:p>
                  </a:txBody>
                  <a:tcPr marT="0" marB="0" anchor="ctr"/>
                </a:tc>
                <a:extLst>
                  <a:ext uri="{0D108BD9-81ED-4DB2-BD59-A6C34878D82A}">
                    <a16:rowId xmlns:a16="http://schemas.microsoft.com/office/drawing/2014/main" val="2924487802"/>
                  </a:ext>
                </a:extLst>
              </a:tr>
              <a:tr h="320887">
                <a:tc>
                  <a:txBody>
                    <a:bodyPr/>
                    <a:lstStyle/>
                    <a:p>
                      <a:pPr marL="0" marR="0" indent="0" algn="ctr" defTabSz="609600" latinLnBrk="0">
                        <a:lnSpc>
                          <a:spcPct val="107000"/>
                        </a:lnSpc>
                        <a:spcBef>
                          <a:spcPts val="0"/>
                        </a:spcBef>
                        <a:spcAft>
                          <a:spcPts val="0"/>
                        </a:spcAft>
                        <a:buClrTx/>
                        <a:buSzTx/>
                        <a:buFontTx/>
                        <a:buNone/>
                        <a:tabLst/>
                      </a:pPr>
                      <a:r>
                        <a:rPr lang="en-US" sz="1400" b="0" u="none" strike="noStrike" cap="none" spc="0" baseline="0">
                          <a:solidFill>
                            <a:schemeClr val="bg1"/>
                          </a:solidFill>
                          <a:uFillTx/>
                          <a:sym typeface="Intel Clear"/>
                        </a:rPr>
                        <a:t>ISH GPIOs</a:t>
                      </a:r>
                      <a:endParaRPr lang="en-US" sz="1400" b="0" i="0" u="none" strike="noStrike" cap="none" spc="0" baseline="0">
                        <a:solidFill>
                          <a:schemeClr val="bg1"/>
                        </a:solidFill>
                        <a:uFillTx/>
                        <a:latin typeface="+mn-lt"/>
                        <a:ea typeface="+mn-ea"/>
                        <a:cs typeface="+mn-cs"/>
                        <a:sym typeface="Intel Clear"/>
                      </a:endParaRPr>
                    </a:p>
                  </a:txBody>
                  <a:tcPr marT="0" marB="0" anchor="ctr"/>
                </a:tc>
                <a:tc>
                  <a:txBody>
                    <a:bodyPr/>
                    <a:lstStyle/>
                    <a:p>
                      <a:pPr marL="0" marR="0" indent="0" algn="ctr" defTabSz="609600" latinLnBrk="0">
                        <a:lnSpc>
                          <a:spcPct val="107000"/>
                        </a:lnSpc>
                        <a:spcBef>
                          <a:spcPts val="0"/>
                        </a:spcBef>
                        <a:spcAft>
                          <a:spcPts val="0"/>
                        </a:spcAft>
                        <a:buClrTx/>
                        <a:buSzTx/>
                        <a:buFontTx/>
                        <a:buNone/>
                        <a:tabLst/>
                      </a:pPr>
                      <a:r>
                        <a:rPr lang="en-US" sz="1400" b="0" u="none" strike="noStrike" cap="none" spc="0" baseline="0">
                          <a:solidFill>
                            <a:schemeClr val="bg2"/>
                          </a:solidFill>
                          <a:effectLst/>
                          <a:uFillTx/>
                          <a:sym typeface="Intel Clear"/>
                        </a:rPr>
                        <a:t>Sensor Header</a:t>
                      </a:r>
                      <a:endParaRPr lang="en-US" sz="1400" b="0" i="0" u="none" strike="noStrike" cap="none" spc="0" baseline="0">
                        <a:solidFill>
                          <a:schemeClr val="bg2"/>
                        </a:solidFill>
                        <a:effectLst/>
                        <a:uFillTx/>
                        <a:latin typeface="+mn-lt"/>
                        <a:ea typeface="+mn-ea"/>
                        <a:cs typeface="+mn-cs"/>
                        <a:sym typeface="Intel Clear"/>
                      </a:endParaRPr>
                    </a:p>
                  </a:txBody>
                  <a:tcPr marT="0" marB="0" anchor="ctr"/>
                </a:tc>
                <a:extLst>
                  <a:ext uri="{0D108BD9-81ED-4DB2-BD59-A6C34878D82A}">
                    <a16:rowId xmlns:a16="http://schemas.microsoft.com/office/drawing/2014/main" val="2451002718"/>
                  </a:ext>
                </a:extLst>
              </a:tr>
            </a:tbl>
          </a:graphicData>
        </a:graphic>
      </p:graphicFrame>
      <p:sp>
        <p:nvSpPr>
          <p:cNvPr id="7" name="Title 1">
            <a:extLst>
              <a:ext uri="{FF2B5EF4-FFF2-40B4-BE49-F238E27FC236}">
                <a16:creationId xmlns:a16="http://schemas.microsoft.com/office/drawing/2014/main" id="{9497FAEA-EE6F-4981-886E-252914E7D143}"/>
              </a:ext>
            </a:extLst>
          </p:cNvPr>
          <p:cNvSpPr txBox="1">
            <a:spLocks/>
          </p:cNvSpPr>
          <p:nvPr/>
        </p:nvSpPr>
        <p:spPr>
          <a:xfrm>
            <a:off x="391632" y="107863"/>
            <a:ext cx="11228868"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sz="4000" b="1"/>
              <a:t>ISH interface mapping</a:t>
            </a:r>
          </a:p>
        </p:txBody>
      </p:sp>
      <p:pic>
        <p:nvPicPr>
          <p:cNvPr id="2" name="Picture 1">
            <a:extLst>
              <a:ext uri="{FF2B5EF4-FFF2-40B4-BE49-F238E27FC236}">
                <a16:creationId xmlns:a16="http://schemas.microsoft.com/office/drawing/2014/main" id="{4C4F6BAF-B5F5-9AA7-2C0B-985EC2186010}"/>
              </a:ext>
            </a:extLst>
          </p:cNvPr>
          <p:cNvPicPr>
            <a:picLocks noChangeAspect="1"/>
          </p:cNvPicPr>
          <p:nvPr/>
        </p:nvPicPr>
        <p:blipFill>
          <a:blip r:embed="rId2"/>
          <a:stretch>
            <a:fillRect/>
          </a:stretch>
        </p:blipFill>
        <p:spPr>
          <a:xfrm>
            <a:off x="3235003" y="6409189"/>
            <a:ext cx="930867" cy="448811"/>
          </a:xfrm>
          <a:prstGeom prst="rect">
            <a:avLst/>
          </a:prstGeom>
        </p:spPr>
      </p:pic>
      <p:sp>
        <p:nvSpPr>
          <p:cNvPr id="3" name="TextBox 2">
            <a:extLst>
              <a:ext uri="{FF2B5EF4-FFF2-40B4-BE49-F238E27FC236}">
                <a16:creationId xmlns:a16="http://schemas.microsoft.com/office/drawing/2014/main" id="{673C4D7B-68BC-67FD-5DAD-19C363F167D1}"/>
              </a:ext>
            </a:extLst>
          </p:cNvPr>
          <p:cNvSpPr txBox="1"/>
          <p:nvPr/>
        </p:nvSpPr>
        <p:spPr>
          <a:xfrm>
            <a:off x="391632" y="933041"/>
            <a:ext cx="7596668" cy="557781"/>
          </a:xfrm>
          <a:prstGeom prst="rect">
            <a:avLst/>
          </a:prstGeom>
          <a:noFill/>
        </p:spPr>
        <p:txBody>
          <a:bodyPr wrap="square" lIns="121920" tIns="60960" rIns="121920" bIns="60960" anchor="t">
            <a:spAutoFit/>
          </a:bodyPr>
          <a:lstStyle/>
          <a:p>
            <a:pPr marL="285750" indent="-285750">
              <a:spcBef>
                <a:spcPts val="0"/>
              </a:spcBef>
              <a:buFont typeface="Arial" panose="020B0604020202020204" pitchFamily="34" charset="0"/>
              <a:buChar char="•"/>
              <a:defRPr/>
            </a:pPr>
            <a:r>
              <a:rPr lang="en-US" sz="1800">
                <a:solidFill>
                  <a:schemeClr val="bg2"/>
                </a:solidFill>
                <a:latin typeface="Intel Clear Light"/>
                <a:ea typeface="Intel Clear Light" panose="020B0404020203020204" pitchFamily="34" charset="0"/>
                <a:cs typeface="Intel Clear Light" panose="020B0404020203020204" pitchFamily="34" charset="0"/>
              </a:rPr>
              <a:t>BOM1 and BOM2 Sensor AICs are used for validation </a:t>
            </a:r>
            <a:br>
              <a:rPr lang="en-US" sz="1333">
                <a:ea typeface="+mn-lt"/>
                <a:cs typeface="+mn-lt"/>
              </a:rPr>
            </a:br>
            <a:endParaRPr lang="en-US" sz="1333"/>
          </a:p>
        </p:txBody>
      </p:sp>
      <p:graphicFrame>
        <p:nvGraphicFramePr>
          <p:cNvPr id="5" name="Table 4">
            <a:extLst>
              <a:ext uri="{FF2B5EF4-FFF2-40B4-BE49-F238E27FC236}">
                <a16:creationId xmlns:a16="http://schemas.microsoft.com/office/drawing/2014/main" id="{855598F3-E317-C576-FE65-4DF39461F52F}"/>
              </a:ext>
            </a:extLst>
          </p:cNvPr>
          <p:cNvGraphicFramePr>
            <a:graphicFrameLocks noGrp="1"/>
          </p:cNvGraphicFramePr>
          <p:nvPr>
            <p:extLst>
              <p:ext uri="{D42A27DB-BD31-4B8C-83A1-F6EECF244321}">
                <p14:modId xmlns:p14="http://schemas.microsoft.com/office/powerpoint/2010/main" val="3714647552"/>
              </p:ext>
            </p:extLst>
          </p:nvPr>
        </p:nvGraphicFramePr>
        <p:xfrm>
          <a:off x="421841" y="1382399"/>
          <a:ext cx="6325085" cy="4953481"/>
        </p:xfrm>
        <a:graphic>
          <a:graphicData uri="http://schemas.openxmlformats.org/drawingml/2006/table">
            <a:tbl>
              <a:tblPr firstRow="1" firstCol="1" bandRow="1">
                <a:tableStyleId>{5940675A-B579-460E-94D1-54222C63F5DA}</a:tableStyleId>
              </a:tblPr>
              <a:tblGrid>
                <a:gridCol w="1117524">
                  <a:extLst>
                    <a:ext uri="{9D8B030D-6E8A-4147-A177-3AD203B41FA5}">
                      <a16:colId xmlns:a16="http://schemas.microsoft.com/office/drawing/2014/main" val="1873913333"/>
                    </a:ext>
                  </a:extLst>
                </a:gridCol>
                <a:gridCol w="695017">
                  <a:extLst>
                    <a:ext uri="{9D8B030D-6E8A-4147-A177-3AD203B41FA5}">
                      <a16:colId xmlns:a16="http://schemas.microsoft.com/office/drawing/2014/main" val="3878602876"/>
                    </a:ext>
                  </a:extLst>
                </a:gridCol>
                <a:gridCol w="1144775">
                  <a:extLst>
                    <a:ext uri="{9D8B030D-6E8A-4147-A177-3AD203B41FA5}">
                      <a16:colId xmlns:a16="http://schemas.microsoft.com/office/drawing/2014/main" val="4182129539"/>
                    </a:ext>
                  </a:extLst>
                </a:gridCol>
                <a:gridCol w="1444281">
                  <a:extLst>
                    <a:ext uri="{9D8B030D-6E8A-4147-A177-3AD203B41FA5}">
                      <a16:colId xmlns:a16="http://schemas.microsoft.com/office/drawing/2014/main" val="278098241"/>
                    </a:ext>
                  </a:extLst>
                </a:gridCol>
                <a:gridCol w="798680">
                  <a:extLst>
                    <a:ext uri="{9D8B030D-6E8A-4147-A177-3AD203B41FA5}">
                      <a16:colId xmlns:a16="http://schemas.microsoft.com/office/drawing/2014/main" val="3401991942"/>
                    </a:ext>
                  </a:extLst>
                </a:gridCol>
                <a:gridCol w="1124808">
                  <a:extLst>
                    <a:ext uri="{9D8B030D-6E8A-4147-A177-3AD203B41FA5}">
                      <a16:colId xmlns:a16="http://schemas.microsoft.com/office/drawing/2014/main" val="211981149"/>
                    </a:ext>
                  </a:extLst>
                </a:gridCol>
              </a:tblGrid>
              <a:tr h="191683">
                <a:tc gridSpan="6">
                  <a:txBody>
                    <a:bodyPr/>
                    <a:lstStyle/>
                    <a:p>
                      <a:pPr marL="0" marR="0" algn="ctr">
                        <a:buNone/>
                      </a:pPr>
                      <a:r>
                        <a:rPr lang="en-US" sz="1300" b="1">
                          <a:effectLst/>
                        </a:rPr>
                        <a:t>ISH5.8</a:t>
                      </a:r>
                      <a:endParaRPr lang="en-US" sz="1300" b="1">
                        <a:effectLst/>
                        <a:latin typeface="Aptos" panose="020B0004020202020204" pitchFamily="34" charset="0"/>
                        <a:ea typeface="Aptos" panose="020B0004020202020204" pitchFamily="34" charset="0"/>
                        <a:cs typeface="Aptos" panose="020B0004020202020204" pitchFamily="34" charset="0"/>
                      </a:endParaRPr>
                    </a:p>
                  </a:txBody>
                  <a:tcPr marL="95842" marR="95842" marT="47921" marB="47921"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83540625"/>
                  </a:ext>
                </a:extLst>
              </a:tr>
              <a:tr h="127789">
                <a:tc gridSpan="3">
                  <a:txBody>
                    <a:bodyPr/>
                    <a:lstStyle/>
                    <a:p>
                      <a:pPr marL="0" marR="0" algn="ctr">
                        <a:buNone/>
                      </a:pPr>
                      <a:r>
                        <a:rPr lang="en-US" sz="800" b="1">
                          <a:effectLst/>
                        </a:rPr>
                        <a:t>BOM1</a:t>
                      </a:r>
                      <a:endParaRPr lang="en-US" sz="800" b="1">
                        <a:effectLst/>
                        <a:latin typeface="Aptos" panose="020B0004020202020204" pitchFamily="34" charset="0"/>
                        <a:ea typeface="Aptos" panose="020B0004020202020204" pitchFamily="34" charset="0"/>
                        <a:cs typeface="Aptos" panose="020B0004020202020204" pitchFamily="34" charset="0"/>
                      </a:endParaRPr>
                    </a:p>
                  </a:txBody>
                  <a:tcPr marL="95842" marR="95842" marT="47921" marB="47921" anchor="ctr"/>
                </a:tc>
                <a:tc hMerge="1">
                  <a:txBody>
                    <a:bodyPr/>
                    <a:lstStyle/>
                    <a:p>
                      <a:endParaRPr lang="en-US"/>
                    </a:p>
                  </a:txBody>
                  <a:tcPr/>
                </a:tc>
                <a:tc hMerge="1">
                  <a:txBody>
                    <a:bodyPr/>
                    <a:lstStyle/>
                    <a:p>
                      <a:endParaRPr lang="en-US"/>
                    </a:p>
                  </a:txBody>
                  <a:tcPr/>
                </a:tc>
                <a:tc gridSpan="3">
                  <a:txBody>
                    <a:bodyPr/>
                    <a:lstStyle/>
                    <a:p>
                      <a:pPr marL="0" marR="0" algn="ctr">
                        <a:buNone/>
                      </a:pPr>
                      <a:r>
                        <a:rPr lang="en-US" sz="800" b="1">
                          <a:effectLst/>
                        </a:rPr>
                        <a:t>BOM2</a:t>
                      </a:r>
                      <a:endParaRPr lang="en-US" sz="800" b="1">
                        <a:effectLst/>
                        <a:latin typeface="Aptos" panose="020B0004020202020204" pitchFamily="34" charset="0"/>
                        <a:ea typeface="Aptos" panose="020B0004020202020204" pitchFamily="34" charset="0"/>
                        <a:cs typeface="Aptos" panose="020B0004020202020204" pitchFamily="34" charset="0"/>
                      </a:endParaRPr>
                    </a:p>
                  </a:txBody>
                  <a:tcPr marL="95842" marR="95842" marT="47921" marB="47921"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07720"/>
                  </a:ext>
                </a:extLst>
              </a:tr>
              <a:tr h="350665">
                <a:tc>
                  <a:txBody>
                    <a:bodyPr/>
                    <a:lstStyle/>
                    <a:p>
                      <a:pPr marL="0" marR="0" algn="ctr">
                        <a:buNone/>
                      </a:pPr>
                      <a:r>
                        <a:rPr lang="en-US" sz="800">
                          <a:effectLst/>
                        </a:rPr>
                        <a:t>Bosch BMI323 (I3C)</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ctr"/>
                </a:tc>
                <a:tc>
                  <a:txBody>
                    <a:bodyPr/>
                    <a:lstStyle/>
                    <a:p>
                      <a:pPr marL="0" marR="0" algn="ctr">
                        <a:buNone/>
                      </a:pPr>
                      <a:r>
                        <a:rPr lang="en-US" sz="800">
                          <a:effectLst/>
                        </a:rPr>
                        <a:t>ISH_I2C0</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ctr"/>
                </a:tc>
                <a:tc>
                  <a:txBody>
                    <a:bodyPr/>
                    <a:lstStyle/>
                    <a:p>
                      <a:pPr marL="0" marR="0" algn="ctr">
                        <a:buNone/>
                      </a:pPr>
                      <a:r>
                        <a:rPr lang="en-US" sz="800">
                          <a:effectLst/>
                        </a:rPr>
                        <a:t>ISH_GP_5</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ctr"/>
                </a:tc>
                <a:tc>
                  <a:txBody>
                    <a:bodyPr/>
                    <a:lstStyle/>
                    <a:p>
                      <a:pPr marL="0" marR="0" algn="ctr">
                        <a:buNone/>
                      </a:pPr>
                      <a:r>
                        <a:rPr lang="en-US" sz="800">
                          <a:effectLst/>
                        </a:rPr>
                        <a:t>ST LSM6DSV16 (I3C)</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ctr"/>
                </a:tc>
                <a:tc>
                  <a:txBody>
                    <a:bodyPr/>
                    <a:lstStyle/>
                    <a:p>
                      <a:pPr marL="0" marR="0" algn="ctr">
                        <a:buNone/>
                      </a:pPr>
                      <a:r>
                        <a:rPr lang="en-US" sz="800">
                          <a:effectLst/>
                        </a:rPr>
                        <a:t>ISH_I3C1</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ctr"/>
                </a:tc>
                <a:tc>
                  <a:txBody>
                    <a:bodyPr/>
                    <a:lstStyle/>
                    <a:p>
                      <a:pPr marL="0" marR="0" algn="ctr">
                        <a:buNone/>
                      </a:pPr>
                      <a:r>
                        <a:rPr lang="en-US" sz="800">
                          <a:effectLst/>
                        </a:rPr>
                        <a:t>IBI</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ctr"/>
                </a:tc>
                <a:extLst>
                  <a:ext uri="{0D108BD9-81ED-4DB2-BD59-A6C34878D82A}">
                    <a16:rowId xmlns:a16="http://schemas.microsoft.com/office/drawing/2014/main" val="1641118629"/>
                  </a:ext>
                </a:extLst>
              </a:tr>
              <a:tr h="350665">
                <a:tc>
                  <a:txBody>
                    <a:bodyPr/>
                    <a:lstStyle/>
                    <a:p>
                      <a:pPr marL="0" marR="0" algn="ctr">
                        <a:buNone/>
                      </a:pPr>
                      <a:r>
                        <a:rPr lang="en-US" sz="800">
                          <a:effectLst/>
                        </a:rPr>
                        <a:t>Memsic MMC5603NJ (I3C)</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ctr"/>
                </a:tc>
                <a:tc>
                  <a:txBody>
                    <a:bodyPr/>
                    <a:lstStyle/>
                    <a:p>
                      <a:pPr marL="0" marR="0" algn="ctr">
                        <a:buNone/>
                      </a:pPr>
                      <a:r>
                        <a:rPr lang="en-US" sz="800">
                          <a:effectLst/>
                        </a:rPr>
                        <a:t>ISH_I2C0</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ctr"/>
                </a:tc>
                <a:tc>
                  <a:txBody>
                    <a:bodyPr/>
                    <a:lstStyle/>
                    <a:p>
                      <a:pPr marL="0" marR="0" algn="ctr">
                        <a:buNone/>
                      </a:pPr>
                      <a:r>
                        <a:rPr lang="en-US" sz="800">
                          <a:effectLst/>
                        </a:rPr>
                        <a:t>NA</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ctr"/>
                </a:tc>
                <a:tc>
                  <a:txBody>
                    <a:bodyPr/>
                    <a:lstStyle/>
                    <a:p>
                      <a:pPr marL="0" marR="0" algn="ctr">
                        <a:buNone/>
                      </a:pPr>
                      <a:r>
                        <a:rPr lang="en-US" sz="800">
                          <a:effectLst/>
                        </a:rPr>
                        <a:t>AKM AK9919C (I3C)</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ctr"/>
                </a:tc>
                <a:tc>
                  <a:txBody>
                    <a:bodyPr/>
                    <a:lstStyle/>
                    <a:p>
                      <a:pPr marL="0" marR="0" algn="ctr">
                        <a:buNone/>
                      </a:pPr>
                      <a:r>
                        <a:rPr lang="en-US" sz="800">
                          <a:effectLst/>
                        </a:rPr>
                        <a:t>ISH_I3C1</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ctr"/>
                </a:tc>
                <a:tc>
                  <a:txBody>
                    <a:bodyPr/>
                    <a:lstStyle/>
                    <a:p>
                      <a:pPr marL="0" marR="0" algn="ctr">
                        <a:buNone/>
                      </a:pPr>
                      <a:r>
                        <a:rPr lang="en-US" sz="800">
                          <a:effectLst/>
                        </a:rPr>
                        <a:t>NA</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ctr"/>
                </a:tc>
                <a:extLst>
                  <a:ext uri="{0D108BD9-81ED-4DB2-BD59-A6C34878D82A}">
                    <a16:rowId xmlns:a16="http://schemas.microsoft.com/office/drawing/2014/main" val="3050626863"/>
                  </a:ext>
                </a:extLst>
              </a:tr>
              <a:tr h="350665">
                <a:tc>
                  <a:txBody>
                    <a:bodyPr/>
                    <a:lstStyle/>
                    <a:p>
                      <a:pPr marL="0" marR="0" algn="ctr">
                        <a:buNone/>
                      </a:pPr>
                      <a:r>
                        <a:rPr lang="en-US" sz="800">
                          <a:effectLst/>
                        </a:rPr>
                        <a:t>Bosch BMI323 (I3C)</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ctr"/>
                </a:tc>
                <a:tc>
                  <a:txBody>
                    <a:bodyPr/>
                    <a:lstStyle/>
                    <a:p>
                      <a:pPr marL="0" marR="0" algn="ctr">
                        <a:buNone/>
                      </a:pPr>
                      <a:r>
                        <a:rPr lang="en-US" sz="800">
                          <a:effectLst/>
                        </a:rPr>
                        <a:t>ISH_I2C0</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ctr"/>
                </a:tc>
                <a:tc>
                  <a:txBody>
                    <a:bodyPr/>
                    <a:lstStyle/>
                    <a:p>
                      <a:pPr marL="0" marR="0" algn="ctr">
                        <a:buNone/>
                      </a:pPr>
                      <a:r>
                        <a:rPr lang="en-US" sz="800">
                          <a:effectLst/>
                        </a:rPr>
                        <a:t>NA</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ctr"/>
                </a:tc>
                <a:tc>
                  <a:txBody>
                    <a:bodyPr/>
                    <a:lstStyle/>
                    <a:p>
                      <a:pPr marL="0" marR="0" algn="ctr">
                        <a:buNone/>
                      </a:pPr>
                      <a:r>
                        <a:rPr lang="en-US" sz="800">
                          <a:effectLst/>
                        </a:rPr>
                        <a:t>ST LSM6DSV16 (I3C)</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ctr"/>
                </a:tc>
                <a:tc>
                  <a:txBody>
                    <a:bodyPr/>
                    <a:lstStyle/>
                    <a:p>
                      <a:pPr marL="0" marR="0" algn="ctr">
                        <a:buNone/>
                      </a:pPr>
                      <a:r>
                        <a:rPr lang="en-US" sz="800">
                          <a:effectLst/>
                        </a:rPr>
                        <a:t>ISH_I3C1</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ctr"/>
                </a:tc>
                <a:tc>
                  <a:txBody>
                    <a:bodyPr/>
                    <a:lstStyle/>
                    <a:p>
                      <a:pPr marL="0" marR="0" algn="ctr">
                        <a:buNone/>
                      </a:pPr>
                      <a:r>
                        <a:rPr lang="en-US" sz="800">
                          <a:effectLst/>
                        </a:rPr>
                        <a:t>NA</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ctr"/>
                </a:tc>
                <a:extLst>
                  <a:ext uri="{0D108BD9-81ED-4DB2-BD59-A6C34878D82A}">
                    <a16:rowId xmlns:a16="http://schemas.microsoft.com/office/drawing/2014/main" val="737142242"/>
                  </a:ext>
                </a:extLst>
              </a:tr>
              <a:tr h="350665">
                <a:tc>
                  <a:txBody>
                    <a:bodyPr/>
                    <a:lstStyle/>
                    <a:p>
                      <a:pPr marL="0" marR="0" algn="ctr">
                        <a:buNone/>
                      </a:pPr>
                      <a:r>
                        <a:rPr lang="en-US" sz="800">
                          <a:effectLst/>
                        </a:rPr>
                        <a:t>Bosch BMA422</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ctr"/>
                </a:tc>
                <a:tc>
                  <a:txBody>
                    <a:bodyPr/>
                    <a:lstStyle/>
                    <a:p>
                      <a:pPr marL="0" marR="0" algn="ctr">
                        <a:buNone/>
                      </a:pPr>
                      <a:r>
                        <a:rPr lang="en-US" sz="800">
                          <a:effectLst/>
                        </a:rPr>
                        <a:t>ISH_I2C0</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ctr"/>
                </a:tc>
                <a:tc>
                  <a:txBody>
                    <a:bodyPr/>
                    <a:lstStyle/>
                    <a:p>
                      <a:pPr marL="0" marR="0" algn="ctr">
                        <a:buNone/>
                      </a:pPr>
                      <a:r>
                        <a:rPr lang="en-US" sz="800">
                          <a:effectLst/>
                        </a:rPr>
                        <a:t>ISH_GP_6</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ctr"/>
                </a:tc>
                <a:tc>
                  <a:txBody>
                    <a:bodyPr/>
                    <a:lstStyle/>
                    <a:p>
                      <a:pPr marL="0" marR="0" algn="ctr">
                        <a:buNone/>
                      </a:pPr>
                      <a:r>
                        <a:rPr lang="en-US" sz="800">
                          <a:effectLst/>
                        </a:rPr>
                        <a:t>ST LIS2DW12</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ctr"/>
                </a:tc>
                <a:tc>
                  <a:txBody>
                    <a:bodyPr/>
                    <a:lstStyle/>
                    <a:p>
                      <a:pPr marL="0" marR="0" algn="ctr">
                        <a:buNone/>
                      </a:pPr>
                      <a:r>
                        <a:rPr lang="en-US" sz="800">
                          <a:effectLst/>
                        </a:rPr>
                        <a:t>ISH_I2C0</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ctr"/>
                </a:tc>
                <a:tc>
                  <a:txBody>
                    <a:bodyPr/>
                    <a:lstStyle/>
                    <a:p>
                      <a:pPr marL="0" marR="0" algn="ctr">
                        <a:buNone/>
                      </a:pPr>
                      <a:r>
                        <a:rPr lang="en-US" sz="800">
                          <a:effectLst/>
                        </a:rPr>
                        <a:t>ISH_GP_6</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ctr"/>
                </a:tc>
                <a:extLst>
                  <a:ext uri="{0D108BD9-81ED-4DB2-BD59-A6C34878D82A}">
                    <a16:rowId xmlns:a16="http://schemas.microsoft.com/office/drawing/2014/main" val="3341845490"/>
                  </a:ext>
                </a:extLst>
              </a:tr>
              <a:tr h="350665">
                <a:tc>
                  <a:txBody>
                    <a:bodyPr/>
                    <a:lstStyle/>
                    <a:p>
                      <a:pPr marL="0" marR="0" algn="ctr">
                        <a:buNone/>
                      </a:pPr>
                      <a:r>
                        <a:rPr lang="en-US" sz="800">
                          <a:effectLst/>
                        </a:rPr>
                        <a:t> </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ctr"/>
                </a:tc>
                <a:tc>
                  <a:txBody>
                    <a:bodyPr/>
                    <a:lstStyle/>
                    <a:p>
                      <a:pPr marL="0" marR="0" algn="ctr">
                        <a:buNone/>
                      </a:pPr>
                      <a:r>
                        <a:rPr lang="en-US" sz="800">
                          <a:effectLst/>
                        </a:rPr>
                        <a:t> </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ctr"/>
                </a:tc>
                <a:tc>
                  <a:txBody>
                    <a:bodyPr/>
                    <a:lstStyle/>
                    <a:p>
                      <a:pPr marL="0" marR="0" algn="ctr">
                        <a:buNone/>
                      </a:pPr>
                      <a:r>
                        <a:rPr lang="en-US" sz="800">
                          <a:effectLst/>
                        </a:rPr>
                        <a:t> </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ctr"/>
                </a:tc>
                <a:tc>
                  <a:txBody>
                    <a:bodyPr/>
                    <a:lstStyle/>
                    <a:p>
                      <a:pPr marL="0" marR="0" algn="ctr">
                        <a:buNone/>
                      </a:pPr>
                      <a:r>
                        <a:rPr lang="en-US" sz="800">
                          <a:effectLst/>
                        </a:rPr>
                        <a:t>ST LSM6DSV32 (I3C)</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ctr"/>
                </a:tc>
                <a:tc>
                  <a:txBody>
                    <a:bodyPr/>
                    <a:lstStyle/>
                    <a:p>
                      <a:pPr marL="0" marR="0" algn="ctr">
                        <a:buNone/>
                      </a:pPr>
                      <a:r>
                        <a:rPr lang="en-US" sz="800">
                          <a:effectLst/>
                        </a:rPr>
                        <a:t>ISH_I3C1</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ctr"/>
                </a:tc>
                <a:tc>
                  <a:txBody>
                    <a:bodyPr/>
                    <a:lstStyle/>
                    <a:p>
                      <a:pPr marL="0" marR="0" algn="ctr">
                        <a:buNone/>
                      </a:pPr>
                      <a:r>
                        <a:rPr lang="en-US" sz="800">
                          <a:effectLst/>
                        </a:rPr>
                        <a:t>IBI</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b"/>
                </a:tc>
                <a:extLst>
                  <a:ext uri="{0D108BD9-81ED-4DB2-BD59-A6C34878D82A}">
                    <a16:rowId xmlns:a16="http://schemas.microsoft.com/office/drawing/2014/main" val="81849946"/>
                  </a:ext>
                </a:extLst>
              </a:tr>
              <a:tr h="350665">
                <a:tc>
                  <a:txBody>
                    <a:bodyPr/>
                    <a:lstStyle/>
                    <a:p>
                      <a:pPr marL="0" marR="0" algn="ctr">
                        <a:buNone/>
                      </a:pPr>
                      <a:r>
                        <a:rPr lang="en-US" sz="800">
                          <a:effectLst/>
                        </a:rPr>
                        <a:t> </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ctr"/>
                </a:tc>
                <a:tc>
                  <a:txBody>
                    <a:bodyPr/>
                    <a:lstStyle/>
                    <a:p>
                      <a:pPr marL="0" marR="0" algn="ctr">
                        <a:buNone/>
                      </a:pPr>
                      <a:r>
                        <a:rPr lang="en-US" sz="800">
                          <a:effectLst/>
                        </a:rPr>
                        <a:t> </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ctr"/>
                </a:tc>
                <a:tc>
                  <a:txBody>
                    <a:bodyPr/>
                    <a:lstStyle/>
                    <a:p>
                      <a:pPr marL="0" marR="0" algn="ctr">
                        <a:buNone/>
                      </a:pPr>
                      <a:r>
                        <a:rPr lang="en-US" sz="800">
                          <a:effectLst/>
                        </a:rPr>
                        <a:t> </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ctr"/>
                </a:tc>
                <a:tc>
                  <a:txBody>
                    <a:bodyPr/>
                    <a:lstStyle/>
                    <a:p>
                      <a:pPr marL="0" marR="0" algn="ctr">
                        <a:buNone/>
                      </a:pPr>
                      <a:r>
                        <a:rPr lang="en-US" sz="800">
                          <a:effectLst/>
                        </a:rPr>
                        <a:t>ST LPS22DF</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ctr"/>
                </a:tc>
                <a:tc>
                  <a:txBody>
                    <a:bodyPr/>
                    <a:lstStyle/>
                    <a:p>
                      <a:pPr marL="0" marR="0" algn="ctr">
                        <a:buNone/>
                      </a:pPr>
                      <a:r>
                        <a:rPr lang="en-US" sz="800">
                          <a:effectLst/>
                        </a:rPr>
                        <a:t>ISH_I2C0</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ctr"/>
                </a:tc>
                <a:tc>
                  <a:txBody>
                    <a:bodyPr/>
                    <a:lstStyle/>
                    <a:p>
                      <a:pPr marL="0" marR="0" algn="ctr">
                        <a:buNone/>
                      </a:pPr>
                      <a:r>
                        <a:rPr lang="en-US" sz="800">
                          <a:effectLst/>
                        </a:rPr>
                        <a:t>NA</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b"/>
                </a:tc>
                <a:extLst>
                  <a:ext uri="{0D108BD9-81ED-4DB2-BD59-A6C34878D82A}">
                    <a16:rowId xmlns:a16="http://schemas.microsoft.com/office/drawing/2014/main" val="1482676585"/>
                  </a:ext>
                </a:extLst>
              </a:tr>
              <a:tr h="233777">
                <a:tc>
                  <a:txBody>
                    <a:bodyPr/>
                    <a:lstStyle/>
                    <a:p>
                      <a:pPr marL="0" marR="0" algn="ctr">
                        <a:buNone/>
                      </a:pPr>
                      <a:r>
                        <a:rPr lang="en-US" sz="800">
                          <a:effectLst/>
                        </a:rPr>
                        <a:t>Rohm BU52072GWZ</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ctr"/>
                </a:tc>
                <a:tc>
                  <a:txBody>
                    <a:bodyPr/>
                    <a:lstStyle/>
                    <a:p>
                      <a:pPr marL="0" marR="0" algn="ctr">
                        <a:buNone/>
                      </a:pPr>
                      <a:r>
                        <a:rPr lang="en-US" sz="800">
                          <a:effectLst/>
                        </a:rPr>
                        <a:t>NA</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ctr"/>
                </a:tc>
                <a:tc>
                  <a:txBody>
                    <a:bodyPr/>
                    <a:lstStyle/>
                    <a:p>
                      <a:pPr marL="0" marR="0" algn="ctr">
                        <a:buNone/>
                      </a:pPr>
                      <a:r>
                        <a:rPr lang="en-US" sz="800">
                          <a:effectLst/>
                        </a:rPr>
                        <a:t>ISH_GP_3 ISH_GP_4</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ctr"/>
                </a:tc>
                <a:tc>
                  <a:txBody>
                    <a:bodyPr/>
                    <a:lstStyle/>
                    <a:p>
                      <a:pPr marL="0" marR="0" algn="ctr">
                        <a:buNone/>
                      </a:pPr>
                      <a:r>
                        <a:rPr lang="en-US" sz="800">
                          <a:effectLst/>
                        </a:rPr>
                        <a:t>Rohm BU52072GWZ</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ctr"/>
                </a:tc>
                <a:tc>
                  <a:txBody>
                    <a:bodyPr/>
                    <a:lstStyle/>
                    <a:p>
                      <a:pPr marL="0" marR="0" algn="ctr">
                        <a:buNone/>
                      </a:pPr>
                      <a:r>
                        <a:rPr lang="en-US" sz="800">
                          <a:effectLst/>
                        </a:rPr>
                        <a:t>NA</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ctr"/>
                </a:tc>
                <a:tc>
                  <a:txBody>
                    <a:bodyPr/>
                    <a:lstStyle/>
                    <a:p>
                      <a:pPr marL="0" marR="0" algn="ctr">
                        <a:buNone/>
                      </a:pPr>
                      <a:r>
                        <a:rPr lang="en-US" sz="800">
                          <a:effectLst/>
                        </a:rPr>
                        <a:t>ISH_GP_3 ISH_GP_4</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ctr"/>
                </a:tc>
                <a:extLst>
                  <a:ext uri="{0D108BD9-81ED-4DB2-BD59-A6C34878D82A}">
                    <a16:rowId xmlns:a16="http://schemas.microsoft.com/office/drawing/2014/main" val="2868123692"/>
                  </a:ext>
                </a:extLst>
              </a:tr>
              <a:tr h="350665">
                <a:tc>
                  <a:txBody>
                    <a:bodyPr/>
                    <a:lstStyle/>
                    <a:p>
                      <a:pPr marL="0" marR="0" algn="ctr">
                        <a:buNone/>
                      </a:pPr>
                      <a:r>
                        <a:rPr lang="en-US" sz="800">
                          <a:effectLst/>
                        </a:rPr>
                        <a:t>VCNL4030 </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b"/>
                </a:tc>
                <a:tc>
                  <a:txBody>
                    <a:bodyPr/>
                    <a:lstStyle/>
                    <a:p>
                      <a:pPr marL="0" marR="0" algn="ctr">
                        <a:buNone/>
                      </a:pPr>
                      <a:r>
                        <a:rPr lang="en-US" sz="800">
                          <a:effectLst/>
                        </a:rPr>
                        <a:t>ISH_I2C0</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ctr"/>
                </a:tc>
                <a:tc>
                  <a:txBody>
                    <a:bodyPr/>
                    <a:lstStyle/>
                    <a:p>
                      <a:pPr marL="0" marR="0" algn="ctr">
                        <a:buNone/>
                      </a:pPr>
                      <a:r>
                        <a:rPr lang="en-US" sz="800">
                          <a:effectLst/>
                        </a:rPr>
                        <a:t>ISH_GP_2</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ctr"/>
                </a:tc>
                <a:tc>
                  <a:txBody>
                    <a:bodyPr/>
                    <a:lstStyle/>
                    <a:p>
                      <a:pPr marL="0" marR="0" algn="ctr">
                        <a:buNone/>
                      </a:pPr>
                      <a:r>
                        <a:rPr lang="en-US" sz="800">
                          <a:effectLst/>
                        </a:rPr>
                        <a:t> </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b"/>
                </a:tc>
                <a:tc>
                  <a:txBody>
                    <a:bodyPr/>
                    <a:lstStyle/>
                    <a:p>
                      <a:pPr marL="0" marR="0" algn="ctr">
                        <a:buNone/>
                      </a:pPr>
                      <a:r>
                        <a:rPr lang="en-US" sz="800">
                          <a:effectLst/>
                        </a:rPr>
                        <a:t> </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b"/>
                </a:tc>
                <a:tc>
                  <a:txBody>
                    <a:bodyPr/>
                    <a:lstStyle/>
                    <a:p>
                      <a:pPr marL="0" marR="0" algn="ctr">
                        <a:buNone/>
                      </a:pPr>
                      <a:r>
                        <a:rPr lang="en-US" sz="800">
                          <a:effectLst/>
                        </a:rPr>
                        <a:t> </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b"/>
                </a:tc>
                <a:extLst>
                  <a:ext uri="{0D108BD9-81ED-4DB2-BD59-A6C34878D82A}">
                    <a16:rowId xmlns:a16="http://schemas.microsoft.com/office/drawing/2014/main" val="1697136089"/>
                  </a:ext>
                </a:extLst>
              </a:tr>
              <a:tr h="350665">
                <a:tc>
                  <a:txBody>
                    <a:bodyPr/>
                    <a:lstStyle/>
                    <a:p>
                      <a:pPr marL="0" marR="0" algn="ctr">
                        <a:buNone/>
                      </a:pPr>
                      <a:r>
                        <a:rPr lang="en-US" sz="800">
                          <a:effectLst/>
                        </a:rPr>
                        <a:t>VCNL4030</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b"/>
                </a:tc>
                <a:tc>
                  <a:txBody>
                    <a:bodyPr/>
                    <a:lstStyle/>
                    <a:p>
                      <a:pPr marL="0" marR="0" algn="ctr">
                        <a:buNone/>
                      </a:pPr>
                      <a:r>
                        <a:rPr lang="en-US" sz="800">
                          <a:effectLst/>
                        </a:rPr>
                        <a:t>ISH_I2C0</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ctr"/>
                </a:tc>
                <a:tc>
                  <a:txBody>
                    <a:bodyPr/>
                    <a:lstStyle/>
                    <a:p>
                      <a:pPr marL="0" marR="0" algn="ctr">
                        <a:buNone/>
                      </a:pPr>
                      <a:r>
                        <a:rPr lang="en-US" sz="800">
                          <a:effectLst/>
                        </a:rPr>
                        <a:t>ISH_GP_2</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ctr"/>
                </a:tc>
                <a:tc>
                  <a:txBody>
                    <a:bodyPr/>
                    <a:lstStyle/>
                    <a:p>
                      <a:pPr marL="0" marR="0" algn="ctr">
                        <a:buNone/>
                      </a:pPr>
                      <a:r>
                        <a:rPr lang="en-US" sz="800">
                          <a:effectLst/>
                        </a:rPr>
                        <a:t>STMicro VD6283</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b"/>
                </a:tc>
                <a:tc>
                  <a:txBody>
                    <a:bodyPr/>
                    <a:lstStyle/>
                    <a:p>
                      <a:pPr marL="0" marR="0" algn="ctr">
                        <a:buNone/>
                      </a:pPr>
                      <a:r>
                        <a:rPr lang="en-US" sz="800">
                          <a:effectLst/>
                        </a:rPr>
                        <a:t>ISH_I2C0</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ctr"/>
                </a:tc>
                <a:tc>
                  <a:txBody>
                    <a:bodyPr/>
                    <a:lstStyle/>
                    <a:p>
                      <a:pPr marL="0" marR="0" algn="ctr">
                        <a:buNone/>
                      </a:pPr>
                      <a:r>
                        <a:rPr lang="en-US" sz="800">
                          <a:effectLst/>
                        </a:rPr>
                        <a:t>NA</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b"/>
                </a:tc>
                <a:extLst>
                  <a:ext uri="{0D108BD9-81ED-4DB2-BD59-A6C34878D82A}">
                    <a16:rowId xmlns:a16="http://schemas.microsoft.com/office/drawing/2014/main" val="4155929625"/>
                  </a:ext>
                </a:extLst>
              </a:tr>
              <a:tr h="350665">
                <a:tc>
                  <a:txBody>
                    <a:bodyPr/>
                    <a:lstStyle/>
                    <a:p>
                      <a:pPr marL="0" marR="0" algn="ctr">
                        <a:buNone/>
                      </a:pPr>
                      <a:r>
                        <a:rPr lang="en-US" sz="800">
                          <a:effectLst/>
                        </a:rPr>
                        <a:t> </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b"/>
                </a:tc>
                <a:tc>
                  <a:txBody>
                    <a:bodyPr/>
                    <a:lstStyle/>
                    <a:p>
                      <a:pPr marL="0" marR="0" algn="ctr">
                        <a:buNone/>
                      </a:pPr>
                      <a:r>
                        <a:rPr lang="en-US" sz="800">
                          <a:effectLst/>
                        </a:rPr>
                        <a:t> </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b"/>
                </a:tc>
                <a:tc>
                  <a:txBody>
                    <a:bodyPr/>
                    <a:lstStyle/>
                    <a:p>
                      <a:pPr marL="0" marR="0" algn="ctr">
                        <a:buNone/>
                      </a:pPr>
                      <a:r>
                        <a:rPr lang="en-US" sz="800">
                          <a:effectLst/>
                        </a:rPr>
                        <a:t> </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b"/>
                </a:tc>
                <a:tc>
                  <a:txBody>
                    <a:bodyPr/>
                    <a:lstStyle/>
                    <a:p>
                      <a:pPr marL="0" marR="0" algn="ctr">
                        <a:buNone/>
                      </a:pPr>
                      <a:r>
                        <a:rPr lang="en-US" sz="800">
                          <a:effectLst/>
                        </a:rPr>
                        <a:t>STMicro VD6283</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b"/>
                </a:tc>
                <a:tc>
                  <a:txBody>
                    <a:bodyPr/>
                    <a:lstStyle/>
                    <a:p>
                      <a:pPr marL="0" marR="0" algn="ctr">
                        <a:buNone/>
                      </a:pPr>
                      <a:r>
                        <a:rPr lang="en-US" sz="800">
                          <a:effectLst/>
                        </a:rPr>
                        <a:t>ISH_I2C0</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ctr"/>
                </a:tc>
                <a:tc>
                  <a:txBody>
                    <a:bodyPr/>
                    <a:lstStyle/>
                    <a:p>
                      <a:pPr marL="0" marR="0" algn="ctr">
                        <a:buNone/>
                      </a:pPr>
                      <a:r>
                        <a:rPr lang="en-US" sz="800">
                          <a:effectLst/>
                        </a:rPr>
                        <a:t>NA</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b"/>
                </a:tc>
                <a:extLst>
                  <a:ext uri="{0D108BD9-81ED-4DB2-BD59-A6C34878D82A}">
                    <a16:rowId xmlns:a16="http://schemas.microsoft.com/office/drawing/2014/main" val="3506435257"/>
                  </a:ext>
                </a:extLst>
              </a:tr>
              <a:tr h="350665">
                <a:tc>
                  <a:txBody>
                    <a:bodyPr/>
                    <a:lstStyle/>
                    <a:p>
                      <a:pPr marL="0" marR="0" algn="ctr">
                        <a:buNone/>
                      </a:pPr>
                      <a:r>
                        <a:rPr lang="en-US" sz="800">
                          <a:effectLst/>
                        </a:rPr>
                        <a:t>Semtech Sx9331</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ctr"/>
                </a:tc>
                <a:tc>
                  <a:txBody>
                    <a:bodyPr/>
                    <a:lstStyle/>
                    <a:p>
                      <a:pPr marL="0" marR="0" algn="ctr">
                        <a:buNone/>
                      </a:pPr>
                      <a:r>
                        <a:rPr lang="en-US" sz="800">
                          <a:effectLst/>
                        </a:rPr>
                        <a:t>ISH_I2C0</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ctr"/>
                </a:tc>
                <a:tc>
                  <a:txBody>
                    <a:bodyPr/>
                    <a:lstStyle/>
                    <a:p>
                      <a:pPr marL="0" marR="0" algn="ctr">
                        <a:buNone/>
                      </a:pPr>
                      <a:r>
                        <a:rPr lang="en-US" sz="800">
                          <a:effectLst/>
                        </a:rPr>
                        <a:t>SAR_NIRQ</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ctr"/>
                </a:tc>
                <a:tc>
                  <a:txBody>
                    <a:bodyPr/>
                    <a:lstStyle/>
                    <a:p>
                      <a:pPr marL="0" marR="0" algn="ctr">
                        <a:buNone/>
                      </a:pPr>
                      <a:r>
                        <a:rPr lang="en-US" sz="800">
                          <a:effectLst/>
                        </a:rPr>
                        <a:t>Semtech Sx9331</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ctr"/>
                </a:tc>
                <a:tc>
                  <a:txBody>
                    <a:bodyPr/>
                    <a:lstStyle/>
                    <a:p>
                      <a:pPr marL="0" marR="0" algn="ctr">
                        <a:buNone/>
                      </a:pPr>
                      <a:r>
                        <a:rPr lang="en-US" sz="800">
                          <a:effectLst/>
                        </a:rPr>
                        <a:t>ISH_I2C0</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ctr"/>
                </a:tc>
                <a:tc>
                  <a:txBody>
                    <a:bodyPr/>
                    <a:lstStyle/>
                    <a:p>
                      <a:pPr marL="0" marR="0" algn="ctr">
                        <a:buNone/>
                      </a:pPr>
                      <a:r>
                        <a:rPr lang="en-US" sz="800">
                          <a:effectLst/>
                        </a:rPr>
                        <a:t>SAR_NIRQ</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ctr"/>
                </a:tc>
                <a:extLst>
                  <a:ext uri="{0D108BD9-81ED-4DB2-BD59-A6C34878D82A}">
                    <a16:rowId xmlns:a16="http://schemas.microsoft.com/office/drawing/2014/main" val="4061195974"/>
                  </a:ext>
                </a:extLst>
              </a:tr>
              <a:tr h="350665">
                <a:tc>
                  <a:txBody>
                    <a:bodyPr/>
                    <a:lstStyle/>
                    <a:p>
                      <a:pPr marL="0" marR="0" algn="ctr">
                        <a:buNone/>
                      </a:pPr>
                      <a:r>
                        <a:rPr lang="en-US" sz="800">
                          <a:effectLst/>
                        </a:rPr>
                        <a:t>STM VL53L7</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b"/>
                </a:tc>
                <a:tc>
                  <a:txBody>
                    <a:bodyPr/>
                    <a:lstStyle/>
                    <a:p>
                      <a:pPr marL="0" marR="0" algn="ctr">
                        <a:buNone/>
                      </a:pPr>
                      <a:r>
                        <a:rPr lang="en-US" sz="800">
                          <a:effectLst/>
                        </a:rPr>
                        <a:t>ISH_I2C2</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b"/>
                </a:tc>
                <a:tc>
                  <a:txBody>
                    <a:bodyPr/>
                    <a:lstStyle/>
                    <a:p>
                      <a:pPr marL="0" marR="0" algn="ctr">
                        <a:buNone/>
                      </a:pPr>
                      <a:r>
                        <a:rPr lang="en-US" sz="800">
                          <a:effectLst/>
                        </a:rPr>
                        <a:t>ISH_GP_1</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b"/>
                </a:tc>
                <a:tc>
                  <a:txBody>
                    <a:bodyPr/>
                    <a:lstStyle/>
                    <a:p>
                      <a:pPr marL="0" marR="0" algn="ctr">
                        <a:buNone/>
                      </a:pPr>
                      <a:r>
                        <a:rPr lang="en-US" sz="800">
                          <a:effectLst/>
                        </a:rPr>
                        <a:t> </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b"/>
                </a:tc>
                <a:tc>
                  <a:txBody>
                    <a:bodyPr/>
                    <a:lstStyle/>
                    <a:p>
                      <a:pPr marL="0" marR="0" algn="ctr">
                        <a:buNone/>
                      </a:pPr>
                      <a:r>
                        <a:rPr lang="en-US" sz="800">
                          <a:effectLst/>
                        </a:rPr>
                        <a:t> </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b"/>
                </a:tc>
                <a:tc>
                  <a:txBody>
                    <a:bodyPr/>
                    <a:lstStyle/>
                    <a:p>
                      <a:pPr marL="0" marR="0" algn="ctr">
                        <a:buNone/>
                      </a:pPr>
                      <a:r>
                        <a:rPr lang="en-US" sz="800">
                          <a:effectLst/>
                        </a:rPr>
                        <a:t> </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b"/>
                </a:tc>
                <a:extLst>
                  <a:ext uri="{0D108BD9-81ED-4DB2-BD59-A6C34878D82A}">
                    <a16:rowId xmlns:a16="http://schemas.microsoft.com/office/drawing/2014/main" val="355699507"/>
                  </a:ext>
                </a:extLst>
              </a:tr>
              <a:tr h="350665">
                <a:tc>
                  <a:txBody>
                    <a:bodyPr/>
                    <a:lstStyle/>
                    <a:p>
                      <a:pPr marL="0" marR="0" algn="ctr">
                        <a:buNone/>
                      </a:pPr>
                      <a:r>
                        <a:rPr lang="en-US" sz="800">
                          <a:effectLst/>
                        </a:rPr>
                        <a:t> </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b"/>
                </a:tc>
                <a:tc>
                  <a:txBody>
                    <a:bodyPr/>
                    <a:lstStyle/>
                    <a:p>
                      <a:pPr marL="0" marR="0" algn="ctr">
                        <a:buNone/>
                      </a:pPr>
                      <a:r>
                        <a:rPr lang="en-US" sz="800">
                          <a:effectLst/>
                        </a:rPr>
                        <a:t> </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b"/>
                </a:tc>
                <a:tc>
                  <a:txBody>
                    <a:bodyPr/>
                    <a:lstStyle/>
                    <a:p>
                      <a:pPr marL="0" marR="0" algn="ctr">
                        <a:buNone/>
                      </a:pPr>
                      <a:r>
                        <a:rPr lang="en-US" sz="800">
                          <a:effectLst/>
                        </a:rPr>
                        <a:t> </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b"/>
                </a:tc>
                <a:tc>
                  <a:txBody>
                    <a:bodyPr/>
                    <a:lstStyle/>
                    <a:p>
                      <a:pPr marL="0" marR="0" algn="ctr">
                        <a:buNone/>
                      </a:pPr>
                      <a:r>
                        <a:rPr lang="en-US" sz="800">
                          <a:effectLst/>
                        </a:rPr>
                        <a:t>Infineon </a:t>
                      </a:r>
                      <a:br>
                        <a:rPr lang="en-US" sz="800">
                          <a:effectLst/>
                        </a:rPr>
                      </a:br>
                      <a:r>
                        <a:rPr lang="en-US" sz="800">
                          <a:effectLst/>
                        </a:rPr>
                        <a:t>BGT60TR13C</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ctr"/>
                </a:tc>
                <a:tc>
                  <a:txBody>
                    <a:bodyPr/>
                    <a:lstStyle/>
                    <a:p>
                      <a:pPr marL="0" marR="0" algn="ctr">
                        <a:buNone/>
                      </a:pPr>
                      <a:r>
                        <a:rPr lang="en-US" sz="800">
                          <a:effectLst/>
                        </a:rPr>
                        <a:t>ISH_SPI0</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ctr"/>
                </a:tc>
                <a:tc>
                  <a:txBody>
                    <a:bodyPr/>
                    <a:lstStyle/>
                    <a:p>
                      <a:pPr marL="0" marR="0" algn="ctr">
                        <a:buNone/>
                      </a:pPr>
                      <a:r>
                        <a:rPr lang="en-US" sz="800">
                          <a:effectLst/>
                        </a:rPr>
                        <a:t>ISH_GP_0 ISH_GP_2</a:t>
                      </a:r>
                    </a:p>
                    <a:p>
                      <a:pPr marL="0" marR="0" algn="ctr">
                        <a:buNone/>
                      </a:pPr>
                      <a:r>
                        <a:rPr lang="en-US" sz="800">
                          <a:effectLst/>
                        </a:rPr>
                        <a:t>ISH_GP_7</a:t>
                      </a:r>
                      <a:endParaRPr lang="en-US" sz="800">
                        <a:effectLst/>
                        <a:latin typeface="Aptos" panose="020B0004020202020204" pitchFamily="34" charset="0"/>
                        <a:ea typeface="Aptos" panose="020B0004020202020204" pitchFamily="34" charset="0"/>
                        <a:cs typeface="Aptos" panose="020B0004020202020204" pitchFamily="34" charset="0"/>
                      </a:endParaRPr>
                    </a:p>
                  </a:txBody>
                  <a:tcPr marL="47818" marR="47818" marT="0" marB="0" anchor="ctr"/>
                </a:tc>
                <a:extLst>
                  <a:ext uri="{0D108BD9-81ED-4DB2-BD59-A6C34878D82A}">
                    <a16:rowId xmlns:a16="http://schemas.microsoft.com/office/drawing/2014/main" val="2204488595"/>
                  </a:ext>
                </a:extLst>
              </a:tr>
            </a:tbl>
          </a:graphicData>
        </a:graphic>
      </p:graphicFrame>
    </p:spTree>
    <p:extLst>
      <p:ext uri="{BB962C8B-B14F-4D97-AF65-F5344CB8AC3E}">
        <p14:creationId xmlns:p14="http://schemas.microsoft.com/office/powerpoint/2010/main" val="1731758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191401" y="1950875"/>
            <a:ext cx="2451100" cy="2543955"/>
          </a:xfrm>
          <a:prstGeom prst="rect">
            <a:avLst/>
          </a:prstGeom>
          <a:ln>
            <a:headEnd type="none" w="sm" len="sm"/>
            <a:tailEnd type="none" w="sm" len="sm"/>
          </a:ln>
        </p:spPr>
        <p:style>
          <a:lnRef idx="2">
            <a:schemeClr val="accent4">
              <a:shade val="15000"/>
            </a:schemeClr>
          </a:lnRef>
          <a:fillRef idx="1">
            <a:schemeClr val="accent4"/>
          </a:fillRef>
          <a:effectRef idx="0">
            <a:schemeClr val="accent4"/>
          </a:effectRef>
          <a:fontRef idx="minor">
            <a:schemeClr val="lt1"/>
          </a:fontRef>
        </p:style>
        <p:txBody>
          <a:bodyPr wrap="none" anchor="ctr"/>
          <a:lstStyle/>
          <a:p>
            <a:pPr>
              <a:defRPr/>
            </a:pPr>
            <a:r>
              <a:rPr lang="en-US" sz="1600">
                <a:ln w="0"/>
                <a:solidFill>
                  <a:schemeClr val="bg1"/>
                </a:solidFill>
                <a:effectLst>
                  <a:outerShdw blurRad="38100" dist="19050" dir="2700000" algn="tl" rotWithShape="0">
                    <a:schemeClr val="dk1">
                      <a:alpha val="40000"/>
                    </a:schemeClr>
                  </a:outerShdw>
                </a:effectLst>
              </a:rPr>
              <a:t>WCL</a:t>
            </a:r>
          </a:p>
        </p:txBody>
      </p:sp>
      <p:cxnSp>
        <p:nvCxnSpPr>
          <p:cNvPr id="23559" name="Straight Arrow Connector 4"/>
          <p:cNvCxnSpPr>
            <a:cxnSpLocks noChangeShapeType="1"/>
          </p:cNvCxnSpPr>
          <p:nvPr/>
        </p:nvCxnSpPr>
        <p:spPr bwMode="auto">
          <a:xfrm flipV="1">
            <a:off x="4616581" y="3234427"/>
            <a:ext cx="1668463" cy="12903"/>
          </a:xfrm>
          <a:prstGeom prst="straightConnector1">
            <a:avLst/>
          </a:prstGeom>
          <a:noFill/>
          <a:ln w="38100"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27" name="TextBox 26"/>
          <p:cNvSpPr txBox="1"/>
          <p:nvPr/>
        </p:nvSpPr>
        <p:spPr>
          <a:xfrm>
            <a:off x="446541" y="5466046"/>
            <a:ext cx="10353367" cy="828688"/>
          </a:xfrm>
          <a:prstGeom prst="rect">
            <a:avLst/>
          </a:prstGeom>
          <a:noFill/>
        </p:spPr>
        <p:txBody>
          <a:bodyPr wrap="square">
            <a:spAutoFit/>
          </a:bodyPr>
          <a:lstStyle/>
          <a:p>
            <a:pPr>
              <a:defRPr/>
            </a:pPr>
            <a:r>
              <a:rPr lang="en-US" sz="1400">
                <a:solidFill>
                  <a:srgbClr val="C00000"/>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Note: </a:t>
            </a:r>
          </a:p>
          <a:p>
            <a:pPr marL="285737" indent="-285737">
              <a:spcBef>
                <a:spcPts val="600"/>
              </a:spcBef>
              <a:buFontTx/>
              <a:buChar char="-"/>
              <a:defRPr/>
            </a:pPr>
            <a:r>
              <a:rPr lang="en-US" sz="14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Only USB2.0 based sensor is POR for WCL for FPS connectivity. </a:t>
            </a:r>
          </a:p>
          <a:p>
            <a:pPr marL="285737" indent="-285737">
              <a:spcBef>
                <a:spcPts val="600"/>
              </a:spcBef>
              <a:buFontTx/>
              <a:buChar char="-"/>
              <a:defRPr/>
            </a:pPr>
            <a:r>
              <a:rPr lang="en-US" sz="14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The connector pinout only USB2.0.</a:t>
            </a:r>
          </a:p>
        </p:txBody>
      </p:sp>
      <p:sp>
        <p:nvSpPr>
          <p:cNvPr id="29" name="TextBox 28"/>
          <p:cNvSpPr txBox="1"/>
          <p:nvPr/>
        </p:nvSpPr>
        <p:spPr>
          <a:xfrm>
            <a:off x="3388439" y="3120612"/>
            <a:ext cx="1273175" cy="314830"/>
          </a:xfrm>
          <a:prstGeom prst="rect">
            <a:avLst/>
          </a:prstGeom>
          <a:noFill/>
        </p:spPr>
        <p:txBody>
          <a:bodyPr>
            <a:spAutoFit/>
          </a:bodyPr>
          <a:lstStyle/>
          <a:p>
            <a:pPr algn="r">
              <a:defRPr/>
            </a:pPr>
            <a:r>
              <a:rPr lang="en-US" sz="1600">
                <a:solidFill>
                  <a:schemeClr val="bg1"/>
                </a:solidFill>
              </a:rPr>
              <a:t>USB 2.0 P7</a:t>
            </a:r>
          </a:p>
        </p:txBody>
      </p:sp>
      <p:sp>
        <p:nvSpPr>
          <p:cNvPr id="43" name="Rectangle 42"/>
          <p:cNvSpPr/>
          <p:nvPr/>
        </p:nvSpPr>
        <p:spPr bwMode="auto">
          <a:xfrm>
            <a:off x="6270234" y="2772625"/>
            <a:ext cx="122236" cy="745539"/>
          </a:xfrm>
          <a:prstGeom prst="rect">
            <a:avLst/>
          </a:prstGeom>
          <a:solidFill>
            <a:srgbClr val="92D050"/>
          </a:solidFill>
          <a:ln w="3175" cap="flat" cmpd="sng" algn="ctr">
            <a:solidFill>
              <a:schemeClr val="tx1"/>
            </a:solidFill>
            <a:prstDash val="solid"/>
            <a:round/>
            <a:headEnd type="none" w="sm" len="sm"/>
            <a:tailEnd type="none" w="sm" len="sm"/>
          </a:ln>
          <a:effectLst/>
        </p:spPr>
        <p:txBody>
          <a:bodyPr wrap="none" anchor="ctr"/>
          <a:lstStyle/>
          <a:p>
            <a:pPr algn="ctr">
              <a:defRPr/>
            </a:pPr>
            <a:endParaRPr lang="en-US" sz="1800" b="1">
              <a:latin typeface="Neo Sans Intel" pitchFamily="34" charset="0"/>
            </a:endParaRPr>
          </a:p>
        </p:txBody>
      </p:sp>
      <p:sp>
        <p:nvSpPr>
          <p:cNvPr id="35" name="TextBox 34"/>
          <p:cNvSpPr txBox="1"/>
          <p:nvPr/>
        </p:nvSpPr>
        <p:spPr>
          <a:xfrm>
            <a:off x="6424834" y="2376473"/>
            <a:ext cx="5017866" cy="1434432"/>
          </a:xfrm>
          <a:prstGeom prst="rect">
            <a:avLst/>
          </a:prstGeom>
          <a:noFill/>
        </p:spPr>
        <p:txBody>
          <a:bodyPr wrap="square" lIns="121920" tIns="60960" rIns="121920" bIns="60960" anchor="t">
            <a:spAutoFit/>
          </a:bodyPr>
          <a:lstStyle/>
          <a:p>
            <a:pPr>
              <a:spcBef>
                <a:spcPts val="0"/>
              </a:spcBef>
              <a:defRPr/>
            </a:pPr>
            <a:r>
              <a:rPr lang="en-US" sz="2000" err="1">
                <a:solidFill>
                  <a:schemeClr val="bg2"/>
                </a:solidFill>
                <a:latin typeface="Intel Clear Light" panose="020B0404020203020204" pitchFamily="34" charset="0"/>
                <a:ea typeface="Intel Clear Light" panose="020B0404020203020204" pitchFamily="34" charset="0"/>
                <a:cs typeface="Intel Clear" panose="020B0604020203020204" pitchFamily="34" charset="0"/>
                <a:sym typeface="Helvetica"/>
              </a:rPr>
              <a:t>Goodix</a:t>
            </a:r>
            <a:r>
              <a:rPr lang="en-US" sz="20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sym typeface="Helvetica"/>
              </a:rPr>
              <a:t> Fingerprint sensor Connector</a:t>
            </a:r>
          </a:p>
          <a:p>
            <a:pPr>
              <a:spcBef>
                <a:spcPts val="0"/>
              </a:spcBef>
              <a:defRPr/>
            </a:pPr>
            <a:r>
              <a:rPr lang="en-US" sz="20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sym typeface="Helvetica"/>
              </a:rPr>
              <a:t>( Mounted on Top side)</a:t>
            </a:r>
          </a:p>
          <a:p>
            <a:pPr>
              <a:defRPr/>
            </a:pPr>
            <a:r>
              <a:rPr lang="en-US" sz="2000" b="1">
                <a:solidFill>
                  <a:schemeClr val="bg2"/>
                </a:solidFill>
                <a:latin typeface="Intel Clear Light" panose="020B0404020203020204" pitchFamily="34" charset="0"/>
                <a:ea typeface="Intel Clear Light" panose="020B0404020203020204" pitchFamily="34" charset="0"/>
                <a:cs typeface="Intel Clear" panose="020B0604020203020204" pitchFamily="34" charset="0"/>
                <a:sym typeface="Helvetica"/>
              </a:rPr>
              <a:t>IPN: </a:t>
            </a:r>
            <a:r>
              <a:rPr lang="en-US" sz="20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sym typeface="Helvetica"/>
              </a:rPr>
              <a:t>G90173-001</a:t>
            </a:r>
            <a:br>
              <a:rPr lang="en-US" sz="1333">
                <a:ea typeface="+mn-lt"/>
                <a:cs typeface="+mn-lt"/>
              </a:rPr>
            </a:br>
            <a:endParaRPr lang="en-US" sz="1333"/>
          </a:p>
        </p:txBody>
      </p:sp>
      <p:sp>
        <p:nvSpPr>
          <p:cNvPr id="10" name="Title 1">
            <a:extLst>
              <a:ext uri="{FF2B5EF4-FFF2-40B4-BE49-F238E27FC236}">
                <a16:creationId xmlns:a16="http://schemas.microsoft.com/office/drawing/2014/main" id="{25B0DDE7-B7DE-457D-8DC9-377D0B885703}"/>
              </a:ext>
            </a:extLst>
          </p:cNvPr>
          <p:cNvSpPr txBox="1">
            <a:spLocks/>
          </p:cNvSpPr>
          <p:nvPr/>
        </p:nvSpPr>
        <p:spPr>
          <a:xfrm>
            <a:off x="391632" y="107863"/>
            <a:ext cx="11228868"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sz="4000" b="1"/>
              <a:t>Block Diagram – Fingerprint Sensor</a:t>
            </a:r>
          </a:p>
        </p:txBody>
      </p:sp>
      <p:pic>
        <p:nvPicPr>
          <p:cNvPr id="3" name="Picture 2">
            <a:extLst>
              <a:ext uri="{FF2B5EF4-FFF2-40B4-BE49-F238E27FC236}">
                <a16:creationId xmlns:a16="http://schemas.microsoft.com/office/drawing/2014/main" id="{3567B9D2-B03F-C50C-60BA-4404A66B3B9C}"/>
              </a:ext>
            </a:extLst>
          </p:cNvPr>
          <p:cNvPicPr>
            <a:picLocks noChangeAspect="1"/>
          </p:cNvPicPr>
          <p:nvPr/>
        </p:nvPicPr>
        <p:blipFill>
          <a:blip r:embed="rId2"/>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360961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976439" y="1175559"/>
            <a:ext cx="2451100" cy="3715312"/>
          </a:xfrm>
          <a:prstGeom prst="rect">
            <a:avLst/>
          </a:prstGeom>
          <a:ln>
            <a:headEnd type="none" w="sm" len="sm"/>
            <a:tailEnd type="none" w="sm" len="sm"/>
          </a:ln>
        </p:spPr>
        <p:style>
          <a:lnRef idx="2">
            <a:schemeClr val="accent4">
              <a:shade val="15000"/>
            </a:schemeClr>
          </a:lnRef>
          <a:fillRef idx="1">
            <a:schemeClr val="accent4"/>
          </a:fillRef>
          <a:effectRef idx="0">
            <a:schemeClr val="accent4"/>
          </a:effectRef>
          <a:fontRef idx="minor">
            <a:schemeClr val="lt1"/>
          </a:fontRef>
        </p:style>
        <p:txBody>
          <a:bodyPr wrap="none" anchor="ctr"/>
          <a:lstStyle/>
          <a:p>
            <a:pPr>
              <a:defRPr/>
            </a:pPr>
            <a:r>
              <a:rPr lang="en-US" sz="1800">
                <a:ln w="0"/>
                <a:solidFill>
                  <a:schemeClr val="bg1"/>
                </a:solidFill>
                <a:effectLst>
                  <a:outerShdw blurRad="38100" dist="19050" dir="2700000" algn="tl" rotWithShape="0">
                    <a:schemeClr val="dk1">
                      <a:alpha val="40000"/>
                    </a:schemeClr>
                  </a:outerShdw>
                </a:effectLst>
                <a:latin typeface="Neo Sans Intel" pitchFamily="34" charset="0"/>
              </a:rPr>
              <a:t>WCL</a:t>
            </a:r>
            <a:endParaRPr lang="en-US" sz="1800">
              <a:ln w="0"/>
              <a:solidFill>
                <a:schemeClr val="bg1"/>
              </a:solidFill>
              <a:effectLst>
                <a:outerShdw blurRad="38100" dist="19050" dir="2700000" algn="tl" rotWithShape="0">
                  <a:schemeClr val="dk1">
                    <a:alpha val="40000"/>
                  </a:schemeClr>
                </a:outerShdw>
              </a:effectLst>
            </a:endParaRPr>
          </a:p>
        </p:txBody>
      </p:sp>
      <p:sp>
        <p:nvSpPr>
          <p:cNvPr id="3" name="TextBox 2"/>
          <p:cNvSpPr txBox="1"/>
          <p:nvPr/>
        </p:nvSpPr>
        <p:spPr>
          <a:xfrm>
            <a:off x="3226657" y="1532369"/>
            <a:ext cx="1273175" cy="259238"/>
          </a:xfrm>
          <a:prstGeom prst="rect">
            <a:avLst/>
          </a:prstGeom>
          <a:noFill/>
        </p:spPr>
        <p:txBody>
          <a:bodyPr>
            <a:spAutoFit/>
          </a:bodyPr>
          <a:lstStyle/>
          <a:p>
            <a:pPr algn="r">
              <a:defRPr/>
            </a:pPr>
            <a:r>
              <a:rPr lang="en-US" sz="1200">
                <a:solidFill>
                  <a:schemeClr val="bg1"/>
                </a:solidFill>
              </a:rPr>
              <a:t>THC/LPSS I2C4</a:t>
            </a:r>
          </a:p>
        </p:txBody>
      </p:sp>
      <p:sp>
        <p:nvSpPr>
          <p:cNvPr id="4" name="TextBox 3"/>
          <p:cNvSpPr txBox="1"/>
          <p:nvPr/>
        </p:nvSpPr>
        <p:spPr>
          <a:xfrm>
            <a:off x="3319643" y="1903800"/>
            <a:ext cx="1182688" cy="259238"/>
          </a:xfrm>
          <a:prstGeom prst="rect">
            <a:avLst/>
          </a:prstGeom>
          <a:noFill/>
        </p:spPr>
        <p:txBody>
          <a:bodyPr>
            <a:spAutoFit/>
          </a:bodyPr>
          <a:lstStyle>
            <a:defPPr>
              <a:defRPr lang="en-US"/>
            </a:defPPr>
            <a:lvl1pPr>
              <a:defRPr sz="1600"/>
            </a:lvl1pPr>
          </a:lstStyle>
          <a:p>
            <a:pPr algn="r"/>
            <a:r>
              <a:rPr lang="en-US" sz="1200">
                <a:solidFill>
                  <a:schemeClr val="bg1"/>
                </a:solidFill>
              </a:rPr>
              <a:t>THC0 SPI1</a:t>
            </a:r>
          </a:p>
        </p:txBody>
      </p:sp>
      <p:cxnSp>
        <p:nvCxnSpPr>
          <p:cNvPr id="23557" name="Straight Arrow Connector 4"/>
          <p:cNvCxnSpPr>
            <a:cxnSpLocks noChangeShapeType="1"/>
          </p:cNvCxnSpPr>
          <p:nvPr/>
        </p:nvCxnSpPr>
        <p:spPr bwMode="auto">
          <a:xfrm>
            <a:off x="4427539" y="1663011"/>
            <a:ext cx="1640683" cy="3140"/>
          </a:xfrm>
          <a:prstGeom prst="straightConnector1">
            <a:avLst/>
          </a:prstGeom>
          <a:noFill/>
          <a:ln w="19050" algn="ctr">
            <a:solidFill>
              <a:schemeClr val="tx2"/>
            </a:solidFill>
            <a:prstDash val="solid"/>
            <a:round/>
            <a:headEnd type="triangle" w="med" len="med"/>
            <a:tailEnd type="triangle" w="med" len="med"/>
          </a:ln>
          <a:extLst>
            <a:ext uri="{909E8E84-426E-40DD-AFC4-6F175D3DCCD1}">
              <a14:hiddenFill xmlns:a14="http://schemas.microsoft.com/office/drawing/2010/main">
                <a:noFill/>
              </a14:hiddenFill>
            </a:ext>
          </a:extLst>
        </p:spPr>
      </p:cxnSp>
      <p:sp>
        <p:nvSpPr>
          <p:cNvPr id="22" name="Rectangle 21"/>
          <p:cNvSpPr/>
          <p:nvPr/>
        </p:nvSpPr>
        <p:spPr bwMode="auto">
          <a:xfrm>
            <a:off x="7723191" y="3878349"/>
            <a:ext cx="122236" cy="745539"/>
          </a:xfrm>
          <a:prstGeom prst="rect">
            <a:avLst/>
          </a:prstGeom>
          <a:solidFill>
            <a:srgbClr val="92D050"/>
          </a:solidFill>
          <a:ln w="3175" cap="flat" cmpd="sng" algn="ctr">
            <a:solidFill>
              <a:schemeClr val="tx1"/>
            </a:solidFill>
            <a:prstDash val="solid"/>
            <a:round/>
            <a:headEnd type="none" w="sm" len="sm"/>
            <a:tailEnd type="none" w="sm" len="sm"/>
          </a:ln>
          <a:effectLst/>
        </p:spPr>
        <p:txBody>
          <a:bodyPr wrap="none" anchor="ctr"/>
          <a:lstStyle/>
          <a:p>
            <a:pPr algn="ctr">
              <a:defRPr/>
            </a:pPr>
            <a:endParaRPr lang="en-US" sz="1800" b="1">
              <a:latin typeface="Neo Sans Intel" pitchFamily="34" charset="0"/>
            </a:endParaRPr>
          </a:p>
        </p:txBody>
      </p:sp>
      <p:cxnSp>
        <p:nvCxnSpPr>
          <p:cNvPr id="23567" name="Straight Arrow Connector 4"/>
          <p:cNvCxnSpPr>
            <a:cxnSpLocks noChangeShapeType="1"/>
          </p:cNvCxnSpPr>
          <p:nvPr/>
        </p:nvCxnSpPr>
        <p:spPr bwMode="auto">
          <a:xfrm>
            <a:off x="5212080" y="4296186"/>
            <a:ext cx="2476918" cy="2171"/>
          </a:xfrm>
          <a:prstGeom prst="straightConnector1">
            <a:avLst/>
          </a:prstGeom>
          <a:noFill/>
          <a:ln w="19050" algn="ctr">
            <a:solidFill>
              <a:schemeClr val="tx2"/>
            </a:solidFill>
            <a:round/>
            <a:headEnd type="none" w="med" len="med"/>
            <a:tailEnd type="triangle" w="med" len="med"/>
          </a:ln>
          <a:extLst>
            <a:ext uri="{909E8E84-426E-40DD-AFC4-6F175D3DCCD1}">
              <a14:hiddenFill xmlns:a14="http://schemas.microsoft.com/office/drawing/2010/main">
                <a:noFill/>
              </a14:hiddenFill>
            </a:ext>
          </a:extLst>
        </p:spPr>
      </p:cxnSp>
      <p:sp>
        <p:nvSpPr>
          <p:cNvPr id="27" name="TextBox 26"/>
          <p:cNvSpPr txBox="1"/>
          <p:nvPr/>
        </p:nvSpPr>
        <p:spPr>
          <a:xfrm>
            <a:off x="391632" y="5199640"/>
            <a:ext cx="11167463" cy="868699"/>
          </a:xfrm>
          <a:prstGeom prst="rect">
            <a:avLst/>
          </a:prstGeom>
          <a:noFill/>
        </p:spPr>
        <p:txBody>
          <a:bodyPr wrap="square">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a:defRPr sz="1400">
                <a:solidFill>
                  <a:srgbClr val="C00000"/>
                </a:solidFill>
                <a:latin typeface="Intel Clear Light" panose="020B0404020203020204" pitchFamily="34" charset="0"/>
                <a:ea typeface="Intel Clear Light" panose="020B0404020203020204" pitchFamily="34" charset="0"/>
                <a:cs typeface="Intel Clear Light" panose="020B0404020203020204" pitchFamily="34" charset="0"/>
              </a:defRPr>
            </a:lvl1pPr>
          </a:lstStyle>
          <a:p>
            <a:pPr>
              <a:spcBef>
                <a:spcPts val="0"/>
              </a:spcBef>
            </a:pPr>
            <a:r>
              <a:rPr lang="en-US"/>
              <a:t>Note: </a:t>
            </a:r>
          </a:p>
          <a:p>
            <a:pPr marL="285750" indent="-285750">
              <a:spcBef>
                <a:spcPts val="0"/>
              </a:spcBef>
              <a:buFont typeface="Arial" panose="020B0604020202020204" pitchFamily="34" charset="0"/>
              <a:buChar char="•"/>
            </a:pPr>
            <a:r>
              <a:rPr lang="en-US">
                <a:solidFill>
                  <a:schemeClr val="bg2"/>
                </a:solidFill>
              </a:rPr>
              <a:t>Solid line indicate default support on the board. Dotted lines indicate the need for rework.</a:t>
            </a:r>
          </a:p>
          <a:p>
            <a:pPr marL="285750" lvl="4" indent="-285750">
              <a:spcBef>
                <a:spcPts val="0"/>
              </a:spcBef>
              <a:buFont typeface="Arial" panose="020B0604020202020204" pitchFamily="34" charset="0"/>
              <a:buChar char="•"/>
            </a:pPr>
            <a:r>
              <a:rPr lang="en-US" sz="14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Rework details will be provided in feature enabling documents.</a:t>
            </a:r>
          </a:p>
          <a:p>
            <a:pPr marL="285750" indent="-285750">
              <a:spcBef>
                <a:spcPts val="0"/>
              </a:spcBef>
              <a:buFont typeface="Arial" panose="020B0604020202020204" pitchFamily="34" charset="0"/>
              <a:buChar char="•"/>
            </a:pPr>
            <a:r>
              <a:rPr lang="en-US">
                <a:solidFill>
                  <a:schemeClr val="bg2"/>
                </a:solidFill>
              </a:rPr>
              <a:t>THC I2C is provided as default for touch panel-1 . THC I2C is POR for touchpad</a:t>
            </a:r>
          </a:p>
        </p:txBody>
      </p:sp>
      <p:sp>
        <p:nvSpPr>
          <p:cNvPr id="30" name="TextBox 29"/>
          <p:cNvSpPr txBox="1"/>
          <p:nvPr/>
        </p:nvSpPr>
        <p:spPr>
          <a:xfrm>
            <a:off x="3226657" y="4151373"/>
            <a:ext cx="1273175" cy="259238"/>
          </a:xfrm>
          <a:prstGeom prst="rect">
            <a:avLst/>
          </a:prstGeom>
          <a:noFill/>
          <a:ln>
            <a:noFill/>
          </a:ln>
        </p:spPr>
        <p:txBody>
          <a:bodyPr>
            <a:spAutoFit/>
          </a:bodyPr>
          <a:lstStyle/>
          <a:p>
            <a:pPr algn="r">
              <a:defRPr/>
            </a:pPr>
            <a:r>
              <a:rPr lang="en-US" sz="1200">
                <a:solidFill>
                  <a:schemeClr val="bg1"/>
                </a:solidFill>
              </a:rPr>
              <a:t>LPSS I2C3</a:t>
            </a:r>
          </a:p>
        </p:txBody>
      </p:sp>
      <p:sp>
        <p:nvSpPr>
          <p:cNvPr id="41" name="TextBox 40"/>
          <p:cNvSpPr txBox="1"/>
          <p:nvPr/>
        </p:nvSpPr>
        <p:spPr>
          <a:xfrm>
            <a:off x="3217298" y="2794472"/>
            <a:ext cx="1273175" cy="259238"/>
          </a:xfrm>
          <a:prstGeom prst="rect">
            <a:avLst/>
          </a:prstGeom>
          <a:noFill/>
        </p:spPr>
        <p:txBody>
          <a:bodyPr>
            <a:spAutoFit/>
          </a:bodyPr>
          <a:lstStyle/>
          <a:p>
            <a:pPr algn="r">
              <a:defRPr/>
            </a:pPr>
            <a:r>
              <a:rPr lang="en-US" sz="1200">
                <a:solidFill>
                  <a:schemeClr val="bg1"/>
                </a:solidFill>
              </a:rPr>
              <a:t>THC1 SPI2</a:t>
            </a:r>
          </a:p>
        </p:txBody>
      </p:sp>
      <p:sp>
        <p:nvSpPr>
          <p:cNvPr id="42" name="Rectangle 41"/>
          <p:cNvSpPr/>
          <p:nvPr/>
        </p:nvSpPr>
        <p:spPr bwMode="auto">
          <a:xfrm>
            <a:off x="6081191" y="1446811"/>
            <a:ext cx="122236" cy="745539"/>
          </a:xfrm>
          <a:prstGeom prst="rect">
            <a:avLst/>
          </a:prstGeom>
          <a:solidFill>
            <a:srgbClr val="92D050"/>
          </a:solidFill>
          <a:ln w="3175" cap="flat" cmpd="sng" algn="ctr">
            <a:solidFill>
              <a:schemeClr val="tx1"/>
            </a:solidFill>
            <a:prstDash val="solid"/>
            <a:round/>
            <a:headEnd type="none" w="sm" len="sm"/>
            <a:tailEnd type="none" w="sm" len="sm"/>
          </a:ln>
          <a:effectLst/>
        </p:spPr>
        <p:txBody>
          <a:bodyPr wrap="none" anchor="ctr"/>
          <a:lstStyle/>
          <a:p>
            <a:pPr algn="ctr">
              <a:defRPr/>
            </a:pPr>
            <a:endParaRPr lang="en-US" sz="1800" b="1">
              <a:latin typeface="Neo Sans Intel" pitchFamily="34" charset="0"/>
            </a:endParaRPr>
          </a:p>
        </p:txBody>
      </p:sp>
      <p:sp>
        <p:nvSpPr>
          <p:cNvPr id="43" name="Rectangle 42"/>
          <p:cNvSpPr/>
          <p:nvPr/>
        </p:nvSpPr>
        <p:spPr bwMode="auto">
          <a:xfrm>
            <a:off x="6081191" y="2706192"/>
            <a:ext cx="122236" cy="745539"/>
          </a:xfrm>
          <a:prstGeom prst="rect">
            <a:avLst/>
          </a:prstGeom>
          <a:solidFill>
            <a:srgbClr val="92D050"/>
          </a:solidFill>
          <a:ln w="3175" cap="flat" cmpd="sng" algn="ctr">
            <a:solidFill>
              <a:schemeClr val="tx1"/>
            </a:solidFill>
            <a:prstDash val="solid"/>
            <a:round/>
            <a:headEnd type="none" w="sm" len="sm"/>
            <a:tailEnd type="none" w="sm" len="sm"/>
          </a:ln>
          <a:effectLst/>
        </p:spPr>
        <p:txBody>
          <a:bodyPr wrap="none" anchor="ctr"/>
          <a:lstStyle/>
          <a:p>
            <a:pPr algn="ctr">
              <a:defRPr/>
            </a:pPr>
            <a:endParaRPr lang="en-US" sz="1800" b="1">
              <a:latin typeface="Neo Sans Intel" pitchFamily="34" charset="0"/>
            </a:endParaRPr>
          </a:p>
        </p:txBody>
      </p:sp>
      <p:cxnSp>
        <p:nvCxnSpPr>
          <p:cNvPr id="53" name="Straight Arrow Connector 4"/>
          <p:cNvCxnSpPr>
            <a:cxnSpLocks noChangeShapeType="1"/>
          </p:cNvCxnSpPr>
          <p:nvPr/>
        </p:nvCxnSpPr>
        <p:spPr bwMode="auto">
          <a:xfrm>
            <a:off x="4424671" y="2048319"/>
            <a:ext cx="1656520" cy="0"/>
          </a:xfrm>
          <a:prstGeom prst="straightConnector1">
            <a:avLst/>
          </a:prstGeom>
          <a:noFill/>
          <a:ln w="19050" algn="ctr">
            <a:solidFill>
              <a:schemeClr val="tx2"/>
            </a:solidFill>
            <a:prstDash val="dash"/>
            <a:round/>
            <a:headEnd type="triangle" w="med" len="med"/>
            <a:tailEnd type="triangle" w="med" len="med"/>
          </a:ln>
          <a:extLst>
            <a:ext uri="{909E8E84-426E-40DD-AFC4-6F175D3DCCD1}">
              <a14:hiddenFill xmlns:a14="http://schemas.microsoft.com/office/drawing/2010/main">
                <a:noFill/>
              </a14:hiddenFill>
            </a:ext>
          </a:extLst>
        </p:spPr>
      </p:cxnSp>
      <p:cxnSp>
        <p:nvCxnSpPr>
          <p:cNvPr id="54" name="Straight Arrow Connector 4"/>
          <p:cNvCxnSpPr>
            <a:cxnSpLocks noChangeShapeType="1"/>
          </p:cNvCxnSpPr>
          <p:nvPr/>
        </p:nvCxnSpPr>
        <p:spPr bwMode="auto">
          <a:xfrm>
            <a:off x="4432544" y="2903269"/>
            <a:ext cx="1640683" cy="3140"/>
          </a:xfrm>
          <a:prstGeom prst="straightConnector1">
            <a:avLst/>
          </a:prstGeom>
          <a:noFill/>
          <a:ln w="19050" algn="ctr">
            <a:solidFill>
              <a:schemeClr val="tx2"/>
            </a:solidFill>
            <a:prstDash val="dash"/>
            <a:round/>
            <a:headEnd type="triangle" w="med" len="med"/>
            <a:tailEnd type="triangle" w="med" len="med"/>
          </a:ln>
          <a:extLst>
            <a:ext uri="{909E8E84-426E-40DD-AFC4-6F175D3DCCD1}">
              <a14:hiddenFill xmlns:a14="http://schemas.microsoft.com/office/drawing/2010/main">
                <a:noFill/>
              </a14:hiddenFill>
            </a:ext>
          </a:extLst>
        </p:spPr>
      </p:cxnSp>
      <p:sp>
        <p:nvSpPr>
          <p:cNvPr id="79" name="TextBox 78"/>
          <p:cNvSpPr txBox="1"/>
          <p:nvPr/>
        </p:nvSpPr>
        <p:spPr>
          <a:xfrm>
            <a:off x="3233894" y="3152390"/>
            <a:ext cx="1273175" cy="259238"/>
          </a:xfrm>
          <a:prstGeom prst="rect">
            <a:avLst/>
          </a:prstGeom>
          <a:noFill/>
        </p:spPr>
        <p:txBody>
          <a:bodyPr>
            <a:spAutoFit/>
          </a:bodyPr>
          <a:lstStyle/>
          <a:p>
            <a:pPr algn="r">
              <a:defRPr/>
            </a:pPr>
            <a:r>
              <a:rPr lang="en-US" sz="1200">
                <a:solidFill>
                  <a:schemeClr val="bg1"/>
                </a:solidFill>
              </a:rPr>
              <a:t>THC/LPSS I2C5</a:t>
            </a:r>
          </a:p>
        </p:txBody>
      </p:sp>
      <p:cxnSp>
        <p:nvCxnSpPr>
          <p:cNvPr id="24" name="Straight Arrow Connector 4">
            <a:extLst>
              <a:ext uri="{FF2B5EF4-FFF2-40B4-BE49-F238E27FC236}">
                <a16:creationId xmlns:a16="http://schemas.microsoft.com/office/drawing/2014/main" id="{A970FF3E-A167-46EC-8DEC-9468B689485A}"/>
              </a:ext>
            </a:extLst>
          </p:cNvPr>
          <p:cNvCxnSpPr>
            <a:cxnSpLocks noChangeShapeType="1"/>
          </p:cNvCxnSpPr>
          <p:nvPr/>
        </p:nvCxnSpPr>
        <p:spPr bwMode="auto">
          <a:xfrm>
            <a:off x="5212080" y="3263865"/>
            <a:ext cx="869111" cy="2539"/>
          </a:xfrm>
          <a:prstGeom prst="straightConnector1">
            <a:avLst/>
          </a:prstGeom>
          <a:noFill/>
          <a:ln w="19050" algn="ctr">
            <a:solidFill>
              <a:schemeClr val="tx2"/>
            </a:solidFill>
            <a:prstDash val="dash"/>
            <a:round/>
            <a:headEnd type="none" w="med" len="med"/>
            <a:tailEnd type="triangle" w="med" len="med"/>
          </a:ln>
          <a:extLst>
            <a:ext uri="{909E8E84-426E-40DD-AFC4-6F175D3DCCD1}">
              <a14:hiddenFill xmlns:a14="http://schemas.microsoft.com/office/drawing/2010/main">
                <a:noFill/>
              </a14:hiddenFill>
            </a:ext>
          </a:extLst>
        </p:spPr>
      </p:cxnSp>
      <p:sp>
        <p:nvSpPr>
          <p:cNvPr id="23" name="Title 1">
            <a:extLst>
              <a:ext uri="{FF2B5EF4-FFF2-40B4-BE49-F238E27FC236}">
                <a16:creationId xmlns:a16="http://schemas.microsoft.com/office/drawing/2014/main" id="{D5823928-C77D-40F4-8220-DFEDAFFCA7A6}"/>
              </a:ext>
            </a:extLst>
          </p:cNvPr>
          <p:cNvSpPr txBox="1">
            <a:spLocks/>
          </p:cNvSpPr>
          <p:nvPr/>
        </p:nvSpPr>
        <p:spPr>
          <a:xfrm>
            <a:off x="391632" y="107863"/>
            <a:ext cx="11228868" cy="873744"/>
          </a:xfrm>
          <a:prstGeom prst="rect">
            <a:avLst/>
          </a:prstGeom>
        </p:spPr>
        <p:txBody>
          <a:bodyPr anchor="ctr">
            <a:normAutofit fontScale="900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sz="4000" b="1"/>
              <a:t>Block Diagram – WCL RVP Touch Panel &amp; Touch Pad </a:t>
            </a:r>
          </a:p>
        </p:txBody>
      </p:sp>
      <p:sp>
        <p:nvSpPr>
          <p:cNvPr id="25" name="TextBox 24">
            <a:extLst>
              <a:ext uri="{FF2B5EF4-FFF2-40B4-BE49-F238E27FC236}">
                <a16:creationId xmlns:a16="http://schemas.microsoft.com/office/drawing/2014/main" id="{28730CE5-AE8B-4C9A-A0BB-F8057F92303A}"/>
              </a:ext>
            </a:extLst>
          </p:cNvPr>
          <p:cNvSpPr txBox="1"/>
          <p:nvPr/>
        </p:nvSpPr>
        <p:spPr>
          <a:xfrm>
            <a:off x="6216396" y="1697612"/>
            <a:ext cx="3343529" cy="290016"/>
          </a:xfrm>
          <a:prstGeom prst="rect">
            <a:avLst/>
          </a:prstGeom>
          <a:noFill/>
        </p:spPr>
        <p:txBody>
          <a:bodyPr wrap="square" lIns="121920" tIns="60960" rIns="121920" bIns="60960" anchor="t">
            <a:spAutoFit/>
          </a:bodyPr>
          <a:lstStyle/>
          <a:p>
            <a:pPr>
              <a:spcBef>
                <a:spcPts val="600"/>
              </a:spcBef>
              <a:defRPr/>
            </a:pPr>
            <a:r>
              <a:rPr lang="en-US" sz="12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sym typeface="Helvetica"/>
              </a:rPr>
              <a:t>Touch Panel-1 Connector (Default)</a:t>
            </a:r>
            <a:endParaRPr lang="en-US" sz="1200"/>
          </a:p>
        </p:txBody>
      </p:sp>
      <p:sp>
        <p:nvSpPr>
          <p:cNvPr id="29" name="TextBox 28">
            <a:extLst>
              <a:ext uri="{FF2B5EF4-FFF2-40B4-BE49-F238E27FC236}">
                <a16:creationId xmlns:a16="http://schemas.microsoft.com/office/drawing/2014/main" id="{2AB5F5D6-6B2C-4E34-A3DC-27DA139A06EA}"/>
              </a:ext>
            </a:extLst>
          </p:cNvPr>
          <p:cNvSpPr txBox="1"/>
          <p:nvPr/>
        </p:nvSpPr>
        <p:spPr>
          <a:xfrm>
            <a:off x="6208432" y="2924188"/>
            <a:ext cx="3343529" cy="290016"/>
          </a:xfrm>
          <a:prstGeom prst="rect">
            <a:avLst/>
          </a:prstGeom>
          <a:noFill/>
        </p:spPr>
        <p:txBody>
          <a:bodyPr wrap="square" lIns="121920" tIns="60960" rIns="121920" bIns="60960" anchor="t">
            <a:spAutoFit/>
          </a:bodyPr>
          <a:lstStyle/>
          <a:p>
            <a:pPr>
              <a:spcBef>
                <a:spcPts val="600"/>
              </a:spcBef>
              <a:defRPr/>
            </a:pPr>
            <a:r>
              <a:rPr lang="en-US" sz="12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sym typeface="Helvetica"/>
              </a:rPr>
              <a:t>Touch Panel-2 Connector </a:t>
            </a:r>
          </a:p>
        </p:txBody>
      </p:sp>
      <p:sp>
        <p:nvSpPr>
          <p:cNvPr id="31" name="TextBox 30">
            <a:extLst>
              <a:ext uri="{FF2B5EF4-FFF2-40B4-BE49-F238E27FC236}">
                <a16:creationId xmlns:a16="http://schemas.microsoft.com/office/drawing/2014/main" id="{6933B715-C008-45FA-88AB-38CAC792FC86}"/>
              </a:ext>
            </a:extLst>
          </p:cNvPr>
          <p:cNvSpPr txBox="1"/>
          <p:nvPr/>
        </p:nvSpPr>
        <p:spPr>
          <a:xfrm>
            <a:off x="7888160" y="4141329"/>
            <a:ext cx="3343529" cy="290016"/>
          </a:xfrm>
          <a:prstGeom prst="rect">
            <a:avLst/>
          </a:prstGeom>
          <a:noFill/>
        </p:spPr>
        <p:txBody>
          <a:bodyPr wrap="square" lIns="121920" tIns="60960" rIns="121920" bIns="60960" anchor="t">
            <a:spAutoFit/>
          </a:bodyPr>
          <a:lstStyle/>
          <a:p>
            <a:pPr>
              <a:spcBef>
                <a:spcPts val="600"/>
              </a:spcBef>
              <a:defRPr/>
            </a:pPr>
            <a:r>
              <a:rPr lang="en-US" sz="12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sym typeface="Helvetica"/>
              </a:rPr>
              <a:t>Touch Pad Connector</a:t>
            </a:r>
            <a:endParaRPr lang="en-US" sz="1200"/>
          </a:p>
        </p:txBody>
      </p:sp>
      <p:cxnSp>
        <p:nvCxnSpPr>
          <p:cNvPr id="6" name="Straight Arrow Connector 4">
            <a:extLst>
              <a:ext uri="{FF2B5EF4-FFF2-40B4-BE49-F238E27FC236}">
                <a16:creationId xmlns:a16="http://schemas.microsoft.com/office/drawing/2014/main" id="{DB099479-0596-8AA3-DADD-BA38A5AA95C6}"/>
              </a:ext>
            </a:extLst>
          </p:cNvPr>
          <p:cNvCxnSpPr>
            <a:cxnSpLocks noChangeShapeType="1"/>
          </p:cNvCxnSpPr>
          <p:nvPr/>
        </p:nvCxnSpPr>
        <p:spPr bwMode="auto">
          <a:xfrm>
            <a:off x="4424671" y="3263865"/>
            <a:ext cx="808810" cy="4341"/>
          </a:xfrm>
          <a:prstGeom prst="straightConnector1">
            <a:avLst/>
          </a:prstGeom>
          <a:noFill/>
          <a:ln w="19050" algn="ctr">
            <a:solidFill>
              <a:schemeClr val="tx2"/>
            </a:solidFill>
            <a:round/>
            <a:headEnd type="none" w="med" len="med"/>
            <a:tailEnd type="triangle" w="med" len="med"/>
          </a:ln>
          <a:extLst>
            <a:ext uri="{909E8E84-426E-40DD-AFC4-6F175D3DCCD1}">
              <a14:hiddenFill xmlns:a14="http://schemas.microsoft.com/office/drawing/2010/main">
                <a:noFill/>
              </a14:hiddenFill>
            </a:ext>
          </a:extLst>
        </p:spPr>
      </p:cxnSp>
      <p:cxnSp>
        <p:nvCxnSpPr>
          <p:cNvPr id="11" name="Straight Connector 10">
            <a:extLst>
              <a:ext uri="{FF2B5EF4-FFF2-40B4-BE49-F238E27FC236}">
                <a16:creationId xmlns:a16="http://schemas.microsoft.com/office/drawing/2014/main" id="{06CD5474-DBE5-5E91-466D-D33F3271A950}"/>
              </a:ext>
            </a:extLst>
          </p:cNvPr>
          <p:cNvCxnSpPr/>
          <p:nvPr/>
        </p:nvCxnSpPr>
        <p:spPr>
          <a:xfrm>
            <a:off x="5212080" y="3263865"/>
            <a:ext cx="0" cy="1034492"/>
          </a:xfrm>
          <a:prstGeom prst="line">
            <a:avLst/>
          </a:prstGeom>
          <a:noFill/>
          <a:ln w="19050" algn="ctr">
            <a:solidFill>
              <a:schemeClr val="tx2"/>
            </a:solidFill>
            <a:round/>
            <a:headEnd type="none" w="med" len="med"/>
            <a:tailEnd type="triangle" w="med" len="med"/>
          </a:ln>
          <a:extLst>
            <a:ext uri="{909E8E84-426E-40DD-AFC4-6F175D3DCCD1}">
              <a14:hiddenFill xmlns:a14="http://schemas.microsoft.com/office/drawing/2010/main">
                <a:noFill/>
              </a14:hiddenFill>
            </a:ext>
          </a:extLst>
        </p:spPr>
      </p:cxnSp>
      <p:cxnSp>
        <p:nvCxnSpPr>
          <p:cNvPr id="17" name="Straight Arrow Connector 4">
            <a:extLst>
              <a:ext uri="{FF2B5EF4-FFF2-40B4-BE49-F238E27FC236}">
                <a16:creationId xmlns:a16="http://schemas.microsoft.com/office/drawing/2014/main" id="{FFC84566-F9EC-73CE-2CD3-CD62C1575848}"/>
              </a:ext>
            </a:extLst>
          </p:cNvPr>
          <p:cNvCxnSpPr>
            <a:cxnSpLocks noChangeShapeType="1"/>
          </p:cNvCxnSpPr>
          <p:nvPr/>
        </p:nvCxnSpPr>
        <p:spPr bwMode="auto">
          <a:xfrm>
            <a:off x="4424671" y="4296186"/>
            <a:ext cx="787409" cy="0"/>
          </a:xfrm>
          <a:prstGeom prst="straightConnector1">
            <a:avLst/>
          </a:prstGeom>
          <a:noFill/>
          <a:ln w="19050" algn="ctr">
            <a:solidFill>
              <a:schemeClr val="tx2"/>
            </a:solidFill>
            <a:prstDash val="dash"/>
            <a:round/>
            <a:headEnd type="none" w="med" len="med"/>
            <a:tailEnd type="triangle" w="med" len="med"/>
          </a:ln>
          <a:extLst>
            <a:ext uri="{909E8E84-426E-40DD-AFC4-6F175D3DCCD1}">
              <a14:hiddenFill xmlns:a14="http://schemas.microsoft.com/office/drawing/2010/main">
                <a:noFill/>
              </a14:hiddenFill>
            </a:ext>
          </a:extLst>
        </p:spPr>
      </p:cxnSp>
      <p:pic>
        <p:nvPicPr>
          <p:cNvPr id="5" name="Picture 4">
            <a:extLst>
              <a:ext uri="{FF2B5EF4-FFF2-40B4-BE49-F238E27FC236}">
                <a16:creationId xmlns:a16="http://schemas.microsoft.com/office/drawing/2014/main" id="{C09B1B89-CAB5-FCBC-5AB1-3E828E007E89}"/>
              </a:ext>
            </a:extLst>
          </p:cNvPr>
          <p:cNvPicPr>
            <a:picLocks noChangeAspect="1"/>
          </p:cNvPicPr>
          <p:nvPr/>
        </p:nvPicPr>
        <p:blipFill>
          <a:blip r:embed="rId2"/>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965588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87639"/>
            <a:ext cx="10972800" cy="1143000"/>
          </a:xfrm>
        </p:spPr>
        <p:txBody>
          <a:bodyPr/>
          <a:lstStyle/>
          <a:p>
            <a:pPr algn="r"/>
            <a:r>
              <a:rPr lang="en-US" sz="4500" b="1">
                <a:solidFill>
                  <a:schemeClr val="accent4">
                    <a:lumMod val="75000"/>
                  </a:schemeClr>
                </a:solidFill>
              </a:rPr>
              <a:t>LPSS &amp; LSIO</a:t>
            </a:r>
          </a:p>
        </p:txBody>
      </p:sp>
      <p:sp>
        <p:nvSpPr>
          <p:cNvPr id="4" name="TextBox 3">
            <a:extLst>
              <a:ext uri="{FF2B5EF4-FFF2-40B4-BE49-F238E27FC236}">
                <a16:creationId xmlns:a16="http://schemas.microsoft.com/office/drawing/2014/main" id="{29D38E59-A157-0811-5F45-DB3B75DB3BE2}"/>
              </a:ext>
            </a:extLst>
          </p:cNvPr>
          <p:cNvSpPr txBox="1"/>
          <p:nvPr/>
        </p:nvSpPr>
        <p:spPr>
          <a:xfrm>
            <a:off x="8121445" y="5971452"/>
            <a:ext cx="3605735"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a:solidFill>
                  <a:schemeClr val="tx2"/>
                </a:solidFill>
              </a:rPr>
              <a:t>K S, Vachana</a:t>
            </a:r>
          </a:p>
        </p:txBody>
      </p:sp>
      <p:pic>
        <p:nvPicPr>
          <p:cNvPr id="3" name="Picture 2">
            <a:extLst>
              <a:ext uri="{FF2B5EF4-FFF2-40B4-BE49-F238E27FC236}">
                <a16:creationId xmlns:a16="http://schemas.microsoft.com/office/drawing/2014/main" id="{F25C39DB-2727-ED7C-C66E-58DA61CC5E18}"/>
              </a:ext>
            </a:extLst>
          </p:cNvPr>
          <p:cNvPicPr>
            <a:picLocks noChangeAspect="1"/>
          </p:cNvPicPr>
          <p:nvPr/>
        </p:nvPicPr>
        <p:blipFill>
          <a:blip r:embed="rId2"/>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15801654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F410D6-F7B1-4FCF-8730-D2BD3BAFABE0}"/>
              </a:ext>
            </a:extLst>
          </p:cNvPr>
          <p:cNvSpPr txBox="1">
            <a:spLocks/>
          </p:cNvSpPr>
          <p:nvPr/>
        </p:nvSpPr>
        <p:spPr>
          <a:xfrm>
            <a:off x="359735" y="0"/>
            <a:ext cx="11228868" cy="5513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3200"/>
              <a:t>WCL RVP : LPSS I2C Block Diagram</a:t>
            </a:r>
          </a:p>
        </p:txBody>
      </p:sp>
      <p:pic>
        <p:nvPicPr>
          <p:cNvPr id="2" name="Picture 1">
            <a:extLst>
              <a:ext uri="{FF2B5EF4-FFF2-40B4-BE49-F238E27FC236}">
                <a16:creationId xmlns:a16="http://schemas.microsoft.com/office/drawing/2014/main" id="{E3A47509-5256-559F-582A-64B61627723C}"/>
              </a:ext>
            </a:extLst>
          </p:cNvPr>
          <p:cNvPicPr>
            <a:picLocks noChangeAspect="1"/>
          </p:cNvPicPr>
          <p:nvPr/>
        </p:nvPicPr>
        <p:blipFill>
          <a:blip r:embed="rId3"/>
          <a:stretch>
            <a:fillRect/>
          </a:stretch>
        </p:blipFill>
        <p:spPr>
          <a:xfrm>
            <a:off x="3235003" y="6409189"/>
            <a:ext cx="930867" cy="448811"/>
          </a:xfrm>
          <a:prstGeom prst="rect">
            <a:avLst/>
          </a:prstGeom>
        </p:spPr>
      </p:pic>
      <p:pic>
        <p:nvPicPr>
          <p:cNvPr id="3" name="Picture 2">
            <a:extLst>
              <a:ext uri="{FF2B5EF4-FFF2-40B4-BE49-F238E27FC236}">
                <a16:creationId xmlns:a16="http://schemas.microsoft.com/office/drawing/2014/main" id="{497BF4DE-31A3-AE84-6B2F-6143BC948E03}"/>
              </a:ext>
            </a:extLst>
          </p:cNvPr>
          <p:cNvPicPr>
            <a:picLocks noChangeAspect="1"/>
          </p:cNvPicPr>
          <p:nvPr/>
        </p:nvPicPr>
        <p:blipFill>
          <a:blip r:embed="rId4"/>
          <a:stretch>
            <a:fillRect/>
          </a:stretch>
        </p:blipFill>
        <p:spPr>
          <a:xfrm>
            <a:off x="4304346" y="537307"/>
            <a:ext cx="5898616" cy="6320693"/>
          </a:xfrm>
          <a:prstGeom prst="rect">
            <a:avLst/>
          </a:prstGeom>
        </p:spPr>
      </p:pic>
    </p:spTree>
    <p:extLst>
      <p:ext uri="{BB962C8B-B14F-4D97-AF65-F5344CB8AC3E}">
        <p14:creationId xmlns:p14="http://schemas.microsoft.com/office/powerpoint/2010/main" val="297800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a:extLst>
              <a:ext uri="{FF2B5EF4-FFF2-40B4-BE49-F238E27FC236}">
                <a16:creationId xmlns:a16="http://schemas.microsoft.com/office/drawing/2014/main" id="{F03A16B8-094E-4B6B-9E79-B1642935B83B}"/>
              </a:ext>
            </a:extLst>
          </p:cNvPr>
          <p:cNvGraphicFramePr>
            <a:graphicFrameLocks noGrp="1"/>
          </p:cNvGraphicFramePr>
          <p:nvPr>
            <p:extLst>
              <p:ext uri="{D42A27DB-BD31-4B8C-83A1-F6EECF244321}">
                <p14:modId xmlns:p14="http://schemas.microsoft.com/office/powerpoint/2010/main" val="2590612977"/>
              </p:ext>
            </p:extLst>
          </p:nvPr>
        </p:nvGraphicFramePr>
        <p:xfrm>
          <a:off x="2439703" y="1161272"/>
          <a:ext cx="6245106" cy="4535455"/>
        </p:xfrm>
        <a:graphic>
          <a:graphicData uri="http://schemas.openxmlformats.org/drawingml/2006/table">
            <a:tbl>
              <a:tblPr>
                <a:tableStyleId>{5940675A-B579-460E-94D1-54222C63F5DA}</a:tableStyleId>
              </a:tblPr>
              <a:tblGrid>
                <a:gridCol w="1288155">
                  <a:extLst>
                    <a:ext uri="{9D8B030D-6E8A-4147-A177-3AD203B41FA5}">
                      <a16:colId xmlns:a16="http://schemas.microsoft.com/office/drawing/2014/main" val="1788303504"/>
                    </a:ext>
                  </a:extLst>
                </a:gridCol>
                <a:gridCol w="2296313">
                  <a:extLst>
                    <a:ext uri="{9D8B030D-6E8A-4147-A177-3AD203B41FA5}">
                      <a16:colId xmlns:a16="http://schemas.microsoft.com/office/drawing/2014/main" val="2930864531"/>
                    </a:ext>
                  </a:extLst>
                </a:gridCol>
                <a:gridCol w="2660638">
                  <a:extLst>
                    <a:ext uri="{9D8B030D-6E8A-4147-A177-3AD203B41FA5}">
                      <a16:colId xmlns:a16="http://schemas.microsoft.com/office/drawing/2014/main" val="1177075792"/>
                    </a:ext>
                  </a:extLst>
                </a:gridCol>
              </a:tblGrid>
              <a:tr h="443101">
                <a:tc>
                  <a:txBody>
                    <a:bodyPr/>
                    <a:lstStyle/>
                    <a:p>
                      <a:pPr algn="ctr" fontAlgn="ctr"/>
                      <a:r>
                        <a:rPr lang="en-US" sz="1400" u="none" strike="noStrike">
                          <a:solidFill>
                            <a:schemeClr val="bg1"/>
                          </a:solidFill>
                          <a:effectLst/>
                          <a:latin typeface="+mn-lt"/>
                        </a:rPr>
                        <a:t>INTERFACE</a:t>
                      </a:r>
                      <a:endParaRPr lang="en-US" sz="1400" b="1" i="0" u="none" strike="noStrike">
                        <a:solidFill>
                          <a:schemeClr val="bg1"/>
                        </a:solidFill>
                        <a:effectLst/>
                        <a:latin typeface="+mn-lt"/>
                      </a:endParaRPr>
                    </a:p>
                  </a:txBody>
                  <a:tcPr marL="7550" marR="7550" marT="7550" marB="0" anchor="ctr">
                    <a:solidFill>
                      <a:schemeClr val="tx2"/>
                    </a:solidFill>
                  </a:tcPr>
                </a:tc>
                <a:tc>
                  <a:txBody>
                    <a:bodyPr/>
                    <a:lstStyle/>
                    <a:p>
                      <a:pPr algn="ctr" fontAlgn="ctr"/>
                      <a:r>
                        <a:rPr lang="en-US" sz="1400" b="0" i="0" u="none" strike="noStrike" cap="none" spc="0" baseline="0">
                          <a:solidFill>
                            <a:schemeClr val="bg1"/>
                          </a:solidFill>
                          <a:effectLst/>
                          <a:uFillTx/>
                          <a:latin typeface="+mn-lt"/>
                          <a:ea typeface="+mn-ea"/>
                          <a:cs typeface="+mn-cs"/>
                          <a:sym typeface="Intel Clear"/>
                        </a:rPr>
                        <a:t>Devices in LP5x T3 RVP</a:t>
                      </a:r>
                    </a:p>
                  </a:txBody>
                  <a:tcPr marL="7550" marR="7550" marT="7550" marB="0" anchor="ctr">
                    <a:solidFill>
                      <a:schemeClr val="tx2"/>
                    </a:solidFill>
                  </a:tcPr>
                </a:tc>
                <a:tc>
                  <a:txBody>
                    <a:bodyPr/>
                    <a:lstStyle/>
                    <a:p>
                      <a:pPr algn="ctr" fontAlgn="ctr"/>
                      <a:r>
                        <a:rPr lang="en-US" sz="1400" b="0" i="0" u="none" strike="noStrike" cap="none" spc="0" baseline="0">
                          <a:solidFill>
                            <a:schemeClr val="bg1"/>
                          </a:solidFill>
                          <a:effectLst/>
                          <a:uFillTx/>
                          <a:latin typeface="+mn-lt"/>
                          <a:ea typeface="+mn-ea"/>
                          <a:cs typeface="+mn-cs"/>
                          <a:sym typeface="Intel Clear"/>
                        </a:rPr>
                        <a:t>Devices in DDR5 SODIMM RVP</a:t>
                      </a:r>
                    </a:p>
                  </a:txBody>
                  <a:tcPr marL="7550" marR="7550" marT="7550" marB="0" anchor="ctr">
                    <a:solidFill>
                      <a:schemeClr val="tx2"/>
                    </a:solidFill>
                  </a:tcPr>
                </a:tc>
                <a:extLst>
                  <a:ext uri="{0D108BD9-81ED-4DB2-BD59-A6C34878D82A}">
                    <a16:rowId xmlns:a16="http://schemas.microsoft.com/office/drawing/2014/main" val="1878296260"/>
                  </a:ext>
                </a:extLst>
              </a:tr>
              <a:tr h="327957">
                <a:tc rowSpan="4">
                  <a:txBody>
                    <a:bodyPr/>
                    <a:lstStyle/>
                    <a:p>
                      <a:pPr algn="l" fontAlgn="ctr"/>
                      <a:r>
                        <a:rPr lang="en-US" sz="1100" b="1" u="none" strike="noStrike">
                          <a:solidFill>
                            <a:schemeClr val="bg2"/>
                          </a:solidFill>
                          <a:effectLst/>
                          <a:latin typeface="+mn-lt"/>
                        </a:rPr>
                        <a:t>LPSS I2C0/I3C0</a:t>
                      </a:r>
                      <a:endParaRPr lang="en-US" sz="1100" b="1" i="0" u="none" strike="noStrike">
                        <a:solidFill>
                          <a:schemeClr val="bg2"/>
                        </a:solidFill>
                        <a:effectLst/>
                        <a:latin typeface="+mn-lt"/>
                      </a:endParaRPr>
                    </a:p>
                  </a:txBody>
                  <a:tcPr marL="7550" marR="7550" marT="7550" marB="0" anchor="ctr"/>
                </a:tc>
                <a:tc>
                  <a:txBody>
                    <a:bodyPr/>
                    <a:lstStyle/>
                    <a:p>
                      <a:pPr algn="ctr" fontAlgn="ctr"/>
                      <a:r>
                        <a:rPr lang="en-US" sz="1100" b="0" i="0" u="none" strike="noStrike">
                          <a:solidFill>
                            <a:srgbClr val="000000"/>
                          </a:solidFill>
                          <a:effectLst/>
                          <a:latin typeface="+mn-lt"/>
                        </a:rPr>
                        <a:t>1x4 HDR (as I3C0)</a:t>
                      </a:r>
                    </a:p>
                  </a:txBody>
                  <a:tcPr marL="7550" marR="7550" marT="7550" marB="0" anchor="ct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mn-lt"/>
                        </a:rPr>
                        <a:t>1x4 HDR (as I3C0)</a:t>
                      </a:r>
                    </a:p>
                  </a:txBody>
                  <a:tcPr marL="7550" marR="7550" marT="7550" marB="0" anchor="ctr"/>
                </a:tc>
                <a:extLst>
                  <a:ext uri="{0D108BD9-81ED-4DB2-BD59-A6C34878D82A}">
                    <a16:rowId xmlns:a16="http://schemas.microsoft.com/office/drawing/2014/main" val="1950500066"/>
                  </a:ext>
                </a:extLst>
              </a:tr>
              <a:tr h="235499">
                <a:tc vMerge="1">
                  <a:txBody>
                    <a:bodyPr/>
                    <a:lstStyle/>
                    <a:p>
                      <a:endParaRPr lang="en-US"/>
                    </a:p>
                  </a:txBody>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100" b="0" i="0" u="none" strike="noStrike">
                          <a:solidFill>
                            <a:srgbClr val="FF0000"/>
                          </a:solidFill>
                          <a:effectLst/>
                          <a:latin typeface="+mn-lt"/>
                        </a:rPr>
                        <a:t>Memory SPD </a:t>
                      </a:r>
                      <a:r>
                        <a:rPr lang="en-US" sz="1100" u="none" strike="noStrike">
                          <a:solidFill>
                            <a:srgbClr val="FF0000"/>
                          </a:solidFill>
                          <a:effectLst/>
                          <a:latin typeface="+mn-lt"/>
                        </a:rPr>
                        <a:t>(as I2C0)</a:t>
                      </a:r>
                      <a:endParaRPr lang="en-US" sz="1100" b="0" i="0" u="none" strike="noStrike">
                        <a:solidFill>
                          <a:srgbClr val="FF0000"/>
                        </a:solidFill>
                        <a:effectLst/>
                        <a:latin typeface="+mn-lt"/>
                      </a:endParaRPr>
                    </a:p>
                  </a:txBody>
                  <a:tcPr marL="7550" marR="7550" marT="7550" marB="0" anchor="ctr"/>
                </a:tc>
                <a:tc>
                  <a:txBody>
                    <a:bodyPr/>
                    <a:lstStyle/>
                    <a:p>
                      <a:pPr algn="ctr" fontAlgn="ctr"/>
                      <a:r>
                        <a:rPr lang="en-US" sz="1100" b="0" i="0" u="none" strike="noStrike">
                          <a:solidFill>
                            <a:srgbClr val="FF0000"/>
                          </a:solidFill>
                          <a:effectLst/>
                          <a:latin typeface="+mn-lt"/>
                        </a:rPr>
                        <a:t>Memory SPD </a:t>
                      </a:r>
                      <a:r>
                        <a:rPr lang="en-US" sz="1100" u="none" strike="noStrike">
                          <a:solidFill>
                            <a:srgbClr val="FF0000"/>
                          </a:solidFill>
                          <a:effectLst/>
                          <a:latin typeface="+mn-lt"/>
                        </a:rPr>
                        <a:t>(as I2C0)</a:t>
                      </a:r>
                      <a:endParaRPr lang="en-US" sz="1100" b="0" i="0" u="none" strike="noStrike">
                        <a:solidFill>
                          <a:srgbClr val="FF0000"/>
                        </a:solidFill>
                        <a:effectLst/>
                        <a:latin typeface="+mn-lt"/>
                      </a:endParaRPr>
                    </a:p>
                  </a:txBody>
                  <a:tcPr marL="7550" marR="7550" marT="7550" marB="0" anchor="ctr"/>
                </a:tc>
                <a:extLst>
                  <a:ext uri="{0D108BD9-81ED-4DB2-BD59-A6C34878D82A}">
                    <a16:rowId xmlns:a16="http://schemas.microsoft.com/office/drawing/2014/main" val="3128371336"/>
                  </a:ext>
                </a:extLst>
              </a:tr>
              <a:tr h="317751">
                <a:tc vMerge="1">
                  <a:txBody>
                    <a:bodyPr/>
                    <a:lstStyle/>
                    <a:p>
                      <a:endParaRPr lang="en-US"/>
                    </a:p>
                  </a:txBody>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100" b="0" i="0" u="none" strike="noStrike">
                          <a:solidFill>
                            <a:srgbClr val="FF0000"/>
                          </a:solidFill>
                          <a:effectLst/>
                          <a:latin typeface="+mn-lt"/>
                        </a:rPr>
                        <a:t> </a:t>
                      </a:r>
                      <a:r>
                        <a:rPr lang="en-US" sz="1100" u="none" strike="noStrike">
                          <a:effectLst/>
                          <a:latin typeface="+mn-lt"/>
                        </a:rPr>
                        <a:t> </a:t>
                      </a:r>
                      <a:r>
                        <a:rPr lang="en-US" sz="1100" u="none" strike="noStrike">
                          <a:solidFill>
                            <a:srgbClr val="FF0000"/>
                          </a:solidFill>
                          <a:effectLst/>
                          <a:latin typeface="+mn-lt"/>
                        </a:rPr>
                        <a:t>MECC AIC (as I3C0)</a:t>
                      </a:r>
                    </a:p>
                  </a:txBody>
                  <a:tcPr marL="7550" marR="7550" marT="7550" marB="0" anchor="ctr"/>
                </a:tc>
                <a:tc>
                  <a:txBody>
                    <a:bodyPr/>
                    <a:lstStyle/>
                    <a:p>
                      <a:pPr algn="ctr" fontAlgn="ctr"/>
                      <a:r>
                        <a:rPr lang="en-US" sz="1100" u="none" strike="noStrike">
                          <a:solidFill>
                            <a:srgbClr val="FF0000"/>
                          </a:solidFill>
                          <a:effectLst/>
                          <a:latin typeface="+mn-lt"/>
                        </a:rPr>
                        <a:t>-</a:t>
                      </a:r>
                    </a:p>
                  </a:txBody>
                  <a:tcPr marL="7550" marR="7550" marT="7550" marB="0" anchor="ctr"/>
                </a:tc>
                <a:extLst>
                  <a:ext uri="{0D108BD9-81ED-4DB2-BD59-A6C34878D82A}">
                    <a16:rowId xmlns:a16="http://schemas.microsoft.com/office/drawing/2014/main" val="4172414327"/>
                  </a:ext>
                </a:extLst>
              </a:tr>
              <a:tr h="289576">
                <a:tc vMerge="1">
                  <a:txBody>
                    <a:bodyPr/>
                    <a:lstStyle/>
                    <a:p>
                      <a:pPr algn="l" fontAlgn="ctr"/>
                      <a:endParaRPr lang="en-US" sz="1200" b="1" i="0" u="none" strike="noStrike">
                        <a:solidFill>
                          <a:schemeClr val="bg2"/>
                        </a:solidFill>
                        <a:effectLst/>
                        <a:latin typeface="+mn-lt"/>
                      </a:endParaRPr>
                    </a:p>
                  </a:txBody>
                  <a:tcPr marL="7550" marR="7550" marT="7550" marB="0" anchor="ct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100" u="none" strike="noStrike">
                          <a:solidFill>
                            <a:srgbClr val="FF0000"/>
                          </a:solidFill>
                          <a:effectLst/>
                          <a:latin typeface="+mn-lt"/>
                        </a:rPr>
                        <a:t>TTK3 for chrome rework as I2C0 </a:t>
                      </a:r>
                    </a:p>
                  </a:txBody>
                  <a:tcPr marL="7550" marR="7550" marT="7550" marB="0" anchor="ctr"/>
                </a:tc>
                <a:tc>
                  <a:txBody>
                    <a:bodyPr/>
                    <a:lstStyle/>
                    <a:p>
                      <a:pPr algn="ctr" fontAlgn="ctr"/>
                      <a:r>
                        <a:rPr lang="en-US" sz="1100" b="0" i="0" u="none" strike="noStrike">
                          <a:solidFill>
                            <a:srgbClr val="FF0000"/>
                          </a:solidFill>
                          <a:effectLst/>
                          <a:latin typeface="+mn-lt"/>
                        </a:rPr>
                        <a:t>TTK3 for chrome as I2C0 </a:t>
                      </a:r>
                    </a:p>
                  </a:txBody>
                  <a:tcPr marL="7550" marR="7550" marT="7550" marB="0" anchor="ctr"/>
                </a:tc>
                <a:extLst>
                  <a:ext uri="{0D108BD9-81ED-4DB2-BD59-A6C34878D82A}">
                    <a16:rowId xmlns:a16="http://schemas.microsoft.com/office/drawing/2014/main" val="1547764013"/>
                  </a:ext>
                </a:extLst>
              </a:tr>
              <a:tr h="199292">
                <a:tc rowSpan="3">
                  <a:txBody>
                    <a:bodyPr/>
                    <a:lstStyle/>
                    <a:p>
                      <a:pPr algn="l" fontAlgn="ctr"/>
                      <a:r>
                        <a:rPr lang="en-US" sz="1100" b="1" u="none" strike="noStrike">
                          <a:solidFill>
                            <a:schemeClr val="bg2"/>
                          </a:solidFill>
                          <a:effectLst/>
                          <a:latin typeface="+mn-lt"/>
                        </a:rPr>
                        <a:t>LPSS I2C1/I3C1</a:t>
                      </a:r>
                      <a:endParaRPr lang="en-US" sz="1100" b="1" i="0" u="none" strike="noStrike">
                        <a:solidFill>
                          <a:schemeClr val="bg2"/>
                        </a:solidFill>
                        <a:effectLst/>
                        <a:latin typeface="+mn-lt"/>
                      </a:endParaRPr>
                    </a:p>
                  </a:txBody>
                  <a:tcPr marL="7550" marR="7550" marT="7550" marB="0" anchor="ctr"/>
                </a:tc>
                <a:tc>
                  <a:txBody>
                    <a:bodyPr/>
                    <a:lstStyle/>
                    <a:p>
                      <a:pPr algn="ctr"/>
                      <a:r>
                        <a:rPr lang="en-US" sz="1100" b="0" i="0" u="none" strike="noStrike">
                          <a:solidFill>
                            <a:srgbClr val="000000"/>
                          </a:solidFill>
                          <a:effectLst/>
                          <a:latin typeface="+mn-lt"/>
                        </a:rPr>
                        <a:t>SV HDR</a:t>
                      </a:r>
                      <a:endParaRPr lang="en-US" sz="1100"/>
                    </a:p>
                  </a:txBody>
                  <a:tcPr marL="7550" marR="7550" marT="7550" marB="0" anchor="ctr"/>
                </a:tc>
                <a:tc>
                  <a:txBody>
                    <a:bodyPr/>
                    <a:lstStyle/>
                    <a:p>
                      <a:pPr algn="ctr"/>
                      <a:r>
                        <a:rPr lang="en-US" sz="1100" b="0" i="0" u="none" strike="noStrike">
                          <a:solidFill>
                            <a:srgbClr val="000000"/>
                          </a:solidFill>
                          <a:effectLst/>
                          <a:latin typeface="+mn-lt"/>
                        </a:rPr>
                        <a:t>SV HDR</a:t>
                      </a:r>
                      <a:endParaRPr lang="en-US" sz="1100"/>
                    </a:p>
                  </a:txBody>
                  <a:tcPr marL="7550" marR="7550" marT="7550" marB="0" anchor="ctr"/>
                </a:tc>
                <a:extLst>
                  <a:ext uri="{0D108BD9-81ED-4DB2-BD59-A6C34878D82A}">
                    <a16:rowId xmlns:a16="http://schemas.microsoft.com/office/drawing/2014/main" val="755350477"/>
                  </a:ext>
                </a:extLst>
              </a:tr>
              <a:tr h="325810">
                <a:tc vMerge="1">
                  <a:txBody>
                    <a:bodyPr/>
                    <a:lstStyle/>
                    <a:p>
                      <a:pPr algn="l" fontAlgn="ctr"/>
                      <a:endParaRPr lang="en-US" sz="1200" b="1" i="0" u="none" strike="noStrike">
                        <a:solidFill>
                          <a:schemeClr val="bg2"/>
                        </a:solidFill>
                        <a:effectLst/>
                        <a:latin typeface="+mn-lt"/>
                      </a:endParaRPr>
                    </a:p>
                  </a:txBody>
                  <a:tcPr marL="7550" marR="7550" marT="7550" marB="0" anchor="ctr"/>
                </a:tc>
                <a:tc>
                  <a:txBody>
                    <a:bodyPr/>
                    <a:lstStyle/>
                    <a:p>
                      <a:pPr algn="ctr"/>
                      <a:r>
                        <a:rPr lang="en-US" sz="1100" b="0" i="0" u="none" strike="noStrike" cap="none" spc="0" baseline="0">
                          <a:solidFill>
                            <a:srgbClr val="FF0000"/>
                          </a:solidFill>
                          <a:effectLst/>
                          <a:uFillTx/>
                          <a:latin typeface="+mn-lt"/>
                          <a:ea typeface="+mn-ea"/>
                          <a:cs typeface="+mn-cs"/>
                        </a:rPr>
                        <a:t>1x4 HDR (as I3C1)</a:t>
                      </a:r>
                      <a:endParaRPr lang="en-US" sz="1100"/>
                    </a:p>
                  </a:txBody>
                  <a:tcPr marL="7550" marR="7550" marT="7550" marB="0" anchor="ctr"/>
                </a:tc>
                <a:tc>
                  <a:txBody>
                    <a:bodyPr/>
                    <a:lstStyle/>
                    <a:p>
                      <a:pPr algn="ctr"/>
                      <a:r>
                        <a:rPr lang="en-US" sz="1100" b="0" i="0" u="none" strike="noStrike" cap="none" spc="0" baseline="0">
                          <a:solidFill>
                            <a:srgbClr val="FF0000"/>
                          </a:solidFill>
                          <a:effectLst/>
                          <a:uFillTx/>
                          <a:latin typeface="+mn-lt"/>
                          <a:ea typeface="+mn-ea"/>
                          <a:cs typeface="+mn-cs"/>
                        </a:rPr>
                        <a:t>1x4 HDR (as I3C1)</a:t>
                      </a:r>
                      <a:endParaRPr lang="en-US" sz="1100"/>
                    </a:p>
                  </a:txBody>
                  <a:tcPr marL="7550" marR="7550" marT="7550" marB="0" anchor="ctr"/>
                </a:tc>
                <a:extLst>
                  <a:ext uri="{0D108BD9-81ED-4DB2-BD59-A6C34878D82A}">
                    <a16:rowId xmlns:a16="http://schemas.microsoft.com/office/drawing/2014/main" val="468752801"/>
                  </a:ext>
                </a:extLst>
              </a:tr>
              <a:tr h="325810">
                <a:tc vMerge="1">
                  <a:txBody>
                    <a:bodyPr/>
                    <a:lstStyle/>
                    <a:p>
                      <a:endParaRPr lang="en-US"/>
                    </a:p>
                  </a:txBody>
                  <a:tcPr/>
                </a:tc>
                <a:tc>
                  <a:txBody>
                    <a:bodyPr/>
                    <a:lstStyle/>
                    <a:p>
                      <a:pPr algn="ctr" fontAlgn="ctr"/>
                      <a:r>
                        <a:rPr lang="en-US" sz="1100" u="none" strike="noStrike">
                          <a:solidFill>
                            <a:srgbClr val="FF0000"/>
                          </a:solidFill>
                          <a:effectLst/>
                          <a:latin typeface="+mn-lt"/>
                        </a:rPr>
                        <a:t>MECC AIC (as I2C1)</a:t>
                      </a:r>
                      <a:endParaRPr lang="en-US"/>
                    </a:p>
                  </a:txBody>
                  <a:tcPr marL="7550" marR="7550" marT="7550" marB="0" anchor="ctr"/>
                </a:tc>
                <a:tc>
                  <a:txBody>
                    <a:bodyPr/>
                    <a:lstStyle/>
                    <a:p>
                      <a:pPr algn="ctr" fontAlgn="ctr"/>
                      <a:r>
                        <a:rPr lang="en-US" sz="1100" u="none" strike="noStrike">
                          <a:solidFill>
                            <a:srgbClr val="FF0000"/>
                          </a:solidFill>
                          <a:effectLst/>
                          <a:latin typeface="+mn-lt"/>
                        </a:rPr>
                        <a:t>-</a:t>
                      </a:r>
                      <a:endParaRPr lang="en-US"/>
                    </a:p>
                  </a:txBody>
                  <a:tcPr marL="7550" marR="7550" marT="7550" marB="0" anchor="ctr"/>
                </a:tc>
                <a:extLst>
                  <a:ext uri="{0D108BD9-81ED-4DB2-BD59-A6C34878D82A}">
                    <a16:rowId xmlns:a16="http://schemas.microsoft.com/office/drawing/2014/main" val="3726499880"/>
                  </a:ext>
                </a:extLst>
              </a:tr>
              <a:tr h="452001">
                <a:tc>
                  <a:txBody>
                    <a:bodyPr/>
                    <a:lstStyle/>
                    <a:p>
                      <a:pPr algn="l" fontAlgn="ctr"/>
                      <a:r>
                        <a:rPr lang="en-US" sz="1100" b="1" u="none" strike="noStrike">
                          <a:solidFill>
                            <a:schemeClr val="bg2"/>
                          </a:solidFill>
                          <a:effectLst/>
                          <a:latin typeface="+mn-lt"/>
                        </a:rPr>
                        <a:t>LPSS I2C2</a:t>
                      </a:r>
                      <a:endParaRPr lang="en-US" sz="1100" b="1" i="0" u="none" strike="noStrike">
                        <a:solidFill>
                          <a:schemeClr val="bg2"/>
                        </a:solidFill>
                        <a:effectLst/>
                        <a:latin typeface="+mn-lt"/>
                      </a:endParaRPr>
                    </a:p>
                  </a:txBody>
                  <a:tcPr marL="7550" marR="7550" marT="7550" marB="0" anchor="ct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100" b="0" i="0" u="none" strike="noStrike" cap="none" spc="0" baseline="0">
                          <a:solidFill>
                            <a:srgbClr val="000000"/>
                          </a:solidFill>
                          <a:effectLst/>
                          <a:uFillTx/>
                          <a:latin typeface="+mn-lt"/>
                          <a:ea typeface="+mn-ea"/>
                          <a:cs typeface="+mn-cs"/>
                          <a:sym typeface="Intel Clear"/>
                        </a:rPr>
                        <a:t>M.2 WLAN  (as CNV_MFUART2)</a:t>
                      </a:r>
                    </a:p>
                  </a:txBody>
                  <a:tcPr marL="7550" marR="7550" marT="7550" marB="0" anchor="ct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100" b="0" i="0" u="none" strike="noStrike" cap="none" spc="0" baseline="0">
                          <a:solidFill>
                            <a:srgbClr val="000000"/>
                          </a:solidFill>
                          <a:effectLst/>
                          <a:uFillTx/>
                          <a:latin typeface="+mn-lt"/>
                          <a:ea typeface="+mn-ea"/>
                          <a:cs typeface="+mn-cs"/>
                          <a:sym typeface="Intel Clear"/>
                        </a:rPr>
                        <a:t>M.2 WLAN  (as CNV_MFUART2)</a:t>
                      </a:r>
                    </a:p>
                  </a:txBody>
                  <a:tcPr marL="7550" marR="7550" marT="7550" marB="0" anchor="ctr"/>
                </a:tc>
                <a:extLst>
                  <a:ext uri="{0D108BD9-81ED-4DB2-BD59-A6C34878D82A}">
                    <a16:rowId xmlns:a16="http://schemas.microsoft.com/office/drawing/2014/main" val="4148027801"/>
                  </a:ext>
                </a:extLst>
              </a:tr>
              <a:tr h="235499">
                <a:tc rowSpan="5">
                  <a:txBody>
                    <a:bodyPr/>
                    <a:lstStyle/>
                    <a:p>
                      <a:pPr algn="l" fontAlgn="ctr"/>
                      <a:r>
                        <a:rPr lang="en-US" sz="1100" b="1" u="none" strike="noStrike">
                          <a:solidFill>
                            <a:schemeClr val="bg2"/>
                          </a:solidFill>
                          <a:effectLst/>
                          <a:latin typeface="+mn-lt"/>
                        </a:rPr>
                        <a:t>LPSS I2C3</a:t>
                      </a:r>
                      <a:endParaRPr lang="en-US" sz="1100" b="1" i="0" u="none" strike="noStrike">
                        <a:solidFill>
                          <a:schemeClr val="bg2"/>
                        </a:solidFill>
                        <a:effectLst/>
                        <a:latin typeface="+mn-lt"/>
                      </a:endParaRPr>
                    </a:p>
                  </a:txBody>
                  <a:tcPr marL="7550" marR="7550" marT="7550" marB="0" anchor="ctr"/>
                </a:tc>
                <a:tc>
                  <a:txBody>
                    <a:bodyPr/>
                    <a:lstStyle/>
                    <a:p>
                      <a:pPr algn="ctr" fontAlgn="ctr"/>
                      <a:r>
                        <a:rPr lang="en-US" sz="1100" u="none" strike="noStrike">
                          <a:effectLst/>
                          <a:latin typeface="+mn-lt"/>
                        </a:rPr>
                        <a:t>PSS</a:t>
                      </a:r>
                      <a:endParaRPr lang="en-US" sz="1100" b="0" i="0" u="none" strike="noStrike">
                        <a:solidFill>
                          <a:srgbClr val="000000"/>
                        </a:solidFill>
                        <a:effectLst/>
                        <a:latin typeface="+mn-lt"/>
                      </a:endParaRPr>
                    </a:p>
                  </a:txBody>
                  <a:tcPr marL="7550" marR="7550" marT="7550" marB="0" anchor="ctr"/>
                </a:tc>
                <a:tc>
                  <a:txBody>
                    <a:bodyPr/>
                    <a:lstStyle/>
                    <a:p>
                      <a:pPr algn="ctr" fontAlgn="ctr"/>
                      <a:r>
                        <a:rPr lang="en-US" sz="1100" u="none" strike="noStrike">
                          <a:effectLst/>
                          <a:latin typeface="+mn-lt"/>
                        </a:rPr>
                        <a:t>PSS</a:t>
                      </a:r>
                      <a:endParaRPr lang="en-US" sz="1100" b="0" i="0" u="none" strike="noStrike">
                        <a:solidFill>
                          <a:srgbClr val="000000"/>
                        </a:solidFill>
                        <a:effectLst/>
                        <a:latin typeface="+mn-lt"/>
                      </a:endParaRPr>
                    </a:p>
                  </a:txBody>
                  <a:tcPr marL="7550" marR="7550" marT="7550" marB="0" anchor="ctr"/>
                </a:tc>
                <a:extLst>
                  <a:ext uri="{0D108BD9-81ED-4DB2-BD59-A6C34878D82A}">
                    <a16:rowId xmlns:a16="http://schemas.microsoft.com/office/drawing/2014/main" val="787398150"/>
                  </a:ext>
                </a:extLst>
              </a:tr>
              <a:tr h="235499">
                <a:tc vMerge="1">
                  <a:txBody>
                    <a:bodyPr/>
                    <a:lstStyle/>
                    <a:p>
                      <a:endParaRPr lang="en-US"/>
                    </a:p>
                  </a:txBody>
                  <a:tcPr/>
                </a:tc>
                <a:tc>
                  <a:txBody>
                    <a:bodyPr/>
                    <a:lstStyle/>
                    <a:p>
                      <a:pPr algn="ctr" fontAlgn="ctr"/>
                      <a:r>
                        <a:rPr lang="en-US" sz="1100" b="0" i="0" u="none" strike="noStrike">
                          <a:solidFill>
                            <a:srgbClr val="000000"/>
                          </a:solidFill>
                          <a:effectLst/>
                          <a:latin typeface="+mn-lt"/>
                        </a:rPr>
                        <a:t>Audio HDR</a:t>
                      </a:r>
                    </a:p>
                  </a:txBody>
                  <a:tcPr marL="7550" marR="7550" marT="7550" marB="0" anchor="ctr"/>
                </a:tc>
                <a:tc>
                  <a:txBody>
                    <a:bodyPr/>
                    <a:lstStyle/>
                    <a:p>
                      <a:pPr algn="ctr" fontAlgn="ctr"/>
                      <a:r>
                        <a:rPr lang="en-US" sz="1100" b="0" i="0" u="none" strike="noStrike">
                          <a:solidFill>
                            <a:srgbClr val="000000"/>
                          </a:solidFill>
                          <a:effectLst/>
                          <a:latin typeface="+mn-lt"/>
                        </a:rPr>
                        <a:t>Audio HDR</a:t>
                      </a:r>
                    </a:p>
                  </a:txBody>
                  <a:tcPr marL="7550" marR="7550" marT="7550" marB="0" anchor="ctr"/>
                </a:tc>
                <a:extLst>
                  <a:ext uri="{0D108BD9-81ED-4DB2-BD59-A6C34878D82A}">
                    <a16:rowId xmlns:a16="http://schemas.microsoft.com/office/drawing/2014/main" val="1017666533"/>
                  </a:ext>
                </a:extLst>
              </a:tr>
              <a:tr h="235499">
                <a:tc vMerge="1">
                  <a:txBody>
                    <a:bodyPr/>
                    <a:lstStyle/>
                    <a:p>
                      <a:endParaRPr lang="en-US"/>
                    </a:p>
                  </a:txBody>
                  <a:tcPr/>
                </a:tc>
                <a:tc>
                  <a:txBody>
                    <a:bodyPr/>
                    <a:lstStyle/>
                    <a:p>
                      <a:pPr algn="ctr" fontAlgn="ctr"/>
                      <a:r>
                        <a:rPr lang="en-US" sz="1100" u="none" strike="noStrike">
                          <a:effectLst/>
                          <a:latin typeface="+mn-lt"/>
                        </a:rPr>
                        <a:t>Power Meter</a:t>
                      </a:r>
                      <a:endParaRPr lang="en-US" sz="1100" b="0" i="0" u="none" strike="noStrike">
                        <a:solidFill>
                          <a:srgbClr val="000000"/>
                        </a:solidFill>
                        <a:effectLst/>
                        <a:latin typeface="+mn-lt"/>
                      </a:endParaRPr>
                    </a:p>
                  </a:txBody>
                  <a:tcPr marL="7550" marR="7550" marT="7550" marB="0" anchor="ctr"/>
                </a:tc>
                <a:tc>
                  <a:txBody>
                    <a:bodyPr/>
                    <a:lstStyle/>
                    <a:p>
                      <a:pPr algn="ctr" fontAlgn="ctr"/>
                      <a:r>
                        <a:rPr lang="en-US" sz="1100" u="none" strike="noStrike">
                          <a:effectLst/>
                          <a:latin typeface="+mn-lt"/>
                        </a:rPr>
                        <a:t>Power Meter</a:t>
                      </a:r>
                      <a:endParaRPr lang="en-US" sz="1100" b="0" i="0" u="none" strike="noStrike">
                        <a:solidFill>
                          <a:srgbClr val="000000"/>
                        </a:solidFill>
                        <a:effectLst/>
                        <a:latin typeface="+mn-lt"/>
                      </a:endParaRPr>
                    </a:p>
                  </a:txBody>
                  <a:tcPr marL="7550" marR="7550" marT="7550" marB="0" anchor="ctr"/>
                </a:tc>
                <a:extLst>
                  <a:ext uri="{0D108BD9-81ED-4DB2-BD59-A6C34878D82A}">
                    <a16:rowId xmlns:a16="http://schemas.microsoft.com/office/drawing/2014/main" val="4067294888"/>
                  </a:ext>
                </a:extLst>
              </a:tr>
              <a:tr h="235499">
                <a:tc vMerge="1">
                  <a:txBody>
                    <a:bodyPr/>
                    <a:lstStyle/>
                    <a:p>
                      <a:endParaRPr lang="en-US"/>
                    </a:p>
                  </a:txBody>
                  <a:tcPr/>
                </a:tc>
                <a:tc>
                  <a:txBody>
                    <a:bodyPr/>
                    <a:lstStyle/>
                    <a:p>
                      <a:pPr algn="ctr" fontAlgn="ctr"/>
                      <a:r>
                        <a:rPr lang="en-US" sz="1100" b="0" i="0" u="none" strike="noStrike">
                          <a:solidFill>
                            <a:srgbClr val="FF0000"/>
                          </a:solidFill>
                          <a:effectLst/>
                          <a:latin typeface="+mn-lt"/>
                        </a:rPr>
                        <a:t>MIPI 60</a:t>
                      </a:r>
                    </a:p>
                  </a:txBody>
                  <a:tcPr marL="7550" marR="7550" marT="7550" marB="0" anchor="ctr"/>
                </a:tc>
                <a:tc>
                  <a:txBody>
                    <a:bodyPr/>
                    <a:lstStyle/>
                    <a:p>
                      <a:pPr algn="ctr" fontAlgn="ctr"/>
                      <a:r>
                        <a:rPr lang="en-US" sz="1100" b="0" i="0" u="none" strike="noStrike">
                          <a:solidFill>
                            <a:srgbClr val="FF0000"/>
                          </a:solidFill>
                          <a:effectLst/>
                          <a:latin typeface="+mn-lt"/>
                        </a:rPr>
                        <a:t>MIPI 60</a:t>
                      </a:r>
                    </a:p>
                  </a:txBody>
                  <a:tcPr marL="7550" marR="7550" marT="7550" marB="0" anchor="ctr"/>
                </a:tc>
                <a:extLst>
                  <a:ext uri="{0D108BD9-81ED-4DB2-BD59-A6C34878D82A}">
                    <a16:rowId xmlns:a16="http://schemas.microsoft.com/office/drawing/2014/main" val="1023910382"/>
                  </a:ext>
                </a:extLst>
              </a:tr>
              <a:tr h="205664">
                <a:tc vMerge="1">
                  <a:txBody>
                    <a:bodyPr/>
                    <a:lstStyle/>
                    <a:p>
                      <a:endParaRPr lang="en-US"/>
                    </a:p>
                  </a:txBody>
                  <a:tcPr/>
                </a:tc>
                <a:tc>
                  <a:txBody>
                    <a:bodyPr/>
                    <a:lstStyle/>
                    <a:p>
                      <a:pPr algn="ctr" fontAlgn="ctr"/>
                      <a:r>
                        <a:rPr lang="en-US" sz="1100" u="none" strike="noStrike">
                          <a:solidFill>
                            <a:srgbClr val="FF0000"/>
                          </a:solidFill>
                          <a:effectLst/>
                          <a:latin typeface="+mn-lt"/>
                        </a:rPr>
                        <a:t>Touch Pad</a:t>
                      </a:r>
                      <a:endParaRPr lang="en-US" sz="1100" b="0" i="0" u="none" strike="noStrike">
                        <a:solidFill>
                          <a:srgbClr val="FF0000"/>
                        </a:solidFill>
                        <a:effectLst/>
                        <a:latin typeface="+mn-lt"/>
                      </a:endParaRPr>
                    </a:p>
                  </a:txBody>
                  <a:tcPr marL="7550" marR="7550" marT="7550" marB="0" anchor="ctr"/>
                </a:tc>
                <a:tc>
                  <a:txBody>
                    <a:bodyPr/>
                    <a:lstStyle/>
                    <a:p>
                      <a:pPr algn="ctr" fontAlgn="ctr"/>
                      <a:r>
                        <a:rPr lang="en-US" sz="1100" u="none" strike="noStrike">
                          <a:solidFill>
                            <a:srgbClr val="FF0000"/>
                          </a:solidFill>
                          <a:effectLst/>
                          <a:latin typeface="+mn-lt"/>
                        </a:rPr>
                        <a:t>Touch Pad</a:t>
                      </a:r>
                      <a:endParaRPr lang="en-US" sz="1100" b="0" i="0" u="none" strike="noStrike">
                        <a:solidFill>
                          <a:srgbClr val="FF0000"/>
                        </a:solidFill>
                        <a:effectLst/>
                        <a:latin typeface="+mn-lt"/>
                      </a:endParaRPr>
                    </a:p>
                  </a:txBody>
                  <a:tcPr marL="7550" marR="7550" marT="7550" marB="0" anchor="ctr"/>
                </a:tc>
                <a:extLst>
                  <a:ext uri="{0D108BD9-81ED-4DB2-BD59-A6C34878D82A}">
                    <a16:rowId xmlns:a16="http://schemas.microsoft.com/office/drawing/2014/main" val="438691491"/>
                  </a:ext>
                </a:extLst>
              </a:tr>
              <a:tr h="235499">
                <a:tc>
                  <a:txBody>
                    <a:bodyPr/>
                    <a:lstStyle/>
                    <a:p>
                      <a:pPr algn="l" fontAlgn="ctr"/>
                      <a:r>
                        <a:rPr lang="en-US" sz="1100" b="1" u="none" strike="noStrike">
                          <a:solidFill>
                            <a:schemeClr val="bg2"/>
                          </a:solidFill>
                          <a:effectLst/>
                          <a:latin typeface="+mn-lt"/>
                        </a:rPr>
                        <a:t>LPSS I2C4</a:t>
                      </a:r>
                      <a:endParaRPr lang="en-US" sz="1100" b="1" i="0" u="none" strike="noStrike">
                        <a:solidFill>
                          <a:schemeClr val="bg2"/>
                        </a:solidFill>
                        <a:effectLst/>
                        <a:latin typeface="+mn-lt"/>
                      </a:endParaRPr>
                    </a:p>
                  </a:txBody>
                  <a:tcPr marL="7550" marR="7550" marT="7550" marB="0" anchor="ctr"/>
                </a:tc>
                <a:tc gridSpan="2">
                  <a:txBody>
                    <a:bodyPr/>
                    <a:lstStyle/>
                    <a:p>
                      <a:pPr marL="0" marR="0" indent="0" algn="ctr" defTabSz="609600" fontAlgn="ctr" latinLnBrk="0">
                        <a:lnSpc>
                          <a:spcPct val="100000"/>
                        </a:lnSpc>
                        <a:spcBef>
                          <a:spcPts val="0"/>
                        </a:spcBef>
                        <a:spcAft>
                          <a:spcPts val="0"/>
                        </a:spcAft>
                        <a:buClrTx/>
                        <a:buSzTx/>
                        <a:buFontTx/>
                        <a:buNone/>
                        <a:tabLst/>
                      </a:pPr>
                      <a:r>
                        <a:rPr lang="en-US" sz="1100" b="0" i="0" u="none" strike="noStrike" cap="none" spc="0" baseline="0">
                          <a:solidFill>
                            <a:schemeClr val="tx1"/>
                          </a:solidFill>
                          <a:effectLst/>
                          <a:uFillTx/>
                          <a:latin typeface="+mn-lt"/>
                          <a:ea typeface="+mn-ea"/>
                          <a:cs typeface="+mn-cs"/>
                          <a:sym typeface="Intel Clear"/>
                        </a:rPr>
                        <a:t>Used as THC0_SPI1/THC_I2C0</a:t>
                      </a:r>
                    </a:p>
                  </a:txBody>
                  <a:tcPr marL="7550" marR="7550" marT="7550" marB="0" anchor="ctr">
                    <a:solidFill>
                      <a:srgbClr val="FFFF00"/>
                    </a:solidFill>
                  </a:tcPr>
                </a:tc>
                <a:tc hMerge="1">
                  <a:txBody>
                    <a:bodyPr/>
                    <a:lstStyle/>
                    <a:p>
                      <a:pPr algn="ctr" fontAlgn="ctr"/>
                      <a:endParaRPr lang="en-US" sz="1200" b="0" i="0" u="none" strike="noStrike" cap="none" spc="0" baseline="0">
                        <a:solidFill>
                          <a:srgbClr val="000000"/>
                        </a:solidFill>
                        <a:effectLst/>
                        <a:highlight>
                          <a:srgbClr val="FFFF00"/>
                        </a:highlight>
                        <a:uFillTx/>
                        <a:latin typeface="+mn-lt"/>
                        <a:ea typeface="+mn-ea"/>
                        <a:cs typeface="+mn-cs"/>
                        <a:sym typeface="Intel Clear"/>
                      </a:endParaRPr>
                    </a:p>
                  </a:txBody>
                  <a:tcPr marL="7550" marR="7550" marT="7550" marB="0" anchor="ctr">
                    <a:solidFill>
                      <a:srgbClr val="FFFF00"/>
                    </a:solidFill>
                  </a:tcPr>
                </a:tc>
                <a:extLst>
                  <a:ext uri="{0D108BD9-81ED-4DB2-BD59-A6C34878D82A}">
                    <a16:rowId xmlns:a16="http://schemas.microsoft.com/office/drawing/2014/main" val="2033644158"/>
                  </a:ext>
                </a:extLst>
              </a:tr>
              <a:tr h="235499">
                <a:tc>
                  <a:txBody>
                    <a:bodyPr/>
                    <a:lstStyle/>
                    <a:p>
                      <a:pPr algn="l" fontAlgn="ctr"/>
                      <a:r>
                        <a:rPr lang="en-US" sz="1100" b="1" u="none" strike="noStrike">
                          <a:solidFill>
                            <a:schemeClr val="bg2"/>
                          </a:solidFill>
                          <a:effectLst/>
                          <a:latin typeface="+mn-lt"/>
                        </a:rPr>
                        <a:t>LPSS I2C5</a:t>
                      </a:r>
                      <a:endParaRPr lang="en-US" sz="1100" b="1" i="0" u="none" strike="noStrike">
                        <a:solidFill>
                          <a:schemeClr val="bg2"/>
                        </a:solidFill>
                        <a:effectLst/>
                        <a:latin typeface="+mn-lt"/>
                      </a:endParaRPr>
                    </a:p>
                  </a:txBody>
                  <a:tcPr marL="7550" marR="7550" marT="7550" marB="0" anchor="ctr"/>
                </a:tc>
                <a:tc gridSpan="2">
                  <a:txBody>
                    <a:bodyPr/>
                    <a:lstStyle/>
                    <a:p>
                      <a:pPr marL="0" marR="0" indent="0" algn="ctr" defTabSz="609600" fontAlgn="ctr" latinLnBrk="0">
                        <a:lnSpc>
                          <a:spcPct val="100000"/>
                        </a:lnSpc>
                        <a:spcBef>
                          <a:spcPts val="0"/>
                        </a:spcBef>
                        <a:spcAft>
                          <a:spcPts val="0"/>
                        </a:spcAft>
                        <a:buClrTx/>
                        <a:buSzTx/>
                        <a:buFontTx/>
                        <a:buNone/>
                        <a:tabLst/>
                      </a:pPr>
                      <a:r>
                        <a:rPr lang="en-US" sz="1100" b="0" i="0" u="none" strike="noStrike" cap="none" spc="0" baseline="0">
                          <a:solidFill>
                            <a:schemeClr val="tx1"/>
                          </a:solidFill>
                          <a:effectLst/>
                          <a:uFillTx/>
                          <a:latin typeface="+mn-lt"/>
                          <a:ea typeface="+mn-ea"/>
                          <a:cs typeface="+mn-cs"/>
                          <a:sym typeface="Intel Clear"/>
                        </a:rPr>
                        <a:t>Used as THC1_SPI2/THC_I2C1</a:t>
                      </a:r>
                    </a:p>
                  </a:txBody>
                  <a:tcPr marL="7550" marR="7550" marT="7550" marB="0" anchor="ctr">
                    <a:solidFill>
                      <a:srgbClr val="FFFF00"/>
                    </a:solidFill>
                  </a:tcPr>
                </a:tc>
                <a:tc hMerge="1">
                  <a:txBody>
                    <a:bodyPr/>
                    <a:lstStyle/>
                    <a:p>
                      <a:pPr algn="ctr" fontAlgn="ctr"/>
                      <a:endParaRPr lang="en-US" sz="1200" b="0" i="0" u="none" strike="noStrike" cap="none" spc="0" baseline="0">
                        <a:solidFill>
                          <a:srgbClr val="000000"/>
                        </a:solidFill>
                        <a:effectLst/>
                        <a:highlight>
                          <a:srgbClr val="FFFF00"/>
                        </a:highlight>
                        <a:uFillTx/>
                        <a:latin typeface="+mn-lt"/>
                        <a:ea typeface="+mn-ea"/>
                        <a:cs typeface="+mn-cs"/>
                        <a:sym typeface="Intel Clear"/>
                      </a:endParaRPr>
                    </a:p>
                  </a:txBody>
                  <a:tcPr marL="7550" marR="7550" marT="7550" marB="0" anchor="ctr">
                    <a:solidFill>
                      <a:srgbClr val="FFFF00"/>
                    </a:solidFill>
                  </a:tcPr>
                </a:tc>
                <a:extLst>
                  <a:ext uri="{0D108BD9-81ED-4DB2-BD59-A6C34878D82A}">
                    <a16:rowId xmlns:a16="http://schemas.microsoft.com/office/drawing/2014/main" val="1787001830"/>
                  </a:ext>
                </a:extLst>
              </a:tr>
            </a:tbl>
          </a:graphicData>
        </a:graphic>
      </p:graphicFrame>
      <p:sp>
        <p:nvSpPr>
          <p:cNvPr id="5" name="Title 1">
            <a:extLst>
              <a:ext uri="{FF2B5EF4-FFF2-40B4-BE49-F238E27FC236}">
                <a16:creationId xmlns:a16="http://schemas.microsoft.com/office/drawing/2014/main" id="{30F410D6-F7B1-4FCF-8730-D2BD3BAFABE0}"/>
              </a:ext>
            </a:extLst>
          </p:cNvPr>
          <p:cNvSpPr txBox="1">
            <a:spLocks/>
          </p:cNvSpPr>
          <p:nvPr/>
        </p:nvSpPr>
        <p:spPr>
          <a:xfrm>
            <a:off x="391632" y="107863"/>
            <a:ext cx="11228868" cy="873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a:t>WCL</a:t>
            </a:r>
            <a:r>
              <a:rPr lang="en-US" sz="4000"/>
              <a:t> RVP : LPSS I2C Devices Mapping</a:t>
            </a:r>
          </a:p>
        </p:txBody>
      </p:sp>
      <p:pic>
        <p:nvPicPr>
          <p:cNvPr id="2" name="Picture 1">
            <a:extLst>
              <a:ext uri="{FF2B5EF4-FFF2-40B4-BE49-F238E27FC236}">
                <a16:creationId xmlns:a16="http://schemas.microsoft.com/office/drawing/2014/main" id="{985DE637-3638-F128-76E3-B4FFF9CF2C15}"/>
              </a:ext>
            </a:extLst>
          </p:cNvPr>
          <p:cNvPicPr>
            <a:picLocks noChangeAspect="1"/>
          </p:cNvPicPr>
          <p:nvPr/>
        </p:nvPicPr>
        <p:blipFill>
          <a:blip r:embed="rId3"/>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1890292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22513" y="0"/>
            <a:ext cx="11089033" cy="848811"/>
          </a:xfrm>
          <a:ln w="12700">
            <a:miter lim="400000"/>
          </a:ln>
        </p:spPr>
        <p:txBody>
          <a:bodyPr lIns="0" tIns="0" rIns="0" bIns="0" anchor="ctr">
            <a:normAutofit/>
          </a:bodyPr>
          <a:lstStyle/>
          <a:p>
            <a:pPr rtl="0"/>
            <a:r>
              <a:rPr lang="en-US">
                <a:solidFill>
                  <a:schemeClr val="bg2"/>
                </a:solidFill>
                <a:sym typeface="Helvetica Neue"/>
              </a:rPr>
              <a:t>Boot KIT: WCL RVP1 DDR5 SODIMM</a:t>
            </a:r>
          </a:p>
        </p:txBody>
      </p:sp>
      <p:graphicFrame>
        <p:nvGraphicFramePr>
          <p:cNvPr id="8" name="Table 7"/>
          <p:cNvGraphicFramePr>
            <a:graphicFrameLocks noGrp="1"/>
          </p:cNvGraphicFramePr>
          <p:nvPr>
            <p:extLst>
              <p:ext uri="{D42A27DB-BD31-4B8C-83A1-F6EECF244321}">
                <p14:modId xmlns:p14="http://schemas.microsoft.com/office/powerpoint/2010/main" val="765216074"/>
              </p:ext>
            </p:extLst>
          </p:nvPr>
        </p:nvGraphicFramePr>
        <p:xfrm>
          <a:off x="211682" y="932996"/>
          <a:ext cx="11709384" cy="2779454"/>
        </p:xfrm>
        <a:graphic>
          <a:graphicData uri="http://schemas.openxmlformats.org/drawingml/2006/table">
            <a:tbl>
              <a:tblPr firstRow="1" firstCol="1" bandRow="1"/>
              <a:tblGrid>
                <a:gridCol w="1237317">
                  <a:extLst>
                    <a:ext uri="{9D8B030D-6E8A-4147-A177-3AD203B41FA5}">
                      <a16:colId xmlns:a16="http://schemas.microsoft.com/office/drawing/2014/main" val="20000"/>
                    </a:ext>
                  </a:extLst>
                </a:gridCol>
                <a:gridCol w="1802201">
                  <a:extLst>
                    <a:ext uri="{9D8B030D-6E8A-4147-A177-3AD203B41FA5}">
                      <a16:colId xmlns:a16="http://schemas.microsoft.com/office/drawing/2014/main" val="20001"/>
                    </a:ext>
                  </a:extLst>
                </a:gridCol>
                <a:gridCol w="1910080">
                  <a:extLst>
                    <a:ext uri="{9D8B030D-6E8A-4147-A177-3AD203B41FA5}">
                      <a16:colId xmlns:a16="http://schemas.microsoft.com/office/drawing/2014/main" val="20002"/>
                    </a:ext>
                  </a:extLst>
                </a:gridCol>
                <a:gridCol w="5851133">
                  <a:extLst>
                    <a:ext uri="{9D8B030D-6E8A-4147-A177-3AD203B41FA5}">
                      <a16:colId xmlns:a16="http://schemas.microsoft.com/office/drawing/2014/main" val="20003"/>
                    </a:ext>
                  </a:extLst>
                </a:gridCol>
                <a:gridCol w="908653">
                  <a:extLst>
                    <a:ext uri="{9D8B030D-6E8A-4147-A177-3AD203B41FA5}">
                      <a16:colId xmlns:a16="http://schemas.microsoft.com/office/drawing/2014/main" val="20004"/>
                    </a:ext>
                  </a:extLst>
                </a:gridCol>
              </a:tblGrid>
              <a:tr h="256540">
                <a:tc>
                  <a:txBody>
                    <a:bodyPr/>
                    <a:lstStyle/>
                    <a:p>
                      <a:pPr marL="0" marR="0" indent="0" algn="ctr" defTabSz="457200" rtl="0" eaLnBrk="1" fontAlgn="ctr" latinLnBrk="0" hangingPunct="1">
                        <a:lnSpc>
                          <a:spcPct val="100000"/>
                        </a:lnSpc>
                        <a:spcBef>
                          <a:spcPts val="0"/>
                        </a:spcBef>
                        <a:spcAft>
                          <a:spcPts val="0"/>
                        </a:spcAft>
                        <a:buClrTx/>
                        <a:buSzTx/>
                        <a:buFontTx/>
                        <a:buNone/>
                        <a:tabLst/>
                      </a:pPr>
                      <a:r>
                        <a:rPr lang="en-US" sz="1600" b="1" i="0" u="none" strike="noStrike" kern="1200" cap="none" spc="0" baseline="0">
                          <a:solidFill>
                            <a:schemeClr val="bg1"/>
                          </a:solidFill>
                          <a:effectLst>
                            <a:outerShdw blurRad="38100" dist="38100" dir="2700000" algn="tl">
                              <a:srgbClr val="000000">
                                <a:alpha val="43137"/>
                              </a:srgbClr>
                            </a:outerShdw>
                          </a:effectLst>
                          <a:uFillTx/>
                          <a:latin typeface="+mj-lt"/>
                          <a:ea typeface="+mn-ea"/>
                          <a:cs typeface="Intel Clear" panose="020B0604020203020204" pitchFamily="34" charset="0"/>
                          <a:sym typeface="Intel Clear"/>
                        </a:rPr>
                        <a:t>Sr. No.</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marR="0" indent="0" algn="ctr" defTabSz="457200" rtl="0" eaLnBrk="1" fontAlgn="ctr" latinLnBrk="0" hangingPunct="1">
                        <a:lnSpc>
                          <a:spcPct val="100000"/>
                        </a:lnSpc>
                        <a:spcBef>
                          <a:spcPts val="0"/>
                        </a:spcBef>
                        <a:spcAft>
                          <a:spcPts val="0"/>
                        </a:spcAft>
                        <a:buClrTx/>
                        <a:buSzTx/>
                        <a:buFontTx/>
                        <a:buNone/>
                        <a:tabLst/>
                      </a:pPr>
                      <a:r>
                        <a:rPr lang="en-US" sz="1600" b="1" i="0" u="none" strike="noStrike" kern="1200" cap="none" spc="0" baseline="0">
                          <a:solidFill>
                            <a:schemeClr val="bg1"/>
                          </a:solidFill>
                          <a:effectLst>
                            <a:outerShdw blurRad="38100" dist="38100" dir="2700000" algn="tl">
                              <a:srgbClr val="000000">
                                <a:alpha val="43137"/>
                              </a:srgbClr>
                            </a:outerShdw>
                          </a:effectLst>
                          <a:uFillTx/>
                          <a:latin typeface="+mj-lt"/>
                          <a:ea typeface="+mn-ea"/>
                          <a:cs typeface="Intel Clear" panose="020B0604020203020204" pitchFamily="34" charset="0"/>
                          <a:sym typeface="Intel Clear"/>
                        </a:rPr>
                        <a:t>Item Type</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algn="ctr" defTabSz="457200" rtl="0" eaLnBrk="1" fontAlgn="ctr" latinLnBrk="0" hangingPunct="1"/>
                      <a:r>
                        <a:rPr lang="en-US" sz="1600" b="1" kern="1200" baseline="0">
                          <a:solidFill>
                            <a:schemeClr val="bg1"/>
                          </a:solidFill>
                          <a:effectLst>
                            <a:outerShdw blurRad="38100" dist="38100" dir="2700000" algn="tl">
                              <a:srgbClr val="000000">
                                <a:alpha val="43137"/>
                              </a:srgbClr>
                            </a:outerShdw>
                          </a:effectLst>
                          <a:latin typeface="+mj-lt"/>
                          <a:ea typeface="+mn-ea"/>
                          <a:cs typeface="Intel Clear" panose="020B0604020203020204" pitchFamily="34" charset="0"/>
                        </a:rPr>
                        <a:t>IPN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algn="ctr" defTabSz="457200" rtl="0" eaLnBrk="1" fontAlgn="ctr" latinLnBrk="0" hangingPunct="1"/>
                      <a:r>
                        <a:rPr lang="en-US" sz="1600" b="1" kern="1200" baseline="0">
                          <a:solidFill>
                            <a:schemeClr val="bg1"/>
                          </a:solidFill>
                          <a:effectLst>
                            <a:outerShdw blurRad="38100" dist="38100" dir="2700000" algn="tl">
                              <a:srgbClr val="000000">
                                <a:alpha val="43137"/>
                              </a:srgbClr>
                            </a:outerShdw>
                          </a:effectLst>
                          <a:latin typeface="+mj-lt"/>
                          <a:ea typeface="+mn-ea"/>
                          <a:cs typeface="Intel Clear" panose="020B0604020203020204" pitchFamily="34" charset="0"/>
                        </a:rPr>
                        <a:t>Item Description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algn="ctr" defTabSz="457200" rtl="0" eaLnBrk="1" fontAlgn="ctr" latinLnBrk="0" hangingPunct="1"/>
                      <a:r>
                        <a:rPr lang="en-US" sz="1600" b="1" kern="1200" baseline="0" err="1">
                          <a:solidFill>
                            <a:schemeClr val="bg1"/>
                          </a:solidFill>
                          <a:effectLst>
                            <a:outerShdw blurRad="38100" dist="38100" dir="2700000" algn="tl">
                              <a:srgbClr val="000000">
                                <a:alpha val="43137"/>
                              </a:srgbClr>
                            </a:outerShdw>
                          </a:effectLst>
                          <a:latin typeface="+mj-lt"/>
                          <a:ea typeface="+mn-ea"/>
                          <a:cs typeface="Intel Clear" panose="020B0604020203020204" pitchFamily="34" charset="0"/>
                        </a:rPr>
                        <a:t>Qty</a:t>
                      </a:r>
                      <a:endParaRPr lang="en-US" sz="1600" b="1" kern="1200" baseline="0">
                        <a:solidFill>
                          <a:schemeClr val="bg1"/>
                        </a:solidFill>
                        <a:effectLst>
                          <a:outerShdw blurRad="38100" dist="38100" dir="2700000" algn="tl">
                            <a:srgbClr val="000000">
                              <a:alpha val="43137"/>
                            </a:srgbClr>
                          </a:outerShdw>
                        </a:effectLst>
                        <a:latin typeface="+mj-lt"/>
                        <a:ea typeface="+mn-ea"/>
                        <a:cs typeface="Intel Clear" panose="020B0604020203020204" pitchFamily="34" charset="0"/>
                      </a:endParaRP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extLst>
                  <a:ext uri="{0D108BD9-81ED-4DB2-BD59-A6C34878D82A}">
                    <a16:rowId xmlns:a16="http://schemas.microsoft.com/office/drawing/2014/main" val="10000"/>
                  </a:ext>
                </a:extLst>
              </a:tr>
              <a:tr h="524351">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NEW_BIZ_RDV</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457200">
                        <a:lnSpc>
                          <a:spcPct val="100000"/>
                        </a:lnSpc>
                        <a:spcBef>
                          <a:spcPts val="0"/>
                        </a:spcBef>
                        <a:spcAft>
                          <a:spcPts val="0"/>
                        </a:spcAft>
                        <a:buNone/>
                        <a:tabLst/>
                        <a:defRPr/>
                      </a:pPr>
                      <a:r>
                        <a:rPr kumimoji="0" lang="en-US" sz="1600" b="0" i="0" u="none" strike="noStrike" cap="none" spc="0" normalizeH="0" baseline="0" noProof="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N50418-001</a:t>
                      </a:r>
                      <a:endPar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endParaRP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BOOT KIT, WCL RVP1 DDR5 SODIMM,RVP</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55579">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2</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ISC Socket</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N53025-001</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SKT,ISC,ELASTOMER,WCL,</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66684">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3</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Socket Retention HW</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N53026-001</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RETENTION HARDWARE,WCL, ELASTOMER, RVP</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87025">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4</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MEMORY</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N26151-002</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457200" rtl="0" eaLnBrk="1" fontAlgn="ctr" latinLnBrk="0" hangingPunct="1"/>
                      <a:r>
                        <a:rPr kumimoji="0" lang="pt-BR"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DDR5SODIMM,MOD,1RX8 NE,1.1V,6400Mbps,262,</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555579">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5</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USB2 FP Cable</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K56424-001</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CA,USB2,FCC TO BOTTOM IO,FAST X36,FP3,200MM</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pic>
        <p:nvPicPr>
          <p:cNvPr id="2" name="Picture 1">
            <a:extLst>
              <a:ext uri="{FF2B5EF4-FFF2-40B4-BE49-F238E27FC236}">
                <a16:creationId xmlns:a16="http://schemas.microsoft.com/office/drawing/2014/main" id="{712BD59E-CF5D-806A-19FB-A3F1FC309AB6}"/>
              </a:ext>
            </a:extLst>
          </p:cNvPr>
          <p:cNvPicPr>
            <a:picLocks noChangeAspect="1"/>
          </p:cNvPicPr>
          <p:nvPr/>
        </p:nvPicPr>
        <p:blipFill>
          <a:blip r:embed="rId3"/>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569046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D01AA63-5C74-4E69-99E1-86CF01007988}"/>
              </a:ext>
            </a:extLst>
          </p:cNvPr>
          <p:cNvSpPr txBox="1"/>
          <p:nvPr/>
        </p:nvSpPr>
        <p:spPr>
          <a:xfrm>
            <a:off x="4267200" y="3124201"/>
            <a:ext cx="3657600" cy="11124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Intel Clear"/>
              <a:sym typeface="Helvetica Neue"/>
            </a:endParaRPr>
          </a:p>
        </p:txBody>
      </p:sp>
      <p:graphicFrame>
        <p:nvGraphicFramePr>
          <p:cNvPr id="4" name="Table 3">
            <a:extLst>
              <a:ext uri="{FF2B5EF4-FFF2-40B4-BE49-F238E27FC236}">
                <a16:creationId xmlns:a16="http://schemas.microsoft.com/office/drawing/2014/main" id="{C1D82473-7AE6-4CB7-9ED9-6F834582E9AB}"/>
              </a:ext>
            </a:extLst>
          </p:cNvPr>
          <p:cNvGraphicFramePr>
            <a:graphicFrameLocks noGrp="1"/>
          </p:cNvGraphicFramePr>
          <p:nvPr>
            <p:extLst>
              <p:ext uri="{D42A27DB-BD31-4B8C-83A1-F6EECF244321}">
                <p14:modId xmlns:p14="http://schemas.microsoft.com/office/powerpoint/2010/main" val="2737351783"/>
              </p:ext>
            </p:extLst>
          </p:nvPr>
        </p:nvGraphicFramePr>
        <p:xfrm>
          <a:off x="827910" y="981607"/>
          <a:ext cx="9444072" cy="4964131"/>
        </p:xfrm>
        <a:graphic>
          <a:graphicData uri="http://schemas.openxmlformats.org/drawingml/2006/table">
            <a:tbl>
              <a:tblPr firstRow="1" firstCol="1" bandRow="1">
                <a:tableStyleId>{5940675A-B579-460E-94D1-54222C63F5DA}</a:tableStyleId>
              </a:tblPr>
              <a:tblGrid>
                <a:gridCol w="2212704">
                  <a:extLst>
                    <a:ext uri="{9D8B030D-6E8A-4147-A177-3AD203B41FA5}">
                      <a16:colId xmlns:a16="http://schemas.microsoft.com/office/drawing/2014/main" val="4195976538"/>
                    </a:ext>
                  </a:extLst>
                </a:gridCol>
                <a:gridCol w="2432304">
                  <a:extLst>
                    <a:ext uri="{9D8B030D-6E8A-4147-A177-3AD203B41FA5}">
                      <a16:colId xmlns:a16="http://schemas.microsoft.com/office/drawing/2014/main" val="4209749954"/>
                    </a:ext>
                  </a:extLst>
                </a:gridCol>
                <a:gridCol w="1708793">
                  <a:extLst>
                    <a:ext uri="{9D8B030D-6E8A-4147-A177-3AD203B41FA5}">
                      <a16:colId xmlns:a16="http://schemas.microsoft.com/office/drawing/2014/main" val="732996741"/>
                    </a:ext>
                  </a:extLst>
                </a:gridCol>
                <a:gridCol w="2069081">
                  <a:extLst>
                    <a:ext uri="{9D8B030D-6E8A-4147-A177-3AD203B41FA5}">
                      <a16:colId xmlns:a16="http://schemas.microsoft.com/office/drawing/2014/main" val="1557635371"/>
                    </a:ext>
                  </a:extLst>
                </a:gridCol>
                <a:gridCol w="1021190">
                  <a:extLst>
                    <a:ext uri="{9D8B030D-6E8A-4147-A177-3AD203B41FA5}">
                      <a16:colId xmlns:a16="http://schemas.microsoft.com/office/drawing/2014/main" val="888528892"/>
                    </a:ext>
                  </a:extLst>
                </a:gridCol>
              </a:tblGrid>
              <a:tr h="272671">
                <a:tc>
                  <a:txBody>
                    <a:bodyPr/>
                    <a:lstStyle/>
                    <a:p>
                      <a:pPr marL="0" algn="ctr">
                        <a:lnSpc>
                          <a:spcPct val="100000"/>
                        </a:lnSpc>
                        <a:buNone/>
                        <a:tabLst>
                          <a:tab pos="0" algn="l"/>
                        </a:tabLst>
                      </a:pPr>
                      <a:r>
                        <a:rPr lang="en-US" sz="1100" kern="1200">
                          <a:solidFill>
                            <a:srgbClr val="FFFFFF"/>
                          </a:solidFill>
                          <a:effectLst/>
                          <a:latin typeface="Calibri" panose="020F0502020204030204" pitchFamily="34" charset="0"/>
                          <a:ea typeface="Calibri" panose="020F0502020204030204" pitchFamily="34" charset="0"/>
                          <a:cs typeface="Calibri" panose="020F0502020204030204" pitchFamily="34" charset="0"/>
                        </a:rPr>
                        <a:t>Device</a:t>
                      </a:r>
                    </a:p>
                  </a:txBody>
                  <a:tcPr marL="68580" marR="68580" marT="0" marB="0" anchor="ctr">
                    <a:solidFill>
                      <a:schemeClr val="tx2"/>
                    </a:solidFill>
                  </a:tcPr>
                </a:tc>
                <a:tc>
                  <a:txBody>
                    <a:bodyPr/>
                    <a:lstStyle/>
                    <a:p>
                      <a:pPr marL="0" algn="ctr">
                        <a:lnSpc>
                          <a:spcPct val="100000"/>
                        </a:lnSpc>
                        <a:buNone/>
                        <a:tabLst>
                          <a:tab pos="0" algn="l"/>
                        </a:tabLst>
                      </a:pPr>
                      <a:r>
                        <a:rPr lang="en-US" sz="1100" kern="1200">
                          <a:solidFill>
                            <a:srgbClr val="FFFFFF"/>
                          </a:solidFill>
                          <a:effectLst/>
                          <a:latin typeface="Calibri" panose="020F0502020204030204" pitchFamily="34" charset="0"/>
                          <a:ea typeface="Calibri" panose="020F0502020204030204" pitchFamily="34" charset="0"/>
                          <a:cs typeface="Calibri" panose="020F0502020204030204" pitchFamily="34" charset="0"/>
                        </a:rPr>
                        <a:t>Speed</a:t>
                      </a:r>
                    </a:p>
                  </a:txBody>
                  <a:tcPr marL="68580" marR="68580" marT="0" marB="0" anchor="ctr">
                    <a:solidFill>
                      <a:schemeClr val="tx2"/>
                    </a:solidFill>
                  </a:tcPr>
                </a:tc>
                <a:tc>
                  <a:txBody>
                    <a:bodyPr/>
                    <a:lstStyle/>
                    <a:p>
                      <a:pPr marL="0" algn="ctr">
                        <a:lnSpc>
                          <a:spcPct val="100000"/>
                        </a:lnSpc>
                        <a:buNone/>
                        <a:tabLst>
                          <a:tab pos="0" algn="l"/>
                        </a:tabLst>
                      </a:pPr>
                      <a:r>
                        <a:rPr lang="en-US" sz="1100" kern="1200">
                          <a:solidFill>
                            <a:srgbClr val="FFFFFF"/>
                          </a:solidFill>
                          <a:effectLst/>
                          <a:latin typeface="Calibri" panose="020F0502020204030204" pitchFamily="34" charset="0"/>
                          <a:ea typeface="Calibri" panose="020F0502020204030204" pitchFamily="34" charset="0"/>
                          <a:cs typeface="Calibri" panose="020F0502020204030204" pitchFamily="34" charset="0"/>
                        </a:rPr>
                        <a:t>7 Bit address Set</a:t>
                      </a:r>
                    </a:p>
                  </a:txBody>
                  <a:tcPr marL="68580" marR="68580" marT="0" marB="0" anchor="ctr">
                    <a:solidFill>
                      <a:schemeClr val="tx2"/>
                    </a:solidFill>
                  </a:tcPr>
                </a:tc>
                <a:tc>
                  <a:txBody>
                    <a:bodyPr/>
                    <a:lstStyle/>
                    <a:p>
                      <a:pPr marL="0" algn="ctr">
                        <a:lnSpc>
                          <a:spcPct val="100000"/>
                        </a:lnSpc>
                        <a:buNone/>
                        <a:tabLst>
                          <a:tab pos="0" algn="l"/>
                        </a:tabLst>
                      </a:pPr>
                      <a:r>
                        <a:rPr lang="en-US" sz="1100" kern="1200">
                          <a:solidFill>
                            <a:srgbClr val="FFFFFF"/>
                          </a:solidFill>
                          <a:effectLst/>
                          <a:latin typeface="Calibri" panose="020F0502020204030204" pitchFamily="34" charset="0"/>
                          <a:ea typeface="Calibri" panose="020F0502020204030204" pitchFamily="34" charset="0"/>
                          <a:cs typeface="Calibri" panose="020F0502020204030204" pitchFamily="34" charset="0"/>
                        </a:rPr>
                        <a:t>7 Bit Address Options</a:t>
                      </a:r>
                    </a:p>
                  </a:txBody>
                  <a:tcPr marL="68580" marR="68580" marT="0" marB="0" anchor="ctr">
                    <a:solidFill>
                      <a:schemeClr val="tx2"/>
                    </a:solidFill>
                  </a:tcPr>
                </a:tc>
                <a:tc>
                  <a:txBody>
                    <a:bodyPr/>
                    <a:lstStyle/>
                    <a:p>
                      <a:pPr marL="0" algn="ctr">
                        <a:lnSpc>
                          <a:spcPct val="100000"/>
                        </a:lnSpc>
                        <a:buNone/>
                        <a:tabLst>
                          <a:tab pos="0" algn="l"/>
                        </a:tabLst>
                      </a:pPr>
                      <a:r>
                        <a:rPr lang="en-US" sz="1100" kern="1200">
                          <a:solidFill>
                            <a:srgbClr val="FFFFFF"/>
                          </a:solidFill>
                          <a:effectLst/>
                          <a:latin typeface="Calibri" panose="020F0502020204030204" pitchFamily="34" charset="0"/>
                          <a:ea typeface="Calibri" panose="020F0502020204030204" pitchFamily="34" charset="0"/>
                          <a:cs typeface="Calibri" panose="020F0502020204030204" pitchFamily="34" charset="0"/>
                        </a:rPr>
                        <a:t>I2C IO Voltage</a:t>
                      </a:r>
                    </a:p>
                  </a:txBody>
                  <a:tcPr marL="0" marR="0" marT="0" marB="0" anchor="ctr">
                    <a:solidFill>
                      <a:schemeClr val="tx2"/>
                    </a:solidFill>
                  </a:tcPr>
                </a:tc>
                <a:extLst>
                  <a:ext uri="{0D108BD9-81ED-4DB2-BD59-A6C34878D82A}">
                    <a16:rowId xmlns:a16="http://schemas.microsoft.com/office/drawing/2014/main" val="2544962577"/>
                  </a:ext>
                </a:extLst>
              </a:tr>
              <a:tr h="191215">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Touch Pad</a:t>
                      </a:r>
                    </a:p>
                  </a:txBody>
                  <a:tcPr marL="68580" marR="68580" marT="0" marB="0" anchor="ctr">
                    <a:solidFill>
                      <a:srgbClr val="FFFFFF"/>
                    </a:solidFill>
                  </a:tcPr>
                </a:tc>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400KHz</a:t>
                      </a:r>
                    </a:p>
                  </a:txBody>
                  <a:tcPr marL="68580" marR="68580" marT="0" marB="0" anchor="ctr"/>
                </a:tc>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0x2C</a:t>
                      </a:r>
                    </a:p>
                  </a:txBody>
                  <a:tcPr marL="68580" marR="68580" marT="0" marB="0" anchor="ctr"/>
                </a:tc>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0x2C</a:t>
                      </a:r>
                    </a:p>
                  </a:txBody>
                  <a:tcPr marL="68580" marR="68580" marT="0" marB="0" anchor="ctr"/>
                </a:tc>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3.3V</a:t>
                      </a:r>
                    </a:p>
                  </a:txBody>
                  <a:tcPr marL="0" marR="0" marT="0" marB="0" anchor="ctr"/>
                </a:tc>
                <a:extLst>
                  <a:ext uri="{0D108BD9-81ED-4DB2-BD59-A6C34878D82A}">
                    <a16:rowId xmlns:a16="http://schemas.microsoft.com/office/drawing/2014/main" val="590534843"/>
                  </a:ext>
                </a:extLst>
              </a:tr>
              <a:tr h="184386">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Touch Panel-1</a:t>
                      </a:r>
                    </a:p>
                  </a:txBody>
                  <a:tcPr marL="68580" marR="68580" marT="0" marB="0" anchor="ctr">
                    <a:solidFill>
                      <a:srgbClr val="FFFFFF"/>
                    </a:solidFill>
                  </a:tcPr>
                </a:tc>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400KHz/ 1MHz</a:t>
                      </a:r>
                    </a:p>
                  </a:txBody>
                  <a:tcPr marL="68580" marR="68580" marT="0" marB="0" anchor="ctr"/>
                </a:tc>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0x16</a:t>
                      </a:r>
                    </a:p>
                  </a:txBody>
                  <a:tcPr marL="68580" marR="68580" marT="0" marB="0" anchor="ctr"/>
                </a:tc>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0x16</a:t>
                      </a:r>
                    </a:p>
                  </a:txBody>
                  <a:tcPr marL="68580" marR="68580" marT="0" marB="0" anchor="ctr"/>
                </a:tc>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1.8V</a:t>
                      </a:r>
                    </a:p>
                  </a:txBody>
                  <a:tcPr marL="0" marR="0" marT="0" marB="0" anchor="ctr"/>
                </a:tc>
                <a:extLst>
                  <a:ext uri="{0D108BD9-81ED-4DB2-BD59-A6C34878D82A}">
                    <a16:rowId xmlns:a16="http://schemas.microsoft.com/office/drawing/2014/main" val="2723017947"/>
                  </a:ext>
                </a:extLst>
              </a:tr>
              <a:tr h="178601">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Touch Panel-2</a:t>
                      </a:r>
                    </a:p>
                  </a:txBody>
                  <a:tcPr marL="68580" marR="68580" marT="0" marB="0" anchor="ctr">
                    <a:solidFill>
                      <a:srgbClr val="FFFFFF"/>
                    </a:solidFill>
                  </a:tcPr>
                </a:tc>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400KHz/ 1MHz</a:t>
                      </a:r>
                    </a:p>
                  </a:txBody>
                  <a:tcPr marL="68580" marR="68580" marT="0" marB="0" anchor="ctr"/>
                </a:tc>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0x2C </a:t>
                      </a:r>
                    </a:p>
                  </a:txBody>
                  <a:tcPr marL="68580" marR="68580" marT="0" marB="0" anchor="ctr"/>
                </a:tc>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0x2C </a:t>
                      </a:r>
                    </a:p>
                  </a:txBody>
                  <a:tcPr marL="68580" marR="68580" marT="0" marB="0" anchor="ctr"/>
                </a:tc>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1.8V</a:t>
                      </a:r>
                    </a:p>
                  </a:txBody>
                  <a:tcPr marL="0" marR="0" marT="0" marB="0" anchor="ctr"/>
                </a:tc>
                <a:extLst>
                  <a:ext uri="{0D108BD9-81ED-4DB2-BD59-A6C34878D82A}">
                    <a16:rowId xmlns:a16="http://schemas.microsoft.com/office/drawing/2014/main" val="2520317964"/>
                  </a:ext>
                </a:extLst>
              </a:tr>
              <a:tr h="184386">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PSS</a:t>
                      </a:r>
                    </a:p>
                  </a:txBody>
                  <a:tcPr marL="68580" marR="68580" marT="0" marB="0" anchor="ctr">
                    <a:solidFill>
                      <a:srgbClr val="FFFFFF"/>
                    </a:solidFill>
                  </a:tcPr>
                </a:tc>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400KHz</a:t>
                      </a:r>
                    </a:p>
                  </a:txBody>
                  <a:tcPr marL="68580" marR="68580" marT="0" marB="0" anchor="ctr"/>
                </a:tc>
                <a:tc>
                  <a:txBody>
                    <a:bodyPr/>
                    <a:lstStyle/>
                    <a:p>
                      <a:pPr marL="0" marR="0" algn="ctr">
                        <a:lnSpc>
                          <a:spcPct val="100000"/>
                        </a:lnSpc>
                        <a:spcAft>
                          <a:spcPts val="800"/>
                        </a:spcAft>
                        <a:buNone/>
                        <a:tabLst>
                          <a:tab pos="0" algn="l"/>
                        </a:tabLst>
                      </a:pPr>
                      <a:r>
                        <a:rPr lang="en-US" sz="1000" kern="1200">
                          <a:solidFill>
                            <a:srgbClr val="000000"/>
                          </a:solidFill>
                          <a:effectLst/>
                          <a:latin typeface="Intel Clear" panose="020B0604020203020204" pitchFamily="34" charset="0"/>
                          <a:ea typeface="Intel Clear" panose="020B0604020203020204" pitchFamily="34" charset="0"/>
                          <a:cs typeface="Intel Clear" panose="020B0604020203020204" pitchFamily="34" charset="0"/>
                        </a:rPr>
                        <a:t>0x6E</a:t>
                      </a:r>
                      <a:endParaRPr lang="en-US" sz="1000">
                        <a:effectLst/>
                        <a:latin typeface="Intel Clear" panose="020B0604020203020204" pitchFamily="34" charset="0"/>
                        <a:ea typeface="Intel Clear" panose="020B0604020203020204" pitchFamily="34" charset="0"/>
                        <a:cs typeface="Intel Clear" panose="020B0604020203020204" pitchFamily="34" charset="0"/>
                      </a:endParaRPr>
                    </a:p>
                  </a:txBody>
                  <a:tcPr marL="68580" marR="68580" marT="0" marB="0" anchor="ctr"/>
                </a:tc>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0X68 or 0x6A or 0X6C or 0X6E</a:t>
                      </a:r>
                    </a:p>
                  </a:txBody>
                  <a:tcPr marL="68580" marR="68580" marT="0" marB="0" anchor="ctr"/>
                </a:tc>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1.8V</a:t>
                      </a:r>
                    </a:p>
                  </a:txBody>
                  <a:tcPr marL="0" marR="0" marT="0" marB="0" anchor="ctr"/>
                </a:tc>
                <a:extLst>
                  <a:ext uri="{0D108BD9-81ED-4DB2-BD59-A6C34878D82A}">
                    <a16:rowId xmlns:a16="http://schemas.microsoft.com/office/drawing/2014/main" val="1566498619"/>
                  </a:ext>
                </a:extLst>
              </a:tr>
              <a:tr h="184386">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Power meter Chip#1</a:t>
                      </a:r>
                    </a:p>
                  </a:txBody>
                  <a:tcPr marL="68580" marR="68580" marT="0" marB="0" anchor="ctr">
                    <a:solidFill>
                      <a:srgbClr val="FFFFFF"/>
                    </a:solidFill>
                  </a:tcPr>
                </a:tc>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100KHz/ 400KHz/ 1MHz ( FM+)</a:t>
                      </a:r>
                    </a:p>
                  </a:txBody>
                  <a:tcPr marL="68580" marR="68580" marT="0" marB="0" anchor="ctr"/>
                </a:tc>
                <a:tc>
                  <a:txBody>
                    <a:bodyPr/>
                    <a:lstStyle/>
                    <a:p>
                      <a:pPr marL="0" marR="0" algn="ctr">
                        <a:lnSpc>
                          <a:spcPct val="100000"/>
                        </a:lnSpc>
                        <a:spcAft>
                          <a:spcPts val="800"/>
                        </a:spcAft>
                        <a:buNone/>
                        <a:tabLst>
                          <a:tab pos="0" algn="l"/>
                        </a:tabLst>
                      </a:pPr>
                      <a:r>
                        <a:rPr lang="en-US" sz="1000">
                          <a:effectLst/>
                          <a:latin typeface="Intel Clear" panose="020B0604020203020204" pitchFamily="34" charset="0"/>
                          <a:ea typeface="Intel Clear" panose="020B0604020203020204" pitchFamily="34" charset="0"/>
                          <a:cs typeface="Intel Clear" panose="020B0604020203020204" pitchFamily="34" charset="0"/>
                        </a:rPr>
                        <a:t>0x18</a:t>
                      </a:r>
                    </a:p>
                  </a:txBody>
                  <a:tcPr marL="68580" marR="68580" marT="0" marB="0" anchor="ctr"/>
                </a:tc>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Configurable through resistor</a:t>
                      </a:r>
                    </a:p>
                  </a:txBody>
                  <a:tcPr marL="68580" marR="68580" marT="0" marB="0" anchor="ctr"/>
                </a:tc>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1.8V</a:t>
                      </a:r>
                    </a:p>
                  </a:txBody>
                  <a:tcPr marL="0" marR="0" marT="0" marB="0" anchor="ctr"/>
                </a:tc>
                <a:extLst>
                  <a:ext uri="{0D108BD9-81ED-4DB2-BD59-A6C34878D82A}">
                    <a16:rowId xmlns:a16="http://schemas.microsoft.com/office/drawing/2014/main" val="1448000233"/>
                  </a:ext>
                </a:extLst>
              </a:tr>
              <a:tr h="184386">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Power meter Chip#2</a:t>
                      </a:r>
                    </a:p>
                  </a:txBody>
                  <a:tcPr marL="68580" marR="68580" marT="0" marB="0" anchor="ctr">
                    <a:solidFill>
                      <a:srgbClr val="FFFFFF"/>
                    </a:solidFill>
                  </a:tcPr>
                </a:tc>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100KHz/ 400KHz/ 1MHz ( FM+)</a:t>
                      </a:r>
                    </a:p>
                  </a:txBody>
                  <a:tcPr marL="68580" marR="68580" marT="0" marB="0" anchor="ctr"/>
                </a:tc>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0x1E</a:t>
                      </a:r>
                    </a:p>
                  </a:txBody>
                  <a:tcPr marL="68580" marR="68580" marT="0" marB="0" anchor="b"/>
                </a:tc>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Configurable through resistor</a:t>
                      </a:r>
                    </a:p>
                  </a:txBody>
                  <a:tcPr marL="68580" marR="68580" marT="0" marB="0" anchor="ctr"/>
                </a:tc>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1.8V</a:t>
                      </a:r>
                    </a:p>
                  </a:txBody>
                  <a:tcPr marL="0" marR="0" marT="0" marB="0" anchor="ctr"/>
                </a:tc>
                <a:extLst>
                  <a:ext uri="{0D108BD9-81ED-4DB2-BD59-A6C34878D82A}">
                    <a16:rowId xmlns:a16="http://schemas.microsoft.com/office/drawing/2014/main" val="4059338119"/>
                  </a:ext>
                </a:extLst>
              </a:tr>
              <a:tr h="184386">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Power meter Chip#3</a:t>
                      </a:r>
                    </a:p>
                  </a:txBody>
                  <a:tcPr marL="68580" marR="68580" marT="0" marB="0" anchor="ctr">
                    <a:solidFill>
                      <a:srgbClr val="FFFFFF"/>
                    </a:solidFill>
                  </a:tcPr>
                </a:tc>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100KHz/ 400KHz/ 1MHz ( FM+)</a:t>
                      </a:r>
                    </a:p>
                  </a:txBody>
                  <a:tcPr marL="68580" marR="68580" marT="0" marB="0" anchor="ctr"/>
                </a:tc>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0x11</a:t>
                      </a:r>
                    </a:p>
                  </a:txBody>
                  <a:tcPr marL="68580" marR="68580" marT="0" marB="0" anchor="b"/>
                </a:tc>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Configurable through resistor</a:t>
                      </a:r>
                    </a:p>
                  </a:txBody>
                  <a:tcPr marL="68580" marR="68580" marT="0" marB="0" anchor="ctr"/>
                </a:tc>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1.8V</a:t>
                      </a:r>
                    </a:p>
                  </a:txBody>
                  <a:tcPr marL="0" marR="0" marT="0" marB="0" anchor="ctr"/>
                </a:tc>
                <a:extLst>
                  <a:ext uri="{0D108BD9-81ED-4DB2-BD59-A6C34878D82A}">
                    <a16:rowId xmlns:a16="http://schemas.microsoft.com/office/drawing/2014/main" val="2244327376"/>
                  </a:ext>
                </a:extLst>
              </a:tr>
              <a:tr h="263266">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Power meter Chip#4</a:t>
                      </a:r>
                    </a:p>
                  </a:txBody>
                  <a:tcPr marL="68580" marR="68580" marT="0" marB="0" anchor="ctr">
                    <a:solidFill>
                      <a:srgbClr val="FFFFFF"/>
                    </a:solidFill>
                  </a:tcPr>
                </a:tc>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100KHz/ 400KHz/1MHz ( FM+)</a:t>
                      </a:r>
                    </a:p>
                  </a:txBody>
                  <a:tcPr marL="68580" marR="68580" marT="0" marB="0" anchor="ctr"/>
                </a:tc>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0x15</a:t>
                      </a:r>
                    </a:p>
                  </a:txBody>
                  <a:tcPr marL="68580" marR="68580" marT="0" marB="0" anchor="b"/>
                </a:tc>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Configurable through resistor</a:t>
                      </a:r>
                    </a:p>
                  </a:txBody>
                  <a:tcPr marL="68580" marR="68580" marT="0" marB="0" anchor="ctr"/>
                </a:tc>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1.8V</a:t>
                      </a:r>
                    </a:p>
                  </a:txBody>
                  <a:tcPr marL="0" marR="0" marT="0" marB="0" anchor="ctr"/>
                </a:tc>
                <a:extLst>
                  <a:ext uri="{0D108BD9-81ED-4DB2-BD59-A6C34878D82A}">
                    <a16:rowId xmlns:a16="http://schemas.microsoft.com/office/drawing/2014/main" val="2245960912"/>
                  </a:ext>
                </a:extLst>
              </a:tr>
              <a:tr h="184386">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Power meter Chip#5</a:t>
                      </a:r>
                    </a:p>
                  </a:txBody>
                  <a:tcPr marL="68580" marR="68580" marT="0" marB="0" anchor="ctr">
                    <a:solidFill>
                      <a:srgbClr val="FFFFFF"/>
                    </a:solidFill>
                  </a:tcPr>
                </a:tc>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100KHz/ 400KHz/1MHz ( FM+)</a:t>
                      </a:r>
                    </a:p>
                  </a:txBody>
                  <a:tcPr marL="68580" marR="68580" marT="0" marB="0" anchor="ctr"/>
                </a:tc>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0x19</a:t>
                      </a:r>
                    </a:p>
                  </a:txBody>
                  <a:tcPr marL="68580" marR="68580" marT="0" marB="0" anchor="b"/>
                </a:tc>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Configurable through resistor</a:t>
                      </a:r>
                    </a:p>
                  </a:txBody>
                  <a:tcPr marL="68580" marR="68580" marT="0" marB="0" anchor="ctr"/>
                </a:tc>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1.8V</a:t>
                      </a:r>
                    </a:p>
                  </a:txBody>
                  <a:tcPr marL="0" marR="0" marT="0" marB="0" anchor="ctr"/>
                </a:tc>
                <a:extLst>
                  <a:ext uri="{0D108BD9-81ED-4DB2-BD59-A6C34878D82A}">
                    <a16:rowId xmlns:a16="http://schemas.microsoft.com/office/drawing/2014/main" val="911992942"/>
                  </a:ext>
                </a:extLst>
              </a:tr>
              <a:tr h="184386">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Power meter Chip#6</a:t>
                      </a:r>
                    </a:p>
                  </a:txBody>
                  <a:tcPr marL="68580" marR="68580" marT="0" marB="0" anchor="ctr">
                    <a:solidFill>
                      <a:srgbClr val="FFFFFF"/>
                    </a:solidFill>
                  </a:tcPr>
                </a:tc>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100KHz/ 400KHz/1MHz ( FM+)</a:t>
                      </a:r>
                    </a:p>
                  </a:txBody>
                  <a:tcPr marL="68580" marR="68580" marT="0" marB="0" anchor="ctr"/>
                </a:tc>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0x14</a:t>
                      </a:r>
                    </a:p>
                  </a:txBody>
                  <a:tcPr marL="68580" marR="68580" marT="0" marB="0" anchor="b"/>
                </a:tc>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Configurable through resistor</a:t>
                      </a:r>
                    </a:p>
                  </a:txBody>
                  <a:tcPr marL="68580" marR="68580" marT="0" marB="0" anchor="ctr"/>
                </a:tc>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1.8V</a:t>
                      </a:r>
                    </a:p>
                  </a:txBody>
                  <a:tcPr marL="0" marR="0" marT="0" marB="0" anchor="ctr"/>
                </a:tc>
                <a:extLst>
                  <a:ext uri="{0D108BD9-81ED-4DB2-BD59-A6C34878D82A}">
                    <a16:rowId xmlns:a16="http://schemas.microsoft.com/office/drawing/2014/main" val="3984186374"/>
                  </a:ext>
                </a:extLst>
              </a:tr>
              <a:tr h="0">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Power meter Chip#7</a:t>
                      </a:r>
                    </a:p>
                  </a:txBody>
                  <a:tcPr marL="68580" marR="68580" marT="0" marB="0" anchor="ctr">
                    <a:solidFill>
                      <a:srgbClr val="FFFFFF"/>
                    </a:solidFill>
                  </a:tcPr>
                </a:tc>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100KHz/ 400KHz/1MHz ( FM+)</a:t>
                      </a:r>
                    </a:p>
                  </a:txBody>
                  <a:tcPr marL="68580" marR="68580" marT="0" marB="0" anchor="ctr"/>
                </a:tc>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0x17</a:t>
                      </a:r>
                    </a:p>
                  </a:txBody>
                  <a:tcPr marL="68580" marR="68580" marT="0" marB="0" anchor="b"/>
                </a:tc>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Configurable through resistor</a:t>
                      </a:r>
                    </a:p>
                  </a:txBody>
                  <a:tcPr marL="68580" marR="68580" marT="0" marB="0" anchor="ctr"/>
                </a:tc>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1.8V</a:t>
                      </a:r>
                    </a:p>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 </a:t>
                      </a:r>
                    </a:p>
                  </a:txBody>
                  <a:tcPr marL="0" marR="0" marT="0" marB="0" anchor="ctr"/>
                </a:tc>
                <a:extLst>
                  <a:ext uri="{0D108BD9-81ED-4DB2-BD59-A6C34878D82A}">
                    <a16:rowId xmlns:a16="http://schemas.microsoft.com/office/drawing/2014/main" val="2531541110"/>
                  </a:ext>
                </a:extLst>
              </a:tr>
              <a:tr h="36286">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Power meter Chip#8</a:t>
                      </a:r>
                    </a:p>
                  </a:txBody>
                  <a:tcPr marL="68580" marR="68580" marT="0" marB="0" anchor="ctr">
                    <a:solidFill>
                      <a:srgbClr val="FFFFFF"/>
                    </a:solidFill>
                  </a:tcPr>
                </a:tc>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100KHz/ 400KHz/1MHz ( FM+)</a:t>
                      </a:r>
                    </a:p>
                  </a:txBody>
                  <a:tcPr marL="68580" marR="68580" marT="0" marB="0" anchor="ctr"/>
                </a:tc>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0x16</a:t>
                      </a:r>
                    </a:p>
                  </a:txBody>
                  <a:tcPr marL="68580" marR="68580" marT="0" marB="0" anchor="b"/>
                </a:tc>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Configurable through resistor</a:t>
                      </a:r>
                    </a:p>
                  </a:txBody>
                  <a:tcPr marL="68580" marR="68580" marT="0" marB="0" anchor="ctr"/>
                </a:tc>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1.8V</a:t>
                      </a:r>
                    </a:p>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 </a:t>
                      </a:r>
                    </a:p>
                  </a:txBody>
                  <a:tcPr marL="0" marR="0" marT="0" marB="0" anchor="ctr"/>
                </a:tc>
                <a:extLst>
                  <a:ext uri="{0D108BD9-81ED-4DB2-BD59-A6C34878D82A}">
                    <a16:rowId xmlns:a16="http://schemas.microsoft.com/office/drawing/2014/main" val="184924554"/>
                  </a:ext>
                </a:extLst>
              </a:tr>
              <a:tr h="0">
                <a:tc>
                  <a:txBody>
                    <a:bodyPr/>
                    <a:lstStyle/>
                    <a:p>
                      <a:pPr algn="ctr" rtl="0" fontAlgn="base">
                        <a:lnSpc>
                          <a:spcPts val="1350"/>
                        </a:lnSpc>
                        <a:buNone/>
                      </a:pPr>
                      <a:r>
                        <a:rPr lang="en-US" sz="1000" b="0" i="0">
                          <a:effectLst/>
                          <a:latin typeface="Intel Clear" panose="020B0604020203020204" pitchFamily="34" charset="0"/>
                          <a:ea typeface="Intel Clear" panose="020B0604020203020204" pitchFamily="34" charset="0"/>
                          <a:cs typeface="Intel Clear" panose="020B0604020203020204" pitchFamily="34" charset="0"/>
                        </a:rPr>
                        <a:t>Power meter Chip#9 in RVP2 </a:t>
                      </a:r>
                    </a:p>
                  </a:txBody>
                  <a:tcPr anchor="ctr">
                    <a:solidFill>
                      <a:srgbClr val="FFFFFF"/>
                    </a:solidFill>
                  </a:tcPr>
                </a:tc>
                <a:tc>
                  <a:txBody>
                    <a:bodyPr/>
                    <a:lstStyle/>
                    <a:p>
                      <a:pPr algn="ctr" rtl="0" fontAlgn="base">
                        <a:lnSpc>
                          <a:spcPts val="1350"/>
                        </a:lnSpc>
                        <a:buNone/>
                      </a:pPr>
                      <a:r>
                        <a:rPr lang="en-US" sz="1000" b="0" i="0">
                          <a:effectLst/>
                          <a:latin typeface="Intel Clear" panose="020B0604020203020204" pitchFamily="34" charset="0"/>
                          <a:ea typeface="Intel Clear" panose="020B0604020203020204" pitchFamily="34" charset="0"/>
                          <a:cs typeface="Intel Clear" panose="020B0604020203020204" pitchFamily="34" charset="0"/>
                        </a:rPr>
                        <a:t>100KHz/ 400KHz/1MHz ( FM+) </a:t>
                      </a:r>
                    </a:p>
                  </a:txBody>
                  <a:tcPr anchor="ctr"/>
                </a:tc>
                <a:tc>
                  <a:txBody>
                    <a:bodyPr/>
                    <a:lstStyle/>
                    <a:p>
                      <a:pPr algn="ctr" rtl="0" fontAlgn="base">
                        <a:lnSpc>
                          <a:spcPts val="1350"/>
                        </a:lnSpc>
                        <a:buNone/>
                      </a:pPr>
                      <a:r>
                        <a:rPr lang="en-US" sz="1000" b="0" i="0">
                          <a:effectLst/>
                          <a:latin typeface="Intel Clear" panose="020B0604020203020204" pitchFamily="34" charset="0"/>
                          <a:ea typeface="Intel Clear" panose="020B0604020203020204" pitchFamily="34" charset="0"/>
                          <a:cs typeface="Intel Clear" panose="020B0604020203020204" pitchFamily="34" charset="0"/>
                        </a:rPr>
                        <a:t>0x13 </a:t>
                      </a:r>
                    </a:p>
                  </a:txBody>
                  <a:tcPr anchor="b"/>
                </a:tc>
                <a:tc>
                  <a:txBody>
                    <a:bodyPr/>
                    <a:lstStyle/>
                    <a:p>
                      <a:pPr algn="ctr" rtl="0" fontAlgn="base">
                        <a:lnSpc>
                          <a:spcPts val="1350"/>
                        </a:lnSpc>
                        <a:buNone/>
                      </a:pPr>
                      <a:r>
                        <a:rPr lang="en-US" sz="1000" b="0" i="0">
                          <a:effectLst/>
                          <a:latin typeface="Intel Clear" panose="020B0604020203020204" pitchFamily="34" charset="0"/>
                          <a:ea typeface="Intel Clear" panose="020B0604020203020204" pitchFamily="34" charset="0"/>
                          <a:cs typeface="Intel Clear" panose="020B0604020203020204" pitchFamily="34" charset="0"/>
                        </a:rPr>
                        <a:t>Configurable through resistor </a:t>
                      </a:r>
                    </a:p>
                  </a:txBody>
                  <a:tcPr anchor="ctr"/>
                </a:tc>
                <a:tc>
                  <a:txBody>
                    <a:bodyPr/>
                    <a:lstStyle/>
                    <a:p>
                      <a:pPr algn="ctr" rtl="0" fontAlgn="base">
                        <a:lnSpc>
                          <a:spcPts val="1350"/>
                        </a:lnSpc>
                        <a:buNone/>
                      </a:pPr>
                      <a:r>
                        <a:rPr lang="en-US" sz="1000" b="0" i="0">
                          <a:effectLst/>
                          <a:latin typeface="Intel Clear" panose="020B0604020203020204" pitchFamily="34" charset="0"/>
                          <a:ea typeface="Intel Clear" panose="020B0604020203020204" pitchFamily="34" charset="0"/>
                          <a:cs typeface="Intel Clear" panose="020B0604020203020204" pitchFamily="34" charset="0"/>
                        </a:rPr>
                        <a:t>1.8V </a:t>
                      </a:r>
                    </a:p>
                    <a:p>
                      <a:pPr algn="ctr" rtl="0" fontAlgn="base">
                        <a:lnSpc>
                          <a:spcPts val="1350"/>
                        </a:lnSpc>
                        <a:buNone/>
                      </a:pPr>
                      <a:r>
                        <a:rPr lang="en-US" sz="1000" b="0" i="0">
                          <a:effectLst/>
                          <a:latin typeface="Intel Clear" panose="020B0604020203020204" pitchFamily="34" charset="0"/>
                          <a:ea typeface="Intel Clear" panose="020B0604020203020204" pitchFamily="34" charset="0"/>
                          <a:cs typeface="Intel Clear" panose="020B0604020203020204" pitchFamily="34" charset="0"/>
                        </a:rPr>
                        <a:t> </a:t>
                      </a:r>
                    </a:p>
                  </a:txBody>
                  <a:tcPr anchor="ctr"/>
                </a:tc>
                <a:extLst>
                  <a:ext uri="{0D108BD9-81ED-4DB2-BD59-A6C34878D82A}">
                    <a16:rowId xmlns:a16="http://schemas.microsoft.com/office/drawing/2014/main" val="4189183447"/>
                  </a:ext>
                </a:extLst>
              </a:tr>
              <a:tr h="0">
                <a:tc>
                  <a:txBody>
                    <a:bodyPr/>
                    <a:lstStyle/>
                    <a:p>
                      <a:pPr algn="ctr" rtl="0" fontAlgn="base">
                        <a:lnSpc>
                          <a:spcPts val="1350"/>
                        </a:lnSpc>
                        <a:buNone/>
                      </a:pPr>
                      <a:r>
                        <a:rPr lang="en-US" sz="1000" b="0" i="0">
                          <a:effectLst/>
                          <a:latin typeface="Intel Clear" panose="020B0604020203020204" pitchFamily="34" charset="0"/>
                          <a:ea typeface="Intel Clear" panose="020B0604020203020204" pitchFamily="34" charset="0"/>
                          <a:cs typeface="Intel Clear" panose="020B0604020203020204" pitchFamily="34" charset="0"/>
                        </a:rPr>
                        <a:t>Power meter Chip#10 in RVP2 </a:t>
                      </a:r>
                    </a:p>
                  </a:txBody>
                  <a:tcPr anchor="ctr">
                    <a:solidFill>
                      <a:srgbClr val="FFFFFF"/>
                    </a:solidFill>
                  </a:tcPr>
                </a:tc>
                <a:tc>
                  <a:txBody>
                    <a:bodyPr/>
                    <a:lstStyle/>
                    <a:p>
                      <a:pPr algn="ctr" rtl="0" fontAlgn="base">
                        <a:lnSpc>
                          <a:spcPts val="1350"/>
                        </a:lnSpc>
                        <a:buNone/>
                      </a:pPr>
                      <a:r>
                        <a:rPr lang="en-US" sz="1000" b="0" i="0">
                          <a:effectLst/>
                          <a:latin typeface="Intel Clear" panose="020B0604020203020204" pitchFamily="34" charset="0"/>
                          <a:ea typeface="Intel Clear" panose="020B0604020203020204" pitchFamily="34" charset="0"/>
                          <a:cs typeface="Intel Clear" panose="020B0604020203020204" pitchFamily="34" charset="0"/>
                        </a:rPr>
                        <a:t>100KHz/ 400KHz/1MHz ( FM+) </a:t>
                      </a:r>
                    </a:p>
                  </a:txBody>
                  <a:tcPr anchor="ctr"/>
                </a:tc>
                <a:tc>
                  <a:txBody>
                    <a:bodyPr/>
                    <a:lstStyle/>
                    <a:p>
                      <a:pPr algn="ctr" rtl="0" fontAlgn="base">
                        <a:lnSpc>
                          <a:spcPts val="1350"/>
                        </a:lnSpc>
                        <a:buNone/>
                      </a:pPr>
                      <a:r>
                        <a:rPr lang="en-US" sz="1000" b="0" i="0">
                          <a:effectLst/>
                          <a:latin typeface="Intel Clear" panose="020B0604020203020204" pitchFamily="34" charset="0"/>
                          <a:ea typeface="Intel Clear" panose="020B0604020203020204" pitchFamily="34" charset="0"/>
                          <a:cs typeface="Intel Clear" panose="020B0604020203020204" pitchFamily="34" charset="0"/>
                        </a:rPr>
                        <a:t>0x1B</a:t>
                      </a:r>
                    </a:p>
                  </a:txBody>
                  <a:tcPr anchor="b"/>
                </a:tc>
                <a:tc>
                  <a:txBody>
                    <a:bodyPr/>
                    <a:lstStyle/>
                    <a:p>
                      <a:pPr algn="ctr" rtl="0" fontAlgn="base">
                        <a:lnSpc>
                          <a:spcPts val="1350"/>
                        </a:lnSpc>
                        <a:buNone/>
                      </a:pPr>
                      <a:r>
                        <a:rPr lang="en-US" sz="1000" b="0" i="0">
                          <a:effectLst/>
                          <a:latin typeface="Intel Clear" panose="020B0604020203020204" pitchFamily="34" charset="0"/>
                          <a:ea typeface="Intel Clear" panose="020B0604020203020204" pitchFamily="34" charset="0"/>
                          <a:cs typeface="Intel Clear" panose="020B0604020203020204" pitchFamily="34" charset="0"/>
                        </a:rPr>
                        <a:t>Configurable through resistor </a:t>
                      </a:r>
                    </a:p>
                  </a:txBody>
                  <a:tcPr anchor="ctr"/>
                </a:tc>
                <a:tc>
                  <a:txBody>
                    <a:bodyPr/>
                    <a:lstStyle/>
                    <a:p>
                      <a:pPr algn="ctr" rtl="0" fontAlgn="base">
                        <a:lnSpc>
                          <a:spcPts val="1350"/>
                        </a:lnSpc>
                        <a:buNone/>
                      </a:pPr>
                      <a:r>
                        <a:rPr lang="en-US" sz="1000" b="0" i="0">
                          <a:effectLst/>
                          <a:latin typeface="Intel Clear" panose="020B0604020203020204" pitchFamily="34" charset="0"/>
                          <a:ea typeface="Intel Clear" panose="020B0604020203020204" pitchFamily="34" charset="0"/>
                          <a:cs typeface="Intel Clear" panose="020B0604020203020204" pitchFamily="34" charset="0"/>
                        </a:rPr>
                        <a:t>1.8V </a:t>
                      </a:r>
                    </a:p>
                    <a:p>
                      <a:pPr algn="ctr" rtl="0" fontAlgn="base">
                        <a:lnSpc>
                          <a:spcPts val="1350"/>
                        </a:lnSpc>
                        <a:buNone/>
                      </a:pPr>
                      <a:r>
                        <a:rPr lang="en-US" sz="1000" b="0" i="0">
                          <a:effectLst/>
                          <a:latin typeface="Intel Clear" panose="020B0604020203020204" pitchFamily="34" charset="0"/>
                          <a:ea typeface="Intel Clear" panose="020B0604020203020204" pitchFamily="34" charset="0"/>
                          <a:cs typeface="Intel Clear" panose="020B0604020203020204" pitchFamily="34" charset="0"/>
                        </a:rPr>
                        <a:t> </a:t>
                      </a:r>
                    </a:p>
                  </a:txBody>
                  <a:tcPr anchor="ctr"/>
                </a:tc>
                <a:extLst>
                  <a:ext uri="{0D108BD9-81ED-4DB2-BD59-A6C34878D82A}">
                    <a16:rowId xmlns:a16="http://schemas.microsoft.com/office/drawing/2014/main" val="396255971"/>
                  </a:ext>
                </a:extLst>
              </a:tr>
              <a:tr h="184386">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High accuracy Power meter Chip#1</a:t>
                      </a:r>
                    </a:p>
                  </a:txBody>
                  <a:tcPr marL="68580" marR="68580" marT="0" marB="0" anchor="ctr">
                    <a:solidFill>
                      <a:srgbClr val="FFFFFF"/>
                    </a:solidFill>
                  </a:tcPr>
                </a:tc>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100KHz/ 400KHz/1MHz ( FM+)</a:t>
                      </a:r>
                    </a:p>
                  </a:txBody>
                  <a:tcPr marL="68580" marR="68580" marT="0" marB="0"/>
                </a:tc>
                <a:tc>
                  <a:txBody>
                    <a:bodyPr/>
                    <a:lstStyle/>
                    <a:p>
                      <a:pPr marL="0" algn="ctr">
                        <a:lnSpc>
                          <a:spcPct val="100000"/>
                        </a:lnSpc>
                        <a:buNone/>
                        <a:tabLst>
                          <a:tab pos="0" algn="l"/>
                        </a:tabLst>
                      </a:pPr>
                      <a:r>
                        <a:rPr lang="en-US" sz="1000" kern="0">
                          <a:effectLst/>
                          <a:latin typeface="Intel Clear" panose="020B0604020203020204" pitchFamily="34" charset="0"/>
                          <a:ea typeface="Intel Clear" panose="020B0604020203020204" pitchFamily="34" charset="0"/>
                          <a:cs typeface="Intel Clear" panose="020B0604020203020204" pitchFamily="34" charset="0"/>
                        </a:rPr>
                        <a:t>  </a:t>
                      </a:r>
                      <a:r>
                        <a:rPr lang="en-US" sz="1000" kern="1200">
                          <a:effectLst/>
                          <a:latin typeface="Intel Clear" panose="020B0604020203020204" pitchFamily="34" charset="0"/>
                          <a:ea typeface="Intel Clear" panose="020B0604020203020204" pitchFamily="34" charset="0"/>
                          <a:cs typeface="Intel Clear" panose="020B0604020203020204" pitchFamily="34" charset="0"/>
                        </a:rPr>
                        <a:t>0x12</a:t>
                      </a:r>
                    </a:p>
                  </a:txBody>
                  <a:tcPr marL="68580" marR="68580" marT="0" marB="0" anchor="ctr"/>
                </a:tc>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Configurable through resistor</a:t>
                      </a:r>
                    </a:p>
                  </a:txBody>
                  <a:tcPr marL="68580" marR="68580" marT="0" marB="0" anchor="ctr"/>
                </a:tc>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1.8V</a:t>
                      </a:r>
                    </a:p>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 </a:t>
                      </a:r>
                    </a:p>
                  </a:txBody>
                  <a:tcPr marL="0" marR="0" marT="0" marB="0" anchor="ctr"/>
                </a:tc>
                <a:extLst>
                  <a:ext uri="{0D108BD9-81ED-4DB2-BD59-A6C34878D82A}">
                    <a16:rowId xmlns:a16="http://schemas.microsoft.com/office/drawing/2014/main" val="1792318743"/>
                  </a:ext>
                </a:extLst>
              </a:tr>
              <a:tr h="184386">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High accuracy Power meter Chip#2</a:t>
                      </a:r>
                    </a:p>
                  </a:txBody>
                  <a:tcPr marL="68580" marR="68580" marT="0" marB="0">
                    <a:solidFill>
                      <a:srgbClr val="FFFFFF"/>
                    </a:solidFill>
                  </a:tcPr>
                </a:tc>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100KHz/ 400KHz/1MHz ( FM+)</a:t>
                      </a:r>
                    </a:p>
                  </a:txBody>
                  <a:tcPr marL="68580" marR="68580" marT="0" marB="0"/>
                </a:tc>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0x1D</a:t>
                      </a:r>
                    </a:p>
                  </a:txBody>
                  <a:tcPr marL="68580" marR="68580" marT="0" marB="0"/>
                </a:tc>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Configurable through resistor</a:t>
                      </a:r>
                    </a:p>
                  </a:txBody>
                  <a:tcPr marL="68580" marR="68580" marT="0" marB="0" anchor="ctr"/>
                </a:tc>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1.8V</a:t>
                      </a:r>
                    </a:p>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 </a:t>
                      </a:r>
                    </a:p>
                  </a:txBody>
                  <a:tcPr marL="0" marR="0" marT="0" marB="0" anchor="ctr"/>
                </a:tc>
                <a:extLst>
                  <a:ext uri="{0D108BD9-81ED-4DB2-BD59-A6C34878D82A}">
                    <a16:rowId xmlns:a16="http://schemas.microsoft.com/office/drawing/2014/main" val="553871905"/>
                  </a:ext>
                </a:extLst>
              </a:tr>
              <a:tr h="184386">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High accuracy Power meter Chip#3</a:t>
                      </a:r>
                    </a:p>
                  </a:txBody>
                  <a:tcPr marL="68580" marR="68580" marT="0" marB="0">
                    <a:solidFill>
                      <a:srgbClr val="FFFFFF"/>
                    </a:solidFill>
                  </a:tcPr>
                </a:tc>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100KHz/ 400KHz/1MHz ( FM+)</a:t>
                      </a:r>
                    </a:p>
                  </a:txBody>
                  <a:tcPr marL="68580" marR="68580" marT="0" marB="0"/>
                </a:tc>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0X1A</a:t>
                      </a:r>
                    </a:p>
                  </a:txBody>
                  <a:tcPr marL="68580" marR="68580" marT="0" marB="0"/>
                </a:tc>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Configurable through resistor</a:t>
                      </a:r>
                    </a:p>
                  </a:txBody>
                  <a:tcPr marL="68580" marR="68580" marT="0" marB="0" anchor="ctr"/>
                </a:tc>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1.8V</a:t>
                      </a:r>
                    </a:p>
                  </a:txBody>
                  <a:tcPr marL="0" marR="0" marT="0" marB="0" anchor="ctr"/>
                </a:tc>
                <a:extLst>
                  <a:ext uri="{0D108BD9-81ED-4DB2-BD59-A6C34878D82A}">
                    <a16:rowId xmlns:a16="http://schemas.microsoft.com/office/drawing/2014/main" val="1945098617"/>
                  </a:ext>
                </a:extLst>
              </a:tr>
              <a:tr h="184386">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CONNECTIVITY - GBIT LAN - JACKSONVILLE LAN PHY CHIP</a:t>
                      </a:r>
                    </a:p>
                  </a:txBody>
                  <a:tcPr marL="68580" marR="68580" marT="0" marB="0" anchor="ctr">
                    <a:solidFill>
                      <a:srgbClr val="FFFFFF"/>
                    </a:solidFill>
                  </a:tcPr>
                </a:tc>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 </a:t>
                      </a:r>
                    </a:p>
                  </a:txBody>
                  <a:tcPr marL="68580" marR="68580" marT="0" marB="0" anchor="ctr"/>
                </a:tc>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0xC8 (Read) , 0xC7 (Write)</a:t>
                      </a:r>
                    </a:p>
                  </a:txBody>
                  <a:tcPr marL="68580" marR="68580" marT="0" marB="0" anchor="ctr"/>
                </a:tc>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 </a:t>
                      </a:r>
                    </a:p>
                  </a:txBody>
                  <a:tcPr marL="68580" marR="68580" marT="0" marB="0" anchor="ctr"/>
                </a:tc>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3.3V</a:t>
                      </a:r>
                    </a:p>
                  </a:txBody>
                  <a:tcPr marL="0" marR="0" marT="0" marB="0" anchor="ctr"/>
                </a:tc>
                <a:extLst>
                  <a:ext uri="{0D108BD9-81ED-4DB2-BD59-A6C34878D82A}">
                    <a16:rowId xmlns:a16="http://schemas.microsoft.com/office/drawing/2014/main" val="3158112389"/>
                  </a:ext>
                </a:extLst>
              </a:tr>
              <a:tr h="184386">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FRU EEPROM</a:t>
                      </a:r>
                    </a:p>
                  </a:txBody>
                  <a:tcPr marL="68580" marR="68580" marT="0" marB="0" anchor="ctr">
                    <a:solidFill>
                      <a:srgbClr val="FFFFFF"/>
                    </a:solidFill>
                  </a:tcPr>
                </a:tc>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100KHz/400KHz</a:t>
                      </a:r>
                    </a:p>
                  </a:txBody>
                  <a:tcPr marL="68580" marR="68580" marT="0" marB="0" anchor="ctr"/>
                </a:tc>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0xAD(Read), 0xAC (Write)</a:t>
                      </a:r>
                    </a:p>
                  </a:txBody>
                  <a:tcPr marL="68580" marR="68580" marT="0" marB="0" anchor="ctr"/>
                </a:tc>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Configurable through resistor</a:t>
                      </a:r>
                    </a:p>
                  </a:txBody>
                  <a:tcPr marL="68580" marR="68580" marT="0" marB="0" anchor="ctr"/>
                </a:tc>
                <a:tc>
                  <a:txBody>
                    <a:bodyPr/>
                    <a:lstStyle/>
                    <a:p>
                      <a:pPr marL="0" algn="ctr">
                        <a:lnSpc>
                          <a:spcPct val="100000"/>
                        </a:lnSpc>
                        <a:buNone/>
                        <a:tabLst>
                          <a:tab pos="0" algn="l"/>
                        </a:tabLst>
                      </a:pPr>
                      <a:r>
                        <a:rPr lang="en-US" sz="1000" kern="1200">
                          <a:effectLst/>
                          <a:latin typeface="Intel Clear" panose="020B0604020203020204" pitchFamily="34" charset="0"/>
                          <a:ea typeface="Intel Clear" panose="020B0604020203020204" pitchFamily="34" charset="0"/>
                          <a:cs typeface="Intel Clear" panose="020B0604020203020204" pitchFamily="34" charset="0"/>
                        </a:rPr>
                        <a:t>3.3V</a:t>
                      </a:r>
                    </a:p>
                  </a:txBody>
                  <a:tcPr marL="0" marR="0" marT="0" marB="0" anchor="ctr"/>
                </a:tc>
                <a:extLst>
                  <a:ext uri="{0D108BD9-81ED-4DB2-BD59-A6C34878D82A}">
                    <a16:rowId xmlns:a16="http://schemas.microsoft.com/office/drawing/2014/main" val="79274314"/>
                  </a:ext>
                </a:extLst>
              </a:tr>
            </a:tbl>
          </a:graphicData>
        </a:graphic>
      </p:graphicFrame>
      <p:sp>
        <p:nvSpPr>
          <p:cNvPr id="6" name="Title 1">
            <a:extLst>
              <a:ext uri="{FF2B5EF4-FFF2-40B4-BE49-F238E27FC236}">
                <a16:creationId xmlns:a16="http://schemas.microsoft.com/office/drawing/2014/main" id="{5C5995C1-CB6B-4B40-A30B-657E0E15D4BE}"/>
              </a:ext>
            </a:extLst>
          </p:cNvPr>
          <p:cNvSpPr txBox="1">
            <a:spLocks/>
          </p:cNvSpPr>
          <p:nvPr/>
        </p:nvSpPr>
        <p:spPr>
          <a:xfrm>
            <a:off x="391632" y="107863"/>
            <a:ext cx="11228868" cy="873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WCL RVP : LSIO</a:t>
            </a:r>
            <a:r>
              <a:rPr lang="en-US"/>
              <a:t> </a:t>
            </a:r>
            <a:r>
              <a:rPr lang="en-US" sz="4000"/>
              <a:t>Device Address details</a:t>
            </a:r>
          </a:p>
        </p:txBody>
      </p:sp>
      <p:sp>
        <p:nvSpPr>
          <p:cNvPr id="5" name="TextBox 4">
            <a:extLst>
              <a:ext uri="{FF2B5EF4-FFF2-40B4-BE49-F238E27FC236}">
                <a16:creationId xmlns:a16="http://schemas.microsoft.com/office/drawing/2014/main" id="{B3513BEF-603B-0CE3-F992-B0A90E2D79F1}"/>
              </a:ext>
            </a:extLst>
          </p:cNvPr>
          <p:cNvSpPr txBox="1"/>
          <p:nvPr/>
        </p:nvSpPr>
        <p:spPr>
          <a:xfrm>
            <a:off x="4724400" y="3200400"/>
            <a:ext cx="65"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fromWordArt="0" anchor="t" anchorCtr="0" forceAA="0" compatLnSpc="1">
            <a:prstTxWarp prst="textNoShape">
              <a:avLst/>
            </a:prstTxWarp>
            <a:spAutoFit/>
          </a:bodyPr>
          <a:lstStyle/>
          <a:p>
            <a:pPr marL="0" marR="0" indent="0" defTabSz="2438338" fontAlgn="auto" latinLnBrk="0" hangingPunct="0">
              <a:lnSpc>
                <a:spcPct val="100000"/>
              </a:lnSpc>
              <a:spcBef>
                <a:spcPts val="0"/>
              </a:spcBef>
              <a:spcAft>
                <a:spcPts val="0"/>
              </a:spcAft>
              <a:buClrTx/>
              <a:buSzTx/>
              <a:buFontTx/>
              <a:buNone/>
              <a:tabLst/>
            </a:pPr>
            <a:endParaRPr lang="en-US"/>
          </a:p>
        </p:txBody>
      </p:sp>
      <p:pic>
        <p:nvPicPr>
          <p:cNvPr id="2" name="Picture 1">
            <a:extLst>
              <a:ext uri="{FF2B5EF4-FFF2-40B4-BE49-F238E27FC236}">
                <a16:creationId xmlns:a16="http://schemas.microsoft.com/office/drawing/2014/main" id="{90B4EA65-8842-13BD-6D8C-FB769DD7B75C}"/>
              </a:ext>
            </a:extLst>
          </p:cNvPr>
          <p:cNvPicPr>
            <a:picLocks noChangeAspect="1"/>
          </p:cNvPicPr>
          <p:nvPr/>
        </p:nvPicPr>
        <p:blipFill>
          <a:blip r:embed="rId2"/>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39627356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EB41F21-CBC9-4044-9F4C-E6FBBDFBB37A}"/>
              </a:ext>
            </a:extLst>
          </p:cNvPr>
          <p:cNvSpPr/>
          <p:nvPr/>
        </p:nvSpPr>
        <p:spPr>
          <a:xfrm>
            <a:off x="301752" y="12145"/>
            <a:ext cx="11790931" cy="542660"/>
          </a:xfrm>
          <a:prstGeom prst="rect">
            <a:avLst/>
          </a:prstGeom>
          <a:ln w="12700">
            <a:miter lim="400000"/>
          </a:ln>
        </p:spPr>
        <p:txBody>
          <a:bodyPr lIns="0" tIns="0" rIns="0" bIns="0" anchor="ctr">
            <a:normAutofit fontScale="97500"/>
          </a:bodyPr>
          <a:lstStyle/>
          <a:p>
            <a:pPr defTabSz="609600" hangingPunct="1">
              <a:spcBef>
                <a:spcPts val="0"/>
              </a:spcBef>
            </a:pPr>
            <a:r>
              <a:rPr lang="en-US" sz="32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WCL RVP: SMBUS, SMLINK, MLINK Block Diagram</a:t>
            </a:r>
          </a:p>
        </p:txBody>
      </p:sp>
      <p:pic>
        <p:nvPicPr>
          <p:cNvPr id="2" name="Picture 1">
            <a:extLst>
              <a:ext uri="{FF2B5EF4-FFF2-40B4-BE49-F238E27FC236}">
                <a16:creationId xmlns:a16="http://schemas.microsoft.com/office/drawing/2014/main" id="{6A957DC3-7DAC-7492-CDDC-97C2C441DC20}"/>
              </a:ext>
            </a:extLst>
          </p:cNvPr>
          <p:cNvPicPr>
            <a:picLocks noChangeAspect="1"/>
          </p:cNvPicPr>
          <p:nvPr/>
        </p:nvPicPr>
        <p:blipFill>
          <a:blip r:embed="rId3"/>
          <a:stretch>
            <a:fillRect/>
          </a:stretch>
        </p:blipFill>
        <p:spPr>
          <a:xfrm>
            <a:off x="3235003" y="6409189"/>
            <a:ext cx="930867" cy="448811"/>
          </a:xfrm>
          <a:prstGeom prst="rect">
            <a:avLst/>
          </a:prstGeom>
        </p:spPr>
      </p:pic>
      <p:pic>
        <p:nvPicPr>
          <p:cNvPr id="10" name="Picture 9">
            <a:extLst>
              <a:ext uri="{FF2B5EF4-FFF2-40B4-BE49-F238E27FC236}">
                <a16:creationId xmlns:a16="http://schemas.microsoft.com/office/drawing/2014/main" id="{EF8F5CE3-90A8-7D09-1DDD-BD4467C3A062}"/>
              </a:ext>
            </a:extLst>
          </p:cNvPr>
          <p:cNvPicPr>
            <a:picLocks noChangeAspect="1"/>
          </p:cNvPicPr>
          <p:nvPr/>
        </p:nvPicPr>
        <p:blipFill>
          <a:blip r:embed="rId4"/>
          <a:stretch>
            <a:fillRect/>
          </a:stretch>
        </p:blipFill>
        <p:spPr>
          <a:xfrm>
            <a:off x="4421836" y="554805"/>
            <a:ext cx="5874690" cy="6116543"/>
          </a:xfrm>
          <a:prstGeom prst="rect">
            <a:avLst/>
          </a:prstGeom>
        </p:spPr>
      </p:pic>
    </p:spTree>
    <p:extLst>
      <p:ext uri="{BB962C8B-B14F-4D97-AF65-F5344CB8AC3E}">
        <p14:creationId xmlns:p14="http://schemas.microsoft.com/office/powerpoint/2010/main" val="153808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EB41F21-CBC9-4044-9F4C-E6FBBDFBB37A}"/>
              </a:ext>
            </a:extLst>
          </p:cNvPr>
          <p:cNvSpPr/>
          <p:nvPr/>
        </p:nvSpPr>
        <p:spPr>
          <a:xfrm>
            <a:off x="301752" y="12144"/>
            <a:ext cx="11890248" cy="648575"/>
          </a:xfrm>
          <a:prstGeom prst="rect">
            <a:avLst/>
          </a:prstGeom>
          <a:ln w="12700">
            <a:miter lim="400000"/>
          </a:ln>
        </p:spPr>
        <p:txBody>
          <a:bodyPr lIns="0" tIns="0" rIns="0" bIns="0" anchor="ctr">
            <a:normAutofit fontScale="97500"/>
          </a:bodyPr>
          <a:lstStyle/>
          <a:p>
            <a:pPr defTabSz="609600" hangingPunct="1">
              <a:spcBef>
                <a:spcPts val="0"/>
              </a:spcBef>
            </a:pPr>
            <a:r>
              <a:rPr lang="en-US"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WCL RVP LSIO : SMBUS, SMLINK, MLINK Mapping</a:t>
            </a:r>
          </a:p>
        </p:txBody>
      </p:sp>
      <p:graphicFrame>
        <p:nvGraphicFramePr>
          <p:cNvPr id="7" name="Table 6">
            <a:extLst>
              <a:ext uri="{FF2B5EF4-FFF2-40B4-BE49-F238E27FC236}">
                <a16:creationId xmlns:a16="http://schemas.microsoft.com/office/drawing/2014/main" id="{9860BF83-53D2-4BF2-B430-875645973571}"/>
              </a:ext>
            </a:extLst>
          </p:cNvPr>
          <p:cNvGraphicFramePr>
            <a:graphicFrameLocks noGrp="1"/>
          </p:cNvGraphicFramePr>
          <p:nvPr>
            <p:extLst>
              <p:ext uri="{D42A27DB-BD31-4B8C-83A1-F6EECF244321}">
                <p14:modId xmlns:p14="http://schemas.microsoft.com/office/powerpoint/2010/main" val="169723974"/>
              </p:ext>
            </p:extLst>
          </p:nvPr>
        </p:nvGraphicFramePr>
        <p:xfrm>
          <a:off x="1728217" y="1136207"/>
          <a:ext cx="7854695" cy="4404279"/>
        </p:xfrm>
        <a:graphic>
          <a:graphicData uri="http://schemas.openxmlformats.org/drawingml/2006/table">
            <a:tbl>
              <a:tblPr>
                <a:tableStyleId>{5940675A-B579-460E-94D1-54222C63F5DA}</a:tableStyleId>
              </a:tblPr>
              <a:tblGrid>
                <a:gridCol w="1913486">
                  <a:extLst>
                    <a:ext uri="{9D8B030D-6E8A-4147-A177-3AD203B41FA5}">
                      <a16:colId xmlns:a16="http://schemas.microsoft.com/office/drawing/2014/main" val="2573333777"/>
                    </a:ext>
                  </a:extLst>
                </a:gridCol>
                <a:gridCol w="2987697">
                  <a:extLst>
                    <a:ext uri="{9D8B030D-6E8A-4147-A177-3AD203B41FA5}">
                      <a16:colId xmlns:a16="http://schemas.microsoft.com/office/drawing/2014/main" val="2136030758"/>
                    </a:ext>
                  </a:extLst>
                </a:gridCol>
                <a:gridCol w="2953512">
                  <a:extLst>
                    <a:ext uri="{9D8B030D-6E8A-4147-A177-3AD203B41FA5}">
                      <a16:colId xmlns:a16="http://schemas.microsoft.com/office/drawing/2014/main" val="1981446109"/>
                    </a:ext>
                  </a:extLst>
                </a:gridCol>
              </a:tblGrid>
              <a:tr h="351683">
                <a:tc>
                  <a:txBody>
                    <a:bodyPr/>
                    <a:lstStyle/>
                    <a:p>
                      <a:pPr algn="ctr" fontAlgn="ctr"/>
                      <a:r>
                        <a:rPr lang="en-US" sz="1200" u="none" strike="noStrike">
                          <a:solidFill>
                            <a:schemeClr val="bg1"/>
                          </a:solidFill>
                          <a:effectLst/>
                        </a:rPr>
                        <a:t>INTERFACE</a:t>
                      </a:r>
                      <a:endParaRPr lang="en-US" sz="1200" b="1" i="0" u="none" strike="noStrike">
                        <a:solidFill>
                          <a:schemeClr val="bg1"/>
                        </a:solidFill>
                        <a:effectLst/>
                        <a:latin typeface="Calibri" panose="020F0502020204030204" pitchFamily="34" charset="0"/>
                      </a:endParaRPr>
                    </a:p>
                  </a:txBody>
                  <a:tcPr marL="5833" marR="5833" marT="5833" marB="0" anchor="ctr">
                    <a:solidFill>
                      <a:schemeClr val="tx2"/>
                    </a:solidFill>
                  </a:tcPr>
                </a:tc>
                <a:tc>
                  <a:txBody>
                    <a:bodyPr/>
                    <a:lstStyle/>
                    <a:p>
                      <a:pPr algn="ctr" fontAlgn="ctr"/>
                      <a:r>
                        <a:rPr lang="en-US" sz="1100" b="0" i="0" u="none" strike="noStrike" cap="none" spc="0" baseline="0">
                          <a:solidFill>
                            <a:schemeClr val="bg1"/>
                          </a:solidFill>
                          <a:effectLst/>
                          <a:uFillTx/>
                          <a:latin typeface="+mn-lt"/>
                          <a:ea typeface="+mn-ea"/>
                          <a:cs typeface="+mn-cs"/>
                          <a:sym typeface="Intel Clear"/>
                        </a:rPr>
                        <a:t>RVP2:Devices in LP5x T3 RVP</a:t>
                      </a:r>
                    </a:p>
                  </a:txBody>
                  <a:tcPr marL="7550" marR="7550" marT="7550" marB="0" anchor="ctr">
                    <a:solidFill>
                      <a:schemeClr val="tx2"/>
                    </a:solidFill>
                  </a:tcPr>
                </a:tc>
                <a:tc>
                  <a:txBody>
                    <a:bodyPr/>
                    <a:lstStyle/>
                    <a:p>
                      <a:pPr algn="ctr" fontAlgn="ctr"/>
                      <a:r>
                        <a:rPr lang="en-US" sz="1100" b="0" i="0" u="none" strike="noStrike" cap="none" spc="0" baseline="0">
                          <a:solidFill>
                            <a:schemeClr val="bg1"/>
                          </a:solidFill>
                          <a:effectLst/>
                          <a:uFillTx/>
                          <a:latin typeface="+mn-lt"/>
                          <a:ea typeface="+mn-ea"/>
                          <a:cs typeface="+mn-cs"/>
                          <a:sym typeface="Intel Clear"/>
                        </a:rPr>
                        <a:t>RVP1:Devices in DDR5 SODIMM RVP</a:t>
                      </a:r>
                    </a:p>
                  </a:txBody>
                  <a:tcPr marL="7550" marR="7550" marT="7550" marB="0" anchor="ctr">
                    <a:solidFill>
                      <a:schemeClr val="tx2"/>
                    </a:solidFill>
                  </a:tcPr>
                </a:tc>
                <a:extLst>
                  <a:ext uri="{0D108BD9-81ED-4DB2-BD59-A6C34878D82A}">
                    <a16:rowId xmlns:a16="http://schemas.microsoft.com/office/drawing/2014/main" val="2372386864"/>
                  </a:ext>
                </a:extLst>
              </a:tr>
              <a:tr h="172699">
                <a:tc rowSpan="8">
                  <a:txBody>
                    <a:bodyPr/>
                    <a:lstStyle/>
                    <a:p>
                      <a:pPr marL="0" marR="0" indent="0" algn="ctr" defTabSz="609600" fontAlgn="ctr" latinLnBrk="0">
                        <a:lnSpc>
                          <a:spcPct val="100000"/>
                        </a:lnSpc>
                        <a:spcBef>
                          <a:spcPts val="0"/>
                        </a:spcBef>
                        <a:spcAft>
                          <a:spcPts val="0"/>
                        </a:spcAft>
                        <a:buClrTx/>
                        <a:buSzTx/>
                        <a:buFontTx/>
                        <a:buNone/>
                        <a:tabLst/>
                      </a:pPr>
                      <a:r>
                        <a:rPr lang="en-US" sz="1000" b="1" i="0" u="none" strike="noStrike" cap="none" spc="0" baseline="0">
                          <a:solidFill>
                            <a:schemeClr val="bg2"/>
                          </a:solidFill>
                          <a:effectLst/>
                          <a:uFillTx/>
                          <a:latin typeface="+mn-lt"/>
                          <a:ea typeface="+mn-ea"/>
                          <a:cs typeface="+mn-cs"/>
                          <a:sym typeface="Intel Clear"/>
                        </a:rPr>
                        <a:t>SMBUS</a:t>
                      </a:r>
                      <a:br>
                        <a:rPr lang="en-US" sz="1000" b="1" i="0" u="none" strike="noStrike" cap="none" spc="0" baseline="0">
                          <a:solidFill>
                            <a:schemeClr val="bg2"/>
                          </a:solidFill>
                          <a:effectLst/>
                          <a:uFillTx/>
                          <a:latin typeface="+mn-lt"/>
                          <a:ea typeface="+mn-ea"/>
                          <a:cs typeface="+mn-cs"/>
                          <a:sym typeface="Intel Clear"/>
                        </a:rPr>
                      </a:br>
                      <a:r>
                        <a:rPr lang="en-US" sz="1000" b="1" i="0" u="none" strike="noStrike" cap="none" spc="0" baseline="0">
                          <a:solidFill>
                            <a:schemeClr val="bg2"/>
                          </a:solidFill>
                          <a:effectLst/>
                          <a:uFillTx/>
                          <a:latin typeface="+mn-lt"/>
                          <a:ea typeface="+mn-ea"/>
                          <a:cs typeface="+mn-cs"/>
                          <a:sym typeface="Intel Clear"/>
                        </a:rPr>
                        <a:t>(ALERT line is used as GPIO)</a:t>
                      </a:r>
                    </a:p>
                  </a:txBody>
                  <a:tcPr marL="5833" marR="5833" marT="5833" marB="0" anchor="ct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000" b="0" i="0" u="none" strike="noStrike" cap="none" spc="0" baseline="0">
                          <a:solidFill>
                            <a:srgbClr val="000000"/>
                          </a:solidFill>
                          <a:effectLst/>
                          <a:uFillTx/>
                          <a:latin typeface="Calibri" panose="020F0502020204030204" pitchFamily="34" charset="0"/>
                          <a:ea typeface="+mn-ea"/>
                          <a:cs typeface="+mn-cs"/>
                          <a:sym typeface="Intel Clear"/>
                        </a:rPr>
                        <a:t>PCIE X4 Slot</a:t>
                      </a:r>
                    </a:p>
                  </a:txBody>
                  <a:tcPr marL="5833" marR="5833" marT="5833" marB="0" anchor="ct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000" b="0" i="0" u="none" strike="noStrike" cap="none" spc="0" baseline="0">
                          <a:solidFill>
                            <a:srgbClr val="000000"/>
                          </a:solidFill>
                          <a:effectLst/>
                          <a:uFillTx/>
                          <a:latin typeface="Calibri" panose="020F0502020204030204" pitchFamily="34" charset="0"/>
                          <a:ea typeface="+mn-ea"/>
                          <a:cs typeface="+mn-cs"/>
                          <a:sym typeface="Intel Clear"/>
                        </a:rPr>
                        <a:t>PCIE X4 Slot</a:t>
                      </a:r>
                    </a:p>
                  </a:txBody>
                  <a:tcPr marL="5833" marR="5833" marT="5833" marB="0" anchor="ctr"/>
                </a:tc>
                <a:extLst>
                  <a:ext uri="{0D108BD9-81ED-4DB2-BD59-A6C34878D82A}">
                    <a16:rowId xmlns:a16="http://schemas.microsoft.com/office/drawing/2014/main" val="2444807373"/>
                  </a:ext>
                </a:extLst>
              </a:tr>
              <a:tr h="177013">
                <a:tc vMerge="1">
                  <a:txBody>
                    <a:bodyPr/>
                    <a:lstStyle/>
                    <a:p>
                      <a:pPr marL="0" marR="0" indent="0" algn="l" defTabSz="609600" fontAlgn="ctr" latinLnBrk="0">
                        <a:lnSpc>
                          <a:spcPct val="100000"/>
                        </a:lnSpc>
                        <a:spcBef>
                          <a:spcPts val="0"/>
                        </a:spcBef>
                        <a:spcAft>
                          <a:spcPts val="0"/>
                        </a:spcAft>
                        <a:buClrTx/>
                        <a:buSzTx/>
                        <a:buFontTx/>
                        <a:buNone/>
                        <a:tabLst/>
                      </a:pPr>
                      <a:endParaRPr lang="en-US" sz="1100" b="1" i="0" u="none" strike="noStrike" cap="none" spc="0" baseline="0">
                        <a:solidFill>
                          <a:schemeClr val="bg2"/>
                        </a:solidFill>
                        <a:effectLst/>
                        <a:uFillTx/>
                        <a:latin typeface="+mn-lt"/>
                        <a:ea typeface="+mn-ea"/>
                        <a:cs typeface="+mn-cs"/>
                        <a:sym typeface="Intel Clear"/>
                      </a:endParaRPr>
                    </a:p>
                  </a:txBody>
                  <a:tcPr marL="5833" marR="5833" marT="5833" marB="0" anchor="ctr"/>
                </a:tc>
                <a:tc>
                  <a:txBody>
                    <a:bodyPr/>
                    <a:lstStyle/>
                    <a:p>
                      <a:pPr algn="ctr" fontAlgn="ctr"/>
                      <a:r>
                        <a:rPr lang="en-US" sz="1000" b="0" i="0" u="none" strike="noStrike" cap="none" spc="0" baseline="0">
                          <a:solidFill>
                            <a:srgbClr val="000000"/>
                          </a:solidFill>
                          <a:effectLst/>
                          <a:uFillTx/>
                          <a:latin typeface="+mn-lt"/>
                          <a:ea typeface="+mn-ea"/>
                          <a:cs typeface="+mn-cs"/>
                          <a:sym typeface="Intel Clear"/>
                        </a:rPr>
                        <a:t>FRU EEPROM </a:t>
                      </a:r>
                    </a:p>
                  </a:txBody>
                  <a:tcPr marL="5833" marR="5833" marT="5833" marB="0" anchor="ct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000" b="0" i="0" u="none" strike="noStrike" cap="none" spc="0" baseline="0">
                          <a:solidFill>
                            <a:srgbClr val="000000"/>
                          </a:solidFill>
                          <a:effectLst/>
                          <a:uFillTx/>
                          <a:latin typeface="+mn-lt"/>
                          <a:ea typeface="+mn-ea"/>
                          <a:cs typeface="+mn-cs"/>
                          <a:sym typeface="Intel Clear"/>
                        </a:rPr>
                        <a:t>FRU EEPROM</a:t>
                      </a:r>
                    </a:p>
                  </a:txBody>
                  <a:tcPr marL="5833" marR="5833" marT="5833" marB="0" anchor="ctr"/>
                </a:tc>
                <a:extLst>
                  <a:ext uri="{0D108BD9-81ED-4DB2-BD59-A6C34878D82A}">
                    <a16:rowId xmlns:a16="http://schemas.microsoft.com/office/drawing/2014/main" val="1738318283"/>
                  </a:ext>
                </a:extLst>
              </a:tr>
              <a:tr h="170136">
                <a:tc vMerge="1">
                  <a:txBody>
                    <a:bodyPr/>
                    <a:lstStyle/>
                    <a:p>
                      <a:pPr marL="0" marR="0" indent="0" algn="l" defTabSz="609600" fontAlgn="ctr" latinLnBrk="0">
                        <a:lnSpc>
                          <a:spcPct val="100000"/>
                        </a:lnSpc>
                        <a:spcBef>
                          <a:spcPts val="0"/>
                        </a:spcBef>
                        <a:spcAft>
                          <a:spcPts val="0"/>
                        </a:spcAft>
                        <a:buClrTx/>
                        <a:buSzTx/>
                        <a:buFontTx/>
                        <a:buNone/>
                        <a:tabLst/>
                      </a:pPr>
                      <a:endParaRPr lang="en-US" sz="1100" b="1" i="0" u="none" strike="noStrike" cap="none" spc="0" baseline="0">
                        <a:solidFill>
                          <a:schemeClr val="bg2"/>
                        </a:solidFill>
                        <a:effectLst/>
                        <a:uFillTx/>
                        <a:latin typeface="+mn-lt"/>
                        <a:ea typeface="+mn-ea"/>
                        <a:cs typeface="+mn-cs"/>
                        <a:sym typeface="Intel Clear"/>
                      </a:endParaRPr>
                    </a:p>
                  </a:txBody>
                  <a:tcPr marL="5833" marR="5833" marT="5833" marB="0" anchor="ctr"/>
                </a:tc>
                <a:tc>
                  <a:txBody>
                    <a:bodyPr/>
                    <a:lstStyle/>
                    <a:p>
                      <a:pPr algn="ctr" fontAlgn="ctr"/>
                      <a:r>
                        <a:rPr lang="en-US" sz="1000" b="0" i="0" u="none" strike="noStrike" cap="none" spc="0" baseline="0">
                          <a:solidFill>
                            <a:srgbClr val="000000"/>
                          </a:solidFill>
                          <a:effectLst/>
                          <a:uFillTx/>
                          <a:latin typeface="+mn-lt"/>
                          <a:ea typeface="+mn-ea"/>
                          <a:cs typeface="+mn-cs"/>
                          <a:sym typeface="Intel Clear"/>
                        </a:rPr>
                        <a:t>ESPI bus Header </a:t>
                      </a:r>
                    </a:p>
                  </a:txBody>
                  <a:tcPr marL="5833" marR="5833" marT="5833" marB="0" anchor="ctr"/>
                </a:tc>
                <a:tc>
                  <a:txBody>
                    <a:bodyPr/>
                    <a:lstStyle/>
                    <a:p>
                      <a:pPr algn="ctr" fontAlgn="ctr"/>
                      <a:r>
                        <a:rPr lang="en-US" sz="1000" b="0" i="0" u="none" strike="noStrike" cap="none" spc="0" baseline="0">
                          <a:solidFill>
                            <a:srgbClr val="000000"/>
                          </a:solidFill>
                          <a:effectLst/>
                          <a:uFillTx/>
                          <a:latin typeface="+mn-lt"/>
                          <a:ea typeface="+mn-ea"/>
                          <a:cs typeface="+mn-cs"/>
                          <a:sym typeface="Intel Clear"/>
                        </a:rPr>
                        <a:t>ESPI bus Header</a:t>
                      </a:r>
                    </a:p>
                  </a:txBody>
                  <a:tcPr marL="5833" marR="5833" marT="5833" marB="0" anchor="ctr"/>
                </a:tc>
                <a:extLst>
                  <a:ext uri="{0D108BD9-81ED-4DB2-BD59-A6C34878D82A}">
                    <a16:rowId xmlns:a16="http://schemas.microsoft.com/office/drawing/2014/main" val="3753772298"/>
                  </a:ext>
                </a:extLst>
              </a:tr>
              <a:tr h="177013">
                <a:tc vMerge="1">
                  <a:txBody>
                    <a:bodyPr/>
                    <a:lstStyle/>
                    <a:p>
                      <a:pPr marL="0" marR="0" indent="0" algn="l" defTabSz="609600" fontAlgn="ctr" latinLnBrk="0">
                        <a:lnSpc>
                          <a:spcPct val="100000"/>
                        </a:lnSpc>
                        <a:spcBef>
                          <a:spcPts val="0"/>
                        </a:spcBef>
                        <a:spcAft>
                          <a:spcPts val="0"/>
                        </a:spcAft>
                        <a:buClrTx/>
                        <a:buSzTx/>
                        <a:buFontTx/>
                        <a:buNone/>
                        <a:tabLst/>
                      </a:pPr>
                      <a:endParaRPr lang="en-US" sz="1100" b="1" i="0" u="none" strike="noStrike" cap="none" spc="0" baseline="0">
                        <a:solidFill>
                          <a:schemeClr val="bg2"/>
                        </a:solidFill>
                        <a:effectLst/>
                        <a:uFillTx/>
                        <a:latin typeface="+mn-lt"/>
                        <a:ea typeface="+mn-ea"/>
                        <a:cs typeface="+mn-cs"/>
                        <a:sym typeface="Intel Clear"/>
                      </a:endParaRPr>
                    </a:p>
                  </a:txBody>
                  <a:tcPr marL="5833" marR="5833" marT="5833" marB="0" anchor="ct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000" b="0" i="0" u="none" strike="noStrike" cap="none" spc="0" baseline="0">
                          <a:solidFill>
                            <a:srgbClr val="000000"/>
                          </a:solidFill>
                          <a:effectLst/>
                          <a:uFillTx/>
                          <a:latin typeface="+mn-lt"/>
                          <a:ea typeface="+mn-ea"/>
                          <a:cs typeface="+mn-cs"/>
                          <a:sym typeface="Intel Clear"/>
                        </a:rPr>
                        <a:t>SPD EEPROM</a:t>
                      </a:r>
                    </a:p>
                  </a:txBody>
                  <a:tcPr marL="5833" marR="5833" marT="5833" marB="0" anchor="ct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000" b="0" i="0" u="none" strike="noStrike" cap="none" spc="0" baseline="0">
                          <a:solidFill>
                            <a:srgbClr val="000000"/>
                          </a:solidFill>
                          <a:effectLst/>
                          <a:uFillTx/>
                          <a:latin typeface="+mn-lt"/>
                          <a:ea typeface="+mn-ea"/>
                          <a:cs typeface="+mn-cs"/>
                          <a:sym typeface="Intel Clear"/>
                        </a:rPr>
                        <a:t>DDR5 SODIMM</a:t>
                      </a:r>
                    </a:p>
                  </a:txBody>
                  <a:tcPr marL="5833" marR="5833" marT="5833" marB="0" anchor="ctr"/>
                </a:tc>
                <a:extLst>
                  <a:ext uri="{0D108BD9-81ED-4DB2-BD59-A6C34878D82A}">
                    <a16:rowId xmlns:a16="http://schemas.microsoft.com/office/drawing/2014/main" val="3330553965"/>
                  </a:ext>
                </a:extLst>
              </a:tr>
              <a:tr h="177013">
                <a:tc vMerge="1">
                  <a:txBody>
                    <a:bodyPr/>
                    <a:lstStyle/>
                    <a:p>
                      <a:pPr marL="0" marR="0" indent="0" algn="l" defTabSz="609600" fontAlgn="ctr" latinLnBrk="0">
                        <a:lnSpc>
                          <a:spcPct val="100000"/>
                        </a:lnSpc>
                        <a:spcBef>
                          <a:spcPts val="0"/>
                        </a:spcBef>
                        <a:spcAft>
                          <a:spcPts val="0"/>
                        </a:spcAft>
                        <a:buClrTx/>
                        <a:buSzTx/>
                        <a:buFontTx/>
                        <a:buNone/>
                        <a:tabLst/>
                      </a:pPr>
                      <a:endParaRPr lang="en-US" sz="1100" b="1" i="0" u="none" strike="noStrike" cap="none" spc="0" baseline="0">
                        <a:solidFill>
                          <a:schemeClr val="bg2"/>
                        </a:solidFill>
                        <a:effectLst/>
                        <a:uFillTx/>
                        <a:latin typeface="+mn-lt"/>
                        <a:ea typeface="+mn-ea"/>
                        <a:cs typeface="+mn-cs"/>
                        <a:sym typeface="Intel Clear"/>
                      </a:endParaRPr>
                    </a:p>
                  </a:txBody>
                  <a:tcPr marL="5833" marR="5833" marT="5833" marB="0" anchor="ctr"/>
                </a:tc>
                <a:tc>
                  <a:txBody>
                    <a:bodyPr/>
                    <a:lstStyle/>
                    <a:p>
                      <a:pPr algn="ctr" fontAlgn="ctr"/>
                      <a:r>
                        <a:rPr lang="en-US" sz="1000" b="0" i="0" u="none" strike="noStrike" cap="none" spc="0" baseline="0">
                          <a:solidFill>
                            <a:srgbClr val="000000"/>
                          </a:solidFill>
                          <a:effectLst/>
                          <a:uFillTx/>
                          <a:latin typeface="+mn-lt"/>
                          <a:ea typeface="+mn-ea"/>
                          <a:cs typeface="+mn-cs"/>
                          <a:sym typeface="Intel Clear"/>
                        </a:rPr>
                        <a:t>PM Side Band Header</a:t>
                      </a:r>
                    </a:p>
                  </a:txBody>
                  <a:tcPr marL="5833" marR="5833" marT="5833" marB="0" anchor="ctr"/>
                </a:tc>
                <a:tc>
                  <a:txBody>
                    <a:bodyPr/>
                    <a:lstStyle/>
                    <a:p>
                      <a:pPr algn="ctr" fontAlgn="ctr"/>
                      <a:r>
                        <a:rPr lang="en-US" sz="1000" b="0" i="0" u="none" strike="noStrike" cap="none" spc="0" baseline="0">
                          <a:solidFill>
                            <a:srgbClr val="000000"/>
                          </a:solidFill>
                          <a:effectLst/>
                          <a:uFillTx/>
                          <a:latin typeface="+mn-lt"/>
                          <a:ea typeface="+mn-ea"/>
                          <a:cs typeface="+mn-cs"/>
                          <a:sym typeface="Intel Clear"/>
                        </a:rPr>
                        <a:t>PM Side Band Header</a:t>
                      </a:r>
                    </a:p>
                  </a:txBody>
                  <a:tcPr marL="5833" marR="5833" marT="5833" marB="0" anchor="ctr"/>
                </a:tc>
                <a:extLst>
                  <a:ext uri="{0D108BD9-81ED-4DB2-BD59-A6C34878D82A}">
                    <a16:rowId xmlns:a16="http://schemas.microsoft.com/office/drawing/2014/main" val="3152229449"/>
                  </a:ext>
                </a:extLst>
              </a:tr>
              <a:tr h="177013">
                <a:tc vMerge="1">
                  <a:txBody>
                    <a:bodyPr/>
                    <a:lstStyle/>
                    <a:p>
                      <a:pPr marL="0" marR="0" indent="0" algn="l" defTabSz="609600" fontAlgn="ctr" latinLnBrk="0">
                        <a:lnSpc>
                          <a:spcPct val="100000"/>
                        </a:lnSpc>
                        <a:spcBef>
                          <a:spcPts val="0"/>
                        </a:spcBef>
                        <a:spcAft>
                          <a:spcPts val="0"/>
                        </a:spcAft>
                        <a:buClrTx/>
                        <a:buSzTx/>
                        <a:buFontTx/>
                        <a:buNone/>
                        <a:tabLst/>
                      </a:pPr>
                      <a:endParaRPr lang="en-US" sz="1100" b="1" i="0" u="none" strike="noStrike" cap="none" spc="0" baseline="0">
                        <a:solidFill>
                          <a:schemeClr val="bg2"/>
                        </a:solidFill>
                        <a:effectLst/>
                        <a:uFillTx/>
                        <a:latin typeface="+mn-lt"/>
                        <a:ea typeface="+mn-ea"/>
                        <a:cs typeface="+mn-cs"/>
                        <a:sym typeface="Intel Clear"/>
                      </a:endParaRPr>
                    </a:p>
                  </a:txBody>
                  <a:tcPr marL="5833" marR="5833" marT="5833" marB="0" anchor="ctr"/>
                </a:tc>
                <a:tc>
                  <a:txBody>
                    <a:bodyPr/>
                    <a:lstStyle/>
                    <a:p>
                      <a:pPr algn="ctr" fontAlgn="ctr"/>
                      <a:r>
                        <a:rPr lang="en-US" sz="1000" b="0" i="0" u="none" strike="noStrike" cap="none" spc="0" baseline="0">
                          <a:solidFill>
                            <a:srgbClr val="000000"/>
                          </a:solidFill>
                          <a:effectLst/>
                          <a:uFillTx/>
                          <a:latin typeface="+mn-lt"/>
                          <a:ea typeface="+mn-ea"/>
                          <a:cs typeface="+mn-cs"/>
                          <a:sym typeface="Intel Clear"/>
                        </a:rPr>
                        <a:t>CPU/PCH Merged MIPI 60 Connector </a:t>
                      </a:r>
                    </a:p>
                  </a:txBody>
                  <a:tcPr marL="5833" marR="5833" marT="5833" marB="0" anchor="ctr"/>
                </a:tc>
                <a:tc>
                  <a:txBody>
                    <a:bodyPr/>
                    <a:lstStyle/>
                    <a:p>
                      <a:pPr algn="ctr" fontAlgn="ctr"/>
                      <a:r>
                        <a:rPr lang="en-US" sz="1000" b="0" i="0" u="none" strike="noStrike" cap="none" spc="0" baseline="0">
                          <a:solidFill>
                            <a:srgbClr val="000000"/>
                          </a:solidFill>
                          <a:effectLst/>
                          <a:uFillTx/>
                          <a:latin typeface="+mn-lt"/>
                          <a:ea typeface="+mn-ea"/>
                          <a:cs typeface="+mn-cs"/>
                          <a:sym typeface="Intel Clear"/>
                        </a:rPr>
                        <a:t>CPU/PCH Merged MIPI 60 Connector </a:t>
                      </a:r>
                    </a:p>
                  </a:txBody>
                  <a:tcPr marL="5833" marR="5833" marT="5833" marB="0" anchor="ctr"/>
                </a:tc>
                <a:extLst>
                  <a:ext uri="{0D108BD9-81ED-4DB2-BD59-A6C34878D82A}">
                    <a16:rowId xmlns:a16="http://schemas.microsoft.com/office/drawing/2014/main" val="237974803"/>
                  </a:ext>
                </a:extLst>
              </a:tr>
              <a:tr h="329536">
                <a:tc vMerge="1">
                  <a:txBody>
                    <a:bodyPr/>
                    <a:lstStyle/>
                    <a:p>
                      <a:pPr marL="0" marR="0" indent="0" algn="l" defTabSz="609600" fontAlgn="ctr" latinLnBrk="0">
                        <a:lnSpc>
                          <a:spcPct val="100000"/>
                        </a:lnSpc>
                        <a:spcBef>
                          <a:spcPts val="0"/>
                        </a:spcBef>
                        <a:spcAft>
                          <a:spcPts val="0"/>
                        </a:spcAft>
                        <a:buClrTx/>
                        <a:buSzTx/>
                        <a:buFontTx/>
                        <a:buNone/>
                        <a:tabLst/>
                      </a:pPr>
                      <a:endParaRPr lang="en-US" sz="1100" b="1" i="0" u="none" strike="noStrike" cap="none" spc="0" baseline="0">
                        <a:solidFill>
                          <a:schemeClr val="bg2"/>
                        </a:solidFill>
                        <a:effectLst/>
                        <a:uFillTx/>
                        <a:latin typeface="+mn-lt"/>
                        <a:ea typeface="+mn-ea"/>
                        <a:cs typeface="+mn-cs"/>
                        <a:sym typeface="Intel Clear"/>
                      </a:endParaRPr>
                    </a:p>
                  </a:txBody>
                  <a:tcPr marL="5833" marR="5833" marT="5833" marB="0" anchor="ctr"/>
                </a:tc>
                <a:tc>
                  <a:txBody>
                    <a:bodyPr/>
                    <a:lstStyle/>
                    <a:p>
                      <a:pPr algn="ctr" fontAlgn="ctr"/>
                      <a:r>
                        <a:rPr lang="en-US" sz="1000" b="0" i="0" u="none" strike="noStrike" cap="none" spc="0" baseline="0">
                          <a:solidFill>
                            <a:srgbClr val="FF0000"/>
                          </a:solidFill>
                          <a:effectLst/>
                          <a:uFillTx/>
                          <a:latin typeface="+mn-lt"/>
                          <a:ea typeface="+mn-ea"/>
                          <a:cs typeface="+mn-cs"/>
                          <a:sym typeface="Intel Clear"/>
                        </a:rPr>
                        <a:t>TTK3 Header </a:t>
                      </a:r>
                    </a:p>
                  </a:txBody>
                  <a:tcPr marL="5833" marR="5833" marT="5833" marB="0" anchor="ctr"/>
                </a:tc>
                <a:tc>
                  <a:txBody>
                    <a:bodyPr/>
                    <a:lstStyle/>
                    <a:p>
                      <a:pPr algn="ctr" fontAlgn="ctr"/>
                      <a:r>
                        <a:rPr lang="en-US" sz="1000" b="0" i="0" u="none" strike="noStrike" cap="none" spc="0" baseline="0">
                          <a:solidFill>
                            <a:srgbClr val="FF0000"/>
                          </a:solidFill>
                          <a:effectLst/>
                          <a:uFillTx/>
                          <a:latin typeface="+mn-lt"/>
                          <a:ea typeface="+mn-ea"/>
                          <a:cs typeface="+mn-cs"/>
                          <a:sym typeface="Intel Clear"/>
                        </a:rPr>
                        <a:t>TTK3 Header </a:t>
                      </a:r>
                    </a:p>
                  </a:txBody>
                  <a:tcPr marL="5833" marR="5833" marT="5833" marB="0" anchor="ctr"/>
                </a:tc>
                <a:extLst>
                  <a:ext uri="{0D108BD9-81ED-4DB2-BD59-A6C34878D82A}">
                    <a16:rowId xmlns:a16="http://schemas.microsoft.com/office/drawing/2014/main" val="2779588006"/>
                  </a:ext>
                </a:extLst>
              </a:tr>
              <a:tr h="184562">
                <a:tc vMerge="1">
                  <a:txBody>
                    <a:bodyPr/>
                    <a:lstStyle/>
                    <a:p>
                      <a:pPr marL="0" marR="0" indent="0" algn="l" defTabSz="609600" fontAlgn="ctr" latinLnBrk="0">
                        <a:lnSpc>
                          <a:spcPct val="100000"/>
                        </a:lnSpc>
                        <a:spcBef>
                          <a:spcPts val="0"/>
                        </a:spcBef>
                        <a:spcAft>
                          <a:spcPts val="0"/>
                        </a:spcAft>
                        <a:buClrTx/>
                        <a:buSzTx/>
                        <a:buFontTx/>
                        <a:buNone/>
                        <a:tabLst/>
                      </a:pPr>
                      <a:endParaRPr lang="en-US" sz="1100" b="1" i="0" u="none" strike="noStrike" cap="none" spc="0" baseline="0">
                        <a:solidFill>
                          <a:schemeClr val="bg2"/>
                        </a:solidFill>
                        <a:effectLst/>
                        <a:uFillTx/>
                        <a:latin typeface="+mn-lt"/>
                        <a:ea typeface="+mn-ea"/>
                        <a:cs typeface="+mn-cs"/>
                        <a:sym typeface="Intel Clear"/>
                      </a:endParaRPr>
                    </a:p>
                  </a:txBody>
                  <a:tcPr marL="5833" marR="5833" marT="5833" marB="0" anchor="ctr"/>
                </a:tc>
                <a:tc>
                  <a:txBody>
                    <a:bodyPr/>
                    <a:lstStyle/>
                    <a:p>
                      <a:pPr algn="ctr" fontAlgn="ctr"/>
                      <a:r>
                        <a:rPr lang="en-US" sz="1000" b="0" i="0" u="none" strike="noStrike" cap="none" spc="0" baseline="0">
                          <a:solidFill>
                            <a:srgbClr val="FF0000"/>
                          </a:solidFill>
                          <a:effectLst/>
                          <a:uFillTx/>
                          <a:latin typeface="+mn-lt"/>
                          <a:ea typeface="+mn-ea"/>
                          <a:cs typeface="+mn-cs"/>
                          <a:sym typeface="Intel Clear"/>
                        </a:rPr>
                        <a:t>-</a:t>
                      </a:r>
                    </a:p>
                  </a:txBody>
                  <a:tcPr marL="5833" marR="5833" marT="5833" marB="0" anchor="ctr"/>
                </a:tc>
                <a:tc>
                  <a:txBody>
                    <a:bodyPr/>
                    <a:lstStyle/>
                    <a:p>
                      <a:pPr algn="ctr" fontAlgn="ctr"/>
                      <a:r>
                        <a:rPr lang="en-US" sz="1000" b="0" i="0" u="none" strike="noStrike" cap="none" spc="0" baseline="0">
                          <a:solidFill>
                            <a:srgbClr val="FF0000"/>
                          </a:solidFill>
                          <a:effectLst/>
                          <a:uFillTx/>
                          <a:latin typeface="+mn-lt"/>
                          <a:ea typeface="+mn-ea"/>
                          <a:cs typeface="+mn-cs"/>
                          <a:sym typeface="Intel Clear"/>
                        </a:rPr>
                        <a:t>M.2 WWAN</a:t>
                      </a:r>
                    </a:p>
                  </a:txBody>
                  <a:tcPr marL="5833" marR="5833" marT="5833" marB="0" anchor="ctr"/>
                </a:tc>
                <a:extLst>
                  <a:ext uri="{0D108BD9-81ED-4DB2-BD59-A6C34878D82A}">
                    <a16:rowId xmlns:a16="http://schemas.microsoft.com/office/drawing/2014/main" val="3707961711"/>
                  </a:ext>
                </a:extLst>
              </a:tr>
              <a:tr h="312671">
                <a:tc rowSpan="5">
                  <a:txBody>
                    <a:bodyPr/>
                    <a:lstStyle/>
                    <a:p>
                      <a:pPr marL="0" marR="0" indent="0" algn="ctr" defTabSz="609600" fontAlgn="ctr" latinLnBrk="0">
                        <a:lnSpc>
                          <a:spcPct val="100000"/>
                        </a:lnSpc>
                        <a:spcBef>
                          <a:spcPts val="0"/>
                        </a:spcBef>
                        <a:spcAft>
                          <a:spcPts val="0"/>
                        </a:spcAft>
                        <a:buClrTx/>
                        <a:buSzTx/>
                        <a:buFontTx/>
                        <a:buNone/>
                        <a:tabLst/>
                      </a:pPr>
                      <a:r>
                        <a:rPr lang="en-US" sz="1000" b="1" i="0" u="none" strike="noStrike" cap="none" spc="0" baseline="0">
                          <a:solidFill>
                            <a:schemeClr val="bg2"/>
                          </a:solidFill>
                          <a:effectLst/>
                          <a:uFillTx/>
                          <a:latin typeface="+mn-lt"/>
                          <a:ea typeface="+mn-ea"/>
                          <a:cs typeface="+mn-cs"/>
                          <a:sym typeface="Intel Clear"/>
                        </a:rPr>
                        <a:t>SMLINK0</a:t>
                      </a:r>
                      <a:br>
                        <a:rPr lang="en-US" sz="1000" b="1" i="0" u="none" strike="noStrike" cap="none" spc="0" baseline="0">
                          <a:solidFill>
                            <a:schemeClr val="bg2"/>
                          </a:solidFill>
                          <a:effectLst/>
                          <a:uFillTx/>
                          <a:latin typeface="+mn-lt"/>
                          <a:ea typeface="+mn-ea"/>
                          <a:cs typeface="+mn-cs"/>
                          <a:sym typeface="Intel Clear"/>
                        </a:rPr>
                      </a:br>
                      <a:r>
                        <a:rPr lang="en-US" sz="1000" b="1" i="0" u="none" strike="noStrike" cap="none" spc="0" baseline="0">
                          <a:solidFill>
                            <a:schemeClr val="bg2"/>
                          </a:solidFill>
                          <a:effectLst/>
                          <a:uFillTx/>
                          <a:latin typeface="+mn-lt"/>
                          <a:ea typeface="+mn-ea"/>
                          <a:cs typeface="+mn-cs"/>
                          <a:sym typeface="Intel Clear"/>
                        </a:rPr>
                        <a:t>(ALERT line is used as GPIO)</a:t>
                      </a:r>
                    </a:p>
                  </a:txBody>
                  <a:tcPr marL="5833" marR="5833" marT="5833" marB="0" anchor="ctr"/>
                </a:tc>
                <a:tc>
                  <a:txBody>
                    <a:bodyPr/>
                    <a:lstStyle/>
                    <a:p>
                      <a:pPr algn="ctr" fontAlgn="ctr"/>
                      <a:r>
                        <a:rPr lang="en-US" sz="1000" b="0" i="0" u="none" strike="noStrike" cap="none" spc="0" baseline="0">
                          <a:solidFill>
                            <a:srgbClr val="000000"/>
                          </a:solidFill>
                          <a:effectLst/>
                          <a:uFillTx/>
                          <a:latin typeface="+mn-lt"/>
                          <a:ea typeface="+mn-ea"/>
                          <a:cs typeface="+mn-cs"/>
                          <a:sym typeface="Intel Clear"/>
                        </a:rPr>
                        <a:t>TBT retimer Chip#0 ( for TCP-0 SV Validation) &amp; 1x3 Header</a:t>
                      </a:r>
                    </a:p>
                  </a:txBody>
                  <a:tcPr marL="0" marR="0" marT="0" marB="0" anchor="ctr"/>
                </a:tc>
                <a:tc>
                  <a:txBody>
                    <a:bodyPr/>
                    <a:lstStyle/>
                    <a:p>
                      <a:pPr algn="ctr" fontAlgn="ctr"/>
                      <a:r>
                        <a:rPr lang="en-US" sz="1000" b="0" i="0" u="none" strike="noStrike" cap="none" spc="0" baseline="0">
                          <a:solidFill>
                            <a:srgbClr val="000000"/>
                          </a:solidFill>
                          <a:effectLst/>
                          <a:uFillTx/>
                          <a:latin typeface="+mn-lt"/>
                          <a:ea typeface="+mn-ea"/>
                          <a:cs typeface="+mn-cs"/>
                          <a:sym typeface="Intel Clear"/>
                        </a:rPr>
                        <a:t>TBT retimer Chip#0 ( for TCP-0 SV Validation) &amp; 1x3 Header</a:t>
                      </a:r>
                    </a:p>
                  </a:txBody>
                  <a:tcPr marL="0" marR="0" marT="0" marB="0" anchor="ctr"/>
                </a:tc>
                <a:extLst>
                  <a:ext uri="{0D108BD9-81ED-4DB2-BD59-A6C34878D82A}">
                    <a16:rowId xmlns:a16="http://schemas.microsoft.com/office/drawing/2014/main" val="3628682657"/>
                  </a:ext>
                </a:extLst>
              </a:tr>
              <a:tr h="312671">
                <a:tc vMerge="1">
                  <a:txBody>
                    <a:bodyPr/>
                    <a:lstStyle/>
                    <a:p>
                      <a:pPr marL="0" marR="0" indent="0" algn="l" defTabSz="609600" fontAlgn="ctr" latinLnBrk="0">
                        <a:lnSpc>
                          <a:spcPct val="100000"/>
                        </a:lnSpc>
                        <a:spcBef>
                          <a:spcPts val="0"/>
                        </a:spcBef>
                        <a:spcAft>
                          <a:spcPts val="0"/>
                        </a:spcAft>
                        <a:buClrTx/>
                        <a:buSzTx/>
                        <a:buFontTx/>
                        <a:buNone/>
                        <a:tabLst/>
                      </a:pPr>
                      <a:endParaRPr lang="en-US" sz="1100" b="1" i="0" u="none" strike="noStrike" cap="none" spc="0" baseline="0">
                        <a:solidFill>
                          <a:schemeClr val="bg2"/>
                        </a:solidFill>
                        <a:effectLst/>
                        <a:uFillTx/>
                        <a:latin typeface="+mn-lt"/>
                        <a:ea typeface="+mn-ea"/>
                        <a:cs typeface="+mn-cs"/>
                        <a:sym typeface="Intel Clear"/>
                      </a:endParaRPr>
                    </a:p>
                  </a:txBody>
                  <a:tcPr marL="5833" marR="5833" marT="5833" marB="0" anchor="ctr"/>
                </a:tc>
                <a:tc>
                  <a:txBody>
                    <a:bodyPr/>
                    <a:lstStyle/>
                    <a:p>
                      <a:pPr algn="ctr" fontAlgn="ctr"/>
                      <a:r>
                        <a:rPr lang="en-US" sz="1000" b="0" i="0" u="none" strike="noStrike" cap="none" spc="0" baseline="0">
                          <a:solidFill>
                            <a:srgbClr val="000000"/>
                          </a:solidFill>
                          <a:effectLst/>
                          <a:uFillTx/>
                          <a:latin typeface="+mn-lt"/>
                          <a:ea typeface="+mn-ea"/>
                          <a:cs typeface="+mn-cs"/>
                          <a:sym typeface="Intel Clear"/>
                        </a:rPr>
                        <a:t>TBT retimer Chip#1 ( for TCP-1 SV Validation)</a:t>
                      </a:r>
                    </a:p>
                  </a:txBody>
                  <a:tcPr marL="0" marR="0" marT="0" marB="0" anchor="ctr"/>
                </a:tc>
                <a:tc>
                  <a:txBody>
                    <a:bodyPr/>
                    <a:lstStyle/>
                    <a:p>
                      <a:pPr algn="ctr" fontAlgn="ctr"/>
                      <a:r>
                        <a:rPr lang="en-US" sz="1000" b="0" i="0" u="none" strike="noStrike" cap="none" spc="0" baseline="0">
                          <a:solidFill>
                            <a:srgbClr val="000000"/>
                          </a:solidFill>
                          <a:effectLst/>
                          <a:uFillTx/>
                          <a:latin typeface="+mn-lt"/>
                          <a:ea typeface="+mn-ea"/>
                          <a:cs typeface="+mn-cs"/>
                          <a:sym typeface="Intel Clear"/>
                        </a:rPr>
                        <a:t>TBT retimer Chip#1 ( for TCP-1 SV Validation)</a:t>
                      </a:r>
                    </a:p>
                  </a:txBody>
                  <a:tcPr marL="0" marR="0" marT="0" marB="0" anchor="ctr"/>
                </a:tc>
                <a:extLst>
                  <a:ext uri="{0D108BD9-81ED-4DB2-BD59-A6C34878D82A}">
                    <a16:rowId xmlns:a16="http://schemas.microsoft.com/office/drawing/2014/main" val="1086237320"/>
                  </a:ext>
                </a:extLst>
              </a:tr>
              <a:tr h="206516">
                <a:tc vMerge="1">
                  <a:txBody>
                    <a:bodyPr/>
                    <a:lstStyle/>
                    <a:p>
                      <a:pPr marL="0" marR="0" indent="0" algn="l" defTabSz="609600" fontAlgn="ctr" latinLnBrk="0">
                        <a:lnSpc>
                          <a:spcPct val="100000"/>
                        </a:lnSpc>
                        <a:spcBef>
                          <a:spcPts val="0"/>
                        </a:spcBef>
                        <a:spcAft>
                          <a:spcPts val="0"/>
                        </a:spcAft>
                        <a:buClrTx/>
                        <a:buSzTx/>
                        <a:buFontTx/>
                        <a:buNone/>
                        <a:tabLst/>
                      </a:pPr>
                      <a:endParaRPr lang="en-US" sz="1100" b="1" i="0" u="none" strike="noStrike" cap="none" spc="0" baseline="0">
                        <a:solidFill>
                          <a:schemeClr val="bg2"/>
                        </a:solidFill>
                        <a:effectLst/>
                        <a:uFillTx/>
                        <a:latin typeface="+mn-lt"/>
                        <a:ea typeface="+mn-ea"/>
                        <a:cs typeface="+mn-cs"/>
                        <a:sym typeface="Intel Clear"/>
                      </a:endParaRPr>
                    </a:p>
                  </a:txBody>
                  <a:tcPr marL="5833" marR="5833" marT="5833" marB="0" anchor="ct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000" b="0" i="0" u="none" strike="noStrike" cap="none" spc="0" baseline="0">
                          <a:solidFill>
                            <a:srgbClr val="000000"/>
                          </a:solidFill>
                          <a:effectLst/>
                          <a:uFillTx/>
                          <a:latin typeface="+mn-lt"/>
                          <a:ea typeface="+mn-ea"/>
                          <a:cs typeface="+mn-cs"/>
                          <a:sym typeface="Intel Clear"/>
                        </a:rPr>
                        <a:t>1x3 Header</a:t>
                      </a:r>
                    </a:p>
                  </a:txBody>
                  <a:tcPr marL="0" marR="0" marT="0" marB="0" anchor="ct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000" b="0" i="0" u="none" strike="noStrike" cap="none" spc="0" baseline="0">
                          <a:solidFill>
                            <a:srgbClr val="000000"/>
                          </a:solidFill>
                          <a:effectLst/>
                          <a:uFillTx/>
                          <a:latin typeface="+mn-lt"/>
                          <a:ea typeface="+mn-ea"/>
                          <a:cs typeface="+mn-cs"/>
                          <a:sym typeface="Intel Clear"/>
                        </a:rPr>
                        <a:t>1x3 Header</a:t>
                      </a:r>
                    </a:p>
                  </a:txBody>
                  <a:tcPr marL="0" marR="0" marT="0" marB="0" anchor="ctr"/>
                </a:tc>
                <a:extLst>
                  <a:ext uri="{0D108BD9-81ED-4DB2-BD59-A6C34878D82A}">
                    <a16:rowId xmlns:a16="http://schemas.microsoft.com/office/drawing/2014/main" val="2980121081"/>
                  </a:ext>
                </a:extLst>
              </a:tr>
              <a:tr h="177013">
                <a:tc vMerge="1">
                  <a:txBody>
                    <a:bodyPr/>
                    <a:lstStyle/>
                    <a:p>
                      <a:pPr marL="0" marR="0" indent="0" algn="l" defTabSz="609600" fontAlgn="ctr" latinLnBrk="0">
                        <a:lnSpc>
                          <a:spcPct val="100000"/>
                        </a:lnSpc>
                        <a:spcBef>
                          <a:spcPts val="0"/>
                        </a:spcBef>
                        <a:spcAft>
                          <a:spcPts val="0"/>
                        </a:spcAft>
                        <a:buClrTx/>
                        <a:buSzTx/>
                        <a:buFontTx/>
                        <a:buNone/>
                        <a:tabLst/>
                      </a:pPr>
                      <a:endParaRPr lang="en-US" sz="1100" b="1" i="0" u="none" strike="noStrike" cap="none" spc="0" baseline="0">
                        <a:solidFill>
                          <a:schemeClr val="bg2"/>
                        </a:solidFill>
                        <a:effectLst/>
                        <a:uFillTx/>
                        <a:latin typeface="+mn-lt"/>
                        <a:ea typeface="+mn-ea"/>
                        <a:cs typeface="+mn-cs"/>
                        <a:sym typeface="Intel Clear"/>
                      </a:endParaRPr>
                    </a:p>
                  </a:txBody>
                  <a:tcPr marL="5833" marR="5833" marT="5833" marB="0" anchor="ctr"/>
                </a:tc>
                <a:tc>
                  <a:txBody>
                    <a:bodyPr/>
                    <a:lstStyle/>
                    <a:p>
                      <a:pPr algn="ctr" fontAlgn="ctr"/>
                      <a:r>
                        <a:rPr lang="en-US" sz="1000" b="0" i="0" u="none" strike="noStrike">
                          <a:solidFill>
                            <a:srgbClr val="000000"/>
                          </a:solidFill>
                          <a:effectLst/>
                          <a:latin typeface="+mn-lt"/>
                        </a:rPr>
                        <a:t>Jacksonville</a:t>
                      </a:r>
                    </a:p>
                  </a:txBody>
                  <a:tcPr marL="0" marR="0" marT="0" marB="0" anchor="ctr"/>
                </a:tc>
                <a:tc>
                  <a:txBody>
                    <a:bodyPr/>
                    <a:lstStyle/>
                    <a:p>
                      <a:pPr algn="ctr" fontAlgn="ctr"/>
                      <a:r>
                        <a:rPr lang="en-US" sz="1000" b="0" i="0" u="none" strike="noStrike">
                          <a:solidFill>
                            <a:srgbClr val="000000"/>
                          </a:solidFill>
                          <a:effectLst/>
                          <a:latin typeface="+mn-lt"/>
                        </a:rPr>
                        <a:t>Jacksonville</a:t>
                      </a:r>
                    </a:p>
                  </a:txBody>
                  <a:tcPr marL="0" marR="0" marT="0" marB="0" anchor="ctr"/>
                </a:tc>
                <a:extLst>
                  <a:ext uri="{0D108BD9-81ED-4DB2-BD59-A6C34878D82A}">
                    <a16:rowId xmlns:a16="http://schemas.microsoft.com/office/drawing/2014/main" val="3361591340"/>
                  </a:ext>
                </a:extLst>
              </a:tr>
              <a:tr h="177013">
                <a:tc vMerge="1">
                  <a:txBody>
                    <a:bodyPr/>
                    <a:lstStyle/>
                    <a:p>
                      <a:pPr marL="0" marR="0" indent="0" algn="l" defTabSz="609600" fontAlgn="ctr" latinLnBrk="0">
                        <a:lnSpc>
                          <a:spcPct val="100000"/>
                        </a:lnSpc>
                        <a:spcBef>
                          <a:spcPts val="0"/>
                        </a:spcBef>
                        <a:spcAft>
                          <a:spcPts val="0"/>
                        </a:spcAft>
                        <a:buClrTx/>
                        <a:buSzTx/>
                        <a:buFontTx/>
                        <a:buNone/>
                        <a:tabLst/>
                      </a:pPr>
                      <a:endParaRPr lang="en-US" sz="1100" b="1" i="0" u="none" strike="noStrike" cap="none" spc="0" baseline="0">
                        <a:solidFill>
                          <a:schemeClr val="bg2"/>
                        </a:solidFill>
                        <a:effectLst/>
                        <a:uFillTx/>
                        <a:latin typeface="+mn-lt"/>
                        <a:ea typeface="+mn-ea"/>
                        <a:cs typeface="+mn-cs"/>
                        <a:sym typeface="Intel Clear"/>
                      </a:endParaRPr>
                    </a:p>
                  </a:txBody>
                  <a:tcPr marL="5833" marR="5833" marT="5833" marB="0" anchor="ctr"/>
                </a:tc>
                <a:tc>
                  <a:txBody>
                    <a:bodyPr/>
                    <a:lstStyle/>
                    <a:p>
                      <a:pPr algn="ctr" fontAlgn="ctr"/>
                      <a:r>
                        <a:rPr lang="en-US" sz="1000" b="0" i="0" u="none" strike="noStrike">
                          <a:solidFill>
                            <a:srgbClr val="FF0000"/>
                          </a:solidFill>
                          <a:effectLst/>
                          <a:latin typeface="+mn-lt"/>
                        </a:rPr>
                        <a:t>PCIE x4 Slot</a:t>
                      </a:r>
                    </a:p>
                  </a:txBody>
                  <a:tcPr marL="0" marR="0" marT="0" marB="0" anchor="ctr"/>
                </a:tc>
                <a:tc>
                  <a:txBody>
                    <a:bodyPr/>
                    <a:lstStyle/>
                    <a:p>
                      <a:pPr algn="ctr" fontAlgn="ctr"/>
                      <a:r>
                        <a:rPr lang="en-US" sz="1000" b="0" i="0" u="none" strike="noStrike">
                          <a:solidFill>
                            <a:srgbClr val="FF0000"/>
                          </a:solidFill>
                          <a:effectLst/>
                          <a:latin typeface="+mn-lt"/>
                        </a:rPr>
                        <a:t>PCIE x4 Slot</a:t>
                      </a:r>
                    </a:p>
                  </a:txBody>
                  <a:tcPr marL="0" marR="0" marT="0" marB="0" anchor="ctr"/>
                </a:tc>
                <a:extLst>
                  <a:ext uri="{0D108BD9-81ED-4DB2-BD59-A6C34878D82A}">
                    <a16:rowId xmlns:a16="http://schemas.microsoft.com/office/drawing/2014/main" val="1779865140"/>
                  </a:ext>
                </a:extLst>
              </a:tr>
              <a:tr h="170136">
                <a:tc rowSpan="2">
                  <a:txBody>
                    <a:bodyPr/>
                    <a:lstStyle/>
                    <a:p>
                      <a:pPr marL="0" marR="0" indent="0" algn="ctr" defTabSz="609600" fontAlgn="ctr" latinLnBrk="0">
                        <a:lnSpc>
                          <a:spcPct val="100000"/>
                        </a:lnSpc>
                        <a:spcBef>
                          <a:spcPts val="0"/>
                        </a:spcBef>
                        <a:spcAft>
                          <a:spcPts val="0"/>
                        </a:spcAft>
                        <a:buClrTx/>
                        <a:buSzTx/>
                        <a:buFontTx/>
                        <a:buNone/>
                        <a:tabLst/>
                      </a:pPr>
                      <a:r>
                        <a:rPr lang="en-US" sz="1000" b="1" i="0" u="none" strike="noStrike" cap="none" spc="0" baseline="0">
                          <a:solidFill>
                            <a:schemeClr val="bg2"/>
                          </a:solidFill>
                          <a:effectLst/>
                          <a:uFillTx/>
                          <a:latin typeface="+mn-lt"/>
                          <a:ea typeface="+mn-ea"/>
                          <a:cs typeface="+mn-cs"/>
                          <a:sym typeface="Intel Clear"/>
                        </a:rPr>
                        <a:t>SMLINK0B</a:t>
                      </a:r>
                      <a:br>
                        <a:rPr lang="en-US" sz="1000" b="1" i="0" u="none" strike="noStrike" cap="none" spc="0" baseline="0">
                          <a:solidFill>
                            <a:schemeClr val="bg2"/>
                          </a:solidFill>
                          <a:effectLst/>
                          <a:uFillTx/>
                          <a:latin typeface="+mn-lt"/>
                          <a:ea typeface="+mn-ea"/>
                          <a:cs typeface="+mn-cs"/>
                          <a:sym typeface="Intel Clear"/>
                        </a:rPr>
                      </a:br>
                      <a:r>
                        <a:rPr lang="en-US" sz="1000" b="1" i="0" u="none" strike="noStrike" cap="none" spc="0" baseline="0">
                          <a:solidFill>
                            <a:schemeClr val="bg2"/>
                          </a:solidFill>
                          <a:effectLst/>
                          <a:uFillTx/>
                          <a:latin typeface="+mn-lt"/>
                          <a:ea typeface="+mn-ea"/>
                          <a:cs typeface="+mn-cs"/>
                          <a:sym typeface="Intel Clear"/>
                        </a:rPr>
                        <a:t>(default used as GPIOs)</a:t>
                      </a:r>
                    </a:p>
                  </a:txBody>
                  <a:tcPr marL="5833" marR="5833" marT="5833" marB="0" anchor="ctr"/>
                </a:tc>
                <a:tc>
                  <a:txBody>
                    <a:bodyPr/>
                    <a:lstStyle/>
                    <a:p>
                      <a:pPr algn="ctr" fontAlgn="ctr"/>
                      <a:r>
                        <a:rPr lang="en-US" sz="1000" u="none" strike="noStrike">
                          <a:solidFill>
                            <a:srgbClr val="FF0000"/>
                          </a:solidFill>
                          <a:effectLst/>
                          <a:latin typeface="+mn-lt"/>
                        </a:rPr>
                        <a:t>Sensor Header (as ISH SPI/ISH UART)</a:t>
                      </a:r>
                      <a:endParaRPr lang="en-US" sz="1000" b="0" i="0" u="none" strike="noStrike">
                        <a:solidFill>
                          <a:srgbClr val="FF0000"/>
                        </a:solidFill>
                        <a:effectLst/>
                        <a:latin typeface="+mn-lt"/>
                      </a:endParaRPr>
                    </a:p>
                  </a:txBody>
                  <a:tcPr marL="0" marR="0" marT="0" marB="0" anchor="ctr"/>
                </a:tc>
                <a:tc>
                  <a:txBody>
                    <a:bodyPr/>
                    <a:lstStyle/>
                    <a:p>
                      <a:pPr algn="ctr" fontAlgn="ctr"/>
                      <a:r>
                        <a:rPr lang="en-US" sz="1000" u="none" strike="noStrike">
                          <a:solidFill>
                            <a:srgbClr val="FF0000"/>
                          </a:solidFill>
                          <a:effectLst/>
                          <a:latin typeface="+mn-lt"/>
                        </a:rPr>
                        <a:t>Sensor Header (as ISH SPI/ISH UART)</a:t>
                      </a:r>
                      <a:endParaRPr lang="en-US" sz="1000" b="0" i="0" u="none" strike="noStrike">
                        <a:solidFill>
                          <a:srgbClr val="FF0000"/>
                        </a:solidFill>
                        <a:effectLst/>
                        <a:latin typeface="+mn-lt"/>
                      </a:endParaRPr>
                    </a:p>
                  </a:txBody>
                  <a:tcPr marL="5833" marR="5833" marT="5833" marB="0" anchor="ctr"/>
                </a:tc>
                <a:extLst>
                  <a:ext uri="{0D108BD9-81ED-4DB2-BD59-A6C34878D82A}">
                    <a16:rowId xmlns:a16="http://schemas.microsoft.com/office/drawing/2014/main" val="3435198420"/>
                  </a:ext>
                </a:extLst>
              </a:tr>
              <a:tr h="239151">
                <a:tc vMerge="1">
                  <a:txBody>
                    <a:bodyPr/>
                    <a:lstStyle/>
                    <a:p>
                      <a:pPr marL="0" marR="0" indent="0" algn="l" defTabSz="609600" fontAlgn="ctr" latinLnBrk="0">
                        <a:lnSpc>
                          <a:spcPct val="100000"/>
                        </a:lnSpc>
                        <a:spcBef>
                          <a:spcPts val="0"/>
                        </a:spcBef>
                        <a:spcAft>
                          <a:spcPts val="0"/>
                        </a:spcAft>
                        <a:buClrTx/>
                        <a:buSzTx/>
                        <a:buFontTx/>
                        <a:buNone/>
                        <a:tabLst/>
                      </a:pPr>
                      <a:endParaRPr lang="en-US" sz="1100" b="1" i="0" u="none" strike="noStrike" cap="none" spc="0" baseline="0">
                        <a:solidFill>
                          <a:schemeClr val="bg2"/>
                        </a:solidFill>
                        <a:effectLst/>
                        <a:uFillTx/>
                        <a:latin typeface="+mn-lt"/>
                        <a:ea typeface="+mn-ea"/>
                        <a:cs typeface="+mn-cs"/>
                        <a:sym typeface="Intel Clear"/>
                      </a:endParaRPr>
                    </a:p>
                  </a:txBody>
                  <a:tcPr marL="5833" marR="5833" marT="5833" marB="0" anchor="ctr"/>
                </a:tc>
                <a:tc>
                  <a:txBody>
                    <a:bodyPr/>
                    <a:lstStyle/>
                    <a:p>
                      <a:pPr algn="ctr" fontAlgn="ctr"/>
                      <a:r>
                        <a:rPr lang="en-US" sz="1000" b="0" i="0" u="none" strike="noStrike">
                          <a:solidFill>
                            <a:srgbClr val="FF0000"/>
                          </a:solidFill>
                          <a:effectLst/>
                          <a:latin typeface="+mn-lt"/>
                        </a:rPr>
                        <a:t>TTK3 Header</a:t>
                      </a:r>
                    </a:p>
                  </a:txBody>
                  <a:tcPr marL="0" marR="0" marT="0" marB="0" anchor="ctr"/>
                </a:tc>
                <a:tc>
                  <a:txBody>
                    <a:bodyPr/>
                    <a:lstStyle/>
                    <a:p>
                      <a:pPr algn="ctr" fontAlgn="ctr"/>
                      <a:r>
                        <a:rPr lang="en-US" sz="1000" b="0" i="0" u="none" strike="noStrike">
                          <a:solidFill>
                            <a:schemeClr val="tx1"/>
                          </a:solidFill>
                          <a:effectLst/>
                          <a:highlight>
                            <a:srgbClr val="FFFFFF"/>
                          </a:highlight>
                          <a:latin typeface="+mn-lt"/>
                        </a:rPr>
                        <a:t>-</a:t>
                      </a:r>
                    </a:p>
                  </a:txBody>
                  <a:tcPr marL="5833" marR="5833" marT="5833" marB="0" anchor="ctr"/>
                </a:tc>
                <a:extLst>
                  <a:ext uri="{0D108BD9-81ED-4DB2-BD59-A6C34878D82A}">
                    <a16:rowId xmlns:a16="http://schemas.microsoft.com/office/drawing/2014/main" val="1920728648"/>
                  </a:ext>
                </a:extLst>
              </a:tr>
              <a:tr h="177013">
                <a:tc rowSpan="3">
                  <a:txBody>
                    <a:bodyPr/>
                    <a:lstStyle/>
                    <a:p>
                      <a:pPr marL="0" marR="0" indent="0" algn="ctr" defTabSz="609600" fontAlgn="ctr" latinLnBrk="0">
                        <a:lnSpc>
                          <a:spcPct val="100000"/>
                        </a:lnSpc>
                        <a:spcBef>
                          <a:spcPts val="0"/>
                        </a:spcBef>
                        <a:spcAft>
                          <a:spcPts val="0"/>
                        </a:spcAft>
                        <a:buClrTx/>
                        <a:buSzTx/>
                        <a:buFontTx/>
                        <a:buNone/>
                        <a:tabLst/>
                      </a:pPr>
                      <a:r>
                        <a:rPr lang="en-US" sz="1000" b="1" i="0" u="none" strike="noStrike" cap="none" spc="0" baseline="0">
                          <a:solidFill>
                            <a:schemeClr val="bg2"/>
                          </a:solidFill>
                          <a:effectLst/>
                          <a:uFillTx/>
                          <a:latin typeface="+mn-lt"/>
                          <a:ea typeface="+mn-ea"/>
                          <a:cs typeface="+mn-cs"/>
                          <a:sym typeface="Intel Clear"/>
                        </a:rPr>
                        <a:t>SMLINK1</a:t>
                      </a:r>
                      <a:br>
                        <a:rPr lang="en-US" sz="1000" b="1" i="0" u="none" strike="noStrike" cap="none" spc="0" baseline="0">
                          <a:solidFill>
                            <a:schemeClr val="bg2"/>
                          </a:solidFill>
                          <a:effectLst/>
                          <a:uFillTx/>
                          <a:latin typeface="+mn-lt"/>
                          <a:ea typeface="+mn-ea"/>
                          <a:cs typeface="+mn-cs"/>
                          <a:sym typeface="Intel Clear"/>
                        </a:rPr>
                      </a:br>
                      <a:r>
                        <a:rPr lang="en-US" sz="1000" b="1" i="0" u="none" strike="noStrike" cap="none" spc="0" baseline="0">
                          <a:solidFill>
                            <a:schemeClr val="bg2"/>
                          </a:solidFill>
                          <a:effectLst/>
                          <a:uFillTx/>
                          <a:latin typeface="+mn-lt"/>
                          <a:ea typeface="+mn-ea"/>
                          <a:cs typeface="+mn-cs"/>
                          <a:sym typeface="Intel Clear"/>
                        </a:rPr>
                        <a:t>(ALERT line is used as GPIO)</a:t>
                      </a:r>
                    </a:p>
                  </a:txBody>
                  <a:tcPr marL="5833" marR="5833" marT="5833" marB="0" anchor="ctr"/>
                </a:tc>
                <a:tc>
                  <a:txBody>
                    <a:bodyPr/>
                    <a:lstStyle/>
                    <a:p>
                      <a:pPr algn="ctr" fontAlgn="ctr"/>
                      <a:r>
                        <a:rPr lang="en-US" sz="1000" b="0" i="0" u="none" strike="noStrike">
                          <a:solidFill>
                            <a:srgbClr val="FF0000"/>
                          </a:solidFill>
                          <a:effectLst/>
                          <a:latin typeface="+mn-lt"/>
                        </a:rPr>
                        <a:t>Modular TCSS AIC CONN0</a:t>
                      </a:r>
                    </a:p>
                  </a:txBody>
                  <a:tcPr marL="0" marR="0" marT="0" marB="0" anchor="ctr"/>
                </a:tc>
                <a:tc>
                  <a:txBody>
                    <a:bodyPr/>
                    <a:lstStyle/>
                    <a:p>
                      <a:pPr algn="ctr" fontAlgn="ctr"/>
                      <a:r>
                        <a:rPr lang="en-US" sz="1000" b="0" i="0" u="none" strike="noStrike">
                          <a:solidFill>
                            <a:srgbClr val="FF0000"/>
                          </a:solidFill>
                          <a:effectLst/>
                          <a:latin typeface="+mn-lt"/>
                        </a:rPr>
                        <a:t>Modular TCSS AIC CONN0</a:t>
                      </a:r>
                    </a:p>
                  </a:txBody>
                  <a:tcPr marL="0" marR="0" marT="0" marB="0" anchor="ctr"/>
                </a:tc>
                <a:extLst>
                  <a:ext uri="{0D108BD9-81ED-4DB2-BD59-A6C34878D82A}">
                    <a16:rowId xmlns:a16="http://schemas.microsoft.com/office/drawing/2014/main" val="2436517111"/>
                  </a:ext>
                </a:extLst>
              </a:tr>
              <a:tr h="177013">
                <a:tc vMerge="1">
                  <a:txBody>
                    <a:bodyPr/>
                    <a:lstStyle/>
                    <a:p>
                      <a:pPr marL="0" marR="0" indent="0" algn="l" defTabSz="609600" fontAlgn="ctr" latinLnBrk="0">
                        <a:lnSpc>
                          <a:spcPct val="100000"/>
                        </a:lnSpc>
                        <a:spcBef>
                          <a:spcPts val="0"/>
                        </a:spcBef>
                        <a:spcAft>
                          <a:spcPts val="0"/>
                        </a:spcAft>
                        <a:buClrTx/>
                        <a:buSzTx/>
                        <a:buFontTx/>
                        <a:buNone/>
                        <a:tabLst/>
                      </a:pPr>
                      <a:endParaRPr lang="en-US" sz="1100" b="1" i="0" u="none" strike="noStrike" cap="none" spc="0" baseline="0">
                        <a:solidFill>
                          <a:schemeClr val="bg2"/>
                        </a:solidFill>
                        <a:effectLst/>
                        <a:uFillTx/>
                        <a:latin typeface="+mn-lt"/>
                        <a:ea typeface="+mn-ea"/>
                        <a:cs typeface="+mn-cs"/>
                        <a:sym typeface="Intel Clear"/>
                      </a:endParaRPr>
                    </a:p>
                  </a:txBody>
                  <a:tcPr marL="5833" marR="5833" marT="5833" marB="0" anchor="ctr"/>
                </a:tc>
                <a:tc>
                  <a:txBody>
                    <a:bodyPr/>
                    <a:lstStyle/>
                    <a:p>
                      <a:pPr algn="ctr" fontAlgn="ctr"/>
                      <a:r>
                        <a:rPr lang="en-US" sz="1000" b="0" i="0" u="none" strike="noStrike">
                          <a:solidFill>
                            <a:srgbClr val="FF0000"/>
                          </a:solidFill>
                          <a:effectLst/>
                          <a:latin typeface="+mn-lt"/>
                        </a:rPr>
                        <a:t>Modular TCSS AIC CONN1</a:t>
                      </a:r>
                    </a:p>
                  </a:txBody>
                  <a:tcPr marL="0" marR="0" marT="0" marB="0" anchor="ctr"/>
                </a:tc>
                <a:tc>
                  <a:txBody>
                    <a:bodyPr/>
                    <a:lstStyle/>
                    <a:p>
                      <a:pPr algn="ctr" fontAlgn="ctr"/>
                      <a:r>
                        <a:rPr lang="en-US" sz="1000" b="0" i="0" u="none" strike="noStrike">
                          <a:solidFill>
                            <a:srgbClr val="FF0000"/>
                          </a:solidFill>
                          <a:effectLst/>
                          <a:latin typeface="+mn-lt"/>
                        </a:rPr>
                        <a:t>On-board GBR</a:t>
                      </a:r>
                    </a:p>
                  </a:txBody>
                  <a:tcPr marL="0" marR="0" marT="0" marB="0" anchor="ctr"/>
                </a:tc>
                <a:extLst>
                  <a:ext uri="{0D108BD9-81ED-4DB2-BD59-A6C34878D82A}">
                    <a16:rowId xmlns:a16="http://schemas.microsoft.com/office/drawing/2014/main" val="1376867082"/>
                  </a:ext>
                </a:extLst>
              </a:tr>
              <a:tr h="177013">
                <a:tc vMerge="1">
                  <a:txBody>
                    <a:bodyPr/>
                    <a:lstStyle/>
                    <a:p>
                      <a:pPr marL="0" marR="0" indent="0" algn="l" defTabSz="609600" fontAlgn="ctr" latinLnBrk="0">
                        <a:lnSpc>
                          <a:spcPct val="100000"/>
                        </a:lnSpc>
                        <a:spcBef>
                          <a:spcPts val="0"/>
                        </a:spcBef>
                        <a:spcAft>
                          <a:spcPts val="0"/>
                        </a:spcAft>
                        <a:buClrTx/>
                        <a:buSzTx/>
                        <a:buFontTx/>
                        <a:buNone/>
                        <a:tabLst/>
                      </a:pPr>
                      <a:endParaRPr lang="en-US" sz="1100" b="1" i="0" u="none" strike="noStrike" cap="none" spc="0" baseline="0">
                        <a:solidFill>
                          <a:schemeClr val="bg2"/>
                        </a:solidFill>
                        <a:effectLst/>
                        <a:uFillTx/>
                        <a:latin typeface="+mn-lt"/>
                        <a:ea typeface="+mn-ea"/>
                        <a:cs typeface="+mn-cs"/>
                        <a:sym typeface="Intel Clear"/>
                      </a:endParaRPr>
                    </a:p>
                  </a:txBody>
                  <a:tcPr marL="5833" marR="5833" marT="5833" marB="0" anchor="ctr"/>
                </a:tc>
                <a:tc>
                  <a:txBody>
                    <a:bodyPr/>
                    <a:lstStyle/>
                    <a:p>
                      <a:pPr algn="ctr" fontAlgn="ctr"/>
                      <a:r>
                        <a:rPr lang="en-US" sz="1000" b="0" i="0" u="none" strike="noStrike">
                          <a:solidFill>
                            <a:srgbClr val="000000"/>
                          </a:solidFill>
                          <a:effectLst/>
                          <a:latin typeface="+mn-lt"/>
                        </a:rPr>
                        <a:t>PM SIDEBAND HEADER</a:t>
                      </a:r>
                    </a:p>
                  </a:txBody>
                  <a:tcPr marL="0" marR="0" marT="0" marB="0" anchor="ctr"/>
                </a:tc>
                <a:tc>
                  <a:txBody>
                    <a:bodyPr/>
                    <a:lstStyle/>
                    <a:p>
                      <a:pPr algn="ctr" fontAlgn="ctr"/>
                      <a:r>
                        <a:rPr lang="en-US" sz="1000" b="0" i="0" u="none" strike="noStrike">
                          <a:solidFill>
                            <a:srgbClr val="000000"/>
                          </a:solidFill>
                          <a:effectLst/>
                          <a:latin typeface="+mn-lt"/>
                        </a:rPr>
                        <a:t>PM SIDEBAND HEADER</a:t>
                      </a:r>
                    </a:p>
                  </a:txBody>
                  <a:tcPr marL="0" marR="0" marT="0" marB="0" anchor="ctr"/>
                </a:tc>
                <a:extLst>
                  <a:ext uri="{0D108BD9-81ED-4DB2-BD59-A6C34878D82A}">
                    <a16:rowId xmlns:a16="http://schemas.microsoft.com/office/drawing/2014/main" val="1775555375"/>
                  </a:ext>
                </a:extLst>
              </a:tr>
              <a:tr h="177013">
                <a:tc rowSpan="2">
                  <a:txBody>
                    <a:bodyPr/>
                    <a:lstStyle/>
                    <a:p>
                      <a:pPr marL="0" marR="0" indent="0" algn="ctr" defTabSz="609600" fontAlgn="ctr" latinLnBrk="0">
                        <a:lnSpc>
                          <a:spcPct val="100000"/>
                        </a:lnSpc>
                        <a:spcBef>
                          <a:spcPts val="0"/>
                        </a:spcBef>
                        <a:spcAft>
                          <a:spcPts val="0"/>
                        </a:spcAft>
                        <a:buClrTx/>
                        <a:buSzTx/>
                        <a:buFontTx/>
                        <a:buNone/>
                        <a:tabLst/>
                      </a:pPr>
                      <a:r>
                        <a:rPr lang="en-US" sz="1000" b="1" i="0" u="none" strike="noStrike" cap="none" spc="0" baseline="0">
                          <a:solidFill>
                            <a:schemeClr val="bg2"/>
                          </a:solidFill>
                          <a:effectLst/>
                          <a:uFillTx/>
                          <a:latin typeface="+mn-lt"/>
                          <a:ea typeface="+mn-ea"/>
                          <a:cs typeface="+mn-cs"/>
                          <a:sym typeface="Intel Clear"/>
                        </a:rPr>
                        <a:t>MLINK</a:t>
                      </a:r>
                    </a:p>
                  </a:txBody>
                  <a:tcPr marL="5833" marR="5833" marT="5833" marB="0" anchor="ctr"/>
                </a:tc>
                <a:tc>
                  <a:txBody>
                    <a:bodyPr/>
                    <a:lstStyle/>
                    <a:p>
                      <a:pPr algn="ctr" fontAlgn="ctr"/>
                      <a:r>
                        <a:rPr lang="en-US" sz="1000" u="none" strike="noStrike">
                          <a:effectLst/>
                          <a:latin typeface="+mn-lt"/>
                        </a:rPr>
                        <a:t>M.2 KEY-E CONNECTOR - WLAN/BT</a:t>
                      </a:r>
                      <a:endParaRPr lang="en-US" sz="1000" b="0" i="0" u="none" strike="noStrike">
                        <a:solidFill>
                          <a:srgbClr val="000000"/>
                        </a:solidFill>
                        <a:effectLst/>
                        <a:latin typeface="+mn-lt"/>
                      </a:endParaRPr>
                    </a:p>
                  </a:txBody>
                  <a:tcPr marL="5833" marR="5833" marT="5833" marB="0" anchor="ct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000" u="none" strike="noStrike">
                          <a:effectLst/>
                          <a:latin typeface="+mn-lt"/>
                        </a:rPr>
                        <a:t> M.2 KEY-E CONNECTOR - WLAN/BT</a:t>
                      </a:r>
                      <a:endParaRPr lang="en-US" sz="1000" b="0" i="0" u="none" strike="noStrike">
                        <a:solidFill>
                          <a:srgbClr val="000000"/>
                        </a:solidFill>
                        <a:effectLst/>
                        <a:latin typeface="+mn-lt"/>
                      </a:endParaRPr>
                    </a:p>
                  </a:txBody>
                  <a:tcPr marL="5833" marR="5833" marT="5833" marB="0" anchor="ctr"/>
                </a:tc>
                <a:extLst>
                  <a:ext uri="{0D108BD9-81ED-4DB2-BD59-A6C34878D82A}">
                    <a16:rowId xmlns:a16="http://schemas.microsoft.com/office/drawing/2014/main" val="615993484"/>
                  </a:ext>
                </a:extLst>
              </a:tr>
              <a:tr h="184388">
                <a:tc vMerge="1">
                  <a:txBody>
                    <a:bodyPr/>
                    <a:lstStyle/>
                    <a:p>
                      <a:pPr marL="0" marR="0" indent="0" algn="l" defTabSz="609600" fontAlgn="ctr" latinLnBrk="0">
                        <a:lnSpc>
                          <a:spcPct val="100000"/>
                        </a:lnSpc>
                        <a:spcBef>
                          <a:spcPts val="0"/>
                        </a:spcBef>
                        <a:spcAft>
                          <a:spcPts val="0"/>
                        </a:spcAft>
                        <a:buClrTx/>
                        <a:buSzTx/>
                        <a:buFontTx/>
                        <a:buNone/>
                        <a:tabLst/>
                      </a:pPr>
                      <a:endParaRPr lang="en-US" sz="1100" b="1" i="0" u="none" strike="noStrike" cap="none" spc="0" baseline="0">
                        <a:solidFill>
                          <a:schemeClr val="bg2"/>
                        </a:solidFill>
                        <a:effectLst/>
                        <a:uFillTx/>
                        <a:latin typeface="+mn-lt"/>
                        <a:ea typeface="+mn-ea"/>
                        <a:cs typeface="+mn-cs"/>
                        <a:sym typeface="Intel Clear"/>
                      </a:endParaRPr>
                    </a:p>
                  </a:txBody>
                  <a:tcPr marL="5833" marR="5833" marT="5833" marB="0" anchor="ctr"/>
                </a:tc>
                <a:tc>
                  <a:txBody>
                    <a:bodyPr/>
                    <a:lstStyle/>
                    <a:p>
                      <a:pPr algn="ctr" fontAlgn="ctr"/>
                      <a:r>
                        <a:rPr lang="en-US" sz="1000" u="none" strike="noStrike">
                          <a:solidFill>
                            <a:srgbClr val="FF0000"/>
                          </a:solidFill>
                          <a:effectLst/>
                          <a:latin typeface="+mn-lt"/>
                        </a:rPr>
                        <a:t>MLink HEADER</a:t>
                      </a:r>
                      <a:endParaRPr lang="en-US" sz="1000" b="0" i="0" u="none" strike="noStrike">
                        <a:solidFill>
                          <a:srgbClr val="FF0000"/>
                        </a:solidFill>
                        <a:effectLst/>
                        <a:latin typeface="+mn-lt"/>
                      </a:endParaRPr>
                    </a:p>
                  </a:txBody>
                  <a:tcPr marL="5833" marR="5833" marT="5833" marB="0" anchor="ctr"/>
                </a:tc>
                <a:tc>
                  <a:txBody>
                    <a:bodyPr/>
                    <a:lstStyle/>
                    <a:p>
                      <a:pPr algn="ctr" fontAlgn="ctr"/>
                      <a:r>
                        <a:rPr lang="en-US" sz="1000" u="none" strike="noStrike">
                          <a:solidFill>
                            <a:srgbClr val="FF0000"/>
                          </a:solidFill>
                          <a:effectLst/>
                          <a:latin typeface="+mn-lt"/>
                        </a:rPr>
                        <a:t>MLink HEADER</a:t>
                      </a:r>
                      <a:endParaRPr lang="en-US" sz="1000" b="0" i="0" u="none" strike="noStrike">
                        <a:solidFill>
                          <a:srgbClr val="FF0000"/>
                        </a:solidFill>
                        <a:effectLst/>
                        <a:latin typeface="+mn-lt"/>
                      </a:endParaRPr>
                    </a:p>
                  </a:txBody>
                  <a:tcPr marL="5833" marR="5833" marT="5833" marB="0" anchor="ctr"/>
                </a:tc>
                <a:extLst>
                  <a:ext uri="{0D108BD9-81ED-4DB2-BD59-A6C34878D82A}">
                    <a16:rowId xmlns:a16="http://schemas.microsoft.com/office/drawing/2014/main" val="1933890169"/>
                  </a:ext>
                </a:extLst>
              </a:tr>
            </a:tbl>
          </a:graphicData>
        </a:graphic>
      </p:graphicFrame>
      <p:pic>
        <p:nvPicPr>
          <p:cNvPr id="2" name="Picture 1">
            <a:extLst>
              <a:ext uri="{FF2B5EF4-FFF2-40B4-BE49-F238E27FC236}">
                <a16:creationId xmlns:a16="http://schemas.microsoft.com/office/drawing/2014/main" id="{C95D2B3E-E0ED-A093-31BF-EFB39FAF6689}"/>
              </a:ext>
            </a:extLst>
          </p:cNvPr>
          <p:cNvPicPr>
            <a:picLocks noChangeAspect="1"/>
          </p:cNvPicPr>
          <p:nvPr/>
        </p:nvPicPr>
        <p:blipFill>
          <a:blip r:embed="rId3"/>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1465868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43570FC3-ECB4-40BB-869D-45989838740A}"/>
              </a:ext>
            </a:extLst>
          </p:cNvPr>
          <p:cNvGraphicFramePr>
            <a:graphicFrameLocks noGrp="1"/>
          </p:cNvGraphicFramePr>
          <p:nvPr>
            <p:extLst>
              <p:ext uri="{D42A27DB-BD31-4B8C-83A1-F6EECF244321}">
                <p14:modId xmlns:p14="http://schemas.microsoft.com/office/powerpoint/2010/main" val="59118446"/>
              </p:ext>
            </p:extLst>
          </p:nvPr>
        </p:nvGraphicFramePr>
        <p:xfrm>
          <a:off x="2143762" y="1300477"/>
          <a:ext cx="6186422" cy="3005774"/>
        </p:xfrm>
        <a:graphic>
          <a:graphicData uri="http://schemas.openxmlformats.org/drawingml/2006/table">
            <a:tbl>
              <a:tblPr>
                <a:tableStyleId>{5940675A-B579-460E-94D1-54222C63F5DA}</a:tableStyleId>
              </a:tblPr>
              <a:tblGrid>
                <a:gridCol w="1468118">
                  <a:extLst>
                    <a:ext uri="{9D8B030D-6E8A-4147-A177-3AD203B41FA5}">
                      <a16:colId xmlns:a16="http://schemas.microsoft.com/office/drawing/2014/main" val="3917552562"/>
                    </a:ext>
                  </a:extLst>
                </a:gridCol>
                <a:gridCol w="2359152">
                  <a:extLst>
                    <a:ext uri="{9D8B030D-6E8A-4147-A177-3AD203B41FA5}">
                      <a16:colId xmlns:a16="http://schemas.microsoft.com/office/drawing/2014/main" val="865115947"/>
                    </a:ext>
                  </a:extLst>
                </a:gridCol>
                <a:gridCol w="2359152">
                  <a:extLst>
                    <a:ext uri="{9D8B030D-6E8A-4147-A177-3AD203B41FA5}">
                      <a16:colId xmlns:a16="http://schemas.microsoft.com/office/drawing/2014/main" val="102743008"/>
                    </a:ext>
                  </a:extLst>
                </a:gridCol>
              </a:tblGrid>
              <a:tr h="354966">
                <a:tc>
                  <a:txBody>
                    <a:bodyPr/>
                    <a:lstStyle/>
                    <a:p>
                      <a:pPr algn="ctr" fontAlgn="ctr"/>
                      <a:r>
                        <a:rPr lang="en-US" sz="1100" b="0" i="0" u="none" strike="noStrike" cap="none" spc="0" baseline="0">
                          <a:solidFill>
                            <a:schemeClr val="bg1"/>
                          </a:solidFill>
                          <a:effectLst/>
                          <a:uFillTx/>
                          <a:latin typeface="+mn-lt"/>
                          <a:ea typeface="+mn-ea"/>
                          <a:cs typeface="+mn-cs"/>
                          <a:sym typeface="Intel Clear"/>
                        </a:rPr>
                        <a:t>INTERFACE</a:t>
                      </a:r>
                    </a:p>
                  </a:txBody>
                  <a:tcPr marL="7550" marR="7550" marT="7550" marB="0" anchor="ctr">
                    <a:solidFill>
                      <a:schemeClr val="tx2"/>
                    </a:solidFill>
                  </a:tcPr>
                </a:tc>
                <a:tc>
                  <a:txBody>
                    <a:bodyPr/>
                    <a:lstStyle/>
                    <a:p>
                      <a:pPr algn="ctr" fontAlgn="ctr"/>
                      <a:r>
                        <a:rPr lang="en-US" sz="1100" b="0" i="0" u="none" strike="noStrike" cap="none" spc="0" baseline="0">
                          <a:solidFill>
                            <a:schemeClr val="bg1"/>
                          </a:solidFill>
                          <a:effectLst/>
                          <a:uFillTx/>
                          <a:latin typeface="+mn-lt"/>
                          <a:ea typeface="+mn-ea"/>
                          <a:cs typeface="+mn-cs"/>
                          <a:sym typeface="Intel Clear"/>
                        </a:rPr>
                        <a:t>Devices in LP5x T3 RVP</a:t>
                      </a:r>
                    </a:p>
                  </a:txBody>
                  <a:tcPr marL="7550" marR="7550" marT="7550" marB="0" anchor="ctr">
                    <a:solidFill>
                      <a:schemeClr val="tx2"/>
                    </a:solidFill>
                  </a:tcPr>
                </a:tc>
                <a:tc>
                  <a:txBody>
                    <a:bodyPr/>
                    <a:lstStyle/>
                    <a:p>
                      <a:pPr algn="ctr" fontAlgn="ctr"/>
                      <a:r>
                        <a:rPr lang="en-US" sz="1100" b="0" i="0" u="none" strike="noStrike" cap="none" spc="0" baseline="0">
                          <a:solidFill>
                            <a:schemeClr val="bg1"/>
                          </a:solidFill>
                          <a:effectLst/>
                          <a:uFillTx/>
                          <a:latin typeface="+mn-lt"/>
                          <a:ea typeface="+mn-ea"/>
                          <a:cs typeface="+mn-cs"/>
                          <a:sym typeface="Intel Clear"/>
                        </a:rPr>
                        <a:t>Devices in DDR5 SODIMM RVP</a:t>
                      </a:r>
                    </a:p>
                  </a:txBody>
                  <a:tcPr marL="7550" marR="7550" marT="7550" marB="0" anchor="ctr">
                    <a:solidFill>
                      <a:schemeClr val="tx2"/>
                    </a:solidFill>
                  </a:tcPr>
                </a:tc>
                <a:extLst>
                  <a:ext uri="{0D108BD9-81ED-4DB2-BD59-A6C34878D82A}">
                    <a16:rowId xmlns:a16="http://schemas.microsoft.com/office/drawing/2014/main" val="1754767852"/>
                  </a:ext>
                </a:extLst>
              </a:tr>
              <a:tr h="197138">
                <a:tc rowSpan="5">
                  <a:txBody>
                    <a:bodyPr/>
                    <a:lstStyle/>
                    <a:p>
                      <a:pPr algn="l" fontAlgn="ctr"/>
                      <a:r>
                        <a:rPr lang="en-US" sz="1100" b="1" u="none" strike="noStrike">
                          <a:solidFill>
                            <a:schemeClr val="bg2"/>
                          </a:solidFill>
                          <a:effectLst/>
                          <a:latin typeface="+mn-lt"/>
                        </a:rPr>
                        <a:t>SPI-0 FLASH</a:t>
                      </a:r>
                      <a:endParaRPr lang="en-US" sz="1100" b="1" i="0" u="none" strike="noStrike">
                        <a:solidFill>
                          <a:schemeClr val="bg2"/>
                        </a:solidFill>
                        <a:effectLst/>
                        <a:latin typeface="+mn-lt"/>
                      </a:endParaRPr>
                    </a:p>
                  </a:txBody>
                  <a:tcPr marL="7550" marR="7550" marT="7550" marB="0" anchor="ctr"/>
                </a:tc>
                <a:tc>
                  <a:txBody>
                    <a:bodyPr/>
                    <a:lstStyle/>
                    <a:p>
                      <a:pPr marL="0" marR="0" lvl="0" indent="0" algn="l" defTabSz="609600" eaLnBrk="1" fontAlgn="ctr" latinLnBrk="0" hangingPunct="1">
                        <a:lnSpc>
                          <a:spcPct val="100000"/>
                        </a:lnSpc>
                        <a:spcBef>
                          <a:spcPts val="0"/>
                        </a:spcBef>
                        <a:spcAft>
                          <a:spcPts val="0"/>
                        </a:spcAft>
                        <a:buClrTx/>
                        <a:buSzTx/>
                        <a:buFontTx/>
                        <a:buNone/>
                        <a:tabLst/>
                        <a:defRPr/>
                      </a:pPr>
                      <a:r>
                        <a:rPr lang="en-US" sz="1100" u="none" strike="noStrike">
                          <a:solidFill>
                            <a:schemeClr val="tx1"/>
                          </a:solidFill>
                          <a:effectLst/>
                          <a:latin typeface="+mn-lt"/>
                        </a:rPr>
                        <a:t>100MHz 64MB Flash</a:t>
                      </a:r>
                      <a:endParaRPr lang="en-US" sz="1100" b="0" i="0" u="none" strike="noStrike">
                        <a:solidFill>
                          <a:schemeClr val="tx1"/>
                        </a:solidFill>
                        <a:effectLst/>
                        <a:latin typeface="+mn-lt"/>
                      </a:endParaRPr>
                    </a:p>
                  </a:txBody>
                  <a:tcPr marL="7550" marR="7550" marT="7550" marB="0" anchor="ctr"/>
                </a:tc>
                <a:tc>
                  <a:txBody>
                    <a:bodyPr/>
                    <a:lstStyle/>
                    <a:p>
                      <a:pPr marL="0" marR="0" lvl="0" indent="0" algn="l" defTabSz="609600" eaLnBrk="1" fontAlgn="ctr" latinLnBrk="0" hangingPunct="1">
                        <a:lnSpc>
                          <a:spcPct val="100000"/>
                        </a:lnSpc>
                        <a:spcBef>
                          <a:spcPts val="0"/>
                        </a:spcBef>
                        <a:spcAft>
                          <a:spcPts val="0"/>
                        </a:spcAft>
                        <a:buClrTx/>
                        <a:buSzTx/>
                        <a:buFontTx/>
                        <a:buNone/>
                        <a:tabLst/>
                        <a:defRPr/>
                      </a:pPr>
                      <a:r>
                        <a:rPr lang="en-US" sz="1100" u="none" strike="noStrike">
                          <a:solidFill>
                            <a:schemeClr val="tx1"/>
                          </a:solidFill>
                          <a:effectLst/>
                          <a:latin typeface="+mn-lt"/>
                        </a:rPr>
                        <a:t>100MHz 64MB Flash</a:t>
                      </a:r>
                      <a:endParaRPr lang="en-US" sz="1100" b="0" i="0" u="none" strike="noStrike">
                        <a:solidFill>
                          <a:schemeClr val="tx1"/>
                        </a:solidFill>
                        <a:effectLst/>
                        <a:latin typeface="+mn-lt"/>
                      </a:endParaRPr>
                    </a:p>
                  </a:txBody>
                  <a:tcPr marL="7550" marR="7550" marT="7550" marB="0" anchor="ctr"/>
                </a:tc>
                <a:extLst>
                  <a:ext uri="{0D108BD9-81ED-4DB2-BD59-A6C34878D82A}">
                    <a16:rowId xmlns:a16="http://schemas.microsoft.com/office/drawing/2014/main" val="2741133089"/>
                  </a:ext>
                </a:extLst>
              </a:tr>
              <a:tr h="197138">
                <a:tc vMerge="1">
                  <a:txBody>
                    <a:bodyPr/>
                    <a:lstStyle/>
                    <a:p>
                      <a:endParaRPr lang="en-US"/>
                    </a:p>
                  </a:txBody>
                  <a:tcPr/>
                </a:tc>
                <a:tc>
                  <a:txBody>
                    <a:bodyPr/>
                    <a:lstStyle/>
                    <a:p>
                      <a:pPr algn="l" fontAlgn="ctr"/>
                      <a:r>
                        <a:rPr lang="en-US" sz="1100" u="none" strike="noStrike">
                          <a:effectLst/>
                          <a:latin typeface="+mn-lt"/>
                        </a:rPr>
                        <a:t>TPM Header</a:t>
                      </a:r>
                      <a:endParaRPr lang="en-US" sz="1100" b="0" i="0" u="none" strike="noStrike">
                        <a:solidFill>
                          <a:srgbClr val="000000"/>
                        </a:solidFill>
                        <a:effectLst/>
                        <a:latin typeface="+mn-lt"/>
                      </a:endParaRPr>
                    </a:p>
                  </a:txBody>
                  <a:tcPr marL="7550" marR="7550" marT="7550" marB="0" anchor="ctr"/>
                </a:tc>
                <a:tc>
                  <a:txBody>
                    <a:bodyPr/>
                    <a:lstStyle/>
                    <a:p>
                      <a:pPr algn="l" fontAlgn="ctr"/>
                      <a:r>
                        <a:rPr lang="en-US" sz="1100" u="none" strike="noStrike">
                          <a:effectLst/>
                          <a:latin typeface="+mn-lt"/>
                        </a:rPr>
                        <a:t>TPM Header</a:t>
                      </a:r>
                      <a:endParaRPr lang="en-US" sz="1100" b="0" i="0" u="none" strike="noStrike">
                        <a:solidFill>
                          <a:srgbClr val="000000"/>
                        </a:solidFill>
                        <a:effectLst/>
                        <a:latin typeface="+mn-lt"/>
                      </a:endParaRPr>
                    </a:p>
                  </a:txBody>
                  <a:tcPr marL="7550" marR="7550" marT="7550" marB="0" anchor="ctr"/>
                </a:tc>
                <a:extLst>
                  <a:ext uri="{0D108BD9-81ED-4DB2-BD59-A6C34878D82A}">
                    <a16:rowId xmlns:a16="http://schemas.microsoft.com/office/drawing/2014/main" val="3735714827"/>
                  </a:ext>
                </a:extLst>
              </a:tr>
              <a:tr h="197138">
                <a:tc vMerge="1">
                  <a:txBody>
                    <a:bodyPr/>
                    <a:lstStyle/>
                    <a:p>
                      <a:endParaRPr lang="en-US"/>
                    </a:p>
                  </a:txBody>
                  <a:tcPr/>
                </a:tc>
                <a:tc>
                  <a:txBody>
                    <a:bodyPr/>
                    <a:lstStyle/>
                    <a:p>
                      <a:pPr algn="l" fontAlgn="ctr"/>
                      <a:r>
                        <a:rPr lang="en-US" sz="1100" b="0" i="0" u="none" strike="noStrike">
                          <a:solidFill>
                            <a:srgbClr val="FF0000"/>
                          </a:solidFill>
                          <a:effectLst/>
                          <a:latin typeface="+mn-lt"/>
                        </a:rPr>
                        <a:t>32 MB SPI NOR for Chrome</a:t>
                      </a:r>
                    </a:p>
                  </a:txBody>
                  <a:tcPr marL="7550" marR="7550" marT="7550" marB="0" anchor="ctr"/>
                </a:tc>
                <a:tc>
                  <a:txBody>
                    <a:bodyPr/>
                    <a:lstStyle/>
                    <a:p>
                      <a:pPr marL="0" marR="0" lvl="0" indent="0" algn="l" defTabSz="609600" eaLnBrk="1" fontAlgn="ctr" latinLnBrk="0" hangingPunct="1">
                        <a:lnSpc>
                          <a:spcPct val="100000"/>
                        </a:lnSpc>
                        <a:spcBef>
                          <a:spcPts val="0"/>
                        </a:spcBef>
                        <a:spcAft>
                          <a:spcPts val="0"/>
                        </a:spcAft>
                        <a:buClrTx/>
                        <a:buSzTx/>
                        <a:buFontTx/>
                        <a:buNone/>
                        <a:tabLst/>
                        <a:defRPr/>
                      </a:pPr>
                      <a:r>
                        <a:rPr lang="en-US" sz="1100" u="none" strike="noStrike">
                          <a:solidFill>
                            <a:srgbClr val="FF0000"/>
                          </a:solidFill>
                          <a:effectLst/>
                          <a:latin typeface="+mn-lt"/>
                        </a:rPr>
                        <a:t>100MHz 64MB Flash</a:t>
                      </a:r>
                      <a:endParaRPr lang="en-US" sz="1100" b="0" i="0" u="none" strike="noStrike">
                        <a:solidFill>
                          <a:srgbClr val="FF0000"/>
                        </a:solidFill>
                        <a:effectLst/>
                        <a:latin typeface="+mn-lt"/>
                      </a:endParaRPr>
                    </a:p>
                  </a:txBody>
                  <a:tcPr marL="7550" marR="7550" marT="7550" marB="0" anchor="ctr"/>
                </a:tc>
                <a:extLst>
                  <a:ext uri="{0D108BD9-81ED-4DB2-BD59-A6C34878D82A}">
                    <a16:rowId xmlns:a16="http://schemas.microsoft.com/office/drawing/2014/main" val="302962315"/>
                  </a:ext>
                </a:extLst>
              </a:tr>
              <a:tr h="197138">
                <a:tc vMerge="1">
                  <a:txBody>
                    <a:bodyPr/>
                    <a:lstStyle/>
                    <a:p>
                      <a:endParaRPr lang="en-US"/>
                    </a:p>
                  </a:txBody>
                  <a:tcPr/>
                </a:tc>
                <a:tc>
                  <a:txBody>
                    <a:bodyPr/>
                    <a:lstStyle/>
                    <a:p>
                      <a:pPr algn="l" fontAlgn="ctr"/>
                      <a:r>
                        <a:rPr lang="en-US" sz="1100" u="none" strike="noStrike">
                          <a:effectLst/>
                          <a:latin typeface="+mn-lt"/>
                        </a:rPr>
                        <a:t>TTK3 Header</a:t>
                      </a:r>
                      <a:endParaRPr lang="en-US" sz="1100" b="0" i="0" u="none" strike="noStrike">
                        <a:solidFill>
                          <a:srgbClr val="000000"/>
                        </a:solidFill>
                        <a:effectLst/>
                        <a:latin typeface="+mn-lt"/>
                      </a:endParaRPr>
                    </a:p>
                  </a:txBody>
                  <a:tcPr marL="7550" marR="7550" marT="7550" marB="0" anchor="ctr"/>
                </a:tc>
                <a:tc>
                  <a:txBody>
                    <a:bodyPr/>
                    <a:lstStyle/>
                    <a:p>
                      <a:pPr algn="l" fontAlgn="ctr"/>
                      <a:r>
                        <a:rPr lang="en-US" sz="1100" u="none" strike="noStrike">
                          <a:effectLst/>
                          <a:latin typeface="+mn-lt"/>
                        </a:rPr>
                        <a:t>TTK3 Header</a:t>
                      </a:r>
                      <a:endParaRPr lang="en-US" sz="1100" b="0" i="0" u="none" strike="noStrike">
                        <a:solidFill>
                          <a:srgbClr val="000000"/>
                        </a:solidFill>
                        <a:effectLst/>
                        <a:latin typeface="+mn-lt"/>
                      </a:endParaRPr>
                    </a:p>
                  </a:txBody>
                  <a:tcPr marL="7550" marR="7550" marT="7550" marB="0" anchor="ctr"/>
                </a:tc>
                <a:extLst>
                  <a:ext uri="{0D108BD9-81ED-4DB2-BD59-A6C34878D82A}">
                    <a16:rowId xmlns:a16="http://schemas.microsoft.com/office/drawing/2014/main" val="13119400"/>
                  </a:ext>
                </a:extLst>
              </a:tr>
              <a:tr h="197138">
                <a:tc vMerge="1">
                  <a:txBody>
                    <a:bodyPr/>
                    <a:lstStyle/>
                    <a:p>
                      <a:endParaRPr lang="en-US"/>
                    </a:p>
                  </a:txBody>
                  <a:tcPr/>
                </a:tc>
                <a:tc>
                  <a:txBody>
                    <a:bodyPr/>
                    <a:lstStyle/>
                    <a:p>
                      <a:pPr algn="l" fontAlgn="ctr"/>
                      <a:r>
                        <a:rPr lang="en-US" sz="1100" u="none" strike="noStrike">
                          <a:solidFill>
                            <a:srgbClr val="FF0000"/>
                          </a:solidFill>
                          <a:effectLst/>
                          <a:latin typeface="+mn-lt"/>
                        </a:rPr>
                        <a:t>MECC AIC Connector </a:t>
                      </a:r>
                      <a:endParaRPr lang="en-US" sz="1100" b="0" i="0" u="none" strike="noStrike">
                        <a:solidFill>
                          <a:srgbClr val="FF0000"/>
                        </a:solidFill>
                        <a:effectLst/>
                        <a:latin typeface="+mn-lt"/>
                      </a:endParaRPr>
                    </a:p>
                  </a:txBody>
                  <a:tcPr marL="7550" marR="7550" marT="7550" marB="0" anchor="ctr"/>
                </a:tc>
                <a:tc>
                  <a:txBody>
                    <a:bodyPr/>
                    <a:lstStyle/>
                    <a:p>
                      <a:pPr algn="l" fontAlgn="ctr"/>
                      <a:endParaRPr lang="en-US" sz="1100" b="0" i="0" u="none" strike="noStrike">
                        <a:solidFill>
                          <a:srgbClr val="FF0000"/>
                        </a:solidFill>
                        <a:effectLst/>
                        <a:highlight>
                          <a:srgbClr val="C0C0C0"/>
                        </a:highlight>
                        <a:latin typeface="+mn-lt"/>
                      </a:endParaRPr>
                    </a:p>
                  </a:txBody>
                  <a:tcPr marL="7550" marR="7550" marT="7550" marB="0" anchor="ctr">
                    <a:solidFill>
                      <a:schemeClr val="bg1">
                        <a:lumMod val="75000"/>
                      </a:schemeClr>
                    </a:solidFill>
                  </a:tcPr>
                </a:tc>
                <a:extLst>
                  <a:ext uri="{0D108BD9-81ED-4DB2-BD59-A6C34878D82A}">
                    <a16:rowId xmlns:a16="http://schemas.microsoft.com/office/drawing/2014/main" val="3874576805"/>
                  </a:ext>
                </a:extLst>
              </a:tr>
              <a:tr h="271773">
                <a:tc rowSpan="2">
                  <a:txBody>
                    <a:bodyPr/>
                    <a:lstStyle/>
                    <a:p>
                      <a:pPr algn="l" fontAlgn="ctr"/>
                      <a:r>
                        <a:rPr lang="en-US" sz="1100" b="1" u="none" strike="noStrike">
                          <a:solidFill>
                            <a:schemeClr val="bg2"/>
                          </a:solidFill>
                          <a:effectLst/>
                          <a:latin typeface="+mn-lt"/>
                        </a:rPr>
                        <a:t>THC-0 SPI-1</a:t>
                      </a:r>
                      <a:br>
                        <a:rPr lang="en-US" sz="1100" b="1" u="none" strike="noStrike">
                          <a:solidFill>
                            <a:schemeClr val="bg2"/>
                          </a:solidFill>
                          <a:effectLst/>
                          <a:latin typeface="+mn-lt"/>
                        </a:rPr>
                      </a:br>
                      <a:r>
                        <a:rPr lang="en-US" sz="1100" b="1" u="none" strike="noStrike">
                          <a:solidFill>
                            <a:schemeClr val="bg2"/>
                          </a:solidFill>
                          <a:effectLst/>
                          <a:latin typeface="+mn-lt"/>
                        </a:rPr>
                        <a:t>muxed with  GSPI-0</a:t>
                      </a:r>
                      <a:endParaRPr lang="en-US" sz="1100" b="1" i="0" u="none" strike="noStrike">
                        <a:solidFill>
                          <a:schemeClr val="bg2"/>
                        </a:solidFill>
                        <a:effectLst/>
                        <a:latin typeface="+mn-lt"/>
                      </a:endParaRPr>
                    </a:p>
                  </a:txBody>
                  <a:tcPr marL="7550" marR="7550" marT="7550" marB="0" anchor="ctr"/>
                </a:tc>
                <a:tc>
                  <a:txBody>
                    <a:bodyPr/>
                    <a:lstStyle/>
                    <a:p>
                      <a:pPr algn="l" fontAlgn="ctr"/>
                      <a:r>
                        <a:rPr lang="en-US" sz="1100" u="none" strike="noStrike">
                          <a:solidFill>
                            <a:schemeClr val="tx1"/>
                          </a:solidFill>
                          <a:effectLst/>
                          <a:latin typeface="+mn-lt"/>
                        </a:rPr>
                        <a:t>Touch Panel 1(as THC I2C0)</a:t>
                      </a:r>
                      <a:endParaRPr lang="en-US" sz="1100" b="0" i="0" u="none" strike="noStrike">
                        <a:solidFill>
                          <a:schemeClr val="tx1"/>
                        </a:solidFill>
                        <a:effectLst/>
                        <a:latin typeface="+mn-lt"/>
                      </a:endParaRPr>
                    </a:p>
                  </a:txBody>
                  <a:tcPr marL="7550" marR="7550" marT="7550" marB="0" anchor="ctr"/>
                </a:tc>
                <a:tc>
                  <a:txBody>
                    <a:bodyPr/>
                    <a:lstStyle/>
                    <a:p>
                      <a:pPr algn="l" fontAlgn="ctr"/>
                      <a:r>
                        <a:rPr lang="en-US" sz="1100" u="none" strike="noStrike">
                          <a:solidFill>
                            <a:schemeClr val="tx1"/>
                          </a:solidFill>
                          <a:effectLst/>
                          <a:latin typeface="+mn-lt"/>
                        </a:rPr>
                        <a:t>Touch Panel 1(as THC I2C0)</a:t>
                      </a:r>
                      <a:endParaRPr lang="en-US" sz="1100" b="0" i="0" u="none" strike="noStrike">
                        <a:solidFill>
                          <a:schemeClr val="tx1"/>
                        </a:solidFill>
                        <a:effectLst/>
                        <a:latin typeface="+mn-lt"/>
                      </a:endParaRPr>
                    </a:p>
                  </a:txBody>
                  <a:tcPr marL="7550" marR="7550" marT="7550" marB="0" anchor="ctr"/>
                </a:tc>
                <a:extLst>
                  <a:ext uri="{0D108BD9-81ED-4DB2-BD59-A6C34878D82A}">
                    <a16:rowId xmlns:a16="http://schemas.microsoft.com/office/drawing/2014/main" val="3357867567"/>
                  </a:ext>
                </a:extLst>
              </a:tr>
              <a:tr h="265176">
                <a:tc vMerge="1">
                  <a:txBody>
                    <a:bodyPr/>
                    <a:lstStyle/>
                    <a:p>
                      <a:pPr algn="l" fontAlgn="ctr"/>
                      <a:endParaRPr lang="en-US" sz="1100" b="1" i="0" u="none" strike="noStrike">
                        <a:solidFill>
                          <a:schemeClr val="bg2"/>
                        </a:solidFill>
                        <a:effectLst/>
                        <a:latin typeface="+mn-lt"/>
                      </a:endParaRPr>
                    </a:p>
                  </a:txBody>
                  <a:tcPr marL="7550" marR="7550" marT="7550" marB="0" anchor="ctr"/>
                </a:tc>
                <a:tc>
                  <a:txBody>
                    <a:bodyPr/>
                    <a:lstStyle/>
                    <a:p>
                      <a:pPr marL="0" marR="0" lvl="0" indent="0" algn="l" defTabSz="609600" eaLnBrk="1" fontAlgn="ctr" latinLnBrk="0" hangingPunct="1">
                        <a:lnSpc>
                          <a:spcPct val="100000"/>
                        </a:lnSpc>
                        <a:spcBef>
                          <a:spcPts val="0"/>
                        </a:spcBef>
                        <a:spcAft>
                          <a:spcPts val="0"/>
                        </a:spcAft>
                        <a:buClrTx/>
                        <a:buSzTx/>
                        <a:buFontTx/>
                        <a:buNone/>
                        <a:tabLst/>
                        <a:defRPr/>
                      </a:pPr>
                      <a:r>
                        <a:rPr lang="en-US" sz="1100" u="none" strike="noStrike">
                          <a:solidFill>
                            <a:srgbClr val="FF0000"/>
                          </a:solidFill>
                          <a:effectLst/>
                          <a:latin typeface="+mn-lt"/>
                        </a:rPr>
                        <a:t>Touch Panel 1(as THC0 SPI1)</a:t>
                      </a:r>
                      <a:endParaRPr lang="en-US" sz="1100" b="0" i="0" u="none" strike="noStrike">
                        <a:solidFill>
                          <a:srgbClr val="FF0000"/>
                        </a:solidFill>
                        <a:effectLst/>
                        <a:latin typeface="+mn-lt"/>
                      </a:endParaRPr>
                    </a:p>
                  </a:txBody>
                  <a:tcPr marL="7550" marR="7550" marT="7550" marB="0" anchor="ctr"/>
                </a:tc>
                <a:tc>
                  <a:txBody>
                    <a:bodyPr/>
                    <a:lstStyle/>
                    <a:p>
                      <a:pPr marL="0" marR="0" lvl="0" indent="0" algn="l" defTabSz="609600" eaLnBrk="1" fontAlgn="ctr" latinLnBrk="0" hangingPunct="1">
                        <a:lnSpc>
                          <a:spcPct val="100000"/>
                        </a:lnSpc>
                        <a:spcBef>
                          <a:spcPts val="0"/>
                        </a:spcBef>
                        <a:spcAft>
                          <a:spcPts val="0"/>
                        </a:spcAft>
                        <a:buClrTx/>
                        <a:buSzTx/>
                        <a:buFontTx/>
                        <a:buNone/>
                        <a:tabLst/>
                        <a:defRPr/>
                      </a:pPr>
                      <a:r>
                        <a:rPr lang="en-US" sz="1100" u="none" strike="noStrike">
                          <a:solidFill>
                            <a:srgbClr val="FF0000"/>
                          </a:solidFill>
                          <a:effectLst/>
                          <a:latin typeface="+mn-lt"/>
                        </a:rPr>
                        <a:t>Touch Panel 1(as THC0 SPI1)</a:t>
                      </a:r>
                      <a:endParaRPr lang="en-US" sz="1100" b="0" i="0" u="none" strike="noStrike">
                        <a:solidFill>
                          <a:srgbClr val="FF0000"/>
                        </a:solidFill>
                        <a:effectLst/>
                        <a:latin typeface="+mn-lt"/>
                      </a:endParaRPr>
                    </a:p>
                  </a:txBody>
                  <a:tcPr marL="7550" marR="7550" marT="7550" marB="0" anchor="ctr"/>
                </a:tc>
                <a:extLst>
                  <a:ext uri="{0D108BD9-81ED-4DB2-BD59-A6C34878D82A}">
                    <a16:rowId xmlns:a16="http://schemas.microsoft.com/office/drawing/2014/main" val="1984952665"/>
                  </a:ext>
                </a:extLst>
              </a:tr>
              <a:tr h="197138">
                <a:tc rowSpan="2">
                  <a:txBody>
                    <a:bodyPr/>
                    <a:lstStyle/>
                    <a:p>
                      <a:pPr algn="l" fontAlgn="ctr"/>
                      <a:r>
                        <a:rPr lang="en-US" sz="1100" b="1" u="none" strike="noStrike">
                          <a:solidFill>
                            <a:schemeClr val="bg2"/>
                          </a:solidFill>
                          <a:effectLst/>
                          <a:latin typeface="+mn-lt"/>
                        </a:rPr>
                        <a:t>THC-1 SPI-2 </a:t>
                      </a:r>
                      <a:br>
                        <a:rPr lang="en-US" sz="1100" b="1" u="none" strike="noStrike">
                          <a:solidFill>
                            <a:schemeClr val="bg2"/>
                          </a:solidFill>
                          <a:effectLst/>
                          <a:latin typeface="+mn-lt"/>
                        </a:rPr>
                      </a:br>
                      <a:r>
                        <a:rPr lang="en-US" sz="1100" b="1" u="none" strike="noStrike">
                          <a:solidFill>
                            <a:schemeClr val="bg2"/>
                          </a:solidFill>
                          <a:effectLst/>
                          <a:latin typeface="+mn-lt"/>
                        </a:rPr>
                        <a:t>muxed with GSPI1/THC_I2C1</a:t>
                      </a:r>
                      <a:endParaRPr lang="en-US" sz="1100" b="1" i="0" u="none" strike="noStrike">
                        <a:solidFill>
                          <a:schemeClr val="bg2"/>
                        </a:solidFill>
                        <a:effectLst/>
                        <a:latin typeface="+mn-lt"/>
                      </a:endParaRPr>
                    </a:p>
                  </a:txBody>
                  <a:tcPr marL="7550" marR="7550" marT="7550" marB="0" anchor="ctr"/>
                </a:tc>
                <a:tc>
                  <a:txBody>
                    <a:bodyPr/>
                    <a:lstStyle/>
                    <a:p>
                      <a:pPr algn="l" fontAlgn="ctr"/>
                      <a:r>
                        <a:rPr lang="en-US" sz="1100" u="none" strike="noStrike">
                          <a:solidFill>
                            <a:srgbClr val="FF0000"/>
                          </a:solidFill>
                          <a:effectLst/>
                          <a:latin typeface="+mn-lt"/>
                        </a:rPr>
                        <a:t>Touch Panel 2 (as THC_I2C1)</a:t>
                      </a:r>
                      <a:endParaRPr lang="en-US" sz="1100" b="0" i="0" u="none" strike="noStrike">
                        <a:solidFill>
                          <a:srgbClr val="FF0000"/>
                        </a:solidFill>
                        <a:effectLst/>
                        <a:latin typeface="+mn-lt"/>
                      </a:endParaRPr>
                    </a:p>
                  </a:txBody>
                  <a:tcPr marL="7550" marR="7550" marT="7550" marB="0" anchor="ctr"/>
                </a:tc>
                <a:tc>
                  <a:txBody>
                    <a:bodyPr/>
                    <a:lstStyle/>
                    <a:p>
                      <a:pPr algn="l" fontAlgn="ctr"/>
                      <a:r>
                        <a:rPr lang="en-US" sz="1100" u="none" strike="noStrike">
                          <a:solidFill>
                            <a:srgbClr val="FF0000"/>
                          </a:solidFill>
                          <a:effectLst/>
                          <a:latin typeface="+mn-lt"/>
                        </a:rPr>
                        <a:t>Touch Panel 2 (as THC_I2C1)</a:t>
                      </a:r>
                      <a:endParaRPr lang="en-US" sz="1100" b="0" i="0" u="none" strike="noStrike">
                        <a:solidFill>
                          <a:srgbClr val="FF0000"/>
                        </a:solidFill>
                        <a:effectLst/>
                        <a:latin typeface="+mn-lt"/>
                      </a:endParaRPr>
                    </a:p>
                  </a:txBody>
                  <a:tcPr marL="7550" marR="7550" marT="7550" marB="0" anchor="ctr"/>
                </a:tc>
                <a:extLst>
                  <a:ext uri="{0D108BD9-81ED-4DB2-BD59-A6C34878D82A}">
                    <a16:rowId xmlns:a16="http://schemas.microsoft.com/office/drawing/2014/main" val="2179789829"/>
                  </a:ext>
                </a:extLst>
              </a:tr>
              <a:tr h="331402">
                <a:tc vMerge="1">
                  <a:txBody>
                    <a:bodyPr/>
                    <a:lstStyle/>
                    <a:p>
                      <a:endParaRPr lang="en-US"/>
                    </a:p>
                  </a:txBody>
                  <a:tcPr/>
                </a:tc>
                <a:tc>
                  <a:txBody>
                    <a:bodyPr/>
                    <a:lstStyle/>
                    <a:p>
                      <a:pPr algn="l" fontAlgn="ctr"/>
                      <a:r>
                        <a:rPr lang="en-US" sz="1100" b="0" i="0" u="none" strike="noStrike" cap="none" spc="0" baseline="0">
                          <a:solidFill>
                            <a:schemeClr val="tx1"/>
                          </a:solidFill>
                          <a:effectLst/>
                          <a:uFillTx/>
                          <a:latin typeface="+mn-lt"/>
                          <a:ea typeface="+mn-ea"/>
                          <a:cs typeface="+mn-cs"/>
                          <a:sym typeface="Intel Clear"/>
                        </a:rPr>
                        <a:t>Touch Pad (as THC_I2C1)</a:t>
                      </a:r>
                    </a:p>
                  </a:txBody>
                  <a:tcPr marL="7550" marR="7550" marT="7550" marB="0" anchor="ctr"/>
                </a:tc>
                <a:tc>
                  <a:txBody>
                    <a:bodyPr/>
                    <a:lstStyle/>
                    <a:p>
                      <a:pPr algn="l" fontAlgn="ctr"/>
                      <a:r>
                        <a:rPr lang="en-US" sz="1100" b="0" i="0" u="none" strike="noStrike" cap="none" spc="0" baseline="0">
                          <a:solidFill>
                            <a:schemeClr val="tx1"/>
                          </a:solidFill>
                          <a:effectLst/>
                          <a:uFillTx/>
                          <a:latin typeface="+mn-lt"/>
                          <a:ea typeface="+mn-ea"/>
                          <a:cs typeface="+mn-cs"/>
                          <a:sym typeface="Intel Clear"/>
                        </a:rPr>
                        <a:t>Touch Pad (as THC_I2C1)</a:t>
                      </a:r>
                    </a:p>
                  </a:txBody>
                  <a:tcPr marL="7550" marR="7550" marT="7550" marB="0" anchor="ctr"/>
                </a:tc>
                <a:extLst>
                  <a:ext uri="{0D108BD9-81ED-4DB2-BD59-A6C34878D82A}">
                    <a16:rowId xmlns:a16="http://schemas.microsoft.com/office/drawing/2014/main" val="2070218019"/>
                  </a:ext>
                </a:extLst>
              </a:tr>
              <a:tr h="197138">
                <a:tc rowSpan="3">
                  <a:txBody>
                    <a:bodyPr/>
                    <a:lstStyle/>
                    <a:p>
                      <a:pPr algn="l" fontAlgn="ctr"/>
                      <a:r>
                        <a:rPr lang="en-US" sz="1100" b="1" u="none" strike="noStrike" err="1">
                          <a:solidFill>
                            <a:schemeClr val="bg2"/>
                          </a:solidFill>
                          <a:effectLst/>
                          <a:latin typeface="+mn-lt"/>
                        </a:rPr>
                        <a:t>eSPI</a:t>
                      </a:r>
                      <a:endParaRPr lang="en-US" sz="1100" b="1" i="0" u="none" strike="noStrike">
                        <a:solidFill>
                          <a:schemeClr val="bg2"/>
                        </a:solidFill>
                        <a:effectLst/>
                        <a:latin typeface="+mn-lt"/>
                      </a:endParaRPr>
                    </a:p>
                  </a:txBody>
                  <a:tcPr marL="7550" marR="7550" marT="7550" marB="0" anchor="ctr"/>
                </a:tc>
                <a:tc>
                  <a:txBody>
                    <a:bodyPr/>
                    <a:lstStyle/>
                    <a:p>
                      <a:pPr algn="l" fontAlgn="ctr"/>
                      <a:r>
                        <a:rPr lang="en-US" sz="1100" u="none" strike="noStrike">
                          <a:effectLst/>
                          <a:latin typeface="+mn-lt"/>
                        </a:rPr>
                        <a:t>EC</a:t>
                      </a:r>
                      <a:endParaRPr lang="en-US" sz="1100" b="0" i="0" u="none" strike="noStrike">
                        <a:solidFill>
                          <a:srgbClr val="000000"/>
                        </a:solidFill>
                        <a:effectLst/>
                        <a:latin typeface="+mn-lt"/>
                      </a:endParaRPr>
                    </a:p>
                  </a:txBody>
                  <a:tcPr marL="7550" marR="7550" marT="7550" marB="0" anchor="ctr"/>
                </a:tc>
                <a:tc>
                  <a:txBody>
                    <a:bodyPr/>
                    <a:lstStyle/>
                    <a:p>
                      <a:pPr algn="l" fontAlgn="ctr"/>
                      <a:r>
                        <a:rPr lang="en-US" sz="1100" u="none" strike="noStrike">
                          <a:effectLst/>
                          <a:latin typeface="+mn-lt"/>
                        </a:rPr>
                        <a:t>EC</a:t>
                      </a:r>
                      <a:endParaRPr lang="en-US" sz="1100" b="0" i="0" u="none" strike="noStrike">
                        <a:solidFill>
                          <a:srgbClr val="000000"/>
                        </a:solidFill>
                        <a:effectLst/>
                        <a:latin typeface="+mn-lt"/>
                      </a:endParaRPr>
                    </a:p>
                  </a:txBody>
                  <a:tcPr marL="7550" marR="7550" marT="7550" marB="0" anchor="ctr"/>
                </a:tc>
                <a:extLst>
                  <a:ext uri="{0D108BD9-81ED-4DB2-BD59-A6C34878D82A}">
                    <a16:rowId xmlns:a16="http://schemas.microsoft.com/office/drawing/2014/main" val="1748248463"/>
                  </a:ext>
                </a:extLst>
              </a:tr>
              <a:tr h="197138">
                <a:tc vMerge="1">
                  <a:txBody>
                    <a:bodyPr/>
                    <a:lstStyle/>
                    <a:p>
                      <a:endParaRPr lang="en-US"/>
                    </a:p>
                  </a:txBody>
                  <a:tcPr/>
                </a:tc>
                <a:tc>
                  <a:txBody>
                    <a:bodyPr/>
                    <a:lstStyle/>
                    <a:p>
                      <a:pPr algn="l" fontAlgn="ctr"/>
                      <a:r>
                        <a:rPr lang="en-US" sz="1100" u="none" strike="noStrike">
                          <a:solidFill>
                            <a:srgbClr val="FF0000"/>
                          </a:solidFill>
                          <a:effectLst/>
                          <a:latin typeface="+mn-lt"/>
                        </a:rPr>
                        <a:t>eSPI Bus Header</a:t>
                      </a:r>
                      <a:endParaRPr lang="en-US" sz="1100" b="0" i="0" u="none" strike="noStrike">
                        <a:solidFill>
                          <a:srgbClr val="FF0000"/>
                        </a:solidFill>
                        <a:effectLst/>
                        <a:latin typeface="+mn-lt"/>
                      </a:endParaRPr>
                    </a:p>
                  </a:txBody>
                  <a:tcPr marL="7550" marR="7550" marT="7550" marB="0" anchor="ctr"/>
                </a:tc>
                <a:tc>
                  <a:txBody>
                    <a:bodyPr/>
                    <a:lstStyle/>
                    <a:p>
                      <a:pPr algn="l" fontAlgn="ctr"/>
                      <a:r>
                        <a:rPr lang="en-US" sz="1100" u="none" strike="noStrike" err="1">
                          <a:solidFill>
                            <a:srgbClr val="FF0000"/>
                          </a:solidFill>
                          <a:effectLst/>
                          <a:latin typeface="+mn-lt"/>
                        </a:rPr>
                        <a:t>eSPI</a:t>
                      </a:r>
                      <a:r>
                        <a:rPr lang="en-US" sz="1100" u="none" strike="noStrike">
                          <a:solidFill>
                            <a:srgbClr val="FF0000"/>
                          </a:solidFill>
                          <a:effectLst/>
                          <a:latin typeface="+mn-lt"/>
                        </a:rPr>
                        <a:t> Bus Header</a:t>
                      </a:r>
                      <a:endParaRPr lang="en-US" sz="1100" b="0" i="0" u="none" strike="noStrike">
                        <a:solidFill>
                          <a:srgbClr val="FF0000"/>
                        </a:solidFill>
                        <a:effectLst/>
                        <a:latin typeface="+mn-lt"/>
                      </a:endParaRPr>
                    </a:p>
                  </a:txBody>
                  <a:tcPr marL="7550" marR="7550" marT="7550" marB="0" anchor="ctr"/>
                </a:tc>
                <a:extLst>
                  <a:ext uri="{0D108BD9-81ED-4DB2-BD59-A6C34878D82A}">
                    <a16:rowId xmlns:a16="http://schemas.microsoft.com/office/drawing/2014/main" val="4280045011"/>
                  </a:ext>
                </a:extLst>
              </a:tr>
              <a:tr h="205353">
                <a:tc vMerge="1">
                  <a:txBody>
                    <a:bodyPr/>
                    <a:lstStyle/>
                    <a:p>
                      <a:endParaRPr lang="en-US"/>
                    </a:p>
                  </a:txBody>
                  <a:tcPr/>
                </a:tc>
                <a:tc>
                  <a:txBody>
                    <a:bodyPr/>
                    <a:lstStyle/>
                    <a:p>
                      <a:pPr algn="l" fontAlgn="ctr"/>
                      <a:r>
                        <a:rPr lang="en-US" sz="1100" u="none" strike="noStrike">
                          <a:solidFill>
                            <a:srgbClr val="FF0000"/>
                          </a:solidFill>
                          <a:effectLst/>
                          <a:latin typeface="+mn-lt"/>
                        </a:rPr>
                        <a:t>MECC AIC Connector</a:t>
                      </a:r>
                      <a:endParaRPr lang="en-US" sz="1100" b="0" i="0" u="none" strike="noStrike">
                        <a:solidFill>
                          <a:srgbClr val="FF0000"/>
                        </a:solidFill>
                        <a:effectLst/>
                        <a:latin typeface="+mn-lt"/>
                      </a:endParaRPr>
                    </a:p>
                  </a:txBody>
                  <a:tcPr marL="7550" marR="7550" marT="7550" marB="0" anchor="ctr"/>
                </a:tc>
                <a:tc>
                  <a:txBody>
                    <a:bodyPr/>
                    <a:lstStyle/>
                    <a:p>
                      <a:pPr algn="l" fontAlgn="ctr"/>
                      <a:endParaRPr lang="en-US" sz="1100" b="0" i="0" u="none" strike="noStrike">
                        <a:solidFill>
                          <a:srgbClr val="FF0000"/>
                        </a:solidFill>
                        <a:effectLst/>
                        <a:latin typeface="+mn-lt"/>
                      </a:endParaRPr>
                    </a:p>
                  </a:txBody>
                  <a:tcPr marL="7550" marR="7550" marT="7550" marB="0" anchor="ctr">
                    <a:solidFill>
                      <a:schemeClr val="bg1">
                        <a:lumMod val="75000"/>
                      </a:schemeClr>
                    </a:solidFill>
                  </a:tcPr>
                </a:tc>
                <a:extLst>
                  <a:ext uri="{0D108BD9-81ED-4DB2-BD59-A6C34878D82A}">
                    <a16:rowId xmlns:a16="http://schemas.microsoft.com/office/drawing/2014/main" val="2178903561"/>
                  </a:ext>
                </a:extLst>
              </a:tr>
            </a:tbl>
          </a:graphicData>
        </a:graphic>
      </p:graphicFrame>
      <p:graphicFrame>
        <p:nvGraphicFramePr>
          <p:cNvPr id="11" name="Table 10">
            <a:extLst>
              <a:ext uri="{FF2B5EF4-FFF2-40B4-BE49-F238E27FC236}">
                <a16:creationId xmlns:a16="http://schemas.microsoft.com/office/drawing/2014/main" id="{D518F250-DEE4-4990-98DD-AD1F374122C9}"/>
              </a:ext>
            </a:extLst>
          </p:cNvPr>
          <p:cNvGraphicFramePr>
            <a:graphicFrameLocks noGrp="1"/>
          </p:cNvGraphicFramePr>
          <p:nvPr>
            <p:extLst>
              <p:ext uri="{D42A27DB-BD31-4B8C-83A1-F6EECF244321}">
                <p14:modId xmlns:p14="http://schemas.microsoft.com/office/powerpoint/2010/main" val="84357724"/>
              </p:ext>
            </p:extLst>
          </p:nvPr>
        </p:nvGraphicFramePr>
        <p:xfrm>
          <a:off x="2143762" y="4608487"/>
          <a:ext cx="6195565" cy="1386482"/>
        </p:xfrm>
        <a:graphic>
          <a:graphicData uri="http://schemas.openxmlformats.org/drawingml/2006/table">
            <a:tbl>
              <a:tblPr>
                <a:tableStyleId>{5940675A-B579-460E-94D1-54222C63F5DA}</a:tableStyleId>
              </a:tblPr>
              <a:tblGrid>
                <a:gridCol w="1465329">
                  <a:extLst>
                    <a:ext uri="{9D8B030D-6E8A-4147-A177-3AD203B41FA5}">
                      <a16:colId xmlns:a16="http://schemas.microsoft.com/office/drawing/2014/main" val="3827336301"/>
                    </a:ext>
                  </a:extLst>
                </a:gridCol>
                <a:gridCol w="2352799">
                  <a:extLst>
                    <a:ext uri="{9D8B030D-6E8A-4147-A177-3AD203B41FA5}">
                      <a16:colId xmlns:a16="http://schemas.microsoft.com/office/drawing/2014/main" val="1036655456"/>
                    </a:ext>
                  </a:extLst>
                </a:gridCol>
                <a:gridCol w="2377437">
                  <a:extLst>
                    <a:ext uri="{9D8B030D-6E8A-4147-A177-3AD203B41FA5}">
                      <a16:colId xmlns:a16="http://schemas.microsoft.com/office/drawing/2014/main" val="3577063791"/>
                    </a:ext>
                  </a:extLst>
                </a:gridCol>
              </a:tblGrid>
              <a:tr h="434848">
                <a:tc>
                  <a:txBody>
                    <a:bodyPr/>
                    <a:lstStyle/>
                    <a:p>
                      <a:pPr algn="ctr" fontAlgn="ctr"/>
                      <a:r>
                        <a:rPr lang="en-US" sz="1000" u="none" strike="noStrike">
                          <a:solidFill>
                            <a:schemeClr val="bg1"/>
                          </a:solidFill>
                          <a:effectLst/>
                        </a:rPr>
                        <a:t>INTERFACE</a:t>
                      </a:r>
                      <a:endParaRPr lang="en-US" sz="1000" b="1" i="0" u="none" strike="noStrike">
                        <a:solidFill>
                          <a:schemeClr val="bg1"/>
                        </a:solidFill>
                        <a:effectLst/>
                        <a:latin typeface="Calibri" panose="020F0502020204030204" pitchFamily="34" charset="0"/>
                      </a:endParaRPr>
                    </a:p>
                  </a:txBody>
                  <a:tcPr marL="7550" marR="7550" marT="7550" marB="0" anchor="ctr">
                    <a:solidFill>
                      <a:schemeClr val="tx2"/>
                    </a:solidFill>
                  </a:tcPr>
                </a:tc>
                <a:tc>
                  <a:txBody>
                    <a:bodyPr/>
                    <a:lstStyle/>
                    <a:p>
                      <a:pPr algn="ctr" fontAlgn="ctr"/>
                      <a:r>
                        <a:rPr lang="en-US" sz="1100" b="0" i="0" u="none" strike="noStrike" cap="none" spc="0" baseline="0">
                          <a:solidFill>
                            <a:schemeClr val="bg1"/>
                          </a:solidFill>
                          <a:effectLst/>
                          <a:uFillTx/>
                          <a:latin typeface="+mn-lt"/>
                          <a:ea typeface="+mn-ea"/>
                          <a:cs typeface="+mn-cs"/>
                          <a:sym typeface="Intel Clear"/>
                        </a:rPr>
                        <a:t>Devices in LP5x T3 RVP</a:t>
                      </a:r>
                    </a:p>
                  </a:txBody>
                  <a:tcPr marL="7550" marR="7550" marT="7550" marB="0" anchor="ctr">
                    <a:solidFill>
                      <a:schemeClr val="tx2"/>
                    </a:solidFill>
                  </a:tcPr>
                </a:tc>
                <a:tc>
                  <a:txBody>
                    <a:bodyPr/>
                    <a:lstStyle/>
                    <a:p>
                      <a:pPr algn="ctr" fontAlgn="ctr"/>
                      <a:r>
                        <a:rPr lang="en-US" sz="1100" b="0" i="0" u="none" strike="noStrike" cap="none" spc="0" baseline="0">
                          <a:solidFill>
                            <a:schemeClr val="bg1"/>
                          </a:solidFill>
                          <a:effectLst/>
                          <a:uFillTx/>
                          <a:latin typeface="+mn-lt"/>
                          <a:ea typeface="+mn-ea"/>
                          <a:cs typeface="+mn-cs"/>
                          <a:sym typeface="Intel Clear"/>
                        </a:rPr>
                        <a:t>Devices in DDR5 SODIMM RVP</a:t>
                      </a:r>
                    </a:p>
                  </a:txBody>
                  <a:tcPr marL="7550" marR="7550" marT="7550" marB="0" anchor="ctr">
                    <a:solidFill>
                      <a:schemeClr val="tx2"/>
                    </a:solidFill>
                  </a:tcPr>
                </a:tc>
                <a:extLst>
                  <a:ext uri="{0D108BD9-81ED-4DB2-BD59-A6C34878D82A}">
                    <a16:rowId xmlns:a16="http://schemas.microsoft.com/office/drawing/2014/main" val="2702534299"/>
                  </a:ext>
                </a:extLst>
              </a:tr>
              <a:tr h="235456">
                <a:tc rowSpan="2">
                  <a:txBody>
                    <a:bodyPr/>
                    <a:lstStyle/>
                    <a:p>
                      <a:pPr algn="l" fontAlgn="ctr"/>
                      <a:r>
                        <a:rPr lang="en-US" sz="1100" b="1" i="0" u="none" strike="noStrike" cap="none" spc="0" baseline="0">
                          <a:solidFill>
                            <a:schemeClr val="bg2"/>
                          </a:solidFill>
                          <a:effectLst/>
                          <a:uFillTx/>
                          <a:latin typeface="+mn-lt"/>
                          <a:ea typeface="+mn-ea"/>
                          <a:cs typeface="+mn-cs"/>
                          <a:sym typeface="Intel Clear"/>
                        </a:rPr>
                        <a:t>UART-0</a:t>
                      </a:r>
                    </a:p>
                  </a:txBody>
                  <a:tcPr marL="7550" marR="7550" marT="7550" marB="0" anchor="ctr"/>
                </a:tc>
                <a:tc>
                  <a:txBody>
                    <a:bodyPr/>
                    <a:lstStyle/>
                    <a:p>
                      <a:pPr algn="l" fontAlgn="ctr"/>
                      <a:r>
                        <a:rPr lang="en-US" sz="1000" u="none" strike="noStrike">
                          <a:effectLst/>
                        </a:rPr>
                        <a:t>USB to Dual UART (only RX and TX lines)</a:t>
                      </a:r>
                      <a:endParaRPr lang="en-US" sz="1000" b="0" i="0" u="none" strike="noStrike">
                        <a:solidFill>
                          <a:srgbClr val="000000"/>
                        </a:solidFill>
                        <a:effectLst/>
                        <a:latin typeface="Calibri" panose="020F0502020204030204" pitchFamily="34" charset="0"/>
                      </a:endParaRPr>
                    </a:p>
                  </a:txBody>
                  <a:tcPr marL="7550" marR="7550" marT="7550" marB="0" anchor="ctr"/>
                </a:tc>
                <a:tc>
                  <a:txBody>
                    <a:bodyPr/>
                    <a:lstStyle/>
                    <a:p>
                      <a:pPr algn="l" fontAlgn="ctr"/>
                      <a:r>
                        <a:rPr lang="en-US" sz="1000" u="none" strike="noStrike">
                          <a:effectLst/>
                        </a:rPr>
                        <a:t>USB to Dual UART (only RX and TX lines)</a:t>
                      </a:r>
                      <a:endParaRPr lang="en-US" sz="1000" b="0" i="0" u="none" strike="noStrike">
                        <a:solidFill>
                          <a:srgbClr val="000000"/>
                        </a:solidFill>
                        <a:effectLst/>
                        <a:latin typeface="Calibri" panose="020F0502020204030204" pitchFamily="34" charset="0"/>
                      </a:endParaRPr>
                    </a:p>
                  </a:txBody>
                  <a:tcPr marL="7550" marR="7550" marT="7550" marB="0" anchor="ctr"/>
                </a:tc>
                <a:extLst>
                  <a:ext uri="{0D108BD9-81ED-4DB2-BD59-A6C34878D82A}">
                    <a16:rowId xmlns:a16="http://schemas.microsoft.com/office/drawing/2014/main" val="1857741453"/>
                  </a:ext>
                </a:extLst>
              </a:tr>
              <a:tr h="235456">
                <a:tc vMerge="1">
                  <a:txBody>
                    <a:bodyPr/>
                    <a:lstStyle/>
                    <a:p>
                      <a:endParaRPr lang="en-US"/>
                    </a:p>
                  </a:txBody>
                  <a:tcPr/>
                </a:tc>
                <a:tc>
                  <a:txBody>
                    <a:bodyPr/>
                    <a:lstStyle/>
                    <a:p>
                      <a:pPr algn="l" fontAlgn="ctr"/>
                      <a:r>
                        <a:rPr lang="en-US" sz="1000" u="none" strike="noStrike">
                          <a:solidFill>
                            <a:srgbClr val="FF0000"/>
                          </a:solidFill>
                          <a:effectLst/>
                        </a:rPr>
                        <a:t>TTK3 Header</a:t>
                      </a:r>
                      <a:endParaRPr lang="en-US" sz="1000" b="0" i="0" u="none" strike="noStrike">
                        <a:solidFill>
                          <a:srgbClr val="FF0000"/>
                        </a:solidFill>
                        <a:effectLst/>
                        <a:latin typeface="Calibri" panose="020F0502020204030204" pitchFamily="34" charset="0"/>
                      </a:endParaRPr>
                    </a:p>
                  </a:txBody>
                  <a:tcPr marL="7550" marR="7550" marT="7550" marB="0" anchor="ctr"/>
                </a:tc>
                <a:tc>
                  <a:txBody>
                    <a:bodyPr/>
                    <a:lstStyle/>
                    <a:p>
                      <a:pPr algn="l" fontAlgn="ctr"/>
                      <a:r>
                        <a:rPr lang="en-US" sz="1000" u="none" strike="noStrike">
                          <a:solidFill>
                            <a:srgbClr val="FF0000"/>
                          </a:solidFill>
                          <a:effectLst/>
                        </a:rPr>
                        <a:t>TTK3 Header</a:t>
                      </a:r>
                      <a:endParaRPr lang="en-US" sz="1000" b="0" i="0" u="none" strike="noStrike">
                        <a:solidFill>
                          <a:srgbClr val="FF0000"/>
                        </a:solidFill>
                        <a:effectLst/>
                        <a:latin typeface="Calibri" panose="020F0502020204030204" pitchFamily="34" charset="0"/>
                      </a:endParaRPr>
                    </a:p>
                  </a:txBody>
                  <a:tcPr marL="7550" marR="7550" marT="7550" marB="0" anchor="ctr"/>
                </a:tc>
                <a:extLst>
                  <a:ext uri="{0D108BD9-81ED-4DB2-BD59-A6C34878D82A}">
                    <a16:rowId xmlns:a16="http://schemas.microsoft.com/office/drawing/2014/main" val="1060366607"/>
                  </a:ext>
                </a:extLst>
              </a:tr>
              <a:tr h="235456">
                <a:tc>
                  <a:txBody>
                    <a:bodyPr/>
                    <a:lstStyle/>
                    <a:p>
                      <a:pPr algn="l" fontAlgn="ctr"/>
                      <a:r>
                        <a:rPr lang="en-US" sz="1100" b="1" i="0" u="none" strike="noStrike" cap="none" spc="0" baseline="0">
                          <a:solidFill>
                            <a:schemeClr val="bg2"/>
                          </a:solidFill>
                          <a:effectLst/>
                          <a:uFillTx/>
                          <a:latin typeface="+mn-lt"/>
                          <a:ea typeface="+mn-ea"/>
                          <a:cs typeface="+mn-cs"/>
                          <a:sym typeface="Intel Clear"/>
                        </a:rPr>
                        <a:t>UART-1</a:t>
                      </a:r>
                    </a:p>
                  </a:txBody>
                  <a:tcPr marL="7550" marR="7550" marT="7550" marB="0" anchor="ctr"/>
                </a:tc>
                <a:tc gridSpan="2">
                  <a:txBody>
                    <a:bodyPr/>
                    <a:lstStyle/>
                    <a:p>
                      <a:pPr algn="ctr" fontAlgn="ctr"/>
                      <a:r>
                        <a:rPr lang="en-US" sz="1000" b="1" i="0" u="none" strike="noStrike">
                          <a:solidFill>
                            <a:schemeClr val="tx1"/>
                          </a:solidFill>
                          <a:effectLst/>
                          <a:latin typeface="Calibri" panose="020F0502020204030204" pitchFamily="34" charset="0"/>
                        </a:rPr>
                        <a:t>Default Used as I2C3 Track PAD/ Audio/PSS/ Power meter/TTK3</a:t>
                      </a:r>
                    </a:p>
                  </a:txBody>
                  <a:tcPr marL="7550" marR="7550" marT="7550" marB="0" anchor="ctr">
                    <a:solidFill>
                      <a:srgbClr val="FFFF00"/>
                    </a:solidFill>
                  </a:tcPr>
                </a:tc>
                <a:tc hMerge="1">
                  <a:txBody>
                    <a:bodyPr/>
                    <a:lstStyle/>
                    <a:p>
                      <a:endParaRPr/>
                    </a:p>
                  </a:txBody>
                  <a:tcPr marL="7550" marR="7550" marT="7550" marB="0" anchor="ctr"/>
                </a:tc>
                <a:extLst>
                  <a:ext uri="{0D108BD9-81ED-4DB2-BD59-A6C34878D82A}">
                    <a16:rowId xmlns:a16="http://schemas.microsoft.com/office/drawing/2014/main" val="2661779155"/>
                  </a:ext>
                </a:extLst>
              </a:tr>
              <a:tr h="245266">
                <a:tc>
                  <a:txBody>
                    <a:bodyPr/>
                    <a:lstStyle/>
                    <a:p>
                      <a:pPr algn="l" fontAlgn="ctr"/>
                      <a:r>
                        <a:rPr lang="en-US" sz="1100" b="1" i="0" u="none" strike="noStrike" cap="none" spc="0" baseline="0">
                          <a:solidFill>
                            <a:schemeClr val="bg2"/>
                          </a:solidFill>
                          <a:effectLst/>
                          <a:uFillTx/>
                          <a:latin typeface="+mn-lt"/>
                          <a:ea typeface="+mn-ea"/>
                          <a:cs typeface="+mn-cs"/>
                          <a:sym typeface="Intel Clear"/>
                        </a:rPr>
                        <a:t>UART-2</a:t>
                      </a:r>
                    </a:p>
                  </a:txBody>
                  <a:tcPr marL="7550" marR="7550" marT="7550" marB="0" anchor="ctr"/>
                </a:tc>
                <a:tc gridSpan="2">
                  <a:txBody>
                    <a:bodyPr/>
                    <a:lstStyle/>
                    <a:p>
                      <a:pPr algn="ctr" fontAlgn="ctr"/>
                      <a:r>
                        <a:rPr lang="en-US" sz="1000" b="1" u="none" strike="noStrike">
                          <a:effectLst/>
                        </a:rPr>
                        <a:t>Default used as </a:t>
                      </a:r>
                      <a:r>
                        <a:rPr lang="en-US" sz="1000" b="1" u="none" strike="noStrike" err="1">
                          <a:effectLst/>
                        </a:rPr>
                        <a:t>CNVi</a:t>
                      </a:r>
                      <a:r>
                        <a:rPr lang="en-US" sz="1000" b="1" u="none" strike="noStrike">
                          <a:effectLst/>
                        </a:rPr>
                        <a:t> BRI/RGI Signals to M.2 KEY-E CONNECTOR - WLAN/BT</a:t>
                      </a:r>
                    </a:p>
                  </a:txBody>
                  <a:tcPr marL="7550" marR="7550" marT="7550" marB="0" anchor="ctr">
                    <a:solidFill>
                      <a:srgbClr val="FFFF00"/>
                    </a:solidFill>
                  </a:tcPr>
                </a:tc>
                <a:tc hMerge="1">
                  <a:txBody>
                    <a:bodyPr/>
                    <a:lstStyle/>
                    <a:p>
                      <a:endParaRPr/>
                    </a:p>
                  </a:txBody>
                  <a:tcPr marL="7550" marR="7550" marT="7550" marB="0" anchor="ctr"/>
                </a:tc>
                <a:extLst>
                  <a:ext uri="{0D108BD9-81ED-4DB2-BD59-A6C34878D82A}">
                    <a16:rowId xmlns:a16="http://schemas.microsoft.com/office/drawing/2014/main" val="1547124219"/>
                  </a:ext>
                </a:extLst>
              </a:tr>
            </a:tbl>
          </a:graphicData>
        </a:graphic>
      </p:graphicFrame>
      <p:sp>
        <p:nvSpPr>
          <p:cNvPr id="7" name="Title 1">
            <a:extLst>
              <a:ext uri="{FF2B5EF4-FFF2-40B4-BE49-F238E27FC236}">
                <a16:creationId xmlns:a16="http://schemas.microsoft.com/office/drawing/2014/main" id="{F52919A2-36F6-4765-882D-7C6EEDA5CD65}"/>
              </a:ext>
            </a:extLst>
          </p:cNvPr>
          <p:cNvSpPr txBox="1">
            <a:spLocks/>
          </p:cNvSpPr>
          <p:nvPr/>
        </p:nvSpPr>
        <p:spPr>
          <a:xfrm>
            <a:off x="406400" y="107862"/>
            <a:ext cx="11214100" cy="11926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a:t>WCL</a:t>
            </a:r>
            <a:r>
              <a:rPr lang="en-US" sz="4000"/>
              <a:t> RVP LSIO : SPI ,THC, </a:t>
            </a:r>
            <a:r>
              <a:rPr lang="en-US" sz="4000" err="1"/>
              <a:t>eSPI</a:t>
            </a:r>
            <a:r>
              <a:rPr lang="en-US" sz="4000"/>
              <a:t> Mapping and </a:t>
            </a:r>
          </a:p>
          <a:p>
            <a:pPr hangingPunct="1"/>
            <a:r>
              <a:rPr lang="en-US" sz="4000"/>
              <a:t>LPSS : UART Mapping</a:t>
            </a:r>
          </a:p>
        </p:txBody>
      </p:sp>
      <p:pic>
        <p:nvPicPr>
          <p:cNvPr id="2" name="Picture 1">
            <a:extLst>
              <a:ext uri="{FF2B5EF4-FFF2-40B4-BE49-F238E27FC236}">
                <a16:creationId xmlns:a16="http://schemas.microsoft.com/office/drawing/2014/main" id="{E918CB48-D015-CF6E-F3CA-6B61B9DA6762}"/>
              </a:ext>
            </a:extLst>
          </p:cNvPr>
          <p:cNvPicPr>
            <a:picLocks noChangeAspect="1"/>
          </p:cNvPicPr>
          <p:nvPr/>
        </p:nvPicPr>
        <p:blipFill>
          <a:blip r:embed="rId3"/>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132654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87639"/>
            <a:ext cx="10972800" cy="1143000"/>
          </a:xfrm>
        </p:spPr>
        <p:txBody>
          <a:bodyPr/>
          <a:lstStyle/>
          <a:p>
            <a:pPr algn="r"/>
            <a:r>
              <a:rPr lang="en-US" sz="4500" b="1">
                <a:solidFill>
                  <a:schemeClr val="accent4">
                    <a:lumMod val="75000"/>
                  </a:schemeClr>
                </a:solidFill>
              </a:rPr>
              <a:t>Embedded Controller</a:t>
            </a:r>
          </a:p>
        </p:txBody>
      </p:sp>
      <p:sp>
        <p:nvSpPr>
          <p:cNvPr id="3" name="TextBox 2">
            <a:extLst>
              <a:ext uri="{FF2B5EF4-FFF2-40B4-BE49-F238E27FC236}">
                <a16:creationId xmlns:a16="http://schemas.microsoft.com/office/drawing/2014/main" id="{AD555E47-291C-ECAE-682C-A3EBE5716551}"/>
              </a:ext>
            </a:extLst>
          </p:cNvPr>
          <p:cNvSpPr txBox="1"/>
          <p:nvPr/>
        </p:nvSpPr>
        <p:spPr>
          <a:xfrm>
            <a:off x="8121445" y="5971452"/>
            <a:ext cx="3605735"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a:solidFill>
                  <a:schemeClr val="tx2"/>
                </a:solidFill>
              </a:rPr>
              <a:t>K S, Vachana</a:t>
            </a:r>
          </a:p>
        </p:txBody>
      </p:sp>
      <p:pic>
        <p:nvPicPr>
          <p:cNvPr id="4" name="Picture 3">
            <a:extLst>
              <a:ext uri="{FF2B5EF4-FFF2-40B4-BE49-F238E27FC236}">
                <a16:creationId xmlns:a16="http://schemas.microsoft.com/office/drawing/2014/main" id="{9CED122E-E108-49E0-0086-78C31AEAC885}"/>
              </a:ext>
            </a:extLst>
          </p:cNvPr>
          <p:cNvPicPr>
            <a:picLocks noChangeAspect="1"/>
          </p:cNvPicPr>
          <p:nvPr/>
        </p:nvPicPr>
        <p:blipFill>
          <a:blip r:embed="rId2"/>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36102896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29962" y="716512"/>
            <a:ext cx="11171646" cy="5424975"/>
          </a:xfrm>
          <a:prstGeom prst="rect">
            <a:avLst/>
          </a:prstGeom>
        </p:spPr>
        <p:txBody>
          <a:bodyPr lIns="0" tIns="0" rIns="0" bIns="0" anchor="t">
            <a:normAutofit fontScale="25000" lnSpcReduction="20000"/>
          </a:bodyPr>
          <a:lstStyle/>
          <a:p>
            <a:pPr marL="228600" marR="0" lvl="0" indent="-228600" algn="just" defTabSz="609600" eaLnBrk="1" fontAlgn="auto" latinLnBrk="0" hangingPunct="1">
              <a:lnSpc>
                <a:spcPct val="100000"/>
              </a:lnSpc>
              <a:spcBef>
                <a:spcPts val="1200"/>
              </a:spcBef>
              <a:spcAft>
                <a:spcPts val="0"/>
              </a:spcAft>
              <a:buClrTx/>
              <a:buSzTx/>
              <a:buFont typeface="Wingdings" pitchFamily="2" charset="2"/>
              <a:buChar char="§"/>
              <a:tabLst/>
              <a:defRPr/>
            </a:pPr>
            <a:r>
              <a:rPr kumimoji="0" lang="en-US" sz="6400" b="0" i="0" u="none" strike="noStrike" kern="0" cap="none" spc="0" normalizeH="0" baseline="0" noProof="0">
                <a:ln>
                  <a:noFill/>
                </a:ln>
                <a:solidFill>
                  <a:srgbClr val="525252"/>
                </a:solidFill>
                <a:effectLst/>
                <a:uLnTx/>
                <a:uFillTx/>
                <a:latin typeface="Intel Clear Light"/>
                <a:sym typeface="Helvetica"/>
              </a:rPr>
              <a:t>WCL RVP will support MEC1723NB0-I/SZ (144-pin WFBGA package) Microchip EC onboard. </a:t>
            </a:r>
            <a:endParaRPr lang="en-US" sz="6400">
              <a:solidFill>
                <a:srgbClr val="525252"/>
              </a:solidFill>
              <a:latin typeface="Intel Clear Light"/>
            </a:endParaRPr>
          </a:p>
          <a:p>
            <a:pPr marL="228600" marR="0" lvl="0" indent="-228600" algn="just" defTabSz="609600" eaLnBrk="1" fontAlgn="auto" latinLnBrk="0" hangingPunct="1">
              <a:lnSpc>
                <a:spcPct val="100000"/>
              </a:lnSpc>
              <a:spcBef>
                <a:spcPts val="1200"/>
              </a:spcBef>
              <a:spcAft>
                <a:spcPts val="0"/>
              </a:spcAft>
              <a:buClrTx/>
              <a:buSzTx/>
              <a:buFont typeface="Wingdings" pitchFamily="2" charset="2"/>
              <a:buChar char="§"/>
              <a:tabLst/>
              <a:defRPr/>
            </a:pPr>
            <a:r>
              <a:rPr kumimoji="0" lang="en-US" sz="6400" b="0" i="0" u="none" strike="noStrike" kern="0" cap="none" spc="0" normalizeH="0" baseline="0" noProof="0">
                <a:ln>
                  <a:noFill/>
                </a:ln>
                <a:solidFill>
                  <a:srgbClr val="525252"/>
                </a:solidFill>
                <a:effectLst/>
                <a:uLnTx/>
                <a:uFillTx/>
                <a:latin typeface="Intel Clear Light"/>
                <a:sym typeface="Helvetica"/>
              </a:rPr>
              <a:t> ESPI mode of operation. LPC mode is not supported </a:t>
            </a:r>
            <a:r>
              <a:rPr lang="en-US" sz="6400">
                <a:solidFill>
                  <a:srgbClr val="525252"/>
                </a:solidFill>
                <a:latin typeface="Intel Clear Light"/>
              </a:rPr>
              <a:t>by WCL SOC</a:t>
            </a:r>
            <a:r>
              <a:rPr kumimoji="0" lang="en-US" sz="6400" b="0" i="0" u="none" strike="noStrike" kern="0" cap="none" spc="0" normalizeH="0" baseline="0" noProof="0">
                <a:ln>
                  <a:noFill/>
                </a:ln>
                <a:solidFill>
                  <a:srgbClr val="525252"/>
                </a:solidFill>
                <a:effectLst/>
                <a:uLnTx/>
                <a:uFillTx/>
                <a:latin typeface="Intel Clear Light"/>
                <a:sym typeface="Helvetica"/>
              </a:rPr>
              <a:t>. </a:t>
            </a:r>
          </a:p>
          <a:p>
            <a:pPr marL="228600" marR="0" lvl="0" indent="-228600" algn="just" defTabSz="609600" eaLnBrk="1" fontAlgn="auto" latinLnBrk="0" hangingPunct="1">
              <a:lnSpc>
                <a:spcPct val="100000"/>
              </a:lnSpc>
              <a:spcBef>
                <a:spcPts val="1200"/>
              </a:spcBef>
              <a:spcAft>
                <a:spcPts val="0"/>
              </a:spcAft>
              <a:buClrTx/>
              <a:buSzTx/>
              <a:buFont typeface="Wingdings" pitchFamily="2" charset="2"/>
              <a:buChar char="§"/>
              <a:tabLst/>
              <a:defRPr/>
            </a:pPr>
            <a:r>
              <a:rPr lang="en-IN" sz="6400">
                <a:solidFill>
                  <a:srgbClr val="525252"/>
                </a:solidFill>
                <a:latin typeface="Intel Clear Light"/>
              </a:rPr>
              <a:t>200 pin</a:t>
            </a:r>
            <a:r>
              <a:rPr kumimoji="0" lang="en-IN" sz="6400" b="0" i="0" u="none" strike="noStrike" kern="0" cap="none" spc="0" normalizeH="0" baseline="0" noProof="0">
                <a:ln>
                  <a:noFill/>
                </a:ln>
                <a:solidFill>
                  <a:srgbClr val="525252"/>
                </a:solidFill>
                <a:effectLst/>
                <a:uLnTx/>
                <a:uFillTx/>
                <a:latin typeface="Intel Clear Light"/>
                <a:sym typeface="Helvetica"/>
              </a:rPr>
              <a:t> MECC AIC Connector  (MPN : 84535-191LF, AFCI) is provided in WCL –U10  (RVP2 LP5x T3 MECC SKU) to support EC AIC from different vendors.</a:t>
            </a:r>
          </a:p>
          <a:p>
            <a:pPr marL="228600" marR="0" lvl="0" indent="-228600" algn="just" defTabSz="609600" eaLnBrk="1" fontAlgn="auto" latinLnBrk="0" hangingPunct="1">
              <a:lnSpc>
                <a:spcPct val="100000"/>
              </a:lnSpc>
              <a:spcBef>
                <a:spcPts val="1200"/>
              </a:spcBef>
              <a:spcAft>
                <a:spcPts val="0"/>
              </a:spcAft>
              <a:buClrTx/>
              <a:buSzTx/>
              <a:buFont typeface="Wingdings" pitchFamily="2" charset="2"/>
              <a:buChar char="§"/>
              <a:tabLst/>
              <a:defRPr/>
            </a:pPr>
            <a:r>
              <a:rPr kumimoji="0" lang="en-IN" sz="6400" b="0" i="0" u="none" strike="noStrike" kern="0" cap="none" spc="0" normalizeH="0" baseline="0" noProof="0">
                <a:ln>
                  <a:noFill/>
                </a:ln>
                <a:solidFill>
                  <a:srgbClr val="525252"/>
                </a:solidFill>
                <a:effectLst/>
                <a:uLnTx/>
                <a:uFillTx/>
                <a:latin typeface="Intel Clear Light"/>
                <a:sym typeface="Helvetica"/>
              </a:rPr>
              <a:t>MECC connector is also supported in </a:t>
            </a:r>
            <a:r>
              <a:rPr kumimoji="0" lang="en-IN" sz="6400" b="0" i="0" u="none" strike="noStrike" kern="0" cap="none" spc="0" normalizeH="0" baseline="0" noProof="0">
                <a:ln>
                  <a:noFill/>
                </a:ln>
                <a:solidFill>
                  <a:srgbClr val="525252"/>
                </a:solidFill>
                <a:effectLst/>
                <a:highlight>
                  <a:srgbClr val="FFFFFF"/>
                </a:highlight>
                <a:uLnTx/>
                <a:uFillTx/>
                <a:latin typeface="Intel Clear Light"/>
                <a:sym typeface="Helvetica"/>
              </a:rPr>
              <a:t>RVP2 LP5x T3 Chrome boards (U-06 , U07). </a:t>
            </a:r>
            <a:r>
              <a:rPr kumimoji="0" lang="en-IN" sz="6400" b="0" i="0" u="none" strike="noStrike" kern="0" cap="none" spc="0" normalizeH="0" baseline="0" noProof="0">
                <a:ln>
                  <a:noFill/>
                </a:ln>
                <a:solidFill>
                  <a:srgbClr val="525252"/>
                </a:solidFill>
                <a:effectLst/>
                <a:uLnTx/>
                <a:uFillTx/>
                <a:latin typeface="Intel Clear Light"/>
                <a:sym typeface="Helvetica"/>
              </a:rPr>
              <a:t>Other than these, no other SKU of WCL RVP support MECC connector.</a:t>
            </a:r>
          </a:p>
          <a:p>
            <a:pPr marL="0" marR="0" lvl="0" indent="0" algn="just" defTabSz="609600" eaLnBrk="1" fontAlgn="auto" latinLnBrk="0" hangingPunct="1">
              <a:lnSpc>
                <a:spcPct val="100000"/>
              </a:lnSpc>
              <a:spcBef>
                <a:spcPts val="1200"/>
              </a:spcBef>
              <a:spcAft>
                <a:spcPts val="0"/>
              </a:spcAft>
              <a:buClrTx/>
              <a:buSzTx/>
              <a:buNone/>
              <a:tabLst/>
              <a:defRPr/>
            </a:pPr>
            <a:r>
              <a:rPr kumimoji="0" lang="en-US" sz="6400" b="0" i="0" u="none" strike="noStrike" kern="0" cap="none" spc="0" normalizeH="0" baseline="0" noProof="0">
                <a:ln>
                  <a:noFill/>
                </a:ln>
                <a:solidFill>
                  <a:srgbClr val="525252"/>
                </a:solidFill>
                <a:effectLst/>
                <a:uLnTx/>
                <a:uFillTx/>
                <a:latin typeface="Intel Clear Light"/>
                <a:sym typeface="Helvetica"/>
              </a:rPr>
              <a:t>The Key functionalities of EC on the platform are listed below,</a:t>
            </a:r>
          </a:p>
          <a:p>
            <a:pPr marL="686435" marR="0" lvl="2" indent="-197485" algn="l" defTabSz="609600" eaLnBrk="1" fontAlgn="auto" latinLnBrk="0" hangingPunct="1">
              <a:lnSpc>
                <a:spcPct val="100000"/>
              </a:lnSpc>
              <a:spcBef>
                <a:spcPts val="1200"/>
              </a:spcBef>
              <a:spcAft>
                <a:spcPts val="0"/>
              </a:spcAft>
              <a:buClrTx/>
              <a:buSzTx/>
              <a:buFont typeface="Wingdings" panose="05000000000000000000" pitchFamily="2" charset="2"/>
              <a:buChar char="Ø"/>
              <a:tabLst/>
              <a:defRPr/>
            </a:pPr>
            <a:r>
              <a:rPr kumimoji="0" lang="en-IN" sz="6400" b="0" i="0" u="none" strike="noStrike" kern="0" cap="none" spc="0" normalizeH="0" baseline="0" noProof="0">
                <a:ln>
                  <a:noFill/>
                </a:ln>
                <a:solidFill>
                  <a:srgbClr val="525252"/>
                </a:solidFill>
                <a:effectLst/>
                <a:uLnTx/>
                <a:uFillTx/>
                <a:latin typeface="Intel Clear Light"/>
                <a:sym typeface="Helvetica"/>
              </a:rPr>
              <a:t>Thermal Management like CPU Fan control, Chassis Fan control, PECI, DIMM temperature etc.</a:t>
            </a:r>
          </a:p>
          <a:p>
            <a:pPr marL="686435" marR="0" lvl="2" indent="-197485" algn="l" defTabSz="609600" eaLnBrk="1" fontAlgn="auto" latinLnBrk="0" hangingPunct="1">
              <a:lnSpc>
                <a:spcPct val="100000"/>
              </a:lnSpc>
              <a:spcBef>
                <a:spcPts val="1200"/>
              </a:spcBef>
              <a:spcAft>
                <a:spcPts val="0"/>
              </a:spcAft>
              <a:buClrTx/>
              <a:buSzTx/>
              <a:buFont typeface="Wingdings" panose="05000000000000000000" pitchFamily="2" charset="2"/>
              <a:buChar char="Ø"/>
              <a:tabLst/>
              <a:defRPr/>
            </a:pPr>
            <a:r>
              <a:rPr kumimoji="0" lang="en-IN" sz="6400" b="0" i="0" u="none" strike="noStrike" kern="0" cap="none" spc="0" normalizeH="0" baseline="0" noProof="0">
                <a:ln>
                  <a:noFill/>
                </a:ln>
                <a:solidFill>
                  <a:srgbClr val="525252"/>
                </a:solidFill>
                <a:effectLst/>
                <a:uLnTx/>
                <a:uFillTx/>
                <a:latin typeface="Intel Clear Light"/>
                <a:sym typeface="Helvetica"/>
              </a:rPr>
              <a:t>PECI over </a:t>
            </a:r>
            <a:r>
              <a:rPr kumimoji="0" lang="en-IN" sz="6400" b="0" i="0" u="none" strike="noStrike" kern="0" cap="none" spc="0" normalizeH="0" baseline="0" noProof="0" err="1">
                <a:ln>
                  <a:noFill/>
                </a:ln>
                <a:solidFill>
                  <a:srgbClr val="525252"/>
                </a:solidFill>
                <a:effectLst/>
                <a:uLnTx/>
                <a:uFillTx/>
                <a:latin typeface="Intel Clear Light"/>
                <a:sym typeface="Helvetica"/>
              </a:rPr>
              <a:t>eSPI</a:t>
            </a:r>
            <a:r>
              <a:rPr kumimoji="0" lang="en-IN" sz="6400" b="0" i="0" u="none" strike="noStrike" kern="0" cap="none" spc="0" normalizeH="0" baseline="0" noProof="0">
                <a:ln>
                  <a:noFill/>
                </a:ln>
                <a:solidFill>
                  <a:srgbClr val="525252"/>
                </a:solidFill>
                <a:effectLst/>
                <a:uLnTx/>
                <a:uFillTx/>
                <a:latin typeface="Intel Clear Light"/>
                <a:sym typeface="Helvetica"/>
              </a:rPr>
              <a:t> is default. Physical PECI pin from EC is a rework option. </a:t>
            </a:r>
          </a:p>
          <a:p>
            <a:pPr marL="686435" marR="0" lvl="2" indent="-197485" algn="l" defTabSz="609600" eaLnBrk="1" fontAlgn="auto" latinLnBrk="0" hangingPunct="1">
              <a:lnSpc>
                <a:spcPct val="100000"/>
              </a:lnSpc>
              <a:spcBef>
                <a:spcPts val="1200"/>
              </a:spcBef>
              <a:spcAft>
                <a:spcPts val="0"/>
              </a:spcAft>
              <a:buClrTx/>
              <a:buSzTx/>
              <a:buFont typeface="Wingdings" panose="05000000000000000000" pitchFamily="2" charset="2"/>
              <a:buChar char="Ø"/>
              <a:tabLst/>
              <a:defRPr/>
            </a:pPr>
            <a:r>
              <a:rPr kumimoji="0" lang="en-IN" sz="6400" b="0" i="0" u="none" strike="noStrike" kern="0" cap="none" spc="0" normalizeH="0" baseline="0" noProof="0">
                <a:ln>
                  <a:noFill/>
                </a:ln>
                <a:solidFill>
                  <a:srgbClr val="525252"/>
                </a:solidFill>
                <a:effectLst/>
                <a:uLnTx/>
                <a:uFillTx/>
                <a:latin typeface="Intel Clear Light"/>
                <a:sym typeface="Helvetica"/>
              </a:rPr>
              <a:t>Platform Power management like Power sequencing and </a:t>
            </a:r>
            <a:r>
              <a:rPr kumimoji="0" lang="en-IN" sz="6400" b="0" i="0" u="none" strike="noStrike" kern="0" cap="none" spc="0" normalizeH="0" baseline="0" noProof="0" err="1">
                <a:ln>
                  <a:noFill/>
                </a:ln>
                <a:solidFill>
                  <a:srgbClr val="525252"/>
                </a:solidFill>
                <a:effectLst/>
                <a:uLnTx/>
                <a:uFillTx/>
                <a:latin typeface="Intel Clear Light"/>
                <a:sym typeface="Helvetica"/>
              </a:rPr>
              <a:t>Sx</a:t>
            </a:r>
            <a:r>
              <a:rPr kumimoji="0" lang="en-IN" sz="6400" b="0" i="0" u="none" strike="noStrike" kern="0" cap="none" spc="0" normalizeH="0" baseline="0" noProof="0">
                <a:ln>
                  <a:noFill/>
                </a:ln>
                <a:solidFill>
                  <a:srgbClr val="525252"/>
                </a:solidFill>
                <a:effectLst/>
                <a:uLnTx/>
                <a:uFillTx/>
                <a:latin typeface="Intel Clear Light"/>
                <a:sym typeface="Helvetica"/>
              </a:rPr>
              <a:t> entry/exits.</a:t>
            </a:r>
          </a:p>
          <a:p>
            <a:pPr marL="686435" marR="0" lvl="2" indent="-197485" algn="l" defTabSz="609600" eaLnBrk="1" fontAlgn="auto" latinLnBrk="0" hangingPunct="1">
              <a:lnSpc>
                <a:spcPct val="100000"/>
              </a:lnSpc>
              <a:spcBef>
                <a:spcPts val="1200"/>
              </a:spcBef>
              <a:spcAft>
                <a:spcPts val="0"/>
              </a:spcAft>
              <a:buClrTx/>
              <a:buSzTx/>
              <a:buFont typeface="Wingdings" panose="05000000000000000000" pitchFamily="2" charset="2"/>
              <a:buChar char="Ø"/>
              <a:tabLst/>
              <a:defRPr/>
            </a:pPr>
            <a:r>
              <a:rPr kumimoji="0" lang="en-IN" sz="6400" b="0" i="0" u="none" strike="noStrike" kern="0" cap="none" spc="0" normalizeH="0" baseline="0" noProof="0">
                <a:ln>
                  <a:noFill/>
                </a:ln>
                <a:solidFill>
                  <a:srgbClr val="525252"/>
                </a:solidFill>
                <a:effectLst/>
                <a:uLnTx/>
                <a:uFillTx/>
                <a:latin typeface="Intel Clear Light"/>
                <a:sym typeface="Helvetica"/>
              </a:rPr>
              <a:t>Modern Standby requirements </a:t>
            </a:r>
            <a:r>
              <a:rPr lang="en-IN" sz="6400">
                <a:solidFill>
                  <a:srgbClr val="525252"/>
                </a:solidFill>
                <a:latin typeface="Intel Clear Light"/>
              </a:rPr>
              <a:t>are</a:t>
            </a:r>
            <a:r>
              <a:rPr kumimoji="0" lang="en-IN" sz="6400" b="0" i="0" u="none" strike="noStrike" kern="0" cap="none" spc="0" normalizeH="0" baseline="0" noProof="0">
                <a:ln>
                  <a:noFill/>
                </a:ln>
                <a:solidFill>
                  <a:srgbClr val="525252"/>
                </a:solidFill>
                <a:effectLst/>
                <a:uLnTx/>
                <a:uFillTx/>
                <a:latin typeface="Intel Clear Light"/>
                <a:sym typeface="Helvetica"/>
              </a:rPr>
              <a:t> implemented inside EC.</a:t>
            </a:r>
          </a:p>
          <a:p>
            <a:pPr marL="686435" marR="0" lvl="2" indent="-197485" algn="l" defTabSz="609600" eaLnBrk="1" fontAlgn="auto" latinLnBrk="0" hangingPunct="1">
              <a:lnSpc>
                <a:spcPct val="100000"/>
              </a:lnSpc>
              <a:spcBef>
                <a:spcPts val="1200"/>
              </a:spcBef>
              <a:spcAft>
                <a:spcPts val="0"/>
              </a:spcAft>
              <a:buClrTx/>
              <a:buSzTx/>
              <a:buFont typeface="Wingdings" panose="05000000000000000000" pitchFamily="2" charset="2"/>
              <a:buChar char="Ø"/>
              <a:tabLst/>
              <a:defRPr/>
            </a:pPr>
            <a:r>
              <a:rPr kumimoji="0" lang="en-IN" sz="6400" b="0" i="0" u="none" strike="noStrike" kern="0" cap="none" spc="0" normalizeH="0" baseline="0" noProof="0">
                <a:ln>
                  <a:noFill/>
                </a:ln>
                <a:solidFill>
                  <a:srgbClr val="525252"/>
                </a:solidFill>
                <a:effectLst/>
                <a:uLnTx/>
                <a:uFillTx/>
                <a:latin typeface="Intel Clear Light"/>
                <a:sym typeface="Helvetica"/>
              </a:rPr>
              <a:t>Handles the Board-ID, Fab-ID, BOM SKU-ID, messages to the BIOS.</a:t>
            </a:r>
          </a:p>
          <a:p>
            <a:pPr marL="686435" marR="0" lvl="2" indent="-197485" algn="l" defTabSz="609600" eaLnBrk="1" fontAlgn="auto" latinLnBrk="0" hangingPunct="1">
              <a:lnSpc>
                <a:spcPct val="100000"/>
              </a:lnSpc>
              <a:spcBef>
                <a:spcPts val="1200"/>
              </a:spcBef>
              <a:spcAft>
                <a:spcPts val="0"/>
              </a:spcAft>
              <a:buClrTx/>
              <a:buSzTx/>
              <a:buFont typeface="Wingdings" panose="05000000000000000000" pitchFamily="2" charset="2"/>
              <a:buChar char="Ø"/>
              <a:tabLst/>
              <a:defRPr/>
            </a:pPr>
            <a:r>
              <a:rPr kumimoji="0" lang="en-IN" sz="6400" b="0" i="0" u="none" strike="noStrike" kern="0" cap="none" spc="0" normalizeH="0" baseline="0" noProof="0">
                <a:ln>
                  <a:noFill/>
                </a:ln>
                <a:solidFill>
                  <a:srgbClr val="525252"/>
                </a:solidFill>
                <a:effectLst/>
                <a:uLnTx/>
                <a:uFillTx/>
                <a:latin typeface="Intel Clear Light"/>
                <a:sym typeface="Helvetica"/>
              </a:rPr>
              <a:t>RVP supports all three i.e., MAF, SAF, G3 Flash configuration.</a:t>
            </a:r>
          </a:p>
          <a:p>
            <a:pPr marL="686435" marR="0" lvl="2" indent="-197485" algn="l" defTabSz="609600" eaLnBrk="1" fontAlgn="auto" latinLnBrk="0" hangingPunct="1">
              <a:lnSpc>
                <a:spcPct val="100000"/>
              </a:lnSpc>
              <a:spcBef>
                <a:spcPts val="1200"/>
              </a:spcBef>
              <a:spcAft>
                <a:spcPts val="0"/>
              </a:spcAft>
              <a:buClrTx/>
              <a:buSzTx/>
              <a:buFont typeface="Wingdings" panose="05000000000000000000" pitchFamily="2" charset="2"/>
              <a:buChar char="Ø"/>
              <a:tabLst/>
              <a:defRPr/>
            </a:pPr>
            <a:r>
              <a:rPr kumimoji="0" lang="en-IN" sz="6400" b="0" i="0" u="none" strike="noStrike" kern="0" cap="none" spc="0" normalizeH="0" baseline="0" noProof="0">
                <a:ln>
                  <a:noFill/>
                </a:ln>
                <a:solidFill>
                  <a:srgbClr val="525252"/>
                </a:solidFill>
                <a:effectLst/>
                <a:uLnTx/>
                <a:uFillTx/>
                <a:latin typeface="Intel Clear Light"/>
                <a:sym typeface="Helvetica"/>
              </a:rPr>
              <a:t>In addition to MECC AIC support, 2x14 pin </a:t>
            </a:r>
            <a:r>
              <a:rPr kumimoji="0" lang="en-IN" sz="6400" b="0" i="0" u="none" strike="noStrike" kern="0" cap="none" spc="0" normalizeH="0" baseline="0" noProof="0" err="1">
                <a:ln>
                  <a:noFill/>
                </a:ln>
                <a:solidFill>
                  <a:srgbClr val="525252"/>
                </a:solidFill>
                <a:effectLst/>
                <a:uLnTx/>
                <a:uFillTx/>
                <a:latin typeface="Intel Clear Light"/>
                <a:sym typeface="Helvetica"/>
              </a:rPr>
              <a:t>eSPI</a:t>
            </a:r>
            <a:r>
              <a:rPr kumimoji="0" lang="en-IN" sz="6400" b="0" i="0" u="none" strike="noStrike" kern="0" cap="none" spc="0" normalizeH="0" baseline="0" noProof="0">
                <a:ln>
                  <a:noFill/>
                </a:ln>
                <a:solidFill>
                  <a:srgbClr val="525252"/>
                </a:solidFill>
                <a:effectLst/>
                <a:uLnTx/>
                <a:uFillTx/>
                <a:latin typeface="Intel Clear Light"/>
                <a:sym typeface="Helvetica"/>
              </a:rPr>
              <a:t> header is also be supported over rework option. </a:t>
            </a:r>
            <a:endParaRPr kumimoji="0" lang="en-IN" sz="6400" b="0" i="0" u="none" strike="noStrike" kern="0" cap="none" spc="0" normalizeH="0" baseline="0" noProof="0">
              <a:ln>
                <a:noFill/>
              </a:ln>
              <a:solidFill>
                <a:srgbClr val="525252"/>
              </a:solidFill>
              <a:effectLst/>
              <a:uLnTx/>
              <a:uFillTx/>
              <a:latin typeface="Intel Clear Light" panose="020B0404020203020204" pitchFamily="34" charset="0"/>
              <a:sym typeface="Helvetica"/>
            </a:endParaRPr>
          </a:p>
          <a:p>
            <a:pPr marL="686435" marR="0" lvl="2" indent="-197485" algn="l" defTabSz="609600" eaLnBrk="1" fontAlgn="auto" latinLnBrk="0" hangingPunct="1">
              <a:lnSpc>
                <a:spcPct val="100000"/>
              </a:lnSpc>
              <a:spcBef>
                <a:spcPts val="1200"/>
              </a:spcBef>
              <a:spcAft>
                <a:spcPts val="0"/>
              </a:spcAft>
              <a:buClrTx/>
              <a:buSzTx/>
              <a:buFont typeface="Wingdings" panose="05000000000000000000" pitchFamily="2" charset="2"/>
              <a:buChar char="Ø"/>
              <a:tabLst/>
              <a:defRPr/>
            </a:pPr>
            <a:r>
              <a:rPr kumimoji="0" lang="en-IN" sz="6400" b="0" i="0" u="none" strike="noStrike" kern="0" cap="none" spc="0" normalizeH="0" baseline="0" noProof="0">
                <a:ln>
                  <a:noFill/>
                </a:ln>
                <a:solidFill>
                  <a:srgbClr val="525252"/>
                </a:solidFill>
                <a:effectLst/>
                <a:uLnTx/>
                <a:uFillTx/>
                <a:latin typeface="Intel Clear Light" panose="020B0404020203020204" pitchFamily="34" charset="0"/>
                <a:sym typeface="Helvetica"/>
              </a:rPr>
              <a:t>Separate PMR resistors are added for 1.8V and 3.3V rails going to EC.</a:t>
            </a:r>
          </a:p>
          <a:p>
            <a:pPr marL="686435" marR="0" lvl="2" indent="-197485" algn="l" defTabSz="609600" eaLnBrk="1" fontAlgn="auto" latinLnBrk="0" hangingPunct="1">
              <a:lnSpc>
                <a:spcPct val="100000"/>
              </a:lnSpc>
              <a:spcBef>
                <a:spcPts val="1200"/>
              </a:spcBef>
              <a:spcAft>
                <a:spcPts val="0"/>
              </a:spcAft>
              <a:buClrTx/>
              <a:buSzTx/>
              <a:buFont typeface="Wingdings" panose="05000000000000000000" pitchFamily="2" charset="2"/>
              <a:buChar char="Ø"/>
              <a:tabLst/>
              <a:defRPr/>
            </a:pPr>
            <a:r>
              <a:rPr lang="en-IN" sz="6400">
                <a:solidFill>
                  <a:srgbClr val="525252"/>
                </a:solidFill>
              </a:rPr>
              <a:t>PS2 KB connector is unstuffed by default in all the RVP SKUs. (PS2 mouse is not supported in any of the SKUs)</a:t>
            </a:r>
          </a:p>
          <a:p>
            <a:pPr marL="686435" lvl="2" indent="-197485">
              <a:buFont typeface="Wingdings" panose="05000000000000000000" pitchFamily="2" charset="2"/>
              <a:buChar char="Ø"/>
              <a:defRPr/>
            </a:pPr>
            <a:r>
              <a:rPr lang="en-US" sz="6400">
                <a:solidFill>
                  <a:srgbClr val="525252"/>
                </a:solidFill>
              </a:rPr>
              <a:t>NIST-193 Firmware Recovery will be supported in WCL on Gen4 SSD</a:t>
            </a:r>
          </a:p>
          <a:p>
            <a:pPr marL="488950" marR="0" lvl="2" indent="0" algn="l" defTabSz="609600" eaLnBrk="1" fontAlgn="auto" latinLnBrk="0" hangingPunct="1">
              <a:lnSpc>
                <a:spcPct val="100000"/>
              </a:lnSpc>
              <a:spcBef>
                <a:spcPts val="1200"/>
              </a:spcBef>
              <a:spcAft>
                <a:spcPts val="0"/>
              </a:spcAft>
              <a:buClrTx/>
              <a:buSzTx/>
              <a:buNone/>
              <a:tabLst/>
              <a:defRPr/>
            </a:pPr>
            <a:endParaRPr kumimoji="0" lang="en-IN" sz="6400" b="0" i="0" u="none" strike="noStrike" kern="0" cap="none" spc="0" normalizeH="0" baseline="0" noProof="0">
              <a:ln>
                <a:noFill/>
              </a:ln>
              <a:solidFill>
                <a:srgbClr val="525252"/>
              </a:solidFill>
              <a:effectLst/>
              <a:uLnTx/>
              <a:uFillTx/>
              <a:latin typeface="Intel Clear Light" panose="020B0404020203020204" pitchFamily="34" charset="0"/>
              <a:sym typeface="Helvetica"/>
            </a:endParaRPr>
          </a:p>
          <a:p>
            <a:pPr marL="456565" lvl="2" indent="0">
              <a:buNone/>
            </a:pPr>
            <a:br>
              <a:rPr lang="en-IN" sz="1600"/>
            </a:br>
            <a:endParaRPr lang="en-US"/>
          </a:p>
        </p:txBody>
      </p:sp>
      <p:sp>
        <p:nvSpPr>
          <p:cNvPr id="7" name="TextBox 6"/>
          <p:cNvSpPr txBox="1"/>
          <p:nvPr/>
        </p:nvSpPr>
        <p:spPr>
          <a:xfrm>
            <a:off x="713272" y="0"/>
            <a:ext cx="10788336" cy="574516"/>
          </a:xfrm>
          <a:prstGeom prst="rect">
            <a:avLst/>
          </a:prstGeom>
          <a:ln w="12700">
            <a:miter lim="400000"/>
          </a:ln>
        </p:spPr>
        <p:txBody>
          <a:bodyPr lIns="0" tIns="0" rIns="0" bIns="0" anchor="ctr">
            <a:normAutofit fontScale="97500"/>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hangingPunct="1">
              <a:spcBef>
                <a:spcPts val="0"/>
              </a:spcBef>
              <a:defRPr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1pPr>
          </a:lstStyle>
          <a:p>
            <a:r>
              <a:rPr lang="en-US"/>
              <a:t>Embedded controller - Overview</a:t>
            </a:r>
          </a:p>
        </p:txBody>
      </p:sp>
      <p:pic>
        <p:nvPicPr>
          <p:cNvPr id="2" name="Picture 1">
            <a:extLst>
              <a:ext uri="{FF2B5EF4-FFF2-40B4-BE49-F238E27FC236}">
                <a16:creationId xmlns:a16="http://schemas.microsoft.com/office/drawing/2014/main" id="{E94E00C5-F67E-FBF1-A8AC-B83D94378B3D}"/>
              </a:ext>
            </a:extLst>
          </p:cNvPr>
          <p:cNvPicPr>
            <a:picLocks noChangeAspect="1"/>
          </p:cNvPicPr>
          <p:nvPr/>
        </p:nvPicPr>
        <p:blipFill>
          <a:blip r:embed="rId3"/>
          <a:stretch>
            <a:fillRect/>
          </a:stretch>
        </p:blipFill>
        <p:spPr>
          <a:xfrm>
            <a:off x="3235003" y="6409189"/>
            <a:ext cx="930867" cy="448811"/>
          </a:xfrm>
          <a:prstGeom prst="rect">
            <a:avLst/>
          </a:prstGeom>
        </p:spPr>
      </p:pic>
      <p:pic>
        <p:nvPicPr>
          <p:cNvPr id="5" name="Picture 4">
            <a:extLst>
              <a:ext uri="{FF2B5EF4-FFF2-40B4-BE49-F238E27FC236}">
                <a16:creationId xmlns:a16="http://schemas.microsoft.com/office/drawing/2014/main" id="{261302BC-C4B8-8FA1-0276-83A43EB99CF7}"/>
              </a:ext>
            </a:extLst>
          </p:cNvPr>
          <p:cNvPicPr>
            <a:picLocks noChangeAspect="1"/>
          </p:cNvPicPr>
          <p:nvPr/>
        </p:nvPicPr>
        <p:blipFill>
          <a:blip r:embed="rId4"/>
          <a:stretch>
            <a:fillRect/>
          </a:stretch>
        </p:blipFill>
        <p:spPr>
          <a:xfrm>
            <a:off x="7307197" y="5808065"/>
            <a:ext cx="2753109" cy="666843"/>
          </a:xfrm>
          <a:prstGeom prst="rect">
            <a:avLst/>
          </a:prstGeom>
        </p:spPr>
      </p:pic>
    </p:spTree>
    <p:extLst>
      <p:ext uri="{BB962C8B-B14F-4D97-AF65-F5344CB8AC3E}">
        <p14:creationId xmlns:p14="http://schemas.microsoft.com/office/powerpoint/2010/main" val="41354208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9CDFD4-056C-7743-578F-0A16B332E4F9}"/>
              </a:ext>
            </a:extLst>
          </p:cNvPr>
          <p:cNvPicPr>
            <a:picLocks noChangeAspect="1"/>
          </p:cNvPicPr>
          <p:nvPr/>
        </p:nvPicPr>
        <p:blipFill>
          <a:blip r:embed="rId3"/>
          <a:stretch>
            <a:fillRect/>
          </a:stretch>
        </p:blipFill>
        <p:spPr>
          <a:xfrm>
            <a:off x="3235003" y="6409189"/>
            <a:ext cx="930867" cy="448811"/>
          </a:xfrm>
          <a:prstGeom prst="rect">
            <a:avLst/>
          </a:prstGeom>
        </p:spPr>
      </p:pic>
      <p:sp>
        <p:nvSpPr>
          <p:cNvPr id="5" name="Rectangle 2"/>
          <p:cNvSpPr>
            <a:spLocks noChangeArrowheads="1"/>
          </p:cNvSpPr>
          <p:nvPr/>
        </p:nvSpPr>
        <p:spPr bwMode="auto">
          <a:xfrm>
            <a:off x="973666" y="-78469"/>
            <a:ext cx="14856697"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endParaRPr lang="en-US" sz="3200"/>
          </a:p>
        </p:txBody>
      </p:sp>
      <p:sp>
        <p:nvSpPr>
          <p:cNvPr id="8" name="TextBox 7"/>
          <p:cNvSpPr txBox="1"/>
          <p:nvPr/>
        </p:nvSpPr>
        <p:spPr>
          <a:xfrm>
            <a:off x="713273" y="6254"/>
            <a:ext cx="10788336" cy="574516"/>
          </a:xfrm>
          <a:prstGeom prst="rect">
            <a:avLst/>
          </a:prstGeom>
          <a:ln w="12700">
            <a:miter lim="400000"/>
          </a:ln>
        </p:spPr>
        <p:txBody>
          <a:bodyPr lIns="0" tIns="0" rIns="0" bIns="0" anchor="ctr">
            <a:normAutofit fontScale="97500"/>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hangingPunct="1">
              <a:spcBef>
                <a:spcPts val="0"/>
              </a:spcBef>
              <a:defRPr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1pPr>
          </a:lstStyle>
          <a:p>
            <a:r>
              <a:rPr lang="en-US"/>
              <a:t>Embedded controller - Block diagram</a:t>
            </a:r>
          </a:p>
        </p:txBody>
      </p:sp>
      <p:pic>
        <p:nvPicPr>
          <p:cNvPr id="6" name="Picture 5">
            <a:extLst>
              <a:ext uri="{FF2B5EF4-FFF2-40B4-BE49-F238E27FC236}">
                <a16:creationId xmlns:a16="http://schemas.microsoft.com/office/drawing/2014/main" id="{7A0AC1F2-B145-A2EC-FBE3-78F8CDA981AB}"/>
              </a:ext>
            </a:extLst>
          </p:cNvPr>
          <p:cNvPicPr>
            <a:picLocks noChangeAspect="1"/>
          </p:cNvPicPr>
          <p:nvPr/>
        </p:nvPicPr>
        <p:blipFill>
          <a:blip r:embed="rId4"/>
          <a:stretch>
            <a:fillRect/>
          </a:stretch>
        </p:blipFill>
        <p:spPr>
          <a:xfrm>
            <a:off x="2184658" y="747057"/>
            <a:ext cx="7296225" cy="5662132"/>
          </a:xfrm>
          <a:prstGeom prst="rect">
            <a:avLst/>
          </a:prstGeom>
        </p:spPr>
      </p:pic>
    </p:spTree>
    <p:extLst>
      <p:ext uri="{BB962C8B-B14F-4D97-AF65-F5344CB8AC3E}">
        <p14:creationId xmlns:p14="http://schemas.microsoft.com/office/powerpoint/2010/main" val="3409624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87639"/>
            <a:ext cx="10972800" cy="1143000"/>
          </a:xfrm>
        </p:spPr>
        <p:txBody>
          <a:bodyPr/>
          <a:lstStyle/>
          <a:p>
            <a:pPr algn="r"/>
            <a:r>
              <a:rPr lang="en-US" sz="4500" b="1">
                <a:solidFill>
                  <a:schemeClr val="accent4">
                    <a:lumMod val="75000"/>
                  </a:schemeClr>
                </a:solidFill>
              </a:rPr>
              <a:t>Chrome Support</a:t>
            </a:r>
          </a:p>
        </p:txBody>
      </p:sp>
      <p:sp>
        <p:nvSpPr>
          <p:cNvPr id="4" name="TextBox 3">
            <a:extLst>
              <a:ext uri="{FF2B5EF4-FFF2-40B4-BE49-F238E27FC236}">
                <a16:creationId xmlns:a16="http://schemas.microsoft.com/office/drawing/2014/main" id="{5073E800-D723-004E-703E-7A7A09B0634D}"/>
              </a:ext>
            </a:extLst>
          </p:cNvPr>
          <p:cNvSpPr txBox="1"/>
          <p:nvPr/>
        </p:nvSpPr>
        <p:spPr>
          <a:xfrm>
            <a:off x="8121445" y="5971452"/>
            <a:ext cx="3605735"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a:solidFill>
                  <a:schemeClr val="tx2"/>
                </a:solidFill>
              </a:rPr>
              <a:t>CH, Manjunath</a:t>
            </a:r>
          </a:p>
        </p:txBody>
      </p:sp>
      <p:pic>
        <p:nvPicPr>
          <p:cNvPr id="3" name="Picture 2">
            <a:extLst>
              <a:ext uri="{FF2B5EF4-FFF2-40B4-BE49-F238E27FC236}">
                <a16:creationId xmlns:a16="http://schemas.microsoft.com/office/drawing/2014/main" id="{36493AC0-AD74-44E4-16BD-E6AE77974C90}"/>
              </a:ext>
            </a:extLst>
          </p:cNvPr>
          <p:cNvPicPr>
            <a:picLocks noChangeAspect="1"/>
          </p:cNvPicPr>
          <p:nvPr/>
        </p:nvPicPr>
        <p:blipFill>
          <a:blip r:embed="rId2"/>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30407208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26361" y="673268"/>
            <a:ext cx="11730689" cy="5532980"/>
          </a:xfrm>
          <a:prstGeom prst="rect">
            <a:avLst/>
          </a:prstGeom>
        </p:spPr>
        <p:txBody>
          <a:bodyPr vert="horz" lIns="0" tIns="0" rIns="0" bIns="0" rtlCol="0" anchor="t">
            <a:noAutofit/>
          </a:bodyPr>
          <a:lstStyle/>
          <a:p>
            <a:pPr algn="just"/>
            <a:r>
              <a:rPr lang="en-US" sz="1850">
                <a:latin typeface="Intel Clear Light"/>
              </a:rPr>
              <a:t>WCL RVP supports Chrome requirements through Chrome RVP BOM SKU.</a:t>
            </a:r>
          </a:p>
          <a:p>
            <a:pPr lvl="1" algn="just"/>
            <a:r>
              <a:rPr lang="en-US" sz="1450">
                <a:latin typeface="Intel Clear Light"/>
              </a:rPr>
              <a:t>BOM SKU will be supported in LP5 and DDR5 SKUs.</a:t>
            </a:r>
          </a:p>
          <a:p>
            <a:pPr algn="just"/>
            <a:r>
              <a:rPr lang="en-US" sz="1850">
                <a:latin typeface="Intel Clear Light"/>
              </a:rPr>
              <a:t>Chrome supports three EC controllers, Microchip, ITE and </a:t>
            </a:r>
            <a:r>
              <a:rPr lang="en-US" sz="1850" err="1">
                <a:latin typeface="Intel Clear Light"/>
              </a:rPr>
              <a:t>Nuvoton</a:t>
            </a:r>
            <a:r>
              <a:rPr lang="en-US" sz="1850">
                <a:latin typeface="Intel Clear Light"/>
              </a:rPr>
              <a:t>.</a:t>
            </a:r>
          </a:p>
          <a:p>
            <a:pPr lvl="1" algn="just">
              <a:spcBef>
                <a:spcPts val="600"/>
              </a:spcBef>
            </a:pPr>
            <a:r>
              <a:rPr lang="en-US" sz="1450">
                <a:latin typeface="Intel Clear Light"/>
              </a:rPr>
              <a:t>WCL DDR5 support Onboard Microchip EC. </a:t>
            </a:r>
          </a:p>
          <a:p>
            <a:pPr lvl="1" algn="just">
              <a:spcBef>
                <a:spcPts val="600"/>
              </a:spcBef>
            </a:pPr>
            <a:r>
              <a:rPr lang="en-US" sz="1450">
                <a:latin typeface="Intel Clear Light"/>
              </a:rPr>
              <a:t>WCL LP5x support MECC based EC card with ITE and </a:t>
            </a:r>
            <a:r>
              <a:rPr lang="en-US" sz="1450" err="1">
                <a:latin typeface="Intel Clear Light"/>
              </a:rPr>
              <a:t>Nuvoton</a:t>
            </a:r>
            <a:r>
              <a:rPr lang="en-US" sz="1450">
                <a:latin typeface="Intel Clear Light"/>
              </a:rPr>
              <a:t> controllers. </a:t>
            </a:r>
          </a:p>
          <a:p>
            <a:pPr algn="just"/>
            <a:r>
              <a:rPr lang="en-US" sz="1850">
                <a:latin typeface="Intel Clear Light"/>
              </a:rPr>
              <a:t>DT AIC based on H1D3C chip will be  plugged on TTK3/H1 AIC connector.</a:t>
            </a:r>
          </a:p>
          <a:p>
            <a:pPr lvl="1" algn="just">
              <a:spcBef>
                <a:spcPts val="600"/>
              </a:spcBef>
            </a:pPr>
            <a:r>
              <a:rPr lang="en-US" sz="1450">
                <a:latin typeface="Intel Clear Light"/>
              </a:rPr>
              <a:t>WCL DT AIC is different from PTL DT AIC with recent learning and KB feature. </a:t>
            </a:r>
          </a:p>
          <a:p>
            <a:pPr lvl="1" algn="just">
              <a:spcBef>
                <a:spcPts val="600"/>
              </a:spcBef>
            </a:pPr>
            <a:r>
              <a:rPr lang="en-US" sz="1450">
                <a:latin typeface="Intel Clear Light"/>
              </a:rPr>
              <a:t>WCL DT AIC follow the BOM TA: M82176-202</a:t>
            </a:r>
          </a:p>
          <a:p>
            <a:pPr lvl="1" algn="just">
              <a:spcBef>
                <a:spcPts val="600"/>
              </a:spcBef>
            </a:pPr>
            <a:r>
              <a:rPr lang="en-US" sz="1450">
                <a:latin typeface="Intel Clear Light"/>
              </a:rPr>
              <a:t>Will have both micro servo and CCD based debug support (over Type C Port-0) .</a:t>
            </a:r>
          </a:p>
          <a:p>
            <a:pPr algn="just"/>
            <a:r>
              <a:rPr lang="en-US" sz="1850">
                <a:latin typeface="Intel Clear Light"/>
              </a:rPr>
              <a:t>Type C subsystem implementation is through TCSS modules. </a:t>
            </a:r>
          </a:p>
          <a:p>
            <a:pPr lvl="1" algn="just">
              <a:spcBef>
                <a:spcPts val="600"/>
              </a:spcBef>
            </a:pPr>
            <a:r>
              <a:rPr lang="en-US" sz="1450">
                <a:latin typeface="Intel Clear Light"/>
              </a:rPr>
              <a:t>Realtek PDC based 40G re-timer TCSS module is a POR and supported in both ports.</a:t>
            </a:r>
          </a:p>
          <a:p>
            <a:pPr lvl="1" algn="just">
              <a:spcBef>
                <a:spcPts val="600"/>
              </a:spcBef>
            </a:pPr>
            <a:r>
              <a:rPr lang="en-US" sz="1450">
                <a:latin typeface="Intel Clear Light"/>
              </a:rPr>
              <a:t>TI low-cost solution module are POR, and modules are connected as per SIV config. </a:t>
            </a:r>
          </a:p>
          <a:p>
            <a:pPr lvl="1" algn="just">
              <a:spcBef>
                <a:spcPts val="600"/>
              </a:spcBef>
            </a:pPr>
            <a:r>
              <a:rPr lang="en-US" sz="1450">
                <a:latin typeface="Intel Clear Light"/>
              </a:rPr>
              <a:t>All the TCSS Modules are SPR – 20V supported in WCL.</a:t>
            </a:r>
          </a:p>
          <a:p>
            <a:pPr marL="227013" lvl="1" algn="just">
              <a:buFont typeface="Wingdings" panose="05000000000000000000" pitchFamily="2" charset="2"/>
              <a:buChar char="§"/>
            </a:pPr>
            <a:r>
              <a:rPr lang="en-US" sz="1850">
                <a:latin typeface="Intel Clear Light"/>
              </a:rPr>
              <a:t>ISH and EC I2C based sensor support.</a:t>
            </a:r>
          </a:p>
          <a:p>
            <a:pPr marL="227013" lvl="1" algn="just">
              <a:buFont typeface="Wingdings" panose="05000000000000000000" pitchFamily="2" charset="2"/>
              <a:buChar char="§"/>
            </a:pPr>
            <a:r>
              <a:rPr lang="en-US" sz="1850">
                <a:latin typeface="Intel Clear Light"/>
              </a:rPr>
              <a:t>Chrome FPS support through adapter board.</a:t>
            </a:r>
          </a:p>
          <a:p>
            <a:pPr marL="0" indent="0" algn="just">
              <a:buNone/>
            </a:pPr>
            <a:endParaRPr lang="en-US" sz="1850">
              <a:latin typeface="Intel Clear Light"/>
            </a:endParaRPr>
          </a:p>
        </p:txBody>
      </p:sp>
      <p:sp>
        <p:nvSpPr>
          <p:cNvPr id="7" name="TextBox 6"/>
          <p:cNvSpPr txBox="1"/>
          <p:nvPr/>
        </p:nvSpPr>
        <p:spPr>
          <a:xfrm>
            <a:off x="234950" y="98751"/>
            <a:ext cx="10788336" cy="574516"/>
          </a:xfrm>
          <a:prstGeom prst="rect">
            <a:avLst/>
          </a:prstGeom>
          <a:ln w="12700">
            <a:miter lim="400000"/>
          </a:ln>
        </p:spPr>
        <p:txBody>
          <a:bodyPr lIns="0" tIns="0" rIns="0" bIns="0" anchor="ctr">
            <a:normAutofit fontScale="97500"/>
          </a:bodyPr>
          <a:lstStyle>
            <a:lvl1pPr defTabSz="609600">
              <a:spcBef>
                <a:spcPts val="0"/>
              </a:spcBef>
              <a:defRPr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defTabSz="609600">
              <a:spcBef>
                <a:spcPts val="0"/>
              </a:spcBef>
              <a:defRPr sz="3300" b="1">
                <a:solidFill>
                  <a:srgbClr val="535353"/>
                </a:solidFill>
                <a:latin typeface="Helvetica"/>
                <a:ea typeface="Helvetica"/>
                <a:cs typeface="Helvetica"/>
                <a:sym typeface="Helvetica"/>
              </a:defRPr>
            </a:lvl2pPr>
            <a:lvl3pPr defTabSz="609600">
              <a:spcBef>
                <a:spcPts val="0"/>
              </a:spcBef>
              <a:defRPr sz="3300" b="1">
                <a:solidFill>
                  <a:srgbClr val="535353"/>
                </a:solidFill>
                <a:latin typeface="Helvetica"/>
                <a:ea typeface="Helvetica"/>
                <a:cs typeface="Helvetica"/>
                <a:sym typeface="Helvetica"/>
              </a:defRPr>
            </a:lvl3pPr>
            <a:lvl4pPr defTabSz="609600">
              <a:spcBef>
                <a:spcPts val="0"/>
              </a:spcBef>
              <a:defRPr sz="3300" b="1">
                <a:solidFill>
                  <a:srgbClr val="535353"/>
                </a:solidFill>
                <a:latin typeface="Helvetica"/>
                <a:ea typeface="Helvetica"/>
                <a:cs typeface="Helvetica"/>
                <a:sym typeface="Helvetica"/>
              </a:defRPr>
            </a:lvl4pPr>
            <a:lvl5pPr defTabSz="609600">
              <a:spcBef>
                <a:spcPts val="0"/>
              </a:spcBef>
              <a:defRPr sz="3300" b="1">
                <a:solidFill>
                  <a:srgbClr val="535353"/>
                </a:solidFill>
                <a:latin typeface="Helvetica"/>
                <a:ea typeface="Helvetica"/>
                <a:cs typeface="Helvetica"/>
                <a:sym typeface="Helvetica"/>
              </a:defRPr>
            </a:lvl5pPr>
            <a:lvl6pPr defTabSz="609600">
              <a:spcBef>
                <a:spcPts val="0"/>
              </a:spcBef>
              <a:defRPr sz="3300" b="1">
                <a:solidFill>
                  <a:srgbClr val="535353"/>
                </a:solidFill>
                <a:latin typeface="Helvetica"/>
                <a:ea typeface="Helvetica"/>
                <a:cs typeface="Helvetica"/>
                <a:sym typeface="Helvetica"/>
              </a:defRPr>
            </a:lvl6pPr>
            <a:lvl7pPr defTabSz="609600">
              <a:spcBef>
                <a:spcPts val="0"/>
              </a:spcBef>
              <a:defRPr sz="3300" b="1">
                <a:solidFill>
                  <a:srgbClr val="535353"/>
                </a:solidFill>
                <a:latin typeface="Helvetica"/>
                <a:ea typeface="Helvetica"/>
                <a:cs typeface="Helvetica"/>
                <a:sym typeface="Helvetica"/>
              </a:defRPr>
            </a:lvl7pPr>
            <a:lvl8pPr defTabSz="609600">
              <a:spcBef>
                <a:spcPts val="0"/>
              </a:spcBef>
              <a:defRPr sz="3300" b="1">
                <a:solidFill>
                  <a:srgbClr val="535353"/>
                </a:solidFill>
                <a:latin typeface="Helvetica"/>
                <a:ea typeface="Helvetica"/>
                <a:cs typeface="Helvetica"/>
                <a:sym typeface="Helvetica"/>
              </a:defRPr>
            </a:lvl8pPr>
            <a:lvl9pPr defTabSz="609600">
              <a:spcBef>
                <a:spcPts val="0"/>
              </a:spcBef>
              <a:defRPr sz="3300" b="1">
                <a:solidFill>
                  <a:srgbClr val="535353"/>
                </a:solidFill>
                <a:latin typeface="Helvetica"/>
                <a:ea typeface="Helvetica"/>
                <a:cs typeface="Helvetica"/>
                <a:sym typeface="Helvetica"/>
              </a:defRPr>
            </a:lvl9pPr>
          </a:lstStyle>
          <a:p>
            <a:r>
              <a:rPr lang="en-US"/>
              <a:t>WCL RVP Chrome Strategy</a:t>
            </a:r>
          </a:p>
        </p:txBody>
      </p:sp>
      <p:pic>
        <p:nvPicPr>
          <p:cNvPr id="2" name="Picture 1">
            <a:extLst>
              <a:ext uri="{FF2B5EF4-FFF2-40B4-BE49-F238E27FC236}">
                <a16:creationId xmlns:a16="http://schemas.microsoft.com/office/drawing/2014/main" id="{6B70A8DE-8A80-314D-CF41-9EF0592BAF19}"/>
              </a:ext>
            </a:extLst>
          </p:cNvPr>
          <p:cNvPicPr>
            <a:picLocks noChangeAspect="1"/>
          </p:cNvPicPr>
          <p:nvPr/>
        </p:nvPicPr>
        <p:blipFill>
          <a:blip r:embed="rId3"/>
          <a:stretch>
            <a:fillRect/>
          </a:stretch>
        </p:blipFill>
        <p:spPr>
          <a:xfrm>
            <a:off x="3235003" y="6409189"/>
            <a:ext cx="930867" cy="448811"/>
          </a:xfrm>
          <a:prstGeom prst="rect">
            <a:avLst/>
          </a:prstGeom>
        </p:spPr>
      </p:pic>
      <p:pic>
        <p:nvPicPr>
          <p:cNvPr id="5" name="Picture 4">
            <a:extLst>
              <a:ext uri="{FF2B5EF4-FFF2-40B4-BE49-F238E27FC236}">
                <a16:creationId xmlns:a16="http://schemas.microsoft.com/office/drawing/2014/main" id="{A6CC2764-DD1F-E036-B4A3-2A813F27919D}"/>
              </a:ext>
            </a:extLst>
          </p:cNvPr>
          <p:cNvPicPr>
            <a:picLocks noChangeAspect="1"/>
          </p:cNvPicPr>
          <p:nvPr/>
        </p:nvPicPr>
        <p:blipFill>
          <a:blip r:embed="rId4"/>
          <a:stretch>
            <a:fillRect/>
          </a:stretch>
        </p:blipFill>
        <p:spPr>
          <a:xfrm>
            <a:off x="8121562" y="1015895"/>
            <a:ext cx="3498938" cy="5032480"/>
          </a:xfrm>
          <a:prstGeom prst="rect">
            <a:avLst/>
          </a:prstGeom>
        </p:spPr>
      </p:pic>
    </p:spTree>
    <p:extLst>
      <p:ext uri="{BB962C8B-B14F-4D97-AF65-F5344CB8AC3E}">
        <p14:creationId xmlns:p14="http://schemas.microsoft.com/office/powerpoint/2010/main" val="13421361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20336" y="969794"/>
            <a:ext cx="11350173" cy="6041470"/>
          </a:xfrm>
          <a:prstGeom prst="rect">
            <a:avLst/>
          </a:prstGeom>
        </p:spPr>
        <p:txBody>
          <a:bodyPr vert="horz" lIns="0" tIns="0" rIns="0" bIns="0" rtlCol="0" anchor="t">
            <a:noAutofit/>
          </a:bodyPr>
          <a:lstStyle/>
          <a:p>
            <a:pPr marL="512763" lvl="3" indent="-344488">
              <a:buFont typeface="Wingdings" panose="05000000000000000000" pitchFamily="2" charset="2"/>
              <a:buChar char="Ø"/>
            </a:pPr>
            <a:r>
              <a:rPr lang="en-US" sz="1600" b="1">
                <a:latin typeface="Intel Clear Light"/>
              </a:rPr>
              <a:t>Chrome Audio support</a:t>
            </a:r>
          </a:p>
          <a:p>
            <a:pPr marL="914400" lvl="3" indent="-285750">
              <a:spcBef>
                <a:spcPts val="600"/>
              </a:spcBef>
            </a:pPr>
            <a:r>
              <a:rPr lang="en-US" sz="1600">
                <a:latin typeface="Intel Clear Light"/>
              </a:rPr>
              <a:t>Default Support is SNDW (ALC721) and HDA (ALC256) through Add on card.</a:t>
            </a:r>
          </a:p>
          <a:p>
            <a:pPr marL="914400" lvl="3" indent="-285750">
              <a:spcBef>
                <a:spcPts val="600"/>
              </a:spcBef>
            </a:pPr>
            <a:r>
              <a:rPr lang="en-US" sz="1600">
                <a:latin typeface="Intel Clear Light"/>
              </a:rPr>
              <a:t>I2S support through AIC. REX DB with ALC5682 is planned as delta validation.</a:t>
            </a:r>
          </a:p>
          <a:p>
            <a:pPr marL="914400" lvl="4" indent="-285750">
              <a:spcBef>
                <a:spcPts val="600"/>
              </a:spcBef>
            </a:pPr>
            <a:r>
              <a:rPr lang="en-US">
                <a:latin typeface="Intel Clear Light"/>
              </a:rPr>
              <a:t>I2S supported through rework. </a:t>
            </a:r>
          </a:p>
          <a:p>
            <a:pPr marL="512763" lvl="3" indent="-344488">
              <a:buFont typeface="Wingdings" panose="05000000000000000000" pitchFamily="2" charset="2"/>
              <a:buChar char="Ø"/>
            </a:pPr>
            <a:r>
              <a:rPr lang="en-US" sz="1600">
                <a:latin typeface="Intel Clear Light"/>
              </a:rPr>
              <a:t>The Key features supported by DT AIC are listed below:</a:t>
            </a:r>
            <a:endParaRPr lang="en-IN" sz="1600">
              <a:latin typeface="Intel Clear Light"/>
            </a:endParaRPr>
          </a:p>
          <a:p>
            <a:pPr marL="687388" lvl="4" indent="227013">
              <a:spcBef>
                <a:spcPts val="600"/>
              </a:spcBef>
            </a:pPr>
            <a:r>
              <a:rPr lang="en-IN">
                <a:latin typeface="Intel Clear Light"/>
              </a:rPr>
              <a:t>Supports H1DT Security chip </a:t>
            </a:r>
            <a:r>
              <a:rPr lang="en-US">
                <a:latin typeface="Intel Clear Light"/>
              </a:rPr>
              <a:t>communication with EC &amp; SOC over I2C.</a:t>
            </a:r>
          </a:p>
          <a:p>
            <a:pPr marL="919480" lvl="3">
              <a:spcBef>
                <a:spcPts val="600"/>
              </a:spcBef>
            </a:pPr>
            <a:r>
              <a:rPr lang="en-US" sz="1600">
                <a:latin typeface="Intel Clear Light"/>
              </a:rPr>
              <a:t>EC and CB flashing through CCD and Micro-Servo.</a:t>
            </a:r>
          </a:p>
          <a:p>
            <a:pPr marL="919480" lvl="3">
              <a:spcBef>
                <a:spcPts val="600"/>
              </a:spcBef>
            </a:pPr>
            <a:r>
              <a:rPr lang="en-US" sz="1600">
                <a:latin typeface="Intel Clear Light"/>
              </a:rPr>
              <a:t>Closed chassis debugging.</a:t>
            </a:r>
          </a:p>
          <a:p>
            <a:pPr marL="919480" lvl="3">
              <a:spcBef>
                <a:spcPts val="600"/>
              </a:spcBef>
            </a:pPr>
            <a:r>
              <a:rPr lang="en-US" sz="1600">
                <a:latin typeface="Intel Clear Light"/>
              </a:rPr>
              <a:t>Access UARTs of EC, SOC, ISH, TPM and FPS.</a:t>
            </a:r>
          </a:p>
          <a:p>
            <a:pPr marL="919480" lvl="3">
              <a:spcBef>
                <a:spcPts val="600"/>
              </a:spcBef>
            </a:pPr>
            <a:r>
              <a:rPr lang="en-US" sz="1600">
                <a:latin typeface="Intel Clear Light"/>
              </a:rPr>
              <a:t>Verified boot.</a:t>
            </a:r>
          </a:p>
          <a:p>
            <a:pPr marL="919480" lvl="3">
              <a:spcBef>
                <a:spcPts val="600"/>
              </a:spcBef>
            </a:pPr>
            <a:r>
              <a:rPr lang="en-US" sz="1600">
                <a:latin typeface="Intel Clear Light"/>
              </a:rPr>
              <a:t>Security features. </a:t>
            </a:r>
          </a:p>
          <a:p>
            <a:pPr marL="919480" lvl="3">
              <a:spcBef>
                <a:spcPts val="600"/>
              </a:spcBef>
            </a:pPr>
            <a:r>
              <a:rPr lang="en-US" sz="1600">
                <a:latin typeface="Intel Clear Light"/>
              </a:rPr>
              <a:t>Scan Matrix keyboard is supported on MECC AIC. </a:t>
            </a:r>
            <a:r>
              <a:rPr lang="en-US" sz="1600" err="1">
                <a:latin typeface="Intel Clear Light"/>
              </a:rPr>
              <a:t>Starrus</a:t>
            </a:r>
            <a:r>
              <a:rPr lang="en-US" sz="1600">
                <a:latin typeface="Intel Clear Light"/>
              </a:rPr>
              <a:t> keyboards are compatible.</a:t>
            </a:r>
          </a:p>
          <a:p>
            <a:pPr marL="919480" lvl="3">
              <a:spcBef>
                <a:spcPts val="600"/>
              </a:spcBef>
            </a:pPr>
            <a:r>
              <a:rPr lang="en-US" sz="1600">
                <a:latin typeface="Intel Clear Light"/>
              </a:rPr>
              <a:t>Access device GPIOs like power button, cold reset, warm reset, lid etc.</a:t>
            </a:r>
            <a:endParaRPr lang="en-IN" sz="1600">
              <a:latin typeface="Intel Clear Light"/>
            </a:endParaRPr>
          </a:p>
        </p:txBody>
      </p:sp>
      <p:sp>
        <p:nvSpPr>
          <p:cNvPr id="7" name="TextBox 6"/>
          <p:cNvSpPr txBox="1"/>
          <p:nvPr/>
        </p:nvSpPr>
        <p:spPr>
          <a:xfrm>
            <a:off x="220336" y="274753"/>
            <a:ext cx="10606180" cy="460443"/>
          </a:xfrm>
          <a:prstGeom prst="rect">
            <a:avLst/>
          </a:prstGeom>
          <a:ln w="12700">
            <a:miter lim="400000"/>
          </a:ln>
        </p:spPr>
        <p:txBody>
          <a:bodyPr lIns="0" tIns="0" rIns="0" bIns="0" anchor="ctr">
            <a:normAutofit fontScale="90000" lnSpcReduction="10000"/>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spcBef>
                <a:spcPts val="0"/>
              </a:spcBef>
              <a:defRPr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defTabSz="609600">
              <a:spcBef>
                <a:spcPts val="0"/>
              </a:spcBef>
              <a:defRPr sz="3300" b="1">
                <a:solidFill>
                  <a:srgbClr val="535353"/>
                </a:solidFill>
                <a:latin typeface="Helvetica"/>
                <a:ea typeface="Helvetica"/>
                <a:cs typeface="Helvetica"/>
              </a:defRPr>
            </a:lvl2pPr>
            <a:lvl3pPr defTabSz="609600">
              <a:spcBef>
                <a:spcPts val="0"/>
              </a:spcBef>
              <a:defRPr sz="3300" b="1">
                <a:solidFill>
                  <a:srgbClr val="535353"/>
                </a:solidFill>
                <a:latin typeface="Helvetica"/>
                <a:ea typeface="Helvetica"/>
                <a:cs typeface="Helvetica"/>
              </a:defRPr>
            </a:lvl3pPr>
            <a:lvl4pPr defTabSz="609600">
              <a:spcBef>
                <a:spcPts val="0"/>
              </a:spcBef>
              <a:defRPr sz="3300" b="1">
                <a:solidFill>
                  <a:srgbClr val="535353"/>
                </a:solidFill>
                <a:latin typeface="Helvetica"/>
                <a:ea typeface="Helvetica"/>
                <a:cs typeface="Helvetica"/>
              </a:defRPr>
            </a:lvl4pPr>
            <a:lvl5pPr defTabSz="609600">
              <a:spcBef>
                <a:spcPts val="0"/>
              </a:spcBef>
              <a:defRPr sz="3300" b="1">
                <a:solidFill>
                  <a:srgbClr val="535353"/>
                </a:solidFill>
                <a:latin typeface="Helvetica"/>
                <a:ea typeface="Helvetica"/>
                <a:cs typeface="Helvetica"/>
              </a:defRPr>
            </a:lvl5pPr>
            <a:lvl6pPr defTabSz="609600">
              <a:spcBef>
                <a:spcPts val="0"/>
              </a:spcBef>
              <a:defRPr sz="3300" b="1">
                <a:solidFill>
                  <a:srgbClr val="535353"/>
                </a:solidFill>
                <a:latin typeface="Helvetica"/>
                <a:ea typeface="Helvetica"/>
                <a:cs typeface="Helvetica"/>
              </a:defRPr>
            </a:lvl6pPr>
            <a:lvl7pPr defTabSz="609600">
              <a:spcBef>
                <a:spcPts val="0"/>
              </a:spcBef>
              <a:defRPr sz="3300" b="1">
                <a:solidFill>
                  <a:srgbClr val="535353"/>
                </a:solidFill>
                <a:latin typeface="Helvetica"/>
                <a:ea typeface="Helvetica"/>
                <a:cs typeface="Helvetica"/>
              </a:defRPr>
            </a:lvl7pPr>
            <a:lvl8pPr defTabSz="609600">
              <a:spcBef>
                <a:spcPts val="0"/>
              </a:spcBef>
              <a:defRPr sz="3300" b="1">
                <a:solidFill>
                  <a:srgbClr val="535353"/>
                </a:solidFill>
                <a:latin typeface="Helvetica"/>
                <a:ea typeface="Helvetica"/>
                <a:cs typeface="Helvetica"/>
              </a:defRPr>
            </a:lvl8pPr>
            <a:lvl9pPr defTabSz="609600">
              <a:spcBef>
                <a:spcPts val="0"/>
              </a:spcBef>
              <a:defRPr sz="3300" b="1">
                <a:solidFill>
                  <a:srgbClr val="535353"/>
                </a:solidFill>
                <a:latin typeface="Helvetica"/>
                <a:ea typeface="Helvetica"/>
                <a:cs typeface="Helvetica"/>
              </a:defRPr>
            </a:lvl9pPr>
          </a:lstStyle>
          <a:p>
            <a:r>
              <a:rPr lang="en-US"/>
              <a:t>WCL RVP - Chrome</a:t>
            </a:r>
          </a:p>
        </p:txBody>
      </p:sp>
      <p:pic>
        <p:nvPicPr>
          <p:cNvPr id="2" name="Picture 1">
            <a:extLst>
              <a:ext uri="{FF2B5EF4-FFF2-40B4-BE49-F238E27FC236}">
                <a16:creationId xmlns:a16="http://schemas.microsoft.com/office/drawing/2014/main" id="{6A4EB4F1-BA48-E106-4755-6AD53998CF3C}"/>
              </a:ext>
            </a:extLst>
          </p:cNvPr>
          <p:cNvPicPr>
            <a:picLocks noChangeAspect="1"/>
          </p:cNvPicPr>
          <p:nvPr/>
        </p:nvPicPr>
        <p:blipFill>
          <a:blip r:embed="rId3"/>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42255142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37903-0530-23A8-2160-DDA038D547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8B84E37-B203-717F-E192-AB1949C8C4DD}"/>
              </a:ext>
            </a:extLst>
          </p:cNvPr>
          <p:cNvSpPr>
            <a:spLocks noGrp="1"/>
          </p:cNvSpPr>
          <p:nvPr>
            <p:ph type="title"/>
          </p:nvPr>
        </p:nvSpPr>
        <p:spPr>
          <a:xfrm>
            <a:off x="522513" y="0"/>
            <a:ext cx="11089033" cy="848811"/>
          </a:xfrm>
          <a:ln w="12700">
            <a:miter lim="400000"/>
          </a:ln>
        </p:spPr>
        <p:txBody>
          <a:bodyPr lIns="0" tIns="0" rIns="0" bIns="0" anchor="ctr">
            <a:normAutofit/>
          </a:bodyPr>
          <a:lstStyle/>
          <a:p>
            <a:pPr rtl="0"/>
            <a:r>
              <a:rPr lang="en-US">
                <a:solidFill>
                  <a:schemeClr val="bg2"/>
                </a:solidFill>
                <a:sym typeface="Helvetica Neue"/>
              </a:rPr>
              <a:t>Boot KIT: WCL RVP1 DDR5 SODIMM CHROME</a:t>
            </a:r>
          </a:p>
        </p:txBody>
      </p:sp>
      <p:graphicFrame>
        <p:nvGraphicFramePr>
          <p:cNvPr id="8" name="Table 7">
            <a:extLst>
              <a:ext uri="{FF2B5EF4-FFF2-40B4-BE49-F238E27FC236}">
                <a16:creationId xmlns:a16="http://schemas.microsoft.com/office/drawing/2014/main" id="{317168A3-F93B-1A90-1570-5D0FDF6568F7}"/>
              </a:ext>
            </a:extLst>
          </p:cNvPr>
          <p:cNvGraphicFramePr>
            <a:graphicFrameLocks noGrp="1"/>
          </p:cNvGraphicFramePr>
          <p:nvPr>
            <p:extLst>
              <p:ext uri="{D42A27DB-BD31-4B8C-83A1-F6EECF244321}">
                <p14:modId xmlns:p14="http://schemas.microsoft.com/office/powerpoint/2010/main" val="1406521596"/>
              </p:ext>
            </p:extLst>
          </p:nvPr>
        </p:nvGraphicFramePr>
        <p:xfrm>
          <a:off x="211682" y="952046"/>
          <a:ext cx="11709384" cy="2779454"/>
        </p:xfrm>
        <a:graphic>
          <a:graphicData uri="http://schemas.openxmlformats.org/drawingml/2006/table">
            <a:tbl>
              <a:tblPr firstRow="1" firstCol="1" bandRow="1"/>
              <a:tblGrid>
                <a:gridCol w="1237317">
                  <a:extLst>
                    <a:ext uri="{9D8B030D-6E8A-4147-A177-3AD203B41FA5}">
                      <a16:colId xmlns:a16="http://schemas.microsoft.com/office/drawing/2014/main" val="20000"/>
                    </a:ext>
                  </a:extLst>
                </a:gridCol>
                <a:gridCol w="1802201">
                  <a:extLst>
                    <a:ext uri="{9D8B030D-6E8A-4147-A177-3AD203B41FA5}">
                      <a16:colId xmlns:a16="http://schemas.microsoft.com/office/drawing/2014/main" val="20001"/>
                    </a:ext>
                  </a:extLst>
                </a:gridCol>
                <a:gridCol w="1910080">
                  <a:extLst>
                    <a:ext uri="{9D8B030D-6E8A-4147-A177-3AD203B41FA5}">
                      <a16:colId xmlns:a16="http://schemas.microsoft.com/office/drawing/2014/main" val="20002"/>
                    </a:ext>
                  </a:extLst>
                </a:gridCol>
                <a:gridCol w="5851133">
                  <a:extLst>
                    <a:ext uri="{9D8B030D-6E8A-4147-A177-3AD203B41FA5}">
                      <a16:colId xmlns:a16="http://schemas.microsoft.com/office/drawing/2014/main" val="20003"/>
                    </a:ext>
                  </a:extLst>
                </a:gridCol>
                <a:gridCol w="908653">
                  <a:extLst>
                    <a:ext uri="{9D8B030D-6E8A-4147-A177-3AD203B41FA5}">
                      <a16:colId xmlns:a16="http://schemas.microsoft.com/office/drawing/2014/main" val="20004"/>
                    </a:ext>
                  </a:extLst>
                </a:gridCol>
              </a:tblGrid>
              <a:tr h="256540">
                <a:tc>
                  <a:txBody>
                    <a:bodyPr/>
                    <a:lstStyle/>
                    <a:p>
                      <a:pPr marL="0" marR="0" indent="0" algn="ctr" defTabSz="457200" rtl="0" eaLnBrk="1" fontAlgn="ctr" latinLnBrk="0" hangingPunct="1">
                        <a:lnSpc>
                          <a:spcPct val="100000"/>
                        </a:lnSpc>
                        <a:spcBef>
                          <a:spcPts val="0"/>
                        </a:spcBef>
                        <a:spcAft>
                          <a:spcPts val="0"/>
                        </a:spcAft>
                        <a:buClrTx/>
                        <a:buSzTx/>
                        <a:buFontTx/>
                        <a:buNone/>
                        <a:tabLst/>
                      </a:pPr>
                      <a:r>
                        <a:rPr lang="en-US" sz="1600" b="1" i="0" u="none" strike="noStrike" kern="1200" cap="none" spc="0" baseline="0">
                          <a:solidFill>
                            <a:schemeClr val="bg1"/>
                          </a:solidFill>
                          <a:effectLst>
                            <a:outerShdw blurRad="38100" dist="38100" dir="2700000" algn="tl">
                              <a:srgbClr val="000000">
                                <a:alpha val="43137"/>
                              </a:srgbClr>
                            </a:outerShdw>
                          </a:effectLst>
                          <a:uFillTx/>
                          <a:latin typeface="+mj-lt"/>
                          <a:ea typeface="+mn-ea"/>
                          <a:cs typeface="Intel Clear" panose="020B0604020203020204" pitchFamily="34" charset="0"/>
                          <a:sym typeface="Intel Clear"/>
                        </a:rPr>
                        <a:t>Sr. No.</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marR="0" indent="0" algn="ctr" defTabSz="457200" rtl="0" eaLnBrk="1" fontAlgn="ctr" latinLnBrk="0" hangingPunct="1">
                        <a:lnSpc>
                          <a:spcPct val="100000"/>
                        </a:lnSpc>
                        <a:spcBef>
                          <a:spcPts val="0"/>
                        </a:spcBef>
                        <a:spcAft>
                          <a:spcPts val="0"/>
                        </a:spcAft>
                        <a:buClrTx/>
                        <a:buSzTx/>
                        <a:buFontTx/>
                        <a:buNone/>
                        <a:tabLst/>
                      </a:pPr>
                      <a:r>
                        <a:rPr lang="en-US" sz="1600" b="1" i="0" u="none" strike="noStrike" kern="1200" cap="none" spc="0" baseline="0">
                          <a:solidFill>
                            <a:schemeClr val="bg1"/>
                          </a:solidFill>
                          <a:effectLst>
                            <a:outerShdw blurRad="38100" dist="38100" dir="2700000" algn="tl">
                              <a:srgbClr val="000000">
                                <a:alpha val="43137"/>
                              </a:srgbClr>
                            </a:outerShdw>
                          </a:effectLst>
                          <a:uFillTx/>
                          <a:latin typeface="+mj-lt"/>
                          <a:ea typeface="+mn-ea"/>
                          <a:cs typeface="Intel Clear" panose="020B0604020203020204" pitchFamily="34" charset="0"/>
                          <a:sym typeface="Intel Clear"/>
                        </a:rPr>
                        <a:t>Item Type</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algn="ctr" defTabSz="457200" rtl="0" eaLnBrk="1" fontAlgn="ctr" latinLnBrk="0" hangingPunct="1"/>
                      <a:r>
                        <a:rPr lang="en-US" sz="1600" b="1" kern="1200" baseline="0">
                          <a:solidFill>
                            <a:schemeClr val="bg1"/>
                          </a:solidFill>
                          <a:effectLst>
                            <a:outerShdw blurRad="38100" dist="38100" dir="2700000" algn="tl">
                              <a:srgbClr val="000000">
                                <a:alpha val="43137"/>
                              </a:srgbClr>
                            </a:outerShdw>
                          </a:effectLst>
                          <a:latin typeface="+mj-lt"/>
                          <a:ea typeface="+mn-ea"/>
                          <a:cs typeface="Intel Clear" panose="020B0604020203020204" pitchFamily="34" charset="0"/>
                        </a:rPr>
                        <a:t>IPN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algn="ctr" defTabSz="457200" rtl="0" eaLnBrk="1" fontAlgn="ctr" latinLnBrk="0" hangingPunct="1"/>
                      <a:r>
                        <a:rPr lang="en-US" sz="1600" b="1" kern="1200" baseline="0">
                          <a:solidFill>
                            <a:schemeClr val="bg1"/>
                          </a:solidFill>
                          <a:effectLst>
                            <a:outerShdw blurRad="38100" dist="38100" dir="2700000" algn="tl">
                              <a:srgbClr val="000000">
                                <a:alpha val="43137"/>
                              </a:srgbClr>
                            </a:outerShdw>
                          </a:effectLst>
                          <a:latin typeface="+mj-lt"/>
                          <a:ea typeface="+mn-ea"/>
                          <a:cs typeface="Intel Clear" panose="020B0604020203020204" pitchFamily="34" charset="0"/>
                        </a:rPr>
                        <a:t>Item Description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algn="ctr" defTabSz="457200" rtl="0" eaLnBrk="1" fontAlgn="ctr" latinLnBrk="0" hangingPunct="1"/>
                      <a:r>
                        <a:rPr lang="en-US" sz="1600" b="1" kern="1200" baseline="0" err="1">
                          <a:solidFill>
                            <a:schemeClr val="bg1"/>
                          </a:solidFill>
                          <a:effectLst>
                            <a:outerShdw blurRad="38100" dist="38100" dir="2700000" algn="tl">
                              <a:srgbClr val="000000">
                                <a:alpha val="43137"/>
                              </a:srgbClr>
                            </a:outerShdw>
                          </a:effectLst>
                          <a:latin typeface="+mj-lt"/>
                          <a:ea typeface="+mn-ea"/>
                          <a:cs typeface="Intel Clear" panose="020B0604020203020204" pitchFamily="34" charset="0"/>
                        </a:rPr>
                        <a:t>Qty</a:t>
                      </a:r>
                      <a:endParaRPr lang="en-US" sz="1600" b="1" kern="1200" baseline="0">
                        <a:solidFill>
                          <a:schemeClr val="bg1"/>
                        </a:solidFill>
                        <a:effectLst>
                          <a:outerShdw blurRad="38100" dist="38100" dir="2700000" algn="tl">
                            <a:srgbClr val="000000">
                              <a:alpha val="43137"/>
                            </a:srgbClr>
                          </a:outerShdw>
                        </a:effectLst>
                        <a:latin typeface="+mj-lt"/>
                        <a:ea typeface="+mn-ea"/>
                        <a:cs typeface="Intel Clear" panose="020B0604020203020204" pitchFamily="34" charset="0"/>
                      </a:endParaRP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extLst>
                  <a:ext uri="{0D108BD9-81ED-4DB2-BD59-A6C34878D82A}">
                    <a16:rowId xmlns:a16="http://schemas.microsoft.com/office/drawing/2014/main" val="10000"/>
                  </a:ext>
                </a:extLst>
              </a:tr>
              <a:tr h="524351">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NEW_BIZ_RDV</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457200">
                        <a:lnSpc>
                          <a:spcPct val="100000"/>
                        </a:lnSpc>
                        <a:spcBef>
                          <a:spcPts val="0"/>
                        </a:spcBef>
                        <a:spcAft>
                          <a:spcPts val="0"/>
                        </a:spcAft>
                        <a:buNone/>
                        <a:tabLst/>
                        <a:defRPr/>
                      </a:pPr>
                      <a:r>
                        <a:rPr kumimoji="0" lang="en-US" sz="1600" b="0" i="0" u="none" strike="noStrike" cap="none" spc="0" normalizeH="0" baseline="0" noProof="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N50418-001</a:t>
                      </a:r>
                      <a:endPar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endParaRP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BOOT KIT, WCL RVP1 DDR5 SODIMM,RVP</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55579">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2</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ISC Socket</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N53025-001</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SKT,ISC,ELASTOMER,WCL,</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66684">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3</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Socket Retention HW</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N53026-001</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RETENTION HARDWARE,WCL, ELASTOMER, RVP</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87025">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4</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MEMORY</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highlight>
                            <a:srgbClr val="FFFF00"/>
                          </a:highligh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N25690-002</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457200" rtl="0" eaLnBrk="1" fontAlgn="ctr" latinLnBrk="0" hangingPunct="1"/>
                      <a:r>
                        <a:rPr kumimoji="0" lang="pt-BR" sz="1600" b="0" i="0" u="none" strike="noStrike" cap="none" spc="0" normalizeH="0" baseline="0">
                          <a:ln>
                            <a:noFill/>
                          </a:ln>
                          <a:solidFill>
                            <a:schemeClr val="bg2"/>
                          </a:solidFill>
                          <a:effectLst/>
                          <a:highlight>
                            <a:srgbClr val="FFFF00"/>
                          </a:highligh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DDR5SODIMM,MOD,1RX16NE,1.1V,6400Mbps,262,</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555579">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6</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USB2 FP Cable</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K56424-001</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CA,USB2,FCC TO BOTTOM IO,FAST X36,FP3,200MM</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pic>
        <p:nvPicPr>
          <p:cNvPr id="2" name="Picture 1">
            <a:extLst>
              <a:ext uri="{FF2B5EF4-FFF2-40B4-BE49-F238E27FC236}">
                <a16:creationId xmlns:a16="http://schemas.microsoft.com/office/drawing/2014/main" id="{8CB04835-758E-D129-57B6-399291403CE9}"/>
              </a:ext>
            </a:extLst>
          </p:cNvPr>
          <p:cNvPicPr>
            <a:picLocks noChangeAspect="1"/>
          </p:cNvPicPr>
          <p:nvPr/>
        </p:nvPicPr>
        <p:blipFill>
          <a:blip r:embed="rId3"/>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3045758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FBE8CC-B716-3130-DB23-302FC78D3C16}"/>
              </a:ext>
            </a:extLst>
          </p:cNvPr>
          <p:cNvSpPr>
            <a:spLocks noGrp="1"/>
          </p:cNvSpPr>
          <p:nvPr>
            <p:ph sz="quarter" idx="13"/>
          </p:nvPr>
        </p:nvSpPr>
        <p:spPr>
          <a:xfrm>
            <a:off x="348081" y="1066171"/>
            <a:ext cx="10787280" cy="2621909"/>
          </a:xfrm>
        </p:spPr>
        <p:txBody>
          <a:bodyPr/>
          <a:lstStyle/>
          <a:p>
            <a:pPr marL="344488" indent="-344488">
              <a:buFont typeface="Wingdings" panose="05000000000000000000" pitchFamily="2" charset="2"/>
              <a:buChar char="Ø"/>
            </a:pPr>
            <a:r>
              <a:rPr lang="en-US" sz="2000" dirty="0">
                <a:latin typeface="Intel Clear Light"/>
              </a:rPr>
              <a:t>Other Chrome deltas:                                                                                                                                                                                    </a:t>
            </a:r>
            <a:endParaRPr lang="en-US" sz="2000" dirty="0"/>
          </a:p>
          <a:p>
            <a:pPr marL="460375"/>
            <a:r>
              <a:rPr lang="en-US" sz="1600" dirty="0"/>
              <a:t>100MHz Flash topology supported through main SPI Flash.</a:t>
            </a:r>
          </a:p>
          <a:p>
            <a:pPr marL="460375"/>
            <a:r>
              <a:rPr lang="en-US" sz="1600" dirty="0"/>
              <a:t>Dediprog header disabled by default. (Work around through TTK3 header).</a:t>
            </a:r>
          </a:p>
          <a:p>
            <a:pPr marL="460375"/>
            <a:r>
              <a:rPr lang="en-US" sz="1600" dirty="0"/>
              <a:t>I2C based touch panel enabled by default. (SPI based touch panel enablement need feature rework).</a:t>
            </a:r>
          </a:p>
          <a:p>
            <a:pPr marL="460375"/>
            <a:r>
              <a:rPr lang="en-US" sz="1600" dirty="0"/>
              <a:t>For WWAN, default support through PCIe CEM Slot, WWAN adapter card to be used.</a:t>
            </a:r>
          </a:p>
          <a:p>
            <a:pPr marL="460375"/>
            <a:r>
              <a:rPr lang="en-US" sz="1600" dirty="0"/>
              <a:t>For memory, Chrome support various memory configuration as per SIV config through solder down and socketed. </a:t>
            </a:r>
          </a:p>
          <a:p>
            <a:pPr marL="231775" indent="0">
              <a:buNone/>
            </a:pPr>
            <a:endParaRPr lang="en-US" sz="1600" dirty="0"/>
          </a:p>
          <a:p>
            <a:pPr marL="460375"/>
            <a:endParaRPr lang="en-US" sz="1600" dirty="0"/>
          </a:p>
          <a:p>
            <a:pPr marL="231775" indent="0">
              <a:buNone/>
            </a:pPr>
            <a:endParaRPr lang="en-US" sz="1600" dirty="0"/>
          </a:p>
          <a:p>
            <a:pPr marL="460375"/>
            <a:endParaRPr lang="en-US" sz="1600" dirty="0"/>
          </a:p>
          <a:p>
            <a:endParaRPr lang="en-US" dirty="0"/>
          </a:p>
        </p:txBody>
      </p:sp>
      <p:sp>
        <p:nvSpPr>
          <p:cNvPr id="4" name="TextBox 3">
            <a:extLst>
              <a:ext uri="{FF2B5EF4-FFF2-40B4-BE49-F238E27FC236}">
                <a16:creationId xmlns:a16="http://schemas.microsoft.com/office/drawing/2014/main" id="{2E980ADE-C778-D5E6-930C-5144E3C97CB7}"/>
              </a:ext>
            </a:extLst>
          </p:cNvPr>
          <p:cNvSpPr txBox="1"/>
          <p:nvPr/>
        </p:nvSpPr>
        <p:spPr>
          <a:xfrm>
            <a:off x="220336" y="274753"/>
            <a:ext cx="10606180" cy="460443"/>
          </a:xfrm>
          <a:prstGeom prst="rect">
            <a:avLst/>
          </a:prstGeom>
          <a:ln w="12700">
            <a:miter lim="400000"/>
          </a:ln>
        </p:spPr>
        <p:txBody>
          <a:bodyPr lIns="0" tIns="0" rIns="0" bIns="0" anchor="ctr">
            <a:normAutofit fontScale="90000" lnSpcReduction="10000"/>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spcBef>
                <a:spcPts val="0"/>
              </a:spcBef>
              <a:defRPr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defTabSz="609600">
              <a:spcBef>
                <a:spcPts val="0"/>
              </a:spcBef>
              <a:defRPr sz="3300" b="1">
                <a:solidFill>
                  <a:srgbClr val="535353"/>
                </a:solidFill>
                <a:latin typeface="Helvetica"/>
                <a:ea typeface="Helvetica"/>
                <a:cs typeface="Helvetica"/>
              </a:defRPr>
            </a:lvl2pPr>
            <a:lvl3pPr defTabSz="609600">
              <a:spcBef>
                <a:spcPts val="0"/>
              </a:spcBef>
              <a:defRPr sz="3300" b="1">
                <a:solidFill>
                  <a:srgbClr val="535353"/>
                </a:solidFill>
                <a:latin typeface="Helvetica"/>
                <a:ea typeface="Helvetica"/>
                <a:cs typeface="Helvetica"/>
              </a:defRPr>
            </a:lvl3pPr>
            <a:lvl4pPr defTabSz="609600">
              <a:spcBef>
                <a:spcPts val="0"/>
              </a:spcBef>
              <a:defRPr sz="3300" b="1">
                <a:solidFill>
                  <a:srgbClr val="535353"/>
                </a:solidFill>
                <a:latin typeface="Helvetica"/>
                <a:ea typeface="Helvetica"/>
                <a:cs typeface="Helvetica"/>
              </a:defRPr>
            </a:lvl4pPr>
            <a:lvl5pPr defTabSz="609600">
              <a:spcBef>
                <a:spcPts val="0"/>
              </a:spcBef>
              <a:defRPr sz="3300" b="1">
                <a:solidFill>
                  <a:srgbClr val="535353"/>
                </a:solidFill>
                <a:latin typeface="Helvetica"/>
                <a:ea typeface="Helvetica"/>
                <a:cs typeface="Helvetica"/>
              </a:defRPr>
            </a:lvl5pPr>
            <a:lvl6pPr defTabSz="609600">
              <a:spcBef>
                <a:spcPts val="0"/>
              </a:spcBef>
              <a:defRPr sz="3300" b="1">
                <a:solidFill>
                  <a:srgbClr val="535353"/>
                </a:solidFill>
                <a:latin typeface="Helvetica"/>
                <a:ea typeface="Helvetica"/>
                <a:cs typeface="Helvetica"/>
              </a:defRPr>
            </a:lvl6pPr>
            <a:lvl7pPr defTabSz="609600">
              <a:spcBef>
                <a:spcPts val="0"/>
              </a:spcBef>
              <a:defRPr sz="3300" b="1">
                <a:solidFill>
                  <a:srgbClr val="535353"/>
                </a:solidFill>
                <a:latin typeface="Helvetica"/>
                <a:ea typeface="Helvetica"/>
                <a:cs typeface="Helvetica"/>
              </a:defRPr>
            </a:lvl7pPr>
            <a:lvl8pPr defTabSz="609600">
              <a:spcBef>
                <a:spcPts val="0"/>
              </a:spcBef>
              <a:defRPr sz="3300" b="1">
                <a:solidFill>
                  <a:srgbClr val="535353"/>
                </a:solidFill>
                <a:latin typeface="Helvetica"/>
                <a:ea typeface="Helvetica"/>
                <a:cs typeface="Helvetica"/>
              </a:defRPr>
            </a:lvl8pPr>
            <a:lvl9pPr defTabSz="609600">
              <a:spcBef>
                <a:spcPts val="0"/>
              </a:spcBef>
              <a:defRPr sz="3300" b="1">
                <a:solidFill>
                  <a:srgbClr val="535353"/>
                </a:solidFill>
                <a:latin typeface="Helvetica"/>
                <a:ea typeface="Helvetica"/>
                <a:cs typeface="Helvetica"/>
              </a:defRPr>
            </a:lvl9pPr>
          </a:lstStyle>
          <a:p>
            <a:r>
              <a:rPr lang="en-US"/>
              <a:t>WCL RVP – Chrome continued…</a:t>
            </a:r>
          </a:p>
        </p:txBody>
      </p:sp>
      <p:pic>
        <p:nvPicPr>
          <p:cNvPr id="2" name="Picture 1">
            <a:extLst>
              <a:ext uri="{FF2B5EF4-FFF2-40B4-BE49-F238E27FC236}">
                <a16:creationId xmlns:a16="http://schemas.microsoft.com/office/drawing/2014/main" id="{04DD22BC-4096-9DC3-D49C-5C32ED8CFD8F}"/>
              </a:ext>
            </a:extLst>
          </p:cNvPr>
          <p:cNvPicPr>
            <a:picLocks noChangeAspect="1"/>
          </p:cNvPicPr>
          <p:nvPr/>
        </p:nvPicPr>
        <p:blipFill>
          <a:blip r:embed="rId2"/>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37919596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87639"/>
            <a:ext cx="10972800" cy="1143000"/>
          </a:xfrm>
        </p:spPr>
        <p:txBody>
          <a:bodyPr/>
          <a:lstStyle/>
          <a:p>
            <a:pPr algn="r"/>
            <a:r>
              <a:rPr lang="en-US" sz="4500" b="1">
                <a:solidFill>
                  <a:schemeClr val="accent4">
                    <a:lumMod val="75000"/>
                  </a:schemeClr>
                </a:solidFill>
              </a:rPr>
              <a:t>Debug &amp; Validation</a:t>
            </a:r>
          </a:p>
        </p:txBody>
      </p:sp>
      <p:sp>
        <p:nvSpPr>
          <p:cNvPr id="4" name="TextBox 3">
            <a:extLst>
              <a:ext uri="{FF2B5EF4-FFF2-40B4-BE49-F238E27FC236}">
                <a16:creationId xmlns:a16="http://schemas.microsoft.com/office/drawing/2014/main" id="{3B39B1F0-1792-9426-9569-0547B17F94AA}"/>
              </a:ext>
            </a:extLst>
          </p:cNvPr>
          <p:cNvSpPr txBox="1"/>
          <p:nvPr/>
        </p:nvSpPr>
        <p:spPr>
          <a:xfrm>
            <a:off x="8121445" y="5971452"/>
            <a:ext cx="3605735"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a:solidFill>
                  <a:schemeClr val="tx2"/>
                </a:solidFill>
              </a:rPr>
              <a:t>Lim, Kok Leng</a:t>
            </a:r>
          </a:p>
        </p:txBody>
      </p:sp>
      <p:pic>
        <p:nvPicPr>
          <p:cNvPr id="3" name="Picture 2">
            <a:extLst>
              <a:ext uri="{FF2B5EF4-FFF2-40B4-BE49-F238E27FC236}">
                <a16:creationId xmlns:a16="http://schemas.microsoft.com/office/drawing/2014/main" id="{CF48FFE0-64A1-6B7D-37AC-C411CE1DAD2D}"/>
              </a:ext>
            </a:extLst>
          </p:cNvPr>
          <p:cNvPicPr>
            <a:picLocks noChangeAspect="1"/>
          </p:cNvPicPr>
          <p:nvPr/>
        </p:nvPicPr>
        <p:blipFill>
          <a:blip r:embed="rId2"/>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21753175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715A0-0343-6DFA-AC5E-B79BC394946A}"/>
              </a:ext>
            </a:extLst>
          </p:cNvPr>
          <p:cNvSpPr>
            <a:spLocks noGrp="1"/>
          </p:cNvSpPr>
          <p:nvPr>
            <p:ph type="title"/>
          </p:nvPr>
        </p:nvSpPr>
        <p:spPr/>
        <p:txBody>
          <a:bodyPr/>
          <a:lstStyle/>
          <a:p>
            <a:r>
              <a:rPr lang="en-US"/>
              <a:t>WCL SoC Debug Port Capabilities</a:t>
            </a:r>
          </a:p>
        </p:txBody>
      </p:sp>
      <p:sp>
        <p:nvSpPr>
          <p:cNvPr id="19" name="Content Placeholder 3">
            <a:extLst>
              <a:ext uri="{FF2B5EF4-FFF2-40B4-BE49-F238E27FC236}">
                <a16:creationId xmlns:a16="http://schemas.microsoft.com/office/drawing/2014/main" id="{EBD260AE-73DA-C68A-CC45-327FC2497055}"/>
              </a:ext>
            </a:extLst>
          </p:cNvPr>
          <p:cNvSpPr txBox="1">
            <a:spLocks/>
          </p:cNvSpPr>
          <p:nvPr/>
        </p:nvSpPr>
        <p:spPr>
          <a:xfrm>
            <a:off x="592916" y="4946903"/>
            <a:ext cx="8466024" cy="1339597"/>
          </a:xfrm>
          <a:prstGeom prst="rect">
            <a:avLst/>
          </a:prstGeom>
        </p:spPr>
        <p:txBody>
          <a:bodyPr lIns="0" tIns="0" rIns="0" bIns="0" anchor="t">
            <a:noAutofit/>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indent="0" hangingPunct="1">
              <a:spcBef>
                <a:spcPts val="600"/>
              </a:spcBef>
              <a:buNone/>
            </a:pPr>
            <a:r>
              <a:rPr lang="en-US" sz="1500" b="1">
                <a:latin typeface="Intel Clear Light"/>
                <a:cs typeface="Intel Clear" panose="020B0604020203020204" pitchFamily="34" charset="0"/>
              </a:rPr>
              <a:t>NOTE :</a:t>
            </a:r>
            <a:endParaRPr lang="en-US" sz="1500">
              <a:latin typeface="Intel Clear Light"/>
              <a:cs typeface="Intel Clear" panose="020B0604020203020204" pitchFamily="34" charset="0"/>
            </a:endParaRPr>
          </a:p>
          <a:p>
            <a:pPr marL="0" indent="0" hangingPunct="1">
              <a:spcBef>
                <a:spcPts val="600"/>
              </a:spcBef>
              <a:buNone/>
            </a:pPr>
            <a:r>
              <a:rPr lang="en-US" sz="1500">
                <a:latin typeface="Intel Clear Light"/>
                <a:cs typeface="Intel Clear" panose="020B0604020203020204" pitchFamily="34" charset="0"/>
              </a:rPr>
              <a:t>**Typically, only used for BIOS Trace during early development</a:t>
            </a:r>
          </a:p>
          <a:p>
            <a:pPr marL="0" indent="0" hangingPunct="1">
              <a:spcBef>
                <a:spcPts val="600"/>
              </a:spcBef>
              <a:buNone/>
            </a:pPr>
            <a:r>
              <a:rPr lang="en-US" sz="1500">
                <a:latin typeface="Intel Clear Light"/>
                <a:cs typeface="Intel Clear" panose="020B0604020203020204" pitchFamily="34" charset="0"/>
              </a:rPr>
              <a:t>***Need to enable USB2.DbC using BIOS or FIT setting  </a:t>
            </a:r>
          </a:p>
          <a:p>
            <a:pPr hangingPunct="1">
              <a:spcBef>
                <a:spcPts val="600"/>
              </a:spcBef>
            </a:pPr>
            <a:endParaRPr lang="en-US" sz="1000">
              <a:latin typeface="Intel Clear Light"/>
              <a:cs typeface="Intel Clear" panose="020B0604020203020204" pitchFamily="34" charset="0"/>
            </a:endParaRPr>
          </a:p>
          <a:p>
            <a:pPr marL="0" indent="0" hangingPunct="1">
              <a:spcBef>
                <a:spcPts val="600"/>
              </a:spcBef>
              <a:buNone/>
            </a:pPr>
            <a:endParaRPr lang="en-US" sz="1000">
              <a:latin typeface="Intel Clear Light"/>
              <a:cs typeface="Intel Clear" panose="020B0604020203020204" pitchFamily="34" charset="0"/>
            </a:endParaRPr>
          </a:p>
          <a:p>
            <a:pPr marL="228123" hangingPunct="1">
              <a:spcBef>
                <a:spcPts val="600"/>
              </a:spcBef>
            </a:pPr>
            <a:endParaRPr lang="en-US" sz="1000">
              <a:cs typeface="Intel Clear" panose="020B0604020203020204" pitchFamily="34" charset="0"/>
            </a:endParaRPr>
          </a:p>
        </p:txBody>
      </p:sp>
      <p:pic>
        <p:nvPicPr>
          <p:cNvPr id="3" name="Picture 2">
            <a:extLst>
              <a:ext uri="{FF2B5EF4-FFF2-40B4-BE49-F238E27FC236}">
                <a16:creationId xmlns:a16="http://schemas.microsoft.com/office/drawing/2014/main" id="{553B8E75-5614-28C1-17BA-35E978DDE317}"/>
              </a:ext>
            </a:extLst>
          </p:cNvPr>
          <p:cNvPicPr>
            <a:picLocks noChangeAspect="1"/>
          </p:cNvPicPr>
          <p:nvPr/>
        </p:nvPicPr>
        <p:blipFill>
          <a:blip r:embed="rId3"/>
          <a:stretch>
            <a:fillRect/>
          </a:stretch>
        </p:blipFill>
        <p:spPr>
          <a:xfrm>
            <a:off x="3235003" y="6409189"/>
            <a:ext cx="930867" cy="448811"/>
          </a:xfrm>
          <a:prstGeom prst="rect">
            <a:avLst/>
          </a:prstGeom>
        </p:spPr>
      </p:pic>
      <p:pic>
        <p:nvPicPr>
          <p:cNvPr id="4" name="Picture 3">
            <a:extLst>
              <a:ext uri="{FF2B5EF4-FFF2-40B4-BE49-F238E27FC236}">
                <a16:creationId xmlns:a16="http://schemas.microsoft.com/office/drawing/2014/main" id="{E9696462-EE58-15C7-760A-8CEAA8E13E5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21784" y="1455173"/>
            <a:ext cx="4976862" cy="3126013"/>
          </a:xfrm>
          <a:prstGeom prst="rect">
            <a:avLst/>
          </a:prstGeom>
          <a:noFill/>
          <a:ln>
            <a:noFill/>
          </a:ln>
        </p:spPr>
      </p:pic>
      <p:pic>
        <p:nvPicPr>
          <p:cNvPr id="7" name="Picture 6">
            <a:extLst>
              <a:ext uri="{FF2B5EF4-FFF2-40B4-BE49-F238E27FC236}">
                <a16:creationId xmlns:a16="http://schemas.microsoft.com/office/drawing/2014/main" id="{D1059FC8-8D91-58B2-90B6-28153F0B23EB}"/>
              </a:ext>
            </a:extLst>
          </p:cNvPr>
          <p:cNvPicPr>
            <a:picLocks noChangeAspect="1"/>
          </p:cNvPicPr>
          <p:nvPr/>
        </p:nvPicPr>
        <p:blipFill>
          <a:blip r:embed="rId5"/>
          <a:stretch>
            <a:fillRect/>
          </a:stretch>
        </p:blipFill>
        <p:spPr>
          <a:xfrm>
            <a:off x="204274" y="1283207"/>
            <a:ext cx="6402397" cy="3400936"/>
          </a:xfrm>
          <a:prstGeom prst="rect">
            <a:avLst/>
          </a:prstGeom>
        </p:spPr>
      </p:pic>
    </p:spTree>
    <p:extLst>
      <p:ext uri="{BB962C8B-B14F-4D97-AF65-F5344CB8AC3E}">
        <p14:creationId xmlns:p14="http://schemas.microsoft.com/office/powerpoint/2010/main" val="24172867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FC3E5-A533-C08A-3DD1-AA7C0A51811A}"/>
              </a:ext>
            </a:extLst>
          </p:cNvPr>
          <p:cNvSpPr>
            <a:spLocks noGrp="1"/>
          </p:cNvSpPr>
          <p:nvPr>
            <p:ph type="title"/>
          </p:nvPr>
        </p:nvSpPr>
        <p:spPr>
          <a:xfrm>
            <a:off x="592916" y="571500"/>
            <a:ext cx="10730758" cy="842629"/>
          </a:xfrm>
        </p:spPr>
        <p:txBody>
          <a:bodyPr/>
          <a:lstStyle/>
          <a:p>
            <a:r>
              <a:rPr lang="en-US" sz="3500"/>
              <a:t>USB2/USB3 DbC port mapping &amp; RVP Ref Des Details</a:t>
            </a:r>
          </a:p>
        </p:txBody>
      </p:sp>
      <p:pic>
        <p:nvPicPr>
          <p:cNvPr id="3" name="Picture 2">
            <a:extLst>
              <a:ext uri="{FF2B5EF4-FFF2-40B4-BE49-F238E27FC236}">
                <a16:creationId xmlns:a16="http://schemas.microsoft.com/office/drawing/2014/main" id="{1E84B9BF-1A20-78D5-D93A-E4977FC28BAD}"/>
              </a:ext>
            </a:extLst>
          </p:cNvPr>
          <p:cNvPicPr>
            <a:picLocks noChangeAspect="1"/>
          </p:cNvPicPr>
          <p:nvPr/>
        </p:nvPicPr>
        <p:blipFill>
          <a:blip r:embed="rId2"/>
          <a:stretch>
            <a:fillRect/>
          </a:stretch>
        </p:blipFill>
        <p:spPr>
          <a:xfrm>
            <a:off x="3235003" y="6409189"/>
            <a:ext cx="930867" cy="448811"/>
          </a:xfrm>
          <a:prstGeom prst="rect">
            <a:avLst/>
          </a:prstGeom>
        </p:spPr>
      </p:pic>
      <p:graphicFrame>
        <p:nvGraphicFramePr>
          <p:cNvPr id="8" name="Table 7">
            <a:extLst>
              <a:ext uri="{FF2B5EF4-FFF2-40B4-BE49-F238E27FC236}">
                <a16:creationId xmlns:a16="http://schemas.microsoft.com/office/drawing/2014/main" id="{4CD08293-6E22-E955-5347-B5EC8B4C111E}"/>
              </a:ext>
            </a:extLst>
          </p:cNvPr>
          <p:cNvGraphicFramePr>
            <a:graphicFrameLocks noGrp="1"/>
          </p:cNvGraphicFramePr>
          <p:nvPr>
            <p:extLst>
              <p:ext uri="{D42A27DB-BD31-4B8C-83A1-F6EECF244321}">
                <p14:modId xmlns:p14="http://schemas.microsoft.com/office/powerpoint/2010/main" val="450109732"/>
              </p:ext>
            </p:extLst>
          </p:nvPr>
        </p:nvGraphicFramePr>
        <p:xfrm>
          <a:off x="592916" y="1787131"/>
          <a:ext cx="10121092" cy="3712182"/>
        </p:xfrm>
        <a:graphic>
          <a:graphicData uri="http://schemas.openxmlformats.org/drawingml/2006/table">
            <a:tbl>
              <a:tblPr/>
              <a:tblGrid>
                <a:gridCol w="1243664">
                  <a:extLst>
                    <a:ext uri="{9D8B030D-6E8A-4147-A177-3AD203B41FA5}">
                      <a16:colId xmlns:a16="http://schemas.microsoft.com/office/drawing/2014/main" val="2438396749"/>
                    </a:ext>
                  </a:extLst>
                </a:gridCol>
                <a:gridCol w="835006">
                  <a:extLst>
                    <a:ext uri="{9D8B030D-6E8A-4147-A177-3AD203B41FA5}">
                      <a16:colId xmlns:a16="http://schemas.microsoft.com/office/drawing/2014/main" val="3672588532"/>
                    </a:ext>
                  </a:extLst>
                </a:gridCol>
                <a:gridCol w="3410352">
                  <a:extLst>
                    <a:ext uri="{9D8B030D-6E8A-4147-A177-3AD203B41FA5}">
                      <a16:colId xmlns:a16="http://schemas.microsoft.com/office/drawing/2014/main" val="1389495783"/>
                    </a:ext>
                  </a:extLst>
                </a:gridCol>
                <a:gridCol w="834661">
                  <a:extLst>
                    <a:ext uri="{9D8B030D-6E8A-4147-A177-3AD203B41FA5}">
                      <a16:colId xmlns:a16="http://schemas.microsoft.com/office/drawing/2014/main" val="1464168807"/>
                    </a:ext>
                  </a:extLst>
                </a:gridCol>
                <a:gridCol w="2824688">
                  <a:extLst>
                    <a:ext uri="{9D8B030D-6E8A-4147-A177-3AD203B41FA5}">
                      <a16:colId xmlns:a16="http://schemas.microsoft.com/office/drawing/2014/main" val="1110556813"/>
                    </a:ext>
                  </a:extLst>
                </a:gridCol>
                <a:gridCol w="972721">
                  <a:extLst>
                    <a:ext uri="{9D8B030D-6E8A-4147-A177-3AD203B41FA5}">
                      <a16:colId xmlns:a16="http://schemas.microsoft.com/office/drawing/2014/main" val="2649826969"/>
                    </a:ext>
                  </a:extLst>
                </a:gridCol>
              </a:tblGrid>
              <a:tr h="467881">
                <a:tc rowSpan="2">
                  <a:txBody>
                    <a:bodyPr/>
                    <a:lstStyle/>
                    <a:p>
                      <a:pPr marL="0" marR="0" algn="ctr" fontAlgn="t">
                        <a:buNone/>
                      </a:pPr>
                      <a:r>
                        <a:rPr lang="en-IN" sz="1500" b="1">
                          <a:solidFill>
                            <a:srgbClr val="FFFFFF"/>
                          </a:solidFill>
                          <a:effectLst/>
                          <a:latin typeface="Intel Clear" panose="020B0604020203020204" pitchFamily="34" charset="0"/>
                        </a:rPr>
                        <a:t>USB Ports Bifurcation</a:t>
                      </a:r>
                      <a:r>
                        <a:rPr lang="en-MY" sz="1500" b="1">
                          <a:effectLst/>
                          <a:latin typeface="Calibri" panose="020F0502020204030204" pitchFamily="34" charset="0"/>
                        </a:rPr>
                        <a:t>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004A86"/>
                    </a:solidFill>
                  </a:tcPr>
                </a:tc>
                <a:tc rowSpan="2">
                  <a:txBody>
                    <a:bodyPr/>
                    <a:lstStyle/>
                    <a:p>
                      <a:pPr marL="0" marR="0" algn="ctr" fontAlgn="t">
                        <a:buNone/>
                      </a:pPr>
                      <a:r>
                        <a:rPr lang="en-IN" sz="1500" b="1">
                          <a:solidFill>
                            <a:srgbClr val="FFFFFF"/>
                          </a:solidFill>
                          <a:effectLst/>
                          <a:latin typeface="Intel Clear" panose="020B0604020203020204" pitchFamily="34" charset="0"/>
                        </a:rPr>
                        <a:t>Port#</a:t>
                      </a:r>
                      <a:r>
                        <a:rPr lang="en-MY" sz="1500" b="1">
                          <a:effectLst/>
                          <a:latin typeface="Calibri" panose="020F0502020204030204" pitchFamily="34" charset="0"/>
                        </a:rPr>
                        <a:t>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004A86"/>
                    </a:solidFill>
                  </a:tcPr>
                </a:tc>
                <a:tc gridSpan="2">
                  <a:txBody>
                    <a:bodyPr/>
                    <a:lstStyle/>
                    <a:p>
                      <a:pPr marL="0" marR="0" algn="ctr" fontAlgn="t">
                        <a:buNone/>
                      </a:pPr>
                      <a:r>
                        <a:rPr lang="en-IN" sz="1500" b="1">
                          <a:solidFill>
                            <a:srgbClr val="FFFFFF"/>
                          </a:solidFill>
                          <a:effectLst/>
                          <a:latin typeface="Intel Clear" panose="020B0604020203020204" pitchFamily="34" charset="0"/>
                        </a:rPr>
                        <a:t>WCL DDR5 T3 RVP1 U-01</a:t>
                      </a:r>
                      <a:r>
                        <a:rPr lang="en-MY" sz="1500" b="1">
                          <a:effectLst/>
                          <a:latin typeface="Calibri" panose="020F0502020204030204" pitchFamily="34" charset="0"/>
                        </a:rPr>
                        <a:t>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004A86"/>
                    </a:solidFill>
                  </a:tcPr>
                </a:tc>
                <a:tc hMerge="1">
                  <a:txBody>
                    <a:bodyPr/>
                    <a:lstStyle/>
                    <a:p>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004A86"/>
                    </a:solidFill>
                  </a:tcPr>
                </a:tc>
                <a:tc gridSpan="2">
                  <a:txBody>
                    <a:bodyPr/>
                    <a:lstStyle/>
                    <a:p>
                      <a:pPr marL="0" marR="0" algn="ctr" fontAlgn="t">
                        <a:buNone/>
                      </a:pPr>
                      <a:r>
                        <a:rPr lang="en-IN" sz="1500" b="1">
                          <a:solidFill>
                            <a:srgbClr val="FFFFFF"/>
                          </a:solidFill>
                          <a:effectLst/>
                          <a:latin typeface="Intel Clear" panose="020B0604020203020204" pitchFamily="34" charset="0"/>
                        </a:rPr>
                        <a:t>WCL LP5x T3 RVP2 U-04 </a:t>
                      </a:r>
                      <a:r>
                        <a:rPr lang="en-MY" sz="1500" b="1">
                          <a:effectLst/>
                          <a:latin typeface="Calibri" panose="020F0502020204030204" pitchFamily="34" charset="0"/>
                        </a:rPr>
                        <a:t>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004A86"/>
                    </a:solidFill>
                  </a:tcPr>
                </a:tc>
                <a:tc hMerge="1">
                  <a:txBody>
                    <a:bodyPr/>
                    <a:lstStyle/>
                    <a:p>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004A86"/>
                    </a:solidFill>
                  </a:tcPr>
                </a:tc>
                <a:extLst>
                  <a:ext uri="{0D108BD9-81ED-4DB2-BD59-A6C34878D82A}">
                    <a16:rowId xmlns:a16="http://schemas.microsoft.com/office/drawing/2014/main" val="2196657707"/>
                  </a:ext>
                </a:extLst>
              </a:tr>
              <a:tr h="288345">
                <a:tc vMerge="1">
                  <a:txBody>
                    <a:bodyPr/>
                    <a:lstStyle/>
                    <a:p>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004A86"/>
                    </a:solidFill>
                  </a:tcPr>
                </a:tc>
                <a:tc vMerge="1">
                  <a:txBody>
                    <a:bodyPr/>
                    <a:lstStyle/>
                    <a:p>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004A86"/>
                    </a:solidFill>
                  </a:tcPr>
                </a:tc>
                <a:tc>
                  <a:txBody>
                    <a:bodyPr/>
                    <a:lstStyle/>
                    <a:p>
                      <a:pPr marL="0" marR="0" algn="ctr" fontAlgn="t">
                        <a:buNone/>
                      </a:pPr>
                      <a:r>
                        <a:rPr lang="en-IN" sz="1500" b="1">
                          <a:solidFill>
                            <a:srgbClr val="FFFFFF"/>
                          </a:solidFill>
                          <a:effectLst/>
                          <a:latin typeface="Intel Clear" panose="020B0604020203020204" pitchFamily="34" charset="0"/>
                        </a:rPr>
                        <a:t>Port Type</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004A86"/>
                    </a:solidFill>
                  </a:tcPr>
                </a:tc>
                <a:tc>
                  <a:txBody>
                    <a:bodyPr/>
                    <a:lstStyle/>
                    <a:p>
                      <a:pPr marL="0" marR="0" algn="ctr" fontAlgn="t">
                        <a:buNone/>
                      </a:pPr>
                      <a:r>
                        <a:rPr lang="en-IN" sz="1500" b="1">
                          <a:solidFill>
                            <a:srgbClr val="FFFFFF"/>
                          </a:solidFill>
                          <a:effectLst/>
                          <a:latin typeface="Intel Clear" panose="020B0604020203020204" pitchFamily="34" charset="0"/>
                        </a:rPr>
                        <a:t>Ref Des</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004A86"/>
                    </a:solidFill>
                  </a:tcPr>
                </a:tc>
                <a:tc>
                  <a:txBody>
                    <a:bodyPr/>
                    <a:lstStyle/>
                    <a:p>
                      <a:pPr marL="0" marR="0" algn="ctr" fontAlgn="t">
                        <a:buNone/>
                      </a:pPr>
                      <a:r>
                        <a:rPr lang="en-IN" sz="1500" b="1">
                          <a:solidFill>
                            <a:srgbClr val="FFFFFF"/>
                          </a:solidFill>
                          <a:effectLst/>
                          <a:latin typeface="Intel Clear" panose="020B0604020203020204" pitchFamily="34" charset="0"/>
                        </a:rPr>
                        <a:t>Port Type</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004A86"/>
                    </a:solidFill>
                  </a:tcPr>
                </a:tc>
                <a:tc>
                  <a:txBody>
                    <a:bodyPr/>
                    <a:lstStyle/>
                    <a:p>
                      <a:pPr marL="0" marR="0" algn="ctr" fontAlgn="t">
                        <a:buNone/>
                      </a:pPr>
                      <a:r>
                        <a:rPr lang="en-IN" sz="1500" b="1">
                          <a:solidFill>
                            <a:srgbClr val="FFFFFF"/>
                          </a:solidFill>
                          <a:effectLst/>
                          <a:latin typeface="Intel Clear" panose="020B0604020203020204" pitchFamily="34" charset="0"/>
                        </a:rPr>
                        <a:t>Ref Des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004A86"/>
                    </a:solidFill>
                  </a:tcPr>
                </a:tc>
                <a:extLst>
                  <a:ext uri="{0D108BD9-81ED-4DB2-BD59-A6C34878D82A}">
                    <a16:rowId xmlns:a16="http://schemas.microsoft.com/office/drawing/2014/main" val="1060402346"/>
                  </a:ext>
                </a:extLst>
              </a:tr>
              <a:tr h="318996">
                <a:tc rowSpan="2">
                  <a:txBody>
                    <a:bodyPr/>
                    <a:lstStyle/>
                    <a:p>
                      <a:pPr marL="0" marR="0" algn="ctr" fontAlgn="t">
                        <a:buNone/>
                      </a:pPr>
                      <a:r>
                        <a:rPr lang="en-IN" sz="1100">
                          <a:solidFill>
                            <a:srgbClr val="525252"/>
                          </a:solidFill>
                          <a:effectLst/>
                          <a:latin typeface="Intel Clear" panose="020B0604020203020204" pitchFamily="34" charset="0"/>
                        </a:rPr>
                        <a:t>USB3.2 Gen2x1 Bifurcation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IN" sz="1100">
                          <a:solidFill>
                            <a:srgbClr val="525252"/>
                          </a:solidFill>
                          <a:effectLst/>
                          <a:latin typeface="Intel Clear" panose="020B0604020203020204" pitchFamily="34" charset="0"/>
                        </a:rPr>
                        <a:t>P1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IN" sz="1100">
                          <a:solidFill>
                            <a:srgbClr val="525252"/>
                          </a:solidFill>
                          <a:effectLst/>
                          <a:latin typeface="Intel Clear" panose="020B0604020203020204" pitchFamily="34" charset="0"/>
                        </a:rPr>
                        <a:t>USB3.2 Gen2x1 TAP-1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IN" sz="1100">
                          <a:solidFill>
                            <a:srgbClr val="525252"/>
                          </a:solidFill>
                          <a:effectLst/>
                          <a:latin typeface="Intel Clear" panose="020B0604020203020204" pitchFamily="34" charset="0"/>
                        </a:rPr>
                        <a:t>J1C3</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IN" sz="1100">
                          <a:solidFill>
                            <a:srgbClr val="525252"/>
                          </a:solidFill>
                          <a:effectLst/>
                          <a:latin typeface="Intel Clear" panose="020B0604020203020204" pitchFamily="34" charset="0"/>
                        </a:rPr>
                        <a:t>USB3.2 Gen2x1 TAP-2</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IN" sz="1100">
                          <a:solidFill>
                            <a:srgbClr val="525252"/>
                          </a:solidFill>
                          <a:effectLst/>
                          <a:latin typeface="Intel Clear" panose="020B0604020203020204" pitchFamily="34" charset="0"/>
                        </a:rPr>
                        <a:t>J1E1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3819592375"/>
                  </a:ext>
                </a:extLst>
              </a:tr>
              <a:tr h="288345">
                <a:tc vMerge="1">
                  <a:txBody>
                    <a:bodyPr/>
                    <a:lstStyle/>
                    <a:p>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IN" sz="1100">
                          <a:solidFill>
                            <a:srgbClr val="525252"/>
                          </a:solidFill>
                          <a:effectLst/>
                          <a:latin typeface="Intel Clear" panose="020B0604020203020204" pitchFamily="34" charset="0"/>
                        </a:rPr>
                        <a:t>P2</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IN" sz="1100">
                          <a:solidFill>
                            <a:srgbClr val="525252"/>
                          </a:solidFill>
                          <a:effectLst/>
                          <a:latin typeface="Intel Clear" panose="020B0604020203020204" pitchFamily="34" charset="0"/>
                        </a:rPr>
                        <a:t>USB3.2 Gen2x1 TAP-2</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IN" sz="1100">
                          <a:solidFill>
                            <a:srgbClr val="525252"/>
                          </a:solidFill>
                          <a:effectLst/>
                          <a:latin typeface="Intel Clear" panose="020B0604020203020204" pitchFamily="34" charset="0"/>
                        </a:rPr>
                        <a:t>J1E1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IN" sz="1100">
                          <a:solidFill>
                            <a:srgbClr val="525252"/>
                          </a:solidFill>
                          <a:effectLst/>
                          <a:latin typeface="Intel Clear" panose="020B0604020203020204" pitchFamily="34" charset="0"/>
                        </a:rPr>
                        <a:t>USB3.2 Gen2x1 TAP-1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IN" sz="1100">
                          <a:solidFill>
                            <a:srgbClr val="525252"/>
                          </a:solidFill>
                          <a:effectLst/>
                          <a:latin typeface="Intel Clear" panose="020B0604020203020204" pitchFamily="34" charset="0"/>
                        </a:rPr>
                        <a:t>J1C3</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915590754"/>
                  </a:ext>
                </a:extLst>
              </a:tr>
              <a:tr h="288345">
                <a:tc rowSpan="8">
                  <a:txBody>
                    <a:bodyPr/>
                    <a:lstStyle/>
                    <a:p>
                      <a:pPr marL="0" marR="0" algn="ctr" fontAlgn="t">
                        <a:buNone/>
                      </a:pPr>
                      <a:r>
                        <a:rPr lang="en-IN" sz="1100">
                          <a:solidFill>
                            <a:srgbClr val="525252"/>
                          </a:solidFill>
                          <a:effectLst/>
                          <a:latin typeface="Intel Clear" panose="020B0604020203020204" pitchFamily="34" charset="0"/>
                        </a:rPr>
                        <a:t>USB2.0 Bifurcation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IN" sz="1100">
                          <a:solidFill>
                            <a:srgbClr val="525252"/>
                          </a:solidFill>
                          <a:effectLst/>
                          <a:latin typeface="Intel Clear" panose="020B0604020203020204" pitchFamily="34" charset="0"/>
                        </a:rPr>
                        <a:t>P1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IN" sz="1100">
                          <a:solidFill>
                            <a:srgbClr val="525252"/>
                          </a:solidFill>
                          <a:effectLst/>
                          <a:latin typeface="Intel Clear" panose="020B0604020203020204" pitchFamily="34" charset="0"/>
                        </a:rPr>
                        <a:t>TCP-0 (TCSS AIC-1)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IN" sz="1100">
                          <a:solidFill>
                            <a:srgbClr val="525252"/>
                          </a:solidFill>
                          <a:effectLst/>
                          <a:latin typeface="Intel Clear" panose="020B0604020203020204" pitchFamily="34" charset="0"/>
                        </a:rPr>
                        <a:t>J4B1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IN" sz="1100">
                          <a:solidFill>
                            <a:srgbClr val="525252"/>
                          </a:solidFill>
                          <a:effectLst/>
                          <a:latin typeface="Intel Clear" panose="020B0604020203020204" pitchFamily="34" charset="0"/>
                        </a:rPr>
                        <a:t>TCP-0 (TCSS AIC-1)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IN" sz="1100">
                          <a:solidFill>
                            <a:srgbClr val="525252"/>
                          </a:solidFill>
                          <a:effectLst/>
                          <a:latin typeface="Intel Clear" panose="020B0604020203020204" pitchFamily="34" charset="0"/>
                        </a:rPr>
                        <a:t>J4B1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4143793508"/>
                  </a:ext>
                </a:extLst>
              </a:tr>
              <a:tr h="288345">
                <a:tc vMerge="1">
                  <a:txBody>
                    <a:bodyPr/>
                    <a:lstStyle/>
                    <a:p>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IN" sz="1100">
                          <a:solidFill>
                            <a:srgbClr val="525252"/>
                          </a:solidFill>
                          <a:effectLst/>
                          <a:latin typeface="Intel Clear" panose="020B0604020203020204" pitchFamily="34" charset="0"/>
                        </a:rPr>
                        <a:t>P2</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IN" sz="1100">
                          <a:solidFill>
                            <a:srgbClr val="525252"/>
                          </a:solidFill>
                          <a:effectLst/>
                          <a:latin typeface="Intel Clear" panose="020B0604020203020204" pitchFamily="34" charset="0"/>
                        </a:rPr>
                        <a:t>TCP-1 (ONBOARD TBT)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IN" sz="1100">
                          <a:solidFill>
                            <a:srgbClr val="525252"/>
                          </a:solidFill>
                          <a:effectLst/>
                          <a:latin typeface="Intel Clear" panose="020B0604020203020204" pitchFamily="34" charset="0"/>
                        </a:rPr>
                        <a:t>J9B1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IN" sz="1100">
                          <a:solidFill>
                            <a:srgbClr val="525252"/>
                          </a:solidFill>
                          <a:effectLst/>
                          <a:latin typeface="Intel Clear" panose="020B0604020203020204" pitchFamily="34" charset="0"/>
                        </a:rPr>
                        <a:t>TCP-0 (TCSS AIC-1)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IN" sz="1100">
                          <a:solidFill>
                            <a:srgbClr val="525252"/>
                          </a:solidFill>
                          <a:effectLst/>
                          <a:latin typeface="Intel Clear" panose="020B0604020203020204" pitchFamily="34" charset="0"/>
                        </a:rPr>
                        <a:t>J8B1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1579506034"/>
                  </a:ext>
                </a:extLst>
              </a:tr>
              <a:tr h="288345">
                <a:tc vMerge="1">
                  <a:txBody>
                    <a:bodyPr/>
                    <a:lstStyle/>
                    <a:p>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IN" sz="1100">
                          <a:solidFill>
                            <a:srgbClr val="525252"/>
                          </a:solidFill>
                          <a:effectLst/>
                          <a:latin typeface="Intel Clear" panose="020B0604020203020204" pitchFamily="34" charset="0"/>
                        </a:rPr>
                        <a:t>P3</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IN" sz="1100">
                          <a:solidFill>
                            <a:srgbClr val="525252"/>
                          </a:solidFill>
                          <a:effectLst/>
                          <a:latin typeface="Intel Clear" panose="020B0604020203020204" pitchFamily="34" charset="0"/>
                        </a:rPr>
                        <a:t>USB3.2 Gen2x1 TAP-1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IN" sz="1100">
                          <a:solidFill>
                            <a:srgbClr val="525252"/>
                          </a:solidFill>
                          <a:effectLst/>
                          <a:latin typeface="Intel Clear" panose="020B0604020203020204" pitchFamily="34" charset="0"/>
                        </a:rPr>
                        <a:t>J1C3</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IN" sz="1100">
                          <a:solidFill>
                            <a:srgbClr val="525252"/>
                          </a:solidFill>
                          <a:effectLst/>
                          <a:latin typeface="Intel Clear" panose="020B0604020203020204" pitchFamily="34" charset="0"/>
                        </a:rPr>
                        <a:t>USB3.2 Gen2x1 TAP-2</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IN" sz="1100">
                          <a:solidFill>
                            <a:srgbClr val="525252"/>
                          </a:solidFill>
                          <a:effectLst/>
                          <a:latin typeface="Intel Clear" panose="020B0604020203020204" pitchFamily="34" charset="0"/>
                        </a:rPr>
                        <a:t>J1E1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2203684054"/>
                  </a:ext>
                </a:extLst>
              </a:tr>
              <a:tr h="288345">
                <a:tc vMerge="1">
                  <a:txBody>
                    <a:bodyPr/>
                    <a:lstStyle/>
                    <a:p>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IN" sz="1100">
                          <a:solidFill>
                            <a:srgbClr val="525252"/>
                          </a:solidFill>
                          <a:effectLst/>
                          <a:latin typeface="Intel Clear" panose="020B0604020203020204" pitchFamily="34" charset="0"/>
                        </a:rPr>
                        <a:t>P4</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IN" sz="1100">
                          <a:solidFill>
                            <a:srgbClr val="525252"/>
                          </a:solidFill>
                          <a:effectLst/>
                          <a:latin typeface="Intel Clear" panose="020B0604020203020204" pitchFamily="34" charset="0"/>
                        </a:rPr>
                        <a:t>USB3.2 Gen2x1 TAP-2</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IN" sz="1100">
                          <a:solidFill>
                            <a:srgbClr val="525252"/>
                          </a:solidFill>
                          <a:effectLst/>
                          <a:latin typeface="Intel Clear" panose="020B0604020203020204" pitchFamily="34" charset="0"/>
                        </a:rPr>
                        <a:t>J1E1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IN" sz="1100">
                          <a:solidFill>
                            <a:srgbClr val="525252"/>
                          </a:solidFill>
                          <a:effectLst/>
                          <a:latin typeface="Intel Clear" panose="020B0604020203020204" pitchFamily="34" charset="0"/>
                        </a:rPr>
                        <a:t>USB3.2 Gen2x1 TAP-1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IN" sz="1100">
                          <a:solidFill>
                            <a:srgbClr val="525252"/>
                          </a:solidFill>
                          <a:effectLst/>
                          <a:latin typeface="Intel Clear" panose="020B0604020203020204" pitchFamily="34" charset="0"/>
                        </a:rPr>
                        <a:t>J1C3</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2366719365"/>
                  </a:ext>
                </a:extLst>
              </a:tr>
              <a:tr h="288345">
                <a:tc vMerge="1">
                  <a:txBody>
                    <a:bodyPr/>
                    <a:lstStyle/>
                    <a:p>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IN" sz="1100">
                          <a:solidFill>
                            <a:srgbClr val="525252"/>
                          </a:solidFill>
                          <a:effectLst/>
                          <a:latin typeface="Intel Clear" panose="020B0604020203020204" pitchFamily="34" charset="0"/>
                        </a:rPr>
                        <a:t>P5</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IN" sz="1100">
                          <a:solidFill>
                            <a:srgbClr val="525252"/>
                          </a:solidFill>
                          <a:effectLst/>
                          <a:latin typeface="Intel Clear" panose="020B0604020203020204" pitchFamily="34" charset="0"/>
                        </a:rPr>
                        <a:t>NA (Need USB FP cable)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IN" sz="1100">
                          <a:solidFill>
                            <a:srgbClr val="525252"/>
                          </a:solidFill>
                          <a:effectLst/>
                          <a:latin typeface="Intel Clear" panose="020B0604020203020204" pitchFamily="34" charset="0"/>
                        </a:rPr>
                        <a:t>J6B4</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lvl="0" indent="0" algn="ctr" defTabSz="609600" eaLnBrk="1" fontAlgn="t" latinLnBrk="0" hangingPunct="1">
                        <a:lnSpc>
                          <a:spcPct val="100000"/>
                        </a:lnSpc>
                        <a:spcBef>
                          <a:spcPts val="0"/>
                        </a:spcBef>
                        <a:spcAft>
                          <a:spcPts val="0"/>
                        </a:spcAft>
                        <a:buClrTx/>
                        <a:buSzTx/>
                        <a:buFontTx/>
                        <a:buNone/>
                        <a:tabLst/>
                        <a:defRPr/>
                      </a:pPr>
                      <a:r>
                        <a:rPr kumimoji="0" lang="en-IN" sz="1100" b="0" i="0" u="none" strike="noStrike" kern="0" cap="none" spc="0" normalizeH="0" baseline="0" noProof="0">
                          <a:ln>
                            <a:noFill/>
                          </a:ln>
                          <a:solidFill>
                            <a:srgbClr val="525252"/>
                          </a:solidFill>
                          <a:effectLst/>
                          <a:uLnTx/>
                          <a:uFillTx/>
                          <a:latin typeface="Intel Clear" panose="020B0604020203020204" pitchFamily="34" charset="0"/>
                          <a:sym typeface="Intel Clear"/>
                        </a:rPr>
                        <a:t>NA (Need USB FP cable)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IN" sz="1100">
                          <a:solidFill>
                            <a:srgbClr val="525252"/>
                          </a:solidFill>
                          <a:effectLst/>
                          <a:latin typeface="Intel Clear" panose="020B0604020203020204" pitchFamily="34" charset="0"/>
                        </a:rPr>
                        <a:t>J6B4</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872629252"/>
                  </a:ext>
                </a:extLst>
              </a:tr>
              <a:tr h="288345">
                <a:tc vMerge="1">
                  <a:txBody>
                    <a:bodyPr/>
                    <a:lstStyle/>
                    <a:p>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IN" sz="1100">
                          <a:solidFill>
                            <a:srgbClr val="525252"/>
                          </a:solidFill>
                          <a:effectLst/>
                          <a:latin typeface="Intel Clear" panose="020B0604020203020204" pitchFamily="34" charset="0"/>
                        </a:rPr>
                        <a:t>P6</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lvl="0" indent="0" algn="ctr" defTabSz="609600" eaLnBrk="1" fontAlgn="t" latinLnBrk="0" hangingPunct="1">
                        <a:lnSpc>
                          <a:spcPct val="100000"/>
                        </a:lnSpc>
                        <a:spcBef>
                          <a:spcPts val="0"/>
                        </a:spcBef>
                        <a:spcAft>
                          <a:spcPts val="0"/>
                        </a:spcAft>
                        <a:buClrTx/>
                        <a:buSzTx/>
                        <a:buFontTx/>
                        <a:buNone/>
                        <a:tabLst/>
                        <a:defRPr/>
                      </a:pPr>
                      <a:r>
                        <a:rPr kumimoji="0" lang="en-IN" sz="1100" b="0" i="0" u="none" strike="noStrike" kern="0" cap="none" spc="0" normalizeH="0" baseline="0" noProof="0">
                          <a:ln>
                            <a:noFill/>
                          </a:ln>
                          <a:solidFill>
                            <a:srgbClr val="525252"/>
                          </a:solidFill>
                          <a:effectLst/>
                          <a:uLnTx/>
                          <a:uFillTx/>
                          <a:latin typeface="Intel Clear" panose="020B0604020203020204" pitchFamily="34" charset="0"/>
                          <a:sym typeface="Intel Clear"/>
                        </a:rPr>
                        <a:t>NA (Need USB FP cable)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IN" sz="1100">
                          <a:solidFill>
                            <a:srgbClr val="525252"/>
                          </a:solidFill>
                          <a:effectLst/>
                          <a:latin typeface="Intel Clear" panose="020B0604020203020204" pitchFamily="34" charset="0"/>
                        </a:rPr>
                        <a:t>J6B4</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lvl="0" indent="0" algn="ctr" defTabSz="609600" eaLnBrk="1" fontAlgn="t" latinLnBrk="0" hangingPunct="1">
                        <a:lnSpc>
                          <a:spcPct val="100000"/>
                        </a:lnSpc>
                        <a:spcBef>
                          <a:spcPts val="0"/>
                        </a:spcBef>
                        <a:spcAft>
                          <a:spcPts val="0"/>
                        </a:spcAft>
                        <a:buClrTx/>
                        <a:buSzTx/>
                        <a:buFontTx/>
                        <a:buNone/>
                        <a:tabLst/>
                        <a:defRPr/>
                      </a:pPr>
                      <a:r>
                        <a:rPr kumimoji="0" lang="en-IN" sz="1100" b="0" i="0" u="none" strike="noStrike" kern="0" cap="none" spc="0" normalizeH="0" baseline="0" noProof="0">
                          <a:ln>
                            <a:noFill/>
                          </a:ln>
                          <a:solidFill>
                            <a:srgbClr val="525252"/>
                          </a:solidFill>
                          <a:effectLst/>
                          <a:uLnTx/>
                          <a:uFillTx/>
                          <a:latin typeface="Intel Clear" panose="020B0604020203020204" pitchFamily="34" charset="0"/>
                          <a:sym typeface="Intel Clear"/>
                        </a:rPr>
                        <a:t>NA (Need USB FP cable)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IN" sz="1100">
                          <a:solidFill>
                            <a:srgbClr val="525252"/>
                          </a:solidFill>
                          <a:effectLst/>
                          <a:latin typeface="Intel Clear" panose="020B0604020203020204" pitchFamily="34" charset="0"/>
                        </a:rPr>
                        <a:t>J6B4</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3200182062"/>
                  </a:ext>
                </a:extLst>
              </a:tr>
              <a:tr h="288345">
                <a:tc vMerge="1">
                  <a:txBody>
                    <a:bodyPr/>
                    <a:lstStyle/>
                    <a:p>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IN" sz="1100">
                          <a:solidFill>
                            <a:srgbClr val="525252"/>
                          </a:solidFill>
                          <a:effectLst/>
                          <a:latin typeface="Intel Clear" panose="020B0604020203020204" pitchFamily="34" charset="0"/>
                        </a:rPr>
                        <a:t>P7</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lvl="0" indent="0" algn="ctr" defTabSz="609600" eaLnBrk="1" fontAlgn="t" latinLnBrk="0" hangingPunct="1">
                        <a:lnSpc>
                          <a:spcPct val="100000"/>
                        </a:lnSpc>
                        <a:spcBef>
                          <a:spcPts val="0"/>
                        </a:spcBef>
                        <a:spcAft>
                          <a:spcPts val="0"/>
                        </a:spcAft>
                        <a:buClrTx/>
                        <a:buSzTx/>
                        <a:buFontTx/>
                        <a:buNone/>
                        <a:tabLst/>
                        <a:defRPr/>
                      </a:pPr>
                      <a:r>
                        <a:rPr kumimoji="0" lang="en-IN" sz="1100" b="0" i="0" u="none" strike="noStrike" kern="0" cap="none" spc="0" normalizeH="0" baseline="0" noProof="0">
                          <a:ln>
                            <a:noFill/>
                          </a:ln>
                          <a:solidFill>
                            <a:srgbClr val="525252"/>
                          </a:solidFill>
                          <a:effectLst/>
                          <a:uLnTx/>
                          <a:uFillTx/>
                          <a:latin typeface="Intel Clear" panose="020B0604020203020204" pitchFamily="34" charset="0"/>
                          <a:sym typeface="Intel Clear"/>
                        </a:rPr>
                        <a:t>NA (Rework option and need USB FP cable)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IN" sz="1100">
                          <a:solidFill>
                            <a:srgbClr val="525252"/>
                          </a:solidFill>
                          <a:effectLst/>
                          <a:latin typeface="Intel Clear" panose="020B0604020203020204" pitchFamily="34" charset="0"/>
                        </a:rPr>
                        <a:t> J1D1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lvl="0" indent="0" algn="ctr" defTabSz="609600" eaLnBrk="1" fontAlgn="t" latinLnBrk="0" hangingPunct="1">
                        <a:lnSpc>
                          <a:spcPct val="100000"/>
                        </a:lnSpc>
                        <a:spcBef>
                          <a:spcPts val="0"/>
                        </a:spcBef>
                        <a:spcAft>
                          <a:spcPts val="0"/>
                        </a:spcAft>
                        <a:buClrTx/>
                        <a:buSzTx/>
                        <a:buFontTx/>
                        <a:buNone/>
                        <a:tabLst/>
                        <a:defRPr/>
                      </a:pPr>
                      <a:r>
                        <a:rPr kumimoji="0" lang="en-IN" sz="1100" b="0" i="0" u="none" strike="noStrike" kern="0" cap="none" spc="0" normalizeH="0" baseline="0" noProof="0">
                          <a:ln>
                            <a:noFill/>
                          </a:ln>
                          <a:solidFill>
                            <a:srgbClr val="525252"/>
                          </a:solidFill>
                          <a:effectLst/>
                          <a:uLnTx/>
                          <a:uFillTx/>
                          <a:latin typeface="Intel Clear" panose="020B0604020203020204" pitchFamily="34" charset="0"/>
                          <a:sym typeface="Intel Clear"/>
                        </a:rPr>
                        <a:t>NA (Rework option and need USB FP cable)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IN" sz="1100">
                          <a:solidFill>
                            <a:srgbClr val="525252"/>
                          </a:solidFill>
                          <a:effectLst/>
                          <a:latin typeface="Intel Clear" panose="020B0604020203020204" pitchFamily="34" charset="0"/>
                        </a:rPr>
                        <a:t> J1D1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2959974380"/>
                  </a:ext>
                </a:extLst>
              </a:tr>
              <a:tr h="288345">
                <a:tc vMerge="1">
                  <a:txBody>
                    <a:bodyPr/>
                    <a:lstStyle/>
                    <a:p>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IN" sz="1100">
                          <a:solidFill>
                            <a:srgbClr val="525252"/>
                          </a:solidFill>
                          <a:effectLst/>
                          <a:latin typeface="Intel Clear" panose="020B0604020203020204" pitchFamily="34" charset="0"/>
                        </a:rPr>
                        <a:t>P8</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lvl="0" indent="0" algn="ctr" defTabSz="609600" eaLnBrk="1" fontAlgn="t" latinLnBrk="0" hangingPunct="1">
                        <a:lnSpc>
                          <a:spcPct val="100000"/>
                        </a:lnSpc>
                        <a:spcBef>
                          <a:spcPts val="0"/>
                        </a:spcBef>
                        <a:spcAft>
                          <a:spcPts val="0"/>
                        </a:spcAft>
                        <a:buClrTx/>
                        <a:buSzTx/>
                        <a:buFontTx/>
                        <a:buNone/>
                        <a:tabLst/>
                        <a:defRPr/>
                      </a:pPr>
                      <a:r>
                        <a:rPr kumimoji="0" lang="en-IN" sz="1100" b="0" i="0" u="none" strike="noStrike" kern="0" cap="none" spc="0" normalizeH="0" baseline="0" noProof="0">
                          <a:ln>
                            <a:noFill/>
                          </a:ln>
                          <a:solidFill>
                            <a:srgbClr val="525252"/>
                          </a:solidFill>
                          <a:effectLst/>
                          <a:uLnTx/>
                          <a:uFillTx/>
                          <a:latin typeface="Intel Clear" panose="020B0604020203020204" pitchFamily="34" charset="0"/>
                          <a:sym typeface="Intel Clear"/>
                        </a:rPr>
                        <a:t>NA (Rework option and need USB FP cable)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IN" sz="1100">
                          <a:solidFill>
                            <a:srgbClr val="525252"/>
                          </a:solidFill>
                          <a:effectLst/>
                          <a:latin typeface="Intel Clear" panose="020B0604020203020204" pitchFamily="34" charset="0"/>
                        </a:rPr>
                        <a:t> J1D1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lvl="0" indent="0" algn="ctr" defTabSz="609600" eaLnBrk="1" fontAlgn="t" latinLnBrk="0" hangingPunct="1">
                        <a:lnSpc>
                          <a:spcPct val="100000"/>
                        </a:lnSpc>
                        <a:spcBef>
                          <a:spcPts val="0"/>
                        </a:spcBef>
                        <a:spcAft>
                          <a:spcPts val="0"/>
                        </a:spcAft>
                        <a:buClrTx/>
                        <a:buSzTx/>
                        <a:buFontTx/>
                        <a:buNone/>
                        <a:tabLst/>
                        <a:defRPr/>
                      </a:pPr>
                      <a:r>
                        <a:rPr kumimoji="0" lang="en-IN" sz="1100" b="0" i="0" u="none" strike="noStrike" kern="0" cap="none" spc="0" normalizeH="0" baseline="0" noProof="0">
                          <a:ln>
                            <a:noFill/>
                          </a:ln>
                          <a:solidFill>
                            <a:srgbClr val="525252"/>
                          </a:solidFill>
                          <a:effectLst/>
                          <a:uLnTx/>
                          <a:uFillTx/>
                          <a:latin typeface="Intel Clear" panose="020B0604020203020204" pitchFamily="34" charset="0"/>
                          <a:sym typeface="Intel Clear"/>
                        </a:rPr>
                        <a:t>NA (Rework option and need USB FP cable)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ctr" fontAlgn="t">
                        <a:buNone/>
                      </a:pPr>
                      <a:r>
                        <a:rPr lang="en-IN" sz="1100">
                          <a:solidFill>
                            <a:srgbClr val="525252"/>
                          </a:solidFill>
                          <a:effectLst/>
                          <a:latin typeface="Intel Clear" panose="020B0604020203020204" pitchFamily="34" charset="0"/>
                        </a:rPr>
                        <a:t> J1D1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2867190669"/>
                  </a:ext>
                </a:extLst>
              </a:tr>
            </a:tbl>
          </a:graphicData>
        </a:graphic>
      </p:graphicFrame>
    </p:spTree>
    <p:extLst>
      <p:ext uri="{BB962C8B-B14F-4D97-AF65-F5344CB8AC3E}">
        <p14:creationId xmlns:p14="http://schemas.microsoft.com/office/powerpoint/2010/main" val="25832247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469834" y="1201387"/>
            <a:ext cx="5329908" cy="4537264"/>
          </a:xfrm>
        </p:spPr>
        <p:txBody>
          <a:bodyPr lIns="0" tIns="0" rIns="0" bIns="0" anchor="t">
            <a:normAutofit/>
          </a:bodyPr>
          <a:lstStyle/>
          <a:p>
            <a:pPr marL="488950" lvl="2" indent="0">
              <a:buNone/>
            </a:pPr>
            <a:r>
              <a:rPr lang="en-US" sz="1600">
                <a:solidFill>
                  <a:schemeClr val="bg2"/>
                </a:solidFill>
                <a:latin typeface="Intel Clear Light"/>
              </a:rPr>
              <a:t>XDP : WCL RVP supports traditional XDP probe over MIPI60 header for JTAG functionality. Make sure to use adaptor card for compatibility with MIPI60 header</a:t>
            </a:r>
          </a:p>
        </p:txBody>
      </p:sp>
      <p:pic>
        <p:nvPicPr>
          <p:cNvPr id="5" name="Picture 5" descr="image00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28418" y="3118414"/>
            <a:ext cx="1241874" cy="124726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70AD1FFB-5228-4EF9-9337-0ECA91DC3708}"/>
              </a:ext>
            </a:extLst>
          </p:cNvPr>
          <p:cNvSpPr txBox="1">
            <a:spLocks/>
          </p:cNvSpPr>
          <p:nvPr/>
        </p:nvSpPr>
        <p:spPr>
          <a:xfrm>
            <a:off x="391632" y="107863"/>
            <a:ext cx="11228868" cy="8737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2800"/>
              <a:t>Traditional XDP/LTB support on WCL RVP – open chassis debug</a:t>
            </a:r>
          </a:p>
        </p:txBody>
      </p:sp>
      <p:pic>
        <p:nvPicPr>
          <p:cNvPr id="2" name="Picture 2">
            <a:extLst>
              <a:ext uri="{FF2B5EF4-FFF2-40B4-BE49-F238E27FC236}">
                <a16:creationId xmlns:a16="http://schemas.microsoft.com/office/drawing/2014/main" id="{62BFBE3B-AB29-07F2-B7F6-657AD024E7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6018" y="2569462"/>
            <a:ext cx="2720611" cy="234516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3D59C2-269B-798C-62FA-B1B71B60E532}"/>
              </a:ext>
            </a:extLst>
          </p:cNvPr>
          <p:cNvSpPr txBox="1"/>
          <p:nvPr/>
        </p:nvSpPr>
        <p:spPr>
          <a:xfrm>
            <a:off x="579032" y="5803843"/>
            <a:ext cx="5704809" cy="4801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lvl="1"/>
            <a:r>
              <a:rPr lang="en-US" sz="1400">
                <a:solidFill>
                  <a:schemeClr val="bg2"/>
                </a:solidFill>
                <a:latin typeface="Intel Clear Light"/>
              </a:rPr>
              <a:t>Link for adaptor details : </a:t>
            </a:r>
            <a:r>
              <a:rPr lang="en-US" sz="1400">
                <a:solidFill>
                  <a:schemeClr val="accent1"/>
                </a:solidFill>
                <a:latin typeface="Intel Clear Light"/>
                <a:hlinkClick r:id="rId4">
                  <a:extLst>
                    <a:ext uri="{A12FA001-AC4F-418D-AE19-62706E023703}">
                      <ahyp:hlinkClr xmlns:ahyp="http://schemas.microsoft.com/office/drawing/2018/hyperlinkcolor" val="tx"/>
                    </a:ext>
                  </a:extLst>
                </a:hlinkClick>
              </a:rPr>
              <a:t>https://designintools.intel.com/product_p/itpmipi602itp60v2.htm</a:t>
            </a:r>
            <a:endParaRPr lang="en-US" sz="1400">
              <a:solidFill>
                <a:schemeClr val="accent1"/>
              </a:solidFill>
              <a:latin typeface="Intel Clear Light"/>
            </a:endParaRPr>
          </a:p>
        </p:txBody>
      </p:sp>
      <p:sp>
        <p:nvSpPr>
          <p:cNvPr id="9" name="TextBox 8">
            <a:extLst>
              <a:ext uri="{FF2B5EF4-FFF2-40B4-BE49-F238E27FC236}">
                <a16:creationId xmlns:a16="http://schemas.microsoft.com/office/drawing/2014/main" id="{0B39D9A9-23CF-2E37-5617-C2D66D7DACA2}"/>
              </a:ext>
            </a:extLst>
          </p:cNvPr>
          <p:cNvSpPr txBox="1"/>
          <p:nvPr/>
        </p:nvSpPr>
        <p:spPr>
          <a:xfrm>
            <a:off x="4434024" y="2859882"/>
            <a:ext cx="1272534" cy="2585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609570" hangingPunct="1"/>
            <a:r>
              <a:rPr lang="en-US" sz="1200" b="1">
                <a:latin typeface="Intel Clear Light"/>
                <a:cs typeface="Intel Clear" panose="020B0604020203020204" pitchFamily="34" charset="0"/>
              </a:rPr>
              <a:t>Adaptor card</a:t>
            </a:r>
          </a:p>
        </p:txBody>
      </p:sp>
      <p:pic>
        <p:nvPicPr>
          <p:cNvPr id="3074" name="Picture 2" descr="Lauterbach Combiprobe MIPI60-Cv2">
            <a:extLst>
              <a:ext uri="{FF2B5EF4-FFF2-40B4-BE49-F238E27FC236}">
                <a16:creationId xmlns:a16="http://schemas.microsoft.com/office/drawing/2014/main" id="{F588ED0F-4A2B-F6AE-2692-837194CA6B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9903" y="3608727"/>
            <a:ext cx="3878724" cy="225745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1" name="Content Placeholder 3">
            <a:extLst>
              <a:ext uri="{FF2B5EF4-FFF2-40B4-BE49-F238E27FC236}">
                <a16:creationId xmlns:a16="http://schemas.microsoft.com/office/drawing/2014/main" id="{60B15BF8-1F57-8363-EB75-A483DF3A9B3C}"/>
              </a:ext>
            </a:extLst>
          </p:cNvPr>
          <p:cNvSpPr txBox="1">
            <a:spLocks/>
          </p:cNvSpPr>
          <p:nvPr/>
        </p:nvSpPr>
        <p:spPr>
          <a:xfrm>
            <a:off x="5933554" y="1155264"/>
            <a:ext cx="5491422" cy="486148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t">
            <a:normAutofit/>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rgbClr val="0071C5"/>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tx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tx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2133" b="0" i="0" u="none" strike="noStrike" cap="none" spc="0" baseline="0">
                <a:solidFill>
                  <a:schemeClr val="tx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tx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91306" lvl="2" indent="0">
              <a:buNone/>
            </a:pPr>
            <a:r>
              <a:rPr lang="en-US" sz="1600">
                <a:solidFill>
                  <a:schemeClr val="bg2"/>
                </a:solidFill>
                <a:latin typeface="Intel Clear Light"/>
              </a:rPr>
              <a:t>Lauterbach(LTB) : Lauterbach Trace32 is used as the open chassis debug tool and connected via MIPI-60. The supported features are :</a:t>
            </a:r>
          </a:p>
          <a:p>
            <a:pPr marL="810419" lvl="3" indent="-285750">
              <a:spcBef>
                <a:spcPts val="600"/>
              </a:spcBef>
            </a:pPr>
            <a:r>
              <a:rPr lang="en-US" sz="1600">
                <a:solidFill>
                  <a:schemeClr val="bg2"/>
                </a:solidFill>
                <a:latin typeface="Intel Clear Light"/>
              </a:rPr>
              <a:t>Run-control</a:t>
            </a:r>
          </a:p>
          <a:p>
            <a:pPr marL="810419" lvl="3" indent="-285750">
              <a:spcBef>
                <a:spcPts val="600"/>
              </a:spcBef>
            </a:pPr>
            <a:r>
              <a:rPr lang="en-US" sz="1600">
                <a:solidFill>
                  <a:schemeClr val="bg2"/>
                </a:solidFill>
                <a:latin typeface="Intel Clear Light"/>
              </a:rPr>
              <a:t>Trace extraction and analysis</a:t>
            </a:r>
          </a:p>
          <a:p>
            <a:pPr marL="810419" lvl="3" indent="-285750">
              <a:spcBef>
                <a:spcPts val="600"/>
              </a:spcBef>
            </a:pPr>
            <a:r>
              <a:rPr lang="en-US" sz="1600">
                <a:solidFill>
                  <a:schemeClr val="bg2"/>
                </a:solidFill>
                <a:latin typeface="Intel Clear Light"/>
              </a:rPr>
              <a:t>Streaming trace via MIPI PTI (Intel Processor Trace)</a:t>
            </a:r>
          </a:p>
          <a:p>
            <a:pPr marL="810419" lvl="3" indent="-285750">
              <a:spcBef>
                <a:spcPts val="600"/>
              </a:spcBef>
            </a:pPr>
            <a:r>
              <a:rPr lang="en-US" sz="1600">
                <a:solidFill>
                  <a:schemeClr val="bg2"/>
                </a:solidFill>
                <a:latin typeface="Intel Clear Light"/>
              </a:rPr>
              <a:t>CrashLog extraction and analysis</a:t>
            </a:r>
          </a:p>
          <a:p>
            <a:pPr marL="810419" lvl="3" indent="-285750">
              <a:spcBef>
                <a:spcPts val="600"/>
              </a:spcBef>
            </a:pPr>
            <a:r>
              <a:rPr lang="en-US" sz="1600">
                <a:solidFill>
                  <a:schemeClr val="bg2"/>
                </a:solidFill>
                <a:latin typeface="Intel Clear Light"/>
              </a:rPr>
              <a:t>Custom Scripts (CScripts)</a:t>
            </a:r>
          </a:p>
        </p:txBody>
      </p:sp>
      <p:sp>
        <p:nvSpPr>
          <p:cNvPr id="12" name="Plus Sign 11">
            <a:extLst>
              <a:ext uri="{FF2B5EF4-FFF2-40B4-BE49-F238E27FC236}">
                <a16:creationId xmlns:a16="http://schemas.microsoft.com/office/drawing/2014/main" id="{C13B1DC3-2C7F-9166-BCB5-025CFD7E881C}"/>
              </a:ext>
            </a:extLst>
          </p:cNvPr>
          <p:cNvSpPr/>
          <p:nvPr/>
        </p:nvSpPr>
        <p:spPr>
          <a:xfrm>
            <a:off x="3835900" y="3511283"/>
            <a:ext cx="516385" cy="461524"/>
          </a:xfrm>
          <a:prstGeom prst="mathPlus">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3" name="Picture 2">
            <a:extLst>
              <a:ext uri="{FF2B5EF4-FFF2-40B4-BE49-F238E27FC236}">
                <a16:creationId xmlns:a16="http://schemas.microsoft.com/office/drawing/2014/main" id="{AF8D3008-7E0B-1BCE-B711-39EFCC7796C4}"/>
              </a:ext>
            </a:extLst>
          </p:cNvPr>
          <p:cNvPicPr>
            <a:picLocks noChangeAspect="1"/>
          </p:cNvPicPr>
          <p:nvPr/>
        </p:nvPicPr>
        <p:blipFill>
          <a:blip r:embed="rId6"/>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1491499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A02E9A-275B-4A11-9551-609228E43D18}"/>
              </a:ext>
            </a:extLst>
          </p:cNvPr>
          <p:cNvSpPr txBox="1">
            <a:spLocks/>
          </p:cNvSpPr>
          <p:nvPr/>
        </p:nvSpPr>
        <p:spPr>
          <a:xfrm>
            <a:off x="391632" y="107863"/>
            <a:ext cx="11374988" cy="8737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3200"/>
              <a:t>MIPI60/Touch Panel Header VISA support – open chassis debug</a:t>
            </a:r>
          </a:p>
        </p:txBody>
      </p:sp>
      <p:sp>
        <p:nvSpPr>
          <p:cNvPr id="2" name="Rectangle 2">
            <a:extLst>
              <a:ext uri="{FF2B5EF4-FFF2-40B4-BE49-F238E27FC236}">
                <a16:creationId xmlns:a16="http://schemas.microsoft.com/office/drawing/2014/main" id="{0857613D-3449-3648-290C-2AC4695E92CA}"/>
              </a:ext>
            </a:extLst>
          </p:cNvPr>
          <p:cNvSpPr>
            <a:spLocks noChangeArrowheads="1"/>
          </p:cNvSpPr>
          <p:nvPr/>
        </p:nvSpPr>
        <p:spPr bwMode="auto">
          <a:xfrm>
            <a:off x="5991225" y="10599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13" name="Group 12">
            <a:extLst>
              <a:ext uri="{FF2B5EF4-FFF2-40B4-BE49-F238E27FC236}">
                <a16:creationId xmlns:a16="http://schemas.microsoft.com/office/drawing/2014/main" id="{4ED8F928-0C91-826D-5D97-44F4BAC8059E}"/>
              </a:ext>
            </a:extLst>
          </p:cNvPr>
          <p:cNvGrpSpPr/>
          <p:nvPr/>
        </p:nvGrpSpPr>
        <p:grpSpPr>
          <a:xfrm>
            <a:off x="6716236" y="1506045"/>
            <a:ext cx="4904265" cy="4074583"/>
            <a:chOff x="6716236" y="1506045"/>
            <a:chExt cx="4904265" cy="4074583"/>
          </a:xfrm>
        </p:grpSpPr>
        <p:sp>
          <p:nvSpPr>
            <p:cNvPr id="5" name="Rectangle: Rounded Corners 4">
              <a:extLst>
                <a:ext uri="{FF2B5EF4-FFF2-40B4-BE49-F238E27FC236}">
                  <a16:creationId xmlns:a16="http://schemas.microsoft.com/office/drawing/2014/main" id="{001A67F8-1AFC-FAA4-EE53-B09C62377E46}"/>
                </a:ext>
              </a:extLst>
            </p:cNvPr>
            <p:cNvSpPr/>
            <p:nvPr/>
          </p:nvSpPr>
          <p:spPr>
            <a:xfrm>
              <a:off x="7653528" y="3871895"/>
              <a:ext cx="3966973" cy="1708733"/>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b="1" dirty="0">
                  <a:solidFill>
                    <a:schemeClr val="accent1"/>
                  </a:solidFill>
                </a:rPr>
                <a:t>Observe VISA data with a logic analyzer on the MIPI60 Header</a:t>
              </a:r>
              <a:endParaRPr lang="en-US" sz="1100" b="1" dirty="0"/>
            </a:p>
            <a:p>
              <a:pPr algn="ctr"/>
              <a:r>
                <a:rPr lang="en-US" sz="1100" dirty="0"/>
                <a:t>Calibrated TLA + PCH Rework on RVP + High/Low-speed adaptor + GPIO enabled in BIOS menu.</a:t>
              </a:r>
            </a:p>
          </p:txBody>
        </p:sp>
        <p:sp>
          <p:nvSpPr>
            <p:cNvPr id="7" name="Rectangle: Rounded Corners 6">
              <a:extLst>
                <a:ext uri="{FF2B5EF4-FFF2-40B4-BE49-F238E27FC236}">
                  <a16:creationId xmlns:a16="http://schemas.microsoft.com/office/drawing/2014/main" id="{2E3D2F38-80B5-5038-08FB-193CB16A5E59}"/>
                </a:ext>
              </a:extLst>
            </p:cNvPr>
            <p:cNvSpPr/>
            <p:nvPr/>
          </p:nvSpPr>
          <p:spPr>
            <a:xfrm>
              <a:off x="7653528" y="1506045"/>
              <a:ext cx="3966973" cy="1919801"/>
            </a:xfrm>
            <a:prstGeom prst="roundRect">
              <a:avLst/>
            </a:prstGeom>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b="1" dirty="0">
                  <a:solidFill>
                    <a:srgbClr val="6E045A"/>
                  </a:solidFill>
                </a:rPr>
                <a:t>Observe VISA data with a logic analyzer on the Touch Panel Header</a:t>
              </a:r>
            </a:p>
            <a:p>
              <a:pPr algn="ctr"/>
              <a:r>
                <a:rPr lang="en-US" sz="1100" dirty="0"/>
                <a:t>Calibrated TLA + THC Rework on RVP + High/Low-speed adaptor + New VISA Cable for Touch Panel + GPIO enabled in BIOS menu</a:t>
              </a:r>
            </a:p>
          </p:txBody>
        </p:sp>
        <p:sp>
          <p:nvSpPr>
            <p:cNvPr id="11" name="Right Brace 10">
              <a:extLst>
                <a:ext uri="{FF2B5EF4-FFF2-40B4-BE49-F238E27FC236}">
                  <a16:creationId xmlns:a16="http://schemas.microsoft.com/office/drawing/2014/main" id="{D026F6AB-52A4-B8E1-4F4C-D834D325966F}"/>
                </a:ext>
              </a:extLst>
            </p:cNvPr>
            <p:cNvSpPr/>
            <p:nvPr/>
          </p:nvSpPr>
          <p:spPr>
            <a:xfrm>
              <a:off x="6716236" y="3941064"/>
              <a:ext cx="937292" cy="1481323"/>
            </a:xfrm>
            <a:prstGeom prst="rightBrace">
              <a:avLst/>
            </a:prstGeom>
            <a:noFill/>
            <a:ln w="25400" cap="flat">
              <a:solidFill>
                <a:srgbClr val="00C7FD"/>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2" name="Right Brace 11">
              <a:extLst>
                <a:ext uri="{FF2B5EF4-FFF2-40B4-BE49-F238E27FC236}">
                  <a16:creationId xmlns:a16="http://schemas.microsoft.com/office/drawing/2014/main" id="{B918F107-1C3F-34A4-9122-C2D0FA4C102C}"/>
                </a:ext>
              </a:extLst>
            </p:cNvPr>
            <p:cNvSpPr/>
            <p:nvPr/>
          </p:nvSpPr>
          <p:spPr>
            <a:xfrm>
              <a:off x="6716236" y="1575214"/>
              <a:ext cx="937292" cy="1806073"/>
            </a:xfrm>
            <a:prstGeom prst="rightBrace">
              <a:avLst/>
            </a:prstGeom>
            <a:noFill/>
            <a:ln w="25400" cap="flat">
              <a:solidFill>
                <a:srgbClr val="C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grpSp>
      <p:pic>
        <p:nvPicPr>
          <p:cNvPr id="4" name="Picture 3">
            <a:extLst>
              <a:ext uri="{FF2B5EF4-FFF2-40B4-BE49-F238E27FC236}">
                <a16:creationId xmlns:a16="http://schemas.microsoft.com/office/drawing/2014/main" id="{747C6FB7-627A-F3AC-5F32-6ECE53787D77}"/>
              </a:ext>
            </a:extLst>
          </p:cNvPr>
          <p:cNvPicPr>
            <a:picLocks noChangeAspect="1"/>
          </p:cNvPicPr>
          <p:nvPr/>
        </p:nvPicPr>
        <p:blipFill>
          <a:blip r:embed="rId3"/>
          <a:stretch>
            <a:fillRect/>
          </a:stretch>
        </p:blipFill>
        <p:spPr>
          <a:xfrm>
            <a:off x="3235003" y="6409189"/>
            <a:ext cx="930867" cy="448811"/>
          </a:xfrm>
          <a:prstGeom prst="rect">
            <a:avLst/>
          </a:prstGeom>
        </p:spPr>
      </p:pic>
      <p:pic>
        <p:nvPicPr>
          <p:cNvPr id="9" name="Picture 8">
            <a:extLst>
              <a:ext uri="{FF2B5EF4-FFF2-40B4-BE49-F238E27FC236}">
                <a16:creationId xmlns:a16="http://schemas.microsoft.com/office/drawing/2014/main" id="{77C0DB69-112F-8777-FC9A-7A8CEC349704}"/>
              </a:ext>
            </a:extLst>
          </p:cNvPr>
          <p:cNvPicPr>
            <a:picLocks noChangeAspect="1"/>
          </p:cNvPicPr>
          <p:nvPr/>
        </p:nvPicPr>
        <p:blipFill>
          <a:blip r:embed="rId4"/>
          <a:stretch>
            <a:fillRect/>
          </a:stretch>
        </p:blipFill>
        <p:spPr>
          <a:xfrm>
            <a:off x="1068617" y="988582"/>
            <a:ext cx="5647619" cy="5038095"/>
          </a:xfrm>
          <a:prstGeom prst="rect">
            <a:avLst/>
          </a:prstGeom>
        </p:spPr>
      </p:pic>
    </p:spTree>
    <p:extLst>
      <p:ext uri="{BB962C8B-B14F-4D97-AF65-F5344CB8AC3E}">
        <p14:creationId xmlns:p14="http://schemas.microsoft.com/office/powerpoint/2010/main" val="184938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589492" y="1190895"/>
            <a:ext cx="11013015" cy="4342086"/>
          </a:xfrm>
          <a:prstGeom prst="rect">
            <a:avLst/>
          </a:prstGeom>
        </p:spPr>
        <p:txBody>
          <a:bodyPr wrap="square">
            <a:spAutoFit/>
          </a:bodyPr>
          <a:lstStyle/>
          <a:p>
            <a:pPr marL="285750" indent="-285750" defTabSz="609570" hangingPunct="1">
              <a:lnSpc>
                <a:spcPts val="1000"/>
              </a:lnSpc>
              <a:spcBef>
                <a:spcPts val="600"/>
              </a:spcBef>
              <a:spcAft>
                <a:spcPts val="600"/>
              </a:spcAft>
              <a:buFont typeface="Arial" panose="020B0604020202020204" pitchFamily="34" charset="0"/>
              <a:buChar char="•"/>
            </a:pPr>
            <a:r>
              <a:rPr lang="en-US" sz="1600">
                <a:solidFill>
                  <a:schemeClr val="bg2"/>
                </a:solidFill>
                <a:latin typeface="Intel Clear Light"/>
                <a:cs typeface="Intel Clear" panose="020B0604020203020204" pitchFamily="34" charset="0"/>
              </a:rPr>
              <a:t>MIPI60-to-LAI HS Adapter(For VISA only):</a:t>
            </a:r>
          </a:p>
          <a:p>
            <a:pPr lvl="1" defTabSz="609570">
              <a:lnSpc>
                <a:spcPts val="1000"/>
              </a:lnSpc>
              <a:spcBef>
                <a:spcPts val="600"/>
              </a:spcBef>
              <a:spcAft>
                <a:spcPts val="600"/>
              </a:spcAft>
            </a:pPr>
            <a:r>
              <a:rPr lang="en-US" sz="1600">
                <a:solidFill>
                  <a:schemeClr val="tx2"/>
                </a:solidFill>
                <a:latin typeface="Intel Clear Light"/>
                <a:hlinkClick r:id="rId3"/>
              </a:rPr>
              <a:t>https://wiki.ith.intel.com/display/PEVH/MIPI60-to-LAI+High-Speed+Adapter</a:t>
            </a:r>
            <a:r>
              <a:rPr lang="en-US" sz="1600">
                <a:latin typeface="Intel Clear Light"/>
                <a:cs typeface="Intel Clear" panose="020B0604020203020204" pitchFamily="34" charset="0"/>
              </a:rPr>
              <a:t>	</a:t>
            </a:r>
          </a:p>
          <a:p>
            <a:pPr marL="285750" indent="-285750" defTabSz="609570" hangingPunct="1">
              <a:lnSpc>
                <a:spcPts val="1000"/>
              </a:lnSpc>
              <a:spcBef>
                <a:spcPts val="600"/>
              </a:spcBef>
              <a:spcAft>
                <a:spcPts val="600"/>
              </a:spcAft>
              <a:buFont typeface="Arial" panose="020B0604020202020204" pitchFamily="34" charset="0"/>
              <a:buChar char="•"/>
            </a:pPr>
            <a:r>
              <a:rPr lang="en-US" sz="1600">
                <a:solidFill>
                  <a:schemeClr val="bg2"/>
                </a:solidFill>
                <a:latin typeface="Intel Clear Light"/>
                <a:cs typeface="Intel Clear" panose="020B0604020203020204" pitchFamily="34" charset="0"/>
              </a:rPr>
              <a:t>MIPI60 to LAI Adapter:</a:t>
            </a:r>
          </a:p>
          <a:p>
            <a:pPr defTabSz="609570" hangingPunct="1">
              <a:lnSpc>
                <a:spcPts val="1000"/>
              </a:lnSpc>
              <a:spcBef>
                <a:spcPts val="600"/>
              </a:spcBef>
              <a:spcAft>
                <a:spcPts val="600"/>
              </a:spcAft>
            </a:pPr>
            <a:r>
              <a:rPr lang="en-US" sz="1600">
                <a:latin typeface="Intel Clear Light"/>
                <a:cs typeface="Intel Clear" panose="020B0604020203020204" pitchFamily="34" charset="0"/>
                <a:hlinkClick r:id="rId4"/>
              </a:rPr>
              <a:t>https://wiki.ith.intel.com/display/PEVH/MIPI60-to-LAI+Adapter</a:t>
            </a:r>
            <a:endParaRPr lang="en-US" sz="1600">
              <a:latin typeface="Intel Clear Light"/>
              <a:cs typeface="Intel Clear" panose="020B0604020203020204" pitchFamily="34" charset="0"/>
            </a:endParaRPr>
          </a:p>
          <a:p>
            <a:pPr marL="285750" indent="-285750" defTabSz="609570" hangingPunct="1">
              <a:lnSpc>
                <a:spcPts val="1000"/>
              </a:lnSpc>
              <a:spcBef>
                <a:spcPts val="600"/>
              </a:spcBef>
              <a:spcAft>
                <a:spcPts val="600"/>
              </a:spcAft>
              <a:buFont typeface="Arial" panose="020B0604020202020204" pitchFamily="34" charset="0"/>
              <a:buChar char="•"/>
            </a:pPr>
            <a:r>
              <a:rPr lang="en-US" sz="1600">
                <a:solidFill>
                  <a:schemeClr val="bg2"/>
                </a:solidFill>
                <a:latin typeface="Intel Clear Light"/>
                <a:cs typeface="Intel Clear" panose="020B0604020203020204" pitchFamily="34" charset="0"/>
              </a:rPr>
              <a:t>LNL VISA Debug Cable:</a:t>
            </a:r>
          </a:p>
          <a:p>
            <a:pPr defTabSz="609570" hangingPunct="1">
              <a:lnSpc>
                <a:spcPts val="1000"/>
              </a:lnSpc>
              <a:spcBef>
                <a:spcPts val="600"/>
              </a:spcBef>
              <a:spcAft>
                <a:spcPts val="600"/>
              </a:spcAft>
            </a:pPr>
            <a:r>
              <a:rPr lang="en-US" sz="1600">
                <a:latin typeface="Intel Clear Light"/>
                <a:cs typeface="Intel Clear" panose="020B0604020203020204" pitchFamily="34" charset="0"/>
                <a:hlinkClick r:id="rId5"/>
              </a:rPr>
              <a:t>https://wiki.ith.intel.com/display/PEVH/LNL+VISA+Debug+Cable</a:t>
            </a:r>
            <a:endParaRPr lang="en-US" sz="1600">
              <a:latin typeface="Intel Clear Light"/>
              <a:cs typeface="Intel Clear" panose="020B0604020203020204" pitchFamily="34" charset="0"/>
            </a:endParaRPr>
          </a:p>
          <a:p>
            <a:pPr>
              <a:lnSpc>
                <a:spcPts val="1000"/>
              </a:lnSpc>
              <a:spcBef>
                <a:spcPts val="0"/>
              </a:spcBef>
              <a:spcAft>
                <a:spcPts val="600"/>
              </a:spcAft>
            </a:pPr>
            <a:endPar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380990" indent="-380990">
              <a:lnSpc>
                <a:spcPts val="1000"/>
              </a:lnSpc>
              <a:spcBef>
                <a:spcPts val="0"/>
              </a:spcBef>
              <a:spcAft>
                <a:spcPts val="600"/>
              </a:spcAft>
              <a:buFont typeface="Arial" panose="020B0604020202020204" pitchFamily="34" charset="0"/>
              <a:buChar char="•"/>
            </a:pP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Intel® Silicon View Technology Closed Chassis Adapter (also known as SVTCCA or BSSB) from below given link : </a:t>
            </a:r>
          </a:p>
          <a:p>
            <a:pPr lvl="4">
              <a:lnSpc>
                <a:spcPts val="1000"/>
              </a:lnSpc>
              <a:spcBef>
                <a:spcPts val="0"/>
              </a:spcBef>
              <a:spcAft>
                <a:spcPts val="600"/>
              </a:spcAft>
            </a:pPr>
            <a:r>
              <a:rPr lang="en-US" sz="1600" u="sng">
                <a:solidFill>
                  <a:schemeClr val="accent6"/>
                </a:solidFill>
                <a:latin typeface="Intel Clear Light" panose="020B0404020203020204" pitchFamily="34" charset="0"/>
                <a:ea typeface="Intel Clear Light" panose="020B0404020203020204" pitchFamily="34" charset="0"/>
                <a:cs typeface="Intel Clear Light" panose="020B0404020203020204" pitchFamily="34" charset="0"/>
                <a:hlinkClick r:id="rId6">
                  <a:extLst>
                    <a:ext uri="{A12FA001-AC4F-418D-AE19-62706E023703}">
                      <ahyp:hlinkClr xmlns:ahyp="http://schemas.microsoft.com/office/drawing/2018/hyperlinkcolor" val="tx"/>
                    </a:ext>
                  </a:extLst>
                </a:hlinkClick>
              </a:rPr>
              <a:t>https://designintools.intel.com/ProductDetails.asp?ProductCode=ITPXDPSVT</a:t>
            </a:r>
            <a:endParaRPr lang="en-US" sz="1600" u="sng">
              <a:solidFill>
                <a:schemeClr val="accent6"/>
              </a:solidFill>
              <a:latin typeface="Intel Clear Light" panose="020B0404020203020204" pitchFamily="34" charset="0"/>
              <a:ea typeface="Intel Clear Light" panose="020B0404020203020204" pitchFamily="34" charset="0"/>
              <a:cs typeface="Intel Clear Light" panose="020B0404020203020204" pitchFamily="34" charset="0"/>
            </a:endParaRPr>
          </a:p>
          <a:p>
            <a:pPr lvl="4">
              <a:lnSpc>
                <a:spcPts val="1000"/>
              </a:lnSpc>
              <a:spcBef>
                <a:spcPts val="0"/>
              </a:spcBef>
              <a:spcAft>
                <a:spcPts val="600"/>
              </a:spcAft>
            </a:pPr>
            <a:endPar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380990" indent="-380990">
              <a:lnSpc>
                <a:spcPts val="1000"/>
              </a:lnSpc>
              <a:spcBef>
                <a:spcPts val="0"/>
              </a:spcBef>
              <a:spcAft>
                <a:spcPts val="600"/>
              </a:spcAft>
              <a:buFont typeface="Arial" panose="020B0604020202020204" pitchFamily="34" charset="0"/>
              <a:buChar char="•"/>
            </a:pP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Closed Chassis Debug Technologies (BSSB, </a:t>
            </a:r>
            <a:r>
              <a:rPr lang="en-US" sz="1600"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DbC</a:t>
            </a: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a:t>
            </a:r>
            <a:r>
              <a:rPr lang="en-US" sz="1600"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etc</a:t>
            </a: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a:t>
            </a:r>
          </a:p>
          <a:p>
            <a:pPr>
              <a:lnSpc>
                <a:spcPts val="1000"/>
              </a:lnSpc>
              <a:spcBef>
                <a:spcPts val="0"/>
              </a:spcBef>
              <a:spcAft>
                <a:spcPts val="600"/>
              </a:spcAft>
            </a:pPr>
            <a:r>
              <a:rPr lang="en-US" sz="1600" u="sng">
                <a:solidFill>
                  <a:schemeClr val="accent1"/>
                </a:solidFill>
                <a:latin typeface="Intel Clear Light" panose="020B0404020203020204" pitchFamily="34" charset="0"/>
                <a:ea typeface="Intel Clear Light" panose="020B0404020203020204" pitchFamily="34" charset="0"/>
                <a:cs typeface="Intel Clear Light" panose="020B0404020203020204" pitchFamily="34" charset="0"/>
                <a:hlinkClick r:id="rId7"/>
              </a:rPr>
              <a:t>https://wiki.ith.intel.com/display/ccd/CCD+Technologies</a:t>
            </a:r>
            <a:endParaRPr lang="en-US" sz="1600" u="sng">
              <a:solidFill>
                <a:schemeClr val="accent1"/>
              </a:solidFill>
              <a:latin typeface="Intel Clear Light" panose="020B0404020203020204" pitchFamily="34" charset="0"/>
              <a:ea typeface="Intel Clear Light" panose="020B0404020203020204" pitchFamily="34" charset="0"/>
              <a:cs typeface="Intel Clear Light" panose="020B0404020203020204" pitchFamily="34" charset="0"/>
            </a:endParaRPr>
          </a:p>
          <a:p>
            <a:pPr>
              <a:lnSpc>
                <a:spcPts val="1000"/>
              </a:lnSpc>
              <a:spcBef>
                <a:spcPts val="0"/>
              </a:spcBef>
              <a:spcAft>
                <a:spcPts val="600"/>
              </a:spcAft>
            </a:pPr>
            <a:endParaRPr lang="en-US" sz="1600" u="sng">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380990" indent="-380990">
              <a:lnSpc>
                <a:spcPts val="1000"/>
              </a:lnSpc>
              <a:spcBef>
                <a:spcPts val="0"/>
              </a:spcBef>
              <a:spcAft>
                <a:spcPts val="600"/>
              </a:spcAft>
              <a:buFont typeface="Arial" panose="020B0604020202020204" pitchFamily="34" charset="0"/>
              <a:buChar char="•"/>
            </a:pP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MIPI60 Lauterbach Connector and interface details</a:t>
            </a:r>
            <a:endParaRPr lang="en-US" sz="1600" u="sng">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a:lnSpc>
                <a:spcPts val="1000"/>
              </a:lnSpc>
              <a:spcBef>
                <a:spcPts val="0"/>
              </a:spcBef>
              <a:spcAft>
                <a:spcPts val="600"/>
              </a:spcAft>
            </a:pPr>
            <a:r>
              <a:rPr lang="en-US" sz="1600" u="sng">
                <a:solidFill>
                  <a:schemeClr val="accent6"/>
                </a:solidFill>
                <a:latin typeface="Intel Clear Light" panose="020B0404020203020204" pitchFamily="34" charset="0"/>
                <a:ea typeface="Intel Clear Light" panose="020B0404020203020204" pitchFamily="34" charset="0"/>
                <a:cs typeface="Intel Clear Light" panose="020B0404020203020204" pitchFamily="34" charset="0"/>
                <a:hlinkClick r:id="rId8">
                  <a:extLst>
                    <a:ext uri="{A12FA001-AC4F-418D-AE19-62706E023703}">
                      <ahyp:hlinkClr xmlns:ahyp="http://schemas.microsoft.com/office/drawing/2018/hyperlinkcolor" val="tx"/>
                    </a:ext>
                  </a:extLst>
                </a:hlinkClick>
              </a:rPr>
              <a:t>http://goto/IntelDPS</a:t>
            </a:r>
            <a:endParaRPr lang="en-US" sz="1600" u="sng">
              <a:solidFill>
                <a:schemeClr val="accent6"/>
              </a:solidFill>
              <a:latin typeface="Intel Clear Light" panose="020B0404020203020204" pitchFamily="34" charset="0"/>
              <a:ea typeface="Intel Clear Light" panose="020B0404020203020204" pitchFamily="34" charset="0"/>
              <a:cs typeface="Intel Clear Light" panose="020B0404020203020204" pitchFamily="34" charset="0"/>
            </a:endParaRPr>
          </a:p>
          <a:p>
            <a:pPr>
              <a:lnSpc>
                <a:spcPts val="1000"/>
              </a:lnSpc>
              <a:spcBef>
                <a:spcPts val="0"/>
              </a:spcBef>
              <a:spcAft>
                <a:spcPts val="600"/>
              </a:spcAft>
            </a:pPr>
            <a:endPar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380990" indent="-380990">
              <a:lnSpc>
                <a:spcPts val="1000"/>
              </a:lnSpc>
              <a:spcBef>
                <a:spcPts val="0"/>
              </a:spcBef>
              <a:spcAft>
                <a:spcPts val="600"/>
              </a:spcAft>
              <a:buFont typeface="Arial" panose="020B0604020202020204" pitchFamily="34" charset="0"/>
              <a:buChar char="•"/>
            </a:pP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Lauterbach details</a:t>
            </a:r>
          </a:p>
          <a:p>
            <a:pPr>
              <a:lnSpc>
                <a:spcPts val="1000"/>
              </a:lnSpc>
              <a:spcBef>
                <a:spcPts val="0"/>
              </a:spcBef>
              <a:spcAft>
                <a:spcPts val="600"/>
              </a:spcAft>
            </a:pPr>
            <a:r>
              <a:rPr lang="en-US" sz="1600" u="sng">
                <a:solidFill>
                  <a:schemeClr val="accent6"/>
                </a:solidFill>
                <a:latin typeface="Intel Clear Light" panose="020B0404020203020204" pitchFamily="34" charset="0"/>
                <a:ea typeface="Intel Clear Light" panose="020B0404020203020204" pitchFamily="34" charset="0"/>
                <a:cs typeface="Intel Clear Light" panose="020B0404020203020204" pitchFamily="34" charset="0"/>
                <a:hlinkClick r:id="rId9">
                  <a:extLst>
                    <a:ext uri="{A12FA001-AC4F-418D-AE19-62706E023703}">
                      <ahyp:hlinkClr xmlns:ahyp="http://schemas.microsoft.com/office/drawing/2018/hyperlinkcolor" val="tx"/>
                    </a:ext>
                  </a:extLst>
                </a:hlinkClick>
              </a:rPr>
              <a:t>http://goto/lauterbachpricing</a:t>
            </a:r>
            <a:endParaRPr lang="en-US" sz="1600" u="sng">
              <a:solidFill>
                <a:schemeClr val="accent6"/>
              </a:solidFill>
              <a:latin typeface="Intel Clear Light" panose="020B0404020203020204" pitchFamily="34" charset="0"/>
              <a:ea typeface="Intel Clear Light" panose="020B0404020203020204" pitchFamily="34" charset="0"/>
              <a:cs typeface="Intel Clear Light" panose="020B0404020203020204" pitchFamily="34" charset="0"/>
            </a:endParaRPr>
          </a:p>
          <a:p>
            <a:pPr>
              <a:lnSpc>
                <a:spcPts val="1200"/>
              </a:lnSpc>
              <a:spcBef>
                <a:spcPts val="0"/>
              </a:spcBef>
            </a:pPr>
            <a:endPar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5" name="Title 1">
            <a:extLst>
              <a:ext uri="{FF2B5EF4-FFF2-40B4-BE49-F238E27FC236}">
                <a16:creationId xmlns:a16="http://schemas.microsoft.com/office/drawing/2014/main" id="{2AC7B449-9C67-4968-A385-43C56BDED87E}"/>
              </a:ext>
            </a:extLst>
          </p:cNvPr>
          <p:cNvSpPr txBox="1">
            <a:spLocks/>
          </p:cNvSpPr>
          <p:nvPr/>
        </p:nvSpPr>
        <p:spPr>
          <a:xfrm>
            <a:off x="391632" y="107863"/>
            <a:ext cx="11228868" cy="8737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Additional Tools and Cables</a:t>
            </a:r>
          </a:p>
        </p:txBody>
      </p:sp>
      <p:pic>
        <p:nvPicPr>
          <p:cNvPr id="2" name="Picture 1">
            <a:extLst>
              <a:ext uri="{FF2B5EF4-FFF2-40B4-BE49-F238E27FC236}">
                <a16:creationId xmlns:a16="http://schemas.microsoft.com/office/drawing/2014/main" id="{A1255375-705B-C375-0BA4-5EC5A86D9901}"/>
              </a:ext>
            </a:extLst>
          </p:cNvPr>
          <p:cNvPicPr>
            <a:picLocks noChangeAspect="1"/>
          </p:cNvPicPr>
          <p:nvPr/>
        </p:nvPicPr>
        <p:blipFill>
          <a:blip r:embed="rId10"/>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648375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3"/>
          <p:cNvSpPr txBox="1">
            <a:spLocks/>
          </p:cNvSpPr>
          <p:nvPr/>
        </p:nvSpPr>
        <p:spPr>
          <a:xfrm>
            <a:off x="396374" y="968427"/>
            <a:ext cx="11224126" cy="5368951"/>
          </a:xfrm>
          <a:prstGeom prst="rect">
            <a:avLst/>
          </a:prstGeom>
        </p:spPr>
        <p:txBody>
          <a:bodyPr/>
          <a:lstStyle>
            <a:lvl1pPr marL="225425" indent="-225425" algn="l" rtl="0" eaLnBrk="0" fontAlgn="base" hangingPunct="0">
              <a:spcBef>
                <a:spcPct val="20000"/>
              </a:spcBef>
              <a:spcAft>
                <a:spcPct val="0"/>
              </a:spcAft>
              <a:buSzPct val="130000"/>
              <a:buChar char="•"/>
              <a:defRPr sz="2400">
                <a:solidFill>
                  <a:srgbClr val="333333"/>
                </a:solidFill>
                <a:latin typeface="+mn-lt"/>
                <a:ea typeface="+mn-ea"/>
                <a:cs typeface="+mn-cs"/>
              </a:defRPr>
            </a:lvl1pPr>
            <a:lvl2pPr marL="576263" indent="-236538" algn="l" rtl="0" eaLnBrk="0" fontAlgn="base" hangingPunct="0">
              <a:spcBef>
                <a:spcPct val="20000"/>
              </a:spcBef>
              <a:spcAft>
                <a:spcPct val="0"/>
              </a:spcAft>
              <a:buSzPct val="130000"/>
              <a:buFont typeface="Verdana" pitchFamily="34" charset="0"/>
              <a:buChar char="–"/>
              <a:defRPr sz="2000">
                <a:solidFill>
                  <a:srgbClr val="333333"/>
                </a:solidFill>
                <a:latin typeface="+mn-lt"/>
                <a:cs typeface="+mn-cs"/>
              </a:defRPr>
            </a:lvl2pPr>
            <a:lvl3pPr marL="914400" indent="-223838" algn="l" rtl="0" eaLnBrk="0" fontAlgn="base" hangingPunct="0">
              <a:spcBef>
                <a:spcPct val="20000"/>
              </a:spcBef>
              <a:spcAft>
                <a:spcPct val="0"/>
              </a:spcAft>
              <a:buSzPct val="130000"/>
              <a:buFont typeface="Verdana" pitchFamily="34" charset="0"/>
              <a:buChar char="&gt;"/>
              <a:defRPr sz="2400">
                <a:solidFill>
                  <a:srgbClr val="333333"/>
                </a:solidFill>
                <a:latin typeface="+mn-lt"/>
                <a:cs typeface="+mn-cs"/>
              </a:defRPr>
            </a:lvl3pPr>
            <a:lvl4pPr marL="1196975" indent="-168275" algn="l" rtl="0" eaLnBrk="0" fontAlgn="base" hangingPunct="0">
              <a:spcBef>
                <a:spcPct val="20000"/>
              </a:spcBef>
              <a:spcAft>
                <a:spcPct val="0"/>
              </a:spcAft>
              <a:buSzPct val="130000"/>
              <a:buFont typeface="Times" pitchFamily="18" charset="0"/>
              <a:buChar char="•"/>
              <a:defRPr sz="1600">
                <a:solidFill>
                  <a:srgbClr val="333333"/>
                </a:solidFill>
                <a:latin typeface="+mn-lt"/>
                <a:cs typeface="+mn-cs"/>
              </a:defRPr>
            </a:lvl4pPr>
            <a:lvl5pPr marL="1546225" indent="-234950" algn="l" rtl="0" eaLnBrk="0" fontAlgn="base" hangingPunct="0">
              <a:spcBef>
                <a:spcPct val="20000"/>
              </a:spcBef>
              <a:spcAft>
                <a:spcPct val="0"/>
              </a:spcAft>
              <a:buSzPct val="130000"/>
              <a:buFont typeface="Wingdings" pitchFamily="2" charset="2"/>
              <a:buChar char="ü"/>
              <a:defRPr sz="1400">
                <a:solidFill>
                  <a:srgbClr val="333333"/>
                </a:solidFill>
                <a:latin typeface="+mn-lt"/>
                <a:cs typeface="+mn-cs"/>
              </a:defRPr>
            </a:lvl5pPr>
            <a:lvl6pPr marL="2003425" indent="-234950" algn="l" rtl="0" fontAlgn="base">
              <a:spcBef>
                <a:spcPct val="20000"/>
              </a:spcBef>
              <a:spcAft>
                <a:spcPct val="0"/>
              </a:spcAft>
              <a:buSzPct val="130000"/>
              <a:buFont typeface="Wingdings" pitchFamily="2" charset="2"/>
              <a:buChar char="ü"/>
              <a:defRPr sz="1400">
                <a:solidFill>
                  <a:srgbClr val="333333"/>
                </a:solidFill>
                <a:latin typeface="+mn-lt"/>
                <a:cs typeface="+mn-cs"/>
              </a:defRPr>
            </a:lvl6pPr>
            <a:lvl7pPr marL="2460625" indent="-234950" algn="l" rtl="0" fontAlgn="base">
              <a:spcBef>
                <a:spcPct val="20000"/>
              </a:spcBef>
              <a:spcAft>
                <a:spcPct val="0"/>
              </a:spcAft>
              <a:buSzPct val="130000"/>
              <a:buFont typeface="Wingdings" pitchFamily="2" charset="2"/>
              <a:buChar char="ü"/>
              <a:defRPr sz="1400">
                <a:solidFill>
                  <a:srgbClr val="333333"/>
                </a:solidFill>
                <a:latin typeface="+mn-lt"/>
                <a:cs typeface="+mn-cs"/>
              </a:defRPr>
            </a:lvl7pPr>
            <a:lvl8pPr marL="2917825" indent="-234950" algn="l" rtl="0" fontAlgn="base">
              <a:spcBef>
                <a:spcPct val="20000"/>
              </a:spcBef>
              <a:spcAft>
                <a:spcPct val="0"/>
              </a:spcAft>
              <a:buSzPct val="130000"/>
              <a:buFont typeface="Wingdings" pitchFamily="2" charset="2"/>
              <a:buChar char="ü"/>
              <a:defRPr sz="1400">
                <a:solidFill>
                  <a:srgbClr val="333333"/>
                </a:solidFill>
                <a:latin typeface="+mn-lt"/>
                <a:cs typeface="+mn-cs"/>
              </a:defRPr>
            </a:lvl8pPr>
            <a:lvl9pPr marL="3375025" indent="-234950" algn="l" rtl="0" fontAlgn="base">
              <a:spcBef>
                <a:spcPct val="20000"/>
              </a:spcBef>
              <a:spcAft>
                <a:spcPct val="0"/>
              </a:spcAft>
              <a:buSzPct val="130000"/>
              <a:buFont typeface="Wingdings" pitchFamily="2" charset="2"/>
              <a:buChar char="ü"/>
              <a:defRPr sz="1400">
                <a:solidFill>
                  <a:srgbClr val="333333"/>
                </a:solidFill>
                <a:latin typeface="+mn-lt"/>
                <a:cs typeface="+mn-cs"/>
              </a:defRPr>
            </a:lvl9pPr>
          </a:lstStyle>
          <a:p>
            <a:pPr marL="753523" lvl="1" indent="-285750">
              <a:spcBef>
                <a:spcPts val="600"/>
              </a:spcBef>
              <a:spcAft>
                <a:spcPts val="600"/>
              </a:spcAft>
              <a:buFont typeface="Wingdings" panose="05000000000000000000" pitchFamily="2" charset="2"/>
              <a:buChar char="§"/>
            </a:pPr>
            <a:r>
              <a:rPr lang="en-US" sz="1800">
                <a:solidFill>
                  <a:schemeClr val="bg2"/>
                </a:solidFill>
                <a:cs typeface="Intel Clear" panose="020B0604020203020204" pitchFamily="34" charset="0"/>
              </a:rPr>
              <a:t>WCL RVP Supports  SINAI2 connector (Merged AVMC + SINAI) for Margining customers.</a:t>
            </a:r>
          </a:p>
          <a:p>
            <a:pPr marL="753523" lvl="1" indent="-285750">
              <a:spcBef>
                <a:spcPts val="600"/>
              </a:spcBef>
              <a:spcAft>
                <a:spcPts val="600"/>
              </a:spcAft>
              <a:buFont typeface="Wingdings" panose="05000000000000000000" pitchFamily="2" charset="2"/>
              <a:buChar char="§"/>
            </a:pPr>
            <a:r>
              <a:rPr lang="en-US" sz="1800">
                <a:solidFill>
                  <a:schemeClr val="bg2"/>
                </a:solidFill>
                <a:cs typeface="Intel Clear" panose="020B0604020203020204" pitchFamily="34" charset="0"/>
              </a:rPr>
              <a:t>WCL also supports Nevo ( which is the Low-Cost SINAI) Low-cost version of Sinai2 - Full compatibility to Sinai2 drivers, SW and automation. </a:t>
            </a:r>
          </a:p>
          <a:p>
            <a:pPr marL="457189" indent="-457189">
              <a:spcBef>
                <a:spcPts val="600"/>
              </a:spcBef>
              <a:spcAft>
                <a:spcPts val="600"/>
              </a:spcAft>
              <a:buFont typeface="+mj-lt"/>
              <a:buAutoNum type="arabicPeriod"/>
            </a:pPr>
            <a:endParaRPr lang="en-US" sz="1867">
              <a:solidFill>
                <a:schemeClr val="bg2"/>
              </a:solidFill>
              <a:cs typeface="Intel Clear" panose="020B0604020203020204" pitchFamily="34" charset="0"/>
            </a:endParaRPr>
          </a:p>
          <a:p>
            <a:pPr>
              <a:spcBef>
                <a:spcPts val="600"/>
              </a:spcBef>
              <a:spcAft>
                <a:spcPts val="600"/>
              </a:spcAft>
            </a:pPr>
            <a:endParaRPr lang="en-US" sz="1600">
              <a:solidFill>
                <a:schemeClr val="bg2"/>
              </a:solidFill>
            </a:endParaRPr>
          </a:p>
          <a:p>
            <a:pPr>
              <a:spcBef>
                <a:spcPts val="600"/>
              </a:spcBef>
              <a:spcAft>
                <a:spcPts val="600"/>
              </a:spcAft>
            </a:pPr>
            <a:endParaRPr lang="en-US" sz="1600">
              <a:solidFill>
                <a:schemeClr val="bg2"/>
              </a:solidFill>
            </a:endParaRPr>
          </a:p>
          <a:p>
            <a:pPr marL="0" indent="0">
              <a:lnSpc>
                <a:spcPct val="100000"/>
              </a:lnSpc>
              <a:spcBef>
                <a:spcPts val="600"/>
              </a:spcBef>
              <a:spcAft>
                <a:spcPts val="600"/>
              </a:spcAft>
              <a:buNone/>
            </a:pPr>
            <a:endParaRPr lang="en-US" sz="2133">
              <a:solidFill>
                <a:schemeClr val="bg2"/>
              </a:solidFill>
            </a:endParaRPr>
          </a:p>
          <a:p>
            <a:pPr>
              <a:lnSpc>
                <a:spcPct val="100000"/>
              </a:lnSpc>
              <a:spcBef>
                <a:spcPts val="600"/>
              </a:spcBef>
              <a:spcAft>
                <a:spcPts val="600"/>
              </a:spcAft>
              <a:buClrTx/>
              <a:buFontTx/>
              <a:buChar char="•"/>
            </a:pPr>
            <a:endParaRPr lang="en-US" sz="2133">
              <a:solidFill>
                <a:schemeClr val="bg2"/>
              </a:solidFill>
            </a:endParaRPr>
          </a:p>
          <a:p>
            <a:pPr>
              <a:lnSpc>
                <a:spcPct val="100000"/>
              </a:lnSpc>
              <a:spcBef>
                <a:spcPts val="600"/>
              </a:spcBef>
              <a:spcAft>
                <a:spcPts val="600"/>
              </a:spcAft>
              <a:buClrTx/>
              <a:buFontTx/>
              <a:buChar char="•"/>
            </a:pPr>
            <a:endParaRPr lang="en-US" sz="1867">
              <a:solidFill>
                <a:schemeClr val="bg2"/>
              </a:solidFill>
            </a:endParaRPr>
          </a:p>
          <a:p>
            <a:pPr>
              <a:lnSpc>
                <a:spcPct val="100000"/>
              </a:lnSpc>
              <a:spcBef>
                <a:spcPts val="600"/>
              </a:spcBef>
              <a:spcAft>
                <a:spcPts val="600"/>
              </a:spcAft>
              <a:buClrTx/>
              <a:buFontTx/>
              <a:buChar char="•"/>
            </a:pPr>
            <a:endParaRPr lang="en-US" sz="1867">
              <a:solidFill>
                <a:schemeClr val="bg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1761164874"/>
              </p:ext>
            </p:extLst>
          </p:nvPr>
        </p:nvGraphicFramePr>
        <p:xfrm>
          <a:off x="7003497" y="3189996"/>
          <a:ext cx="4061425" cy="926582"/>
        </p:xfrm>
        <a:graphic>
          <a:graphicData uri="http://schemas.openxmlformats.org/drawingml/2006/table">
            <a:tbl>
              <a:tblPr firstRow="1" firstCol="1" bandRow="1"/>
              <a:tblGrid>
                <a:gridCol w="1539418">
                  <a:extLst>
                    <a:ext uri="{9D8B030D-6E8A-4147-A177-3AD203B41FA5}">
                      <a16:colId xmlns:a16="http://schemas.microsoft.com/office/drawing/2014/main" val="20000"/>
                    </a:ext>
                  </a:extLst>
                </a:gridCol>
                <a:gridCol w="2522007">
                  <a:extLst>
                    <a:ext uri="{9D8B030D-6E8A-4147-A177-3AD203B41FA5}">
                      <a16:colId xmlns:a16="http://schemas.microsoft.com/office/drawing/2014/main" val="20001"/>
                    </a:ext>
                  </a:extLst>
                </a:gridCol>
              </a:tblGrid>
              <a:tr h="463291">
                <a:tc>
                  <a:txBody>
                    <a:bodyPr/>
                    <a:lstStyle/>
                    <a:p>
                      <a:pPr marL="0" algn="ctr" defTabSz="457200" rtl="0" eaLnBrk="1" fontAlgn="ctr" latinLnBrk="0" hangingPunct="1"/>
                      <a:r>
                        <a:rPr lang="en-US" sz="1400" b="1" kern="1200" baseline="0">
                          <a:solidFill>
                            <a:schemeClr val="bg1"/>
                          </a:solidFill>
                          <a:effectLst>
                            <a:outerShdw blurRad="38100" dist="38100" dir="2700000" algn="tl">
                              <a:srgbClr val="000000">
                                <a:alpha val="43137"/>
                              </a:srgbClr>
                            </a:outerShdw>
                          </a:effectLst>
                          <a:latin typeface="+mn-lt"/>
                          <a:ea typeface="+mn-ea"/>
                          <a:cs typeface="Intel Clear" panose="020B0604020203020204" pitchFamily="34" charset="0"/>
                        </a:rPr>
                        <a:t>Assembly P/N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algn="ctr" defTabSz="457200" rtl="0" eaLnBrk="1" fontAlgn="ctr" latinLnBrk="0" hangingPunct="1"/>
                      <a:r>
                        <a:rPr lang="en-US" sz="1400" b="1" kern="1200" baseline="0">
                          <a:solidFill>
                            <a:schemeClr val="bg1"/>
                          </a:solidFill>
                          <a:effectLst>
                            <a:outerShdw blurRad="38100" dist="38100" dir="2700000" algn="tl">
                              <a:srgbClr val="000000">
                                <a:alpha val="43137"/>
                              </a:srgbClr>
                            </a:outerShdw>
                          </a:effectLst>
                          <a:latin typeface="+mn-lt"/>
                          <a:ea typeface="+mn-ea"/>
                          <a:cs typeface="Intel Clear" panose="020B0604020203020204" pitchFamily="34" charset="0"/>
                        </a:rPr>
                        <a:t>Description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extLst>
                  <a:ext uri="{0D108BD9-81ED-4DB2-BD59-A6C34878D82A}">
                    <a16:rowId xmlns:a16="http://schemas.microsoft.com/office/drawing/2014/main" val="10000"/>
                  </a:ext>
                </a:extLst>
              </a:tr>
              <a:tr h="463291">
                <a:tc>
                  <a:txBody>
                    <a:bodyPr/>
                    <a:lstStyle/>
                    <a:p>
                      <a:pPr algn="ctr" rtl="0" fontAlgn="ctr"/>
                      <a:r>
                        <a:rPr lang="en-US" sz="1400" kern="1200" baseline="0">
                          <a:solidFill>
                            <a:schemeClr val="bg2"/>
                          </a:solidFill>
                          <a:latin typeface="+mn-lt"/>
                          <a:ea typeface="+mn-ea"/>
                          <a:cs typeface="Intel Clear" panose="020B0604020203020204" pitchFamily="34" charset="0"/>
                        </a:rPr>
                        <a:t>H90193-001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400" kern="1200" baseline="0">
                          <a:solidFill>
                            <a:schemeClr val="bg2"/>
                          </a:solidFill>
                          <a:latin typeface="+mn-lt"/>
                          <a:ea typeface="+mn-ea"/>
                          <a:cs typeface="Intel Clear" panose="020B0604020203020204" pitchFamily="34" charset="0"/>
                        </a:rPr>
                        <a:t>NEVO KIT A602-2420</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732222175"/>
              </p:ext>
            </p:extLst>
          </p:nvPr>
        </p:nvGraphicFramePr>
        <p:xfrm>
          <a:off x="7003497" y="2490087"/>
          <a:ext cx="4061425" cy="669616"/>
        </p:xfrm>
        <a:graphic>
          <a:graphicData uri="http://schemas.openxmlformats.org/drawingml/2006/table">
            <a:tbl>
              <a:tblPr firstRow="1" firstCol="1" bandRow="1"/>
              <a:tblGrid>
                <a:gridCol w="1537044">
                  <a:extLst>
                    <a:ext uri="{9D8B030D-6E8A-4147-A177-3AD203B41FA5}">
                      <a16:colId xmlns:a16="http://schemas.microsoft.com/office/drawing/2014/main" val="20000"/>
                    </a:ext>
                  </a:extLst>
                </a:gridCol>
                <a:gridCol w="2524381">
                  <a:extLst>
                    <a:ext uri="{9D8B030D-6E8A-4147-A177-3AD203B41FA5}">
                      <a16:colId xmlns:a16="http://schemas.microsoft.com/office/drawing/2014/main" val="20001"/>
                    </a:ext>
                  </a:extLst>
                </a:gridCol>
              </a:tblGrid>
              <a:tr h="334808">
                <a:tc>
                  <a:txBody>
                    <a:bodyPr/>
                    <a:lstStyle/>
                    <a:p>
                      <a:pPr marL="0" algn="ctr" defTabSz="457200" rtl="0" eaLnBrk="1" fontAlgn="ctr" latinLnBrk="0" hangingPunct="1"/>
                      <a:r>
                        <a:rPr lang="en-US" sz="1300" b="1" kern="1200" baseline="0">
                          <a:solidFill>
                            <a:schemeClr val="bg1"/>
                          </a:solidFill>
                          <a:effectLst>
                            <a:outerShdw blurRad="38100" dist="38100" dir="2700000" algn="tl">
                              <a:srgbClr val="000000">
                                <a:alpha val="43137"/>
                              </a:srgbClr>
                            </a:outerShdw>
                          </a:effectLst>
                          <a:latin typeface="+mn-lt"/>
                          <a:ea typeface="+mn-ea"/>
                          <a:cs typeface="Intel Clear" panose="020B0604020203020204" pitchFamily="34" charset="0"/>
                        </a:rPr>
                        <a:t>Connector IPN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algn="ctr" defTabSz="457200" rtl="0" eaLnBrk="1" fontAlgn="ctr" latinLnBrk="0" hangingPunct="1"/>
                      <a:r>
                        <a:rPr lang="en-US" sz="1300" b="1" kern="1200" baseline="0">
                          <a:solidFill>
                            <a:schemeClr val="bg1"/>
                          </a:solidFill>
                          <a:effectLst>
                            <a:outerShdw blurRad="38100" dist="38100" dir="2700000" algn="tl">
                              <a:srgbClr val="000000">
                                <a:alpha val="43137"/>
                              </a:srgbClr>
                            </a:outerShdw>
                          </a:effectLst>
                          <a:latin typeface="+mn-lt"/>
                          <a:ea typeface="+mn-ea"/>
                          <a:cs typeface="Intel Clear" panose="020B0604020203020204" pitchFamily="34" charset="0"/>
                        </a:rPr>
                        <a:t>Description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extLst>
                  <a:ext uri="{0D108BD9-81ED-4DB2-BD59-A6C34878D82A}">
                    <a16:rowId xmlns:a16="http://schemas.microsoft.com/office/drawing/2014/main" val="10000"/>
                  </a:ext>
                </a:extLst>
              </a:tr>
              <a:tr h="334808">
                <a:tc>
                  <a:txBody>
                    <a:bodyPr/>
                    <a:lstStyle/>
                    <a:p>
                      <a:pPr algn="ctr" rtl="0" fontAlgn="ctr"/>
                      <a:r>
                        <a:rPr lang="en-US" sz="1300" b="0" i="0" u="none" strike="noStrike" kern="1200" cap="none" spc="0" baseline="0">
                          <a:solidFill>
                            <a:schemeClr val="bg2"/>
                          </a:solidFill>
                          <a:uFillTx/>
                          <a:latin typeface="+mn-lt"/>
                          <a:ea typeface="+mn-ea"/>
                          <a:cs typeface="Intel Clear" panose="020B0604020203020204" pitchFamily="34" charset="0"/>
                          <a:sym typeface="Intel Clear"/>
                        </a:rPr>
                        <a:t>D10221-001</a:t>
                      </a:r>
                      <a:r>
                        <a:rPr lang="en-US" sz="1400">
                          <a:solidFill>
                            <a:schemeClr val="bg2"/>
                          </a:solidFill>
                        </a:rPr>
                        <a:t> </a:t>
                      </a:r>
                      <a:endParaRPr lang="en-US" sz="1300" kern="1200" baseline="0">
                        <a:solidFill>
                          <a:schemeClr val="bg2"/>
                        </a:solidFill>
                        <a:latin typeface="+mn-lt"/>
                        <a:ea typeface="+mn-ea"/>
                        <a:cs typeface="Intel Clear" panose="020B0604020203020204" pitchFamily="34" charset="0"/>
                      </a:endParaRP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300" kern="1200" baseline="0">
                          <a:solidFill>
                            <a:schemeClr val="bg2"/>
                          </a:solidFill>
                          <a:latin typeface="+mn-lt"/>
                          <a:ea typeface="+mn-ea"/>
                          <a:cs typeface="Intel Clear" panose="020B0604020203020204" pitchFamily="34" charset="0"/>
                        </a:rPr>
                        <a:t>CONN,MISC,100 P,SM 5MM</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Title 1">
            <a:extLst>
              <a:ext uri="{FF2B5EF4-FFF2-40B4-BE49-F238E27FC236}">
                <a16:creationId xmlns:a16="http://schemas.microsoft.com/office/drawing/2014/main" id="{E72748CF-EA1D-4D31-A3AC-1F49E86CA838}"/>
              </a:ext>
            </a:extLst>
          </p:cNvPr>
          <p:cNvSpPr txBox="1">
            <a:spLocks/>
          </p:cNvSpPr>
          <p:nvPr/>
        </p:nvSpPr>
        <p:spPr>
          <a:xfrm>
            <a:off x="391632" y="107863"/>
            <a:ext cx="11228868" cy="87374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SINAI2/NEVO connector </a:t>
            </a:r>
          </a:p>
        </p:txBody>
      </p:sp>
      <p:pic>
        <p:nvPicPr>
          <p:cNvPr id="2" name="Picture 1">
            <a:extLst>
              <a:ext uri="{FF2B5EF4-FFF2-40B4-BE49-F238E27FC236}">
                <a16:creationId xmlns:a16="http://schemas.microsoft.com/office/drawing/2014/main" id="{F65CBA36-DAE2-D119-2161-A63F01D7F616}"/>
              </a:ext>
            </a:extLst>
          </p:cNvPr>
          <p:cNvPicPr>
            <a:picLocks noChangeAspect="1"/>
          </p:cNvPicPr>
          <p:nvPr/>
        </p:nvPicPr>
        <p:blipFill>
          <a:blip r:embed="rId3"/>
          <a:stretch>
            <a:fillRect/>
          </a:stretch>
        </p:blipFill>
        <p:spPr>
          <a:xfrm>
            <a:off x="3235003" y="6409189"/>
            <a:ext cx="930867" cy="448811"/>
          </a:xfrm>
          <a:prstGeom prst="rect">
            <a:avLst/>
          </a:prstGeom>
        </p:spPr>
      </p:pic>
      <p:pic>
        <p:nvPicPr>
          <p:cNvPr id="5" name="Picture 4">
            <a:extLst>
              <a:ext uri="{FF2B5EF4-FFF2-40B4-BE49-F238E27FC236}">
                <a16:creationId xmlns:a16="http://schemas.microsoft.com/office/drawing/2014/main" id="{C71960E1-4534-94F6-C88B-2FDDDAED957B}"/>
              </a:ext>
            </a:extLst>
          </p:cNvPr>
          <p:cNvPicPr>
            <a:picLocks noChangeAspect="1"/>
          </p:cNvPicPr>
          <p:nvPr/>
        </p:nvPicPr>
        <p:blipFill>
          <a:blip r:embed="rId4"/>
          <a:stretch>
            <a:fillRect/>
          </a:stretch>
        </p:blipFill>
        <p:spPr>
          <a:xfrm>
            <a:off x="2315339" y="2490087"/>
            <a:ext cx="2873165" cy="3781426"/>
          </a:xfrm>
          <a:prstGeom prst="rect">
            <a:avLst/>
          </a:prstGeom>
        </p:spPr>
      </p:pic>
    </p:spTree>
    <p:extLst>
      <p:ext uri="{BB962C8B-B14F-4D97-AF65-F5344CB8AC3E}">
        <p14:creationId xmlns:p14="http://schemas.microsoft.com/office/powerpoint/2010/main" val="17044212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3"/>
          <p:cNvSpPr txBox="1">
            <a:spLocks/>
          </p:cNvSpPr>
          <p:nvPr/>
        </p:nvSpPr>
        <p:spPr>
          <a:xfrm>
            <a:off x="325353" y="268414"/>
            <a:ext cx="11365202" cy="6100197"/>
          </a:xfrm>
          <a:prstGeom prst="rect">
            <a:avLst/>
          </a:prstGeom>
        </p:spPr>
        <p:txBody>
          <a:bodyPr/>
          <a:lstStyle>
            <a:lvl1pPr marL="225425" indent="-225425" algn="l" rtl="0" eaLnBrk="0" fontAlgn="base" hangingPunct="0">
              <a:spcBef>
                <a:spcPct val="20000"/>
              </a:spcBef>
              <a:spcAft>
                <a:spcPct val="0"/>
              </a:spcAft>
              <a:buSzPct val="130000"/>
              <a:buChar char="•"/>
              <a:defRPr sz="2400">
                <a:solidFill>
                  <a:srgbClr val="333333"/>
                </a:solidFill>
                <a:latin typeface="+mn-lt"/>
                <a:ea typeface="+mn-ea"/>
                <a:cs typeface="+mn-cs"/>
              </a:defRPr>
            </a:lvl1pPr>
            <a:lvl2pPr marL="576263" indent="-236538" algn="l" rtl="0" eaLnBrk="0" fontAlgn="base" hangingPunct="0">
              <a:spcBef>
                <a:spcPct val="20000"/>
              </a:spcBef>
              <a:spcAft>
                <a:spcPct val="0"/>
              </a:spcAft>
              <a:buSzPct val="130000"/>
              <a:buFont typeface="Verdana" pitchFamily="34" charset="0"/>
              <a:buChar char="–"/>
              <a:defRPr sz="2000">
                <a:solidFill>
                  <a:srgbClr val="333333"/>
                </a:solidFill>
                <a:latin typeface="+mn-lt"/>
                <a:cs typeface="+mn-cs"/>
              </a:defRPr>
            </a:lvl2pPr>
            <a:lvl3pPr marL="914400" indent="-223838" algn="l" rtl="0" eaLnBrk="0" fontAlgn="base" hangingPunct="0">
              <a:spcBef>
                <a:spcPct val="20000"/>
              </a:spcBef>
              <a:spcAft>
                <a:spcPct val="0"/>
              </a:spcAft>
              <a:buSzPct val="130000"/>
              <a:buFont typeface="Verdana" pitchFamily="34" charset="0"/>
              <a:buChar char="&gt;"/>
              <a:defRPr sz="2400">
                <a:solidFill>
                  <a:srgbClr val="333333"/>
                </a:solidFill>
                <a:latin typeface="+mn-lt"/>
                <a:cs typeface="+mn-cs"/>
              </a:defRPr>
            </a:lvl3pPr>
            <a:lvl4pPr marL="1196975" indent="-168275" algn="l" rtl="0" eaLnBrk="0" fontAlgn="base" hangingPunct="0">
              <a:spcBef>
                <a:spcPct val="20000"/>
              </a:spcBef>
              <a:spcAft>
                <a:spcPct val="0"/>
              </a:spcAft>
              <a:buSzPct val="130000"/>
              <a:buFont typeface="Times" pitchFamily="18" charset="0"/>
              <a:buChar char="•"/>
              <a:defRPr sz="1600">
                <a:solidFill>
                  <a:srgbClr val="333333"/>
                </a:solidFill>
                <a:latin typeface="+mn-lt"/>
                <a:cs typeface="+mn-cs"/>
              </a:defRPr>
            </a:lvl4pPr>
            <a:lvl5pPr marL="1546225" indent="-234950" algn="l" rtl="0" eaLnBrk="0" fontAlgn="base" hangingPunct="0">
              <a:spcBef>
                <a:spcPct val="20000"/>
              </a:spcBef>
              <a:spcAft>
                <a:spcPct val="0"/>
              </a:spcAft>
              <a:buSzPct val="130000"/>
              <a:buFont typeface="Wingdings" pitchFamily="2" charset="2"/>
              <a:buChar char="ü"/>
              <a:defRPr sz="1400">
                <a:solidFill>
                  <a:srgbClr val="333333"/>
                </a:solidFill>
                <a:latin typeface="+mn-lt"/>
                <a:cs typeface="+mn-cs"/>
              </a:defRPr>
            </a:lvl5pPr>
            <a:lvl6pPr marL="2003425" indent="-234950" algn="l" rtl="0" fontAlgn="base">
              <a:spcBef>
                <a:spcPct val="20000"/>
              </a:spcBef>
              <a:spcAft>
                <a:spcPct val="0"/>
              </a:spcAft>
              <a:buSzPct val="130000"/>
              <a:buFont typeface="Wingdings" pitchFamily="2" charset="2"/>
              <a:buChar char="ü"/>
              <a:defRPr sz="1400">
                <a:solidFill>
                  <a:srgbClr val="333333"/>
                </a:solidFill>
                <a:latin typeface="+mn-lt"/>
                <a:cs typeface="+mn-cs"/>
              </a:defRPr>
            </a:lvl6pPr>
            <a:lvl7pPr marL="2460625" indent="-234950" algn="l" rtl="0" fontAlgn="base">
              <a:spcBef>
                <a:spcPct val="20000"/>
              </a:spcBef>
              <a:spcAft>
                <a:spcPct val="0"/>
              </a:spcAft>
              <a:buSzPct val="130000"/>
              <a:buFont typeface="Wingdings" pitchFamily="2" charset="2"/>
              <a:buChar char="ü"/>
              <a:defRPr sz="1400">
                <a:solidFill>
                  <a:srgbClr val="333333"/>
                </a:solidFill>
                <a:latin typeface="+mn-lt"/>
                <a:cs typeface="+mn-cs"/>
              </a:defRPr>
            </a:lvl7pPr>
            <a:lvl8pPr marL="2917825" indent="-234950" algn="l" rtl="0" fontAlgn="base">
              <a:spcBef>
                <a:spcPct val="20000"/>
              </a:spcBef>
              <a:spcAft>
                <a:spcPct val="0"/>
              </a:spcAft>
              <a:buSzPct val="130000"/>
              <a:buFont typeface="Wingdings" pitchFamily="2" charset="2"/>
              <a:buChar char="ü"/>
              <a:defRPr sz="1400">
                <a:solidFill>
                  <a:srgbClr val="333333"/>
                </a:solidFill>
                <a:latin typeface="+mn-lt"/>
                <a:cs typeface="+mn-cs"/>
              </a:defRPr>
            </a:lvl8pPr>
            <a:lvl9pPr marL="3375025" indent="-234950" algn="l" rtl="0" fontAlgn="base">
              <a:spcBef>
                <a:spcPct val="20000"/>
              </a:spcBef>
              <a:spcAft>
                <a:spcPct val="0"/>
              </a:spcAft>
              <a:buSzPct val="130000"/>
              <a:buFont typeface="Wingdings" pitchFamily="2" charset="2"/>
              <a:buChar char="ü"/>
              <a:defRPr sz="1400">
                <a:solidFill>
                  <a:srgbClr val="333333"/>
                </a:solidFill>
                <a:latin typeface="+mn-lt"/>
                <a:cs typeface="+mn-cs"/>
              </a:defRPr>
            </a:lvl9pPr>
          </a:lstStyle>
          <a:p>
            <a:pPr>
              <a:buFont typeface="Wingdings" panose="05000000000000000000" pitchFamily="2" charset="2"/>
              <a:buChar char="q"/>
            </a:pPr>
            <a:r>
              <a:rPr lang="en-US" sz="1800" b="1">
                <a:solidFill>
                  <a:schemeClr val="bg2"/>
                </a:solidFill>
                <a:cs typeface="Intel Clear" panose="020B0604020203020204" pitchFamily="34" charset="0"/>
              </a:rPr>
              <a:t>BOX STRESS TOOL (BST)</a:t>
            </a:r>
            <a:endParaRPr lang="en-US" sz="1800">
              <a:solidFill>
                <a:schemeClr val="bg2"/>
              </a:solidFill>
              <a:cs typeface="Intel Clear" panose="020B0604020203020204" pitchFamily="34" charset="0"/>
            </a:endParaRPr>
          </a:p>
          <a:p>
            <a:pPr marL="848763" lvl="1" indent="-380990">
              <a:buFont typeface="Courier New" panose="02070309020205020404" pitchFamily="49" charset="0"/>
              <a:buChar char="o"/>
            </a:pPr>
            <a:endParaRPr lang="en-US" sz="1800">
              <a:solidFill>
                <a:schemeClr val="bg2"/>
              </a:solidFill>
              <a:cs typeface="Intel Clear" panose="020B0604020203020204" pitchFamily="34" charset="0"/>
            </a:endParaRPr>
          </a:p>
          <a:p>
            <a:pPr marL="848763" lvl="1" indent="-380990">
              <a:buFont typeface="Wingdings" panose="05000000000000000000" pitchFamily="2" charset="2"/>
              <a:buChar char="§"/>
            </a:pPr>
            <a:r>
              <a:rPr lang="en-US" sz="1800">
                <a:solidFill>
                  <a:schemeClr val="bg2"/>
                </a:solidFill>
                <a:cs typeface="Intel Clear" panose="020B0604020203020204" pitchFamily="34" charset="0"/>
              </a:rPr>
              <a:t>BST is an AIO integrated solution used for Voltage measurements, Voltage</a:t>
            </a:r>
            <a:br>
              <a:rPr lang="en-US" sz="1800">
                <a:solidFill>
                  <a:schemeClr val="bg2"/>
                </a:solidFill>
                <a:cs typeface="Intel Clear" panose="020B0604020203020204" pitchFamily="34" charset="0"/>
              </a:rPr>
            </a:br>
            <a:r>
              <a:rPr lang="en-US" sz="1800">
                <a:solidFill>
                  <a:schemeClr val="bg2"/>
                </a:solidFill>
                <a:cs typeface="Intel Clear" panose="020B0604020203020204" pitchFamily="34" charset="0"/>
              </a:rPr>
              <a:t>drive/margining, GPIO's manipulations, I2C master controller and Thermal Diodes measurements</a:t>
            </a:r>
            <a:br>
              <a:rPr lang="en-US" sz="1800">
                <a:solidFill>
                  <a:schemeClr val="bg2"/>
                </a:solidFill>
                <a:cs typeface="Intel Clear" panose="020B0604020203020204" pitchFamily="34" charset="0"/>
              </a:rPr>
            </a:br>
            <a:r>
              <a:rPr lang="en-US" sz="1800">
                <a:solidFill>
                  <a:schemeClr val="bg2"/>
                </a:solidFill>
                <a:cs typeface="Intel Clear" panose="020B0604020203020204" pitchFamily="34" charset="0"/>
              </a:rPr>
              <a:t>capabilities. </a:t>
            </a:r>
          </a:p>
          <a:p>
            <a:pPr marL="848763" lvl="1" indent="-380990">
              <a:buFont typeface="Wingdings" panose="05000000000000000000" pitchFamily="2" charset="2"/>
              <a:buChar char="§"/>
            </a:pPr>
            <a:r>
              <a:rPr lang="en-US" sz="1800">
                <a:solidFill>
                  <a:schemeClr val="bg2"/>
                </a:solidFill>
                <a:cs typeface="Intel Clear" panose="020B0604020203020204" pitchFamily="34" charset="0"/>
              </a:rPr>
              <a:t>BST hooks on to RVP 100pin Nevo connector with use of NTB adapter for ADC, DAC , GPIO’s , ISENSE and I2C Controller functions.</a:t>
            </a:r>
          </a:p>
          <a:p>
            <a:pPr marL="848763" lvl="1" indent="-380990">
              <a:buFont typeface="Wingdings" panose="05000000000000000000" pitchFamily="2" charset="2"/>
              <a:buChar char="§"/>
            </a:pPr>
            <a:r>
              <a:rPr lang="en-US" sz="1800">
                <a:solidFill>
                  <a:schemeClr val="bg2"/>
                </a:solidFill>
                <a:cs typeface="Intel Clear" panose="020B0604020203020204" pitchFamily="34" charset="0"/>
              </a:rPr>
              <a:t>For SoC Thermal Diodes measurements and BST onboard VR’s auxiliary use case, dedicated cables are available as part of BST Kit.</a:t>
            </a:r>
          </a:p>
          <a:p>
            <a:pPr marL="0" indent="0">
              <a:buNone/>
            </a:pPr>
            <a:endParaRPr lang="en-US" sz="1800">
              <a:solidFill>
                <a:schemeClr val="bg2"/>
              </a:solidFill>
            </a:endParaRPr>
          </a:p>
          <a:p>
            <a:pPr marL="0" indent="0">
              <a:lnSpc>
                <a:spcPct val="100000"/>
              </a:lnSpc>
              <a:buNone/>
            </a:pPr>
            <a:endParaRPr lang="en-US" sz="1800">
              <a:solidFill>
                <a:schemeClr val="bg2"/>
              </a:solidFill>
            </a:endParaRPr>
          </a:p>
          <a:p>
            <a:pPr>
              <a:lnSpc>
                <a:spcPct val="100000"/>
              </a:lnSpc>
              <a:buClrTx/>
              <a:buFontTx/>
              <a:buChar char="•"/>
            </a:pPr>
            <a:endParaRPr lang="en-US" sz="1800">
              <a:solidFill>
                <a:schemeClr val="bg2"/>
              </a:solidFill>
            </a:endParaRPr>
          </a:p>
          <a:p>
            <a:pPr marL="0" indent="0">
              <a:lnSpc>
                <a:spcPct val="100000"/>
              </a:lnSpc>
              <a:buClrTx/>
              <a:buNone/>
            </a:pPr>
            <a:endParaRPr lang="en-US" sz="1800">
              <a:solidFill>
                <a:schemeClr val="bg2"/>
              </a:solidFill>
            </a:endParaRPr>
          </a:p>
          <a:p>
            <a:pPr>
              <a:lnSpc>
                <a:spcPct val="100000"/>
              </a:lnSpc>
              <a:buClrTx/>
              <a:buFontTx/>
              <a:buChar char="•"/>
            </a:pPr>
            <a:endParaRPr lang="en-US" sz="1800">
              <a:solidFill>
                <a:schemeClr val="bg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559267758"/>
              </p:ext>
            </p:extLst>
          </p:nvPr>
        </p:nvGraphicFramePr>
        <p:xfrm>
          <a:off x="7559954" y="3877693"/>
          <a:ext cx="4061425" cy="694160"/>
        </p:xfrm>
        <a:graphic>
          <a:graphicData uri="http://schemas.openxmlformats.org/drawingml/2006/table">
            <a:tbl>
              <a:tblPr firstRow="1" firstCol="1" bandRow="1"/>
              <a:tblGrid>
                <a:gridCol w="1430523">
                  <a:extLst>
                    <a:ext uri="{9D8B030D-6E8A-4147-A177-3AD203B41FA5}">
                      <a16:colId xmlns:a16="http://schemas.microsoft.com/office/drawing/2014/main" val="20000"/>
                    </a:ext>
                  </a:extLst>
                </a:gridCol>
                <a:gridCol w="2630902">
                  <a:extLst>
                    <a:ext uri="{9D8B030D-6E8A-4147-A177-3AD203B41FA5}">
                      <a16:colId xmlns:a16="http://schemas.microsoft.com/office/drawing/2014/main" val="20001"/>
                    </a:ext>
                  </a:extLst>
                </a:gridCol>
              </a:tblGrid>
              <a:tr h="347080">
                <a:tc>
                  <a:txBody>
                    <a:bodyPr/>
                    <a:lstStyle/>
                    <a:p>
                      <a:pPr marL="0" algn="ctr" defTabSz="457200" rtl="0" eaLnBrk="1" fontAlgn="ctr" latinLnBrk="0" hangingPunct="1"/>
                      <a:r>
                        <a:rPr lang="en-US" sz="1400" b="1" kern="1200" baseline="0">
                          <a:solidFill>
                            <a:schemeClr val="bg1"/>
                          </a:solidFill>
                          <a:effectLst>
                            <a:outerShdw blurRad="38100" dist="38100" dir="2700000" algn="tl">
                              <a:srgbClr val="000000">
                                <a:alpha val="43137"/>
                              </a:srgbClr>
                            </a:outerShdw>
                          </a:effectLst>
                          <a:latin typeface="+mn-lt"/>
                          <a:ea typeface="+mn-ea"/>
                          <a:cs typeface="Intel Clear" panose="020B0604020203020204" pitchFamily="34" charset="0"/>
                        </a:rPr>
                        <a:t>IPN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algn="ctr" defTabSz="457200" rtl="0" eaLnBrk="1" fontAlgn="ctr" latinLnBrk="0" hangingPunct="1"/>
                      <a:r>
                        <a:rPr lang="en-US" sz="1400" b="1" kern="1200" baseline="0">
                          <a:solidFill>
                            <a:schemeClr val="bg1"/>
                          </a:solidFill>
                          <a:effectLst>
                            <a:outerShdw blurRad="38100" dist="38100" dir="2700000" algn="tl">
                              <a:srgbClr val="000000">
                                <a:alpha val="43137"/>
                              </a:srgbClr>
                            </a:outerShdw>
                          </a:effectLst>
                          <a:latin typeface="+mn-lt"/>
                          <a:ea typeface="+mn-ea"/>
                          <a:cs typeface="Intel Clear" panose="020B0604020203020204" pitchFamily="34" charset="0"/>
                        </a:rPr>
                        <a:t>Description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extLst>
                  <a:ext uri="{0D108BD9-81ED-4DB2-BD59-A6C34878D82A}">
                    <a16:rowId xmlns:a16="http://schemas.microsoft.com/office/drawing/2014/main" val="10000"/>
                  </a:ext>
                </a:extLst>
              </a:tr>
              <a:tr h="347080">
                <a:tc>
                  <a:txBody>
                    <a:bodyPr/>
                    <a:lstStyle/>
                    <a:p>
                      <a:pPr algn="ctr" rtl="0" fontAlgn="ctr"/>
                      <a:r>
                        <a:rPr lang="en-US" sz="1400" kern="1200" baseline="0">
                          <a:solidFill>
                            <a:schemeClr val="bg2"/>
                          </a:solidFill>
                          <a:latin typeface="+mn-lt"/>
                          <a:ea typeface="+mn-ea"/>
                          <a:cs typeface="Intel Clear" panose="020B0604020203020204" pitchFamily="34" charset="0"/>
                        </a:rPr>
                        <a:t>M37664-001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400" kern="1200" baseline="0">
                          <a:solidFill>
                            <a:schemeClr val="bg2"/>
                          </a:solidFill>
                          <a:latin typeface="+mn-lt"/>
                          <a:ea typeface="+mn-ea"/>
                          <a:cs typeface="Intel Clear" panose="020B0604020203020204" pitchFamily="34" charset="0"/>
                        </a:rPr>
                        <a:t>BST FAB B Kit</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756946400"/>
              </p:ext>
            </p:extLst>
          </p:nvPr>
        </p:nvGraphicFramePr>
        <p:xfrm>
          <a:off x="7559953" y="4800616"/>
          <a:ext cx="4061425" cy="669616"/>
        </p:xfrm>
        <a:graphic>
          <a:graphicData uri="http://schemas.openxmlformats.org/drawingml/2006/table">
            <a:tbl>
              <a:tblPr firstRow="1" firstCol="1" bandRow="1"/>
              <a:tblGrid>
                <a:gridCol w="1537044">
                  <a:extLst>
                    <a:ext uri="{9D8B030D-6E8A-4147-A177-3AD203B41FA5}">
                      <a16:colId xmlns:a16="http://schemas.microsoft.com/office/drawing/2014/main" val="20000"/>
                    </a:ext>
                  </a:extLst>
                </a:gridCol>
                <a:gridCol w="2524381">
                  <a:extLst>
                    <a:ext uri="{9D8B030D-6E8A-4147-A177-3AD203B41FA5}">
                      <a16:colId xmlns:a16="http://schemas.microsoft.com/office/drawing/2014/main" val="20001"/>
                    </a:ext>
                  </a:extLst>
                </a:gridCol>
              </a:tblGrid>
              <a:tr h="334808">
                <a:tc>
                  <a:txBody>
                    <a:bodyPr/>
                    <a:lstStyle/>
                    <a:p>
                      <a:pPr marL="0" algn="ctr" defTabSz="457200" rtl="0" eaLnBrk="1" fontAlgn="ctr" latinLnBrk="0" hangingPunct="1"/>
                      <a:r>
                        <a:rPr lang="en-US" sz="1300" b="1" kern="1200" baseline="0">
                          <a:solidFill>
                            <a:schemeClr val="bg1"/>
                          </a:solidFill>
                          <a:effectLst>
                            <a:outerShdw blurRad="38100" dist="38100" dir="2700000" algn="tl">
                              <a:srgbClr val="000000">
                                <a:alpha val="43137"/>
                              </a:srgbClr>
                            </a:outerShdw>
                          </a:effectLst>
                          <a:latin typeface="+mn-lt"/>
                          <a:ea typeface="+mn-ea"/>
                          <a:cs typeface="Intel Clear" panose="020B0604020203020204" pitchFamily="34" charset="0"/>
                        </a:rPr>
                        <a:t>IPN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algn="ctr" defTabSz="457200" rtl="0" eaLnBrk="1" fontAlgn="ctr" latinLnBrk="0" hangingPunct="1"/>
                      <a:r>
                        <a:rPr lang="en-US" sz="1300" b="1" kern="1200" baseline="0">
                          <a:solidFill>
                            <a:schemeClr val="bg1"/>
                          </a:solidFill>
                          <a:effectLst>
                            <a:outerShdw blurRad="38100" dist="38100" dir="2700000" algn="tl">
                              <a:srgbClr val="000000">
                                <a:alpha val="43137"/>
                              </a:srgbClr>
                            </a:outerShdw>
                          </a:effectLst>
                          <a:latin typeface="+mn-lt"/>
                          <a:ea typeface="+mn-ea"/>
                          <a:cs typeface="Intel Clear" panose="020B0604020203020204" pitchFamily="34" charset="0"/>
                        </a:rPr>
                        <a:t>Description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extLst>
                  <a:ext uri="{0D108BD9-81ED-4DB2-BD59-A6C34878D82A}">
                    <a16:rowId xmlns:a16="http://schemas.microsoft.com/office/drawing/2014/main" val="10000"/>
                  </a:ext>
                </a:extLst>
              </a:tr>
              <a:tr h="334808">
                <a:tc>
                  <a:txBody>
                    <a:bodyPr/>
                    <a:lstStyle/>
                    <a:p>
                      <a:pPr algn="ctr" rtl="0" fontAlgn="ctr"/>
                      <a:r>
                        <a:rPr lang="en-US" sz="1300" b="0" i="0" u="none" strike="noStrike" kern="1200" cap="none" spc="0" baseline="0">
                          <a:solidFill>
                            <a:schemeClr val="bg2"/>
                          </a:solidFill>
                          <a:uFillTx/>
                          <a:latin typeface="+mn-lt"/>
                          <a:ea typeface="+mn-ea"/>
                          <a:cs typeface="Intel Clear" panose="020B0604020203020204" pitchFamily="34" charset="0"/>
                          <a:sym typeface="Intel Clear"/>
                        </a:rPr>
                        <a:t>K87826-001</a:t>
                      </a:r>
                      <a:r>
                        <a:rPr lang="en-US" sz="1400">
                          <a:solidFill>
                            <a:schemeClr val="bg2"/>
                          </a:solidFill>
                        </a:rPr>
                        <a:t> </a:t>
                      </a:r>
                      <a:endParaRPr lang="en-US" sz="1300" kern="1200" baseline="0">
                        <a:solidFill>
                          <a:schemeClr val="bg2"/>
                        </a:solidFill>
                        <a:latin typeface="+mn-lt"/>
                        <a:ea typeface="+mn-ea"/>
                        <a:cs typeface="Intel Clear" panose="020B0604020203020204" pitchFamily="34" charset="0"/>
                      </a:endParaRP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300" kern="1200" baseline="0">
                          <a:solidFill>
                            <a:schemeClr val="bg2"/>
                          </a:solidFill>
                          <a:latin typeface="+mn-lt"/>
                          <a:ea typeface="+mn-ea"/>
                          <a:cs typeface="Intel Clear" panose="020B0604020203020204" pitchFamily="34" charset="0"/>
                        </a:rPr>
                        <a:t>NTB Adapter</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pic>
        <p:nvPicPr>
          <p:cNvPr id="11" name="Picture 10">
            <a:extLst>
              <a:ext uri="{FF2B5EF4-FFF2-40B4-BE49-F238E27FC236}">
                <a16:creationId xmlns:a16="http://schemas.microsoft.com/office/drawing/2014/main" id="{481F49EF-57D5-4484-8522-57306EE60CF7}"/>
              </a:ext>
            </a:extLst>
          </p:cNvPr>
          <p:cNvPicPr>
            <a:picLocks noChangeAspect="1"/>
          </p:cNvPicPr>
          <p:nvPr/>
        </p:nvPicPr>
        <p:blipFill>
          <a:blip r:embed="rId2"/>
          <a:stretch>
            <a:fillRect/>
          </a:stretch>
        </p:blipFill>
        <p:spPr>
          <a:xfrm>
            <a:off x="4993295" y="4397376"/>
            <a:ext cx="1906248" cy="1242895"/>
          </a:xfrm>
          <a:prstGeom prst="rect">
            <a:avLst/>
          </a:prstGeom>
          <a:ln>
            <a:solidFill>
              <a:schemeClr val="tx1"/>
            </a:solidFill>
          </a:ln>
        </p:spPr>
      </p:pic>
      <p:sp>
        <p:nvSpPr>
          <p:cNvPr id="12" name="TextBox 11">
            <a:extLst>
              <a:ext uri="{FF2B5EF4-FFF2-40B4-BE49-F238E27FC236}">
                <a16:creationId xmlns:a16="http://schemas.microsoft.com/office/drawing/2014/main" id="{284CCE2E-C451-4371-AB0E-E6A17B542320}"/>
              </a:ext>
            </a:extLst>
          </p:cNvPr>
          <p:cNvSpPr txBox="1"/>
          <p:nvPr/>
        </p:nvSpPr>
        <p:spPr>
          <a:xfrm>
            <a:off x="4311974" y="5725533"/>
            <a:ext cx="6094520" cy="2870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400" b="1"/>
              <a:t>NEVO to BST Adapter ( NTB FAB B ) </a:t>
            </a:r>
          </a:p>
        </p:txBody>
      </p:sp>
      <p:graphicFrame>
        <p:nvGraphicFramePr>
          <p:cNvPr id="13" name="Table 12">
            <a:extLst>
              <a:ext uri="{FF2B5EF4-FFF2-40B4-BE49-F238E27FC236}">
                <a16:creationId xmlns:a16="http://schemas.microsoft.com/office/drawing/2014/main" id="{6CDC7B48-80EF-4F09-8E0A-5F8D30F21DDF}"/>
              </a:ext>
            </a:extLst>
          </p:cNvPr>
          <p:cNvGraphicFramePr>
            <a:graphicFrameLocks noGrp="1"/>
          </p:cNvGraphicFramePr>
          <p:nvPr>
            <p:extLst>
              <p:ext uri="{D42A27DB-BD31-4B8C-83A1-F6EECF244321}">
                <p14:modId xmlns:p14="http://schemas.microsoft.com/office/powerpoint/2010/main" val="3029845840"/>
              </p:ext>
            </p:extLst>
          </p:nvPr>
        </p:nvGraphicFramePr>
        <p:xfrm>
          <a:off x="7559952" y="5698995"/>
          <a:ext cx="4061425" cy="669616"/>
        </p:xfrm>
        <a:graphic>
          <a:graphicData uri="http://schemas.openxmlformats.org/drawingml/2006/table">
            <a:tbl>
              <a:tblPr firstRow="1" firstCol="1" bandRow="1"/>
              <a:tblGrid>
                <a:gridCol w="1537044">
                  <a:extLst>
                    <a:ext uri="{9D8B030D-6E8A-4147-A177-3AD203B41FA5}">
                      <a16:colId xmlns:a16="http://schemas.microsoft.com/office/drawing/2014/main" val="20000"/>
                    </a:ext>
                  </a:extLst>
                </a:gridCol>
                <a:gridCol w="2524381">
                  <a:extLst>
                    <a:ext uri="{9D8B030D-6E8A-4147-A177-3AD203B41FA5}">
                      <a16:colId xmlns:a16="http://schemas.microsoft.com/office/drawing/2014/main" val="20001"/>
                    </a:ext>
                  </a:extLst>
                </a:gridCol>
              </a:tblGrid>
              <a:tr h="334808">
                <a:tc>
                  <a:txBody>
                    <a:bodyPr/>
                    <a:lstStyle/>
                    <a:p>
                      <a:pPr marL="0" algn="ctr" defTabSz="457200" rtl="0" eaLnBrk="1" fontAlgn="ctr" latinLnBrk="0" hangingPunct="1"/>
                      <a:r>
                        <a:rPr lang="en-US" sz="1300" b="1" kern="1200" baseline="0">
                          <a:solidFill>
                            <a:schemeClr val="bg1"/>
                          </a:solidFill>
                          <a:effectLst>
                            <a:outerShdw blurRad="38100" dist="38100" dir="2700000" algn="tl">
                              <a:srgbClr val="000000">
                                <a:alpha val="43137"/>
                              </a:srgbClr>
                            </a:outerShdw>
                          </a:effectLst>
                          <a:latin typeface="+mn-lt"/>
                          <a:ea typeface="+mn-ea"/>
                          <a:cs typeface="Intel Clear" panose="020B0604020203020204" pitchFamily="34" charset="0"/>
                        </a:rPr>
                        <a:t>IPN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algn="ctr" defTabSz="457200" rtl="0" eaLnBrk="1" fontAlgn="ctr" latinLnBrk="0" hangingPunct="1"/>
                      <a:r>
                        <a:rPr lang="en-US" sz="1300" b="1" kern="1200" baseline="0">
                          <a:solidFill>
                            <a:schemeClr val="bg1"/>
                          </a:solidFill>
                          <a:effectLst>
                            <a:outerShdw blurRad="38100" dist="38100" dir="2700000" algn="tl">
                              <a:srgbClr val="000000">
                                <a:alpha val="43137"/>
                              </a:srgbClr>
                            </a:outerShdw>
                          </a:effectLst>
                          <a:latin typeface="+mn-lt"/>
                          <a:ea typeface="+mn-ea"/>
                          <a:cs typeface="Intel Clear" panose="020B0604020203020204" pitchFamily="34" charset="0"/>
                        </a:rPr>
                        <a:t>Description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extLst>
                  <a:ext uri="{0D108BD9-81ED-4DB2-BD59-A6C34878D82A}">
                    <a16:rowId xmlns:a16="http://schemas.microsoft.com/office/drawing/2014/main" val="10000"/>
                  </a:ext>
                </a:extLst>
              </a:tr>
              <a:tr h="334808">
                <a:tc>
                  <a:txBody>
                    <a:bodyPr/>
                    <a:lstStyle/>
                    <a:p>
                      <a:pPr algn="ctr" rtl="0" fontAlgn="ctr"/>
                      <a:r>
                        <a:rPr lang="en-US" sz="1300" b="0" i="0" u="none" strike="noStrike" kern="1200" cap="none" spc="0" baseline="0">
                          <a:solidFill>
                            <a:schemeClr val="bg2"/>
                          </a:solidFill>
                          <a:uFillTx/>
                          <a:latin typeface="+mn-lt"/>
                          <a:ea typeface="+mn-ea"/>
                          <a:cs typeface="Intel Clear" panose="020B0604020203020204" pitchFamily="34" charset="0"/>
                          <a:sym typeface="Intel Clear"/>
                        </a:rPr>
                        <a:t>M37665-001</a:t>
                      </a:r>
                      <a:r>
                        <a:rPr lang="en-US" sz="1400">
                          <a:solidFill>
                            <a:schemeClr val="bg2"/>
                          </a:solidFill>
                        </a:rPr>
                        <a:t> </a:t>
                      </a:r>
                      <a:endParaRPr lang="en-US" sz="1300" kern="1200" baseline="0">
                        <a:solidFill>
                          <a:schemeClr val="bg2"/>
                        </a:solidFill>
                        <a:latin typeface="+mn-lt"/>
                        <a:ea typeface="+mn-ea"/>
                        <a:cs typeface="Intel Clear" panose="020B0604020203020204" pitchFamily="34" charset="0"/>
                      </a:endParaRP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300" kern="1200" baseline="0">
                          <a:solidFill>
                            <a:schemeClr val="bg2"/>
                          </a:solidFill>
                          <a:latin typeface="+mn-lt"/>
                          <a:ea typeface="+mn-ea"/>
                          <a:cs typeface="Intel Clear" panose="020B0604020203020204" pitchFamily="34" charset="0"/>
                        </a:rPr>
                        <a:t>NTB FAB B  Kit</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8D43943D-8CAF-4658-92D5-35A36445EB8F}"/>
              </a:ext>
            </a:extLst>
          </p:cNvPr>
          <p:cNvPicPr>
            <a:picLocks noChangeAspect="1"/>
          </p:cNvPicPr>
          <p:nvPr/>
        </p:nvPicPr>
        <p:blipFill>
          <a:blip r:embed="rId3"/>
          <a:stretch>
            <a:fillRect/>
          </a:stretch>
        </p:blipFill>
        <p:spPr>
          <a:xfrm>
            <a:off x="850990" y="2867608"/>
            <a:ext cx="3182565" cy="3233302"/>
          </a:xfrm>
          <a:prstGeom prst="rect">
            <a:avLst/>
          </a:prstGeom>
          <a:ln>
            <a:solidFill>
              <a:schemeClr val="tx1"/>
            </a:solidFill>
          </a:ln>
        </p:spPr>
      </p:pic>
      <p:sp>
        <p:nvSpPr>
          <p:cNvPr id="14" name="TextBox 13">
            <a:extLst>
              <a:ext uri="{FF2B5EF4-FFF2-40B4-BE49-F238E27FC236}">
                <a16:creationId xmlns:a16="http://schemas.microsoft.com/office/drawing/2014/main" id="{81195640-7BF0-40F1-B6B9-E72C7A8EC5C9}"/>
              </a:ext>
            </a:extLst>
          </p:cNvPr>
          <p:cNvSpPr txBox="1"/>
          <p:nvPr/>
        </p:nvSpPr>
        <p:spPr>
          <a:xfrm>
            <a:off x="1027359" y="6158374"/>
            <a:ext cx="6094520" cy="2870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400" b="1"/>
              <a:t>BST Test Card </a:t>
            </a:r>
          </a:p>
        </p:txBody>
      </p:sp>
      <p:pic>
        <p:nvPicPr>
          <p:cNvPr id="2" name="Picture 1">
            <a:extLst>
              <a:ext uri="{FF2B5EF4-FFF2-40B4-BE49-F238E27FC236}">
                <a16:creationId xmlns:a16="http://schemas.microsoft.com/office/drawing/2014/main" id="{AC866E4B-2FCF-63B9-C731-6C3E8F1FB31F}"/>
              </a:ext>
            </a:extLst>
          </p:cNvPr>
          <p:cNvPicPr>
            <a:picLocks noChangeAspect="1"/>
          </p:cNvPicPr>
          <p:nvPr/>
        </p:nvPicPr>
        <p:blipFill>
          <a:blip r:embed="rId4"/>
          <a:stretch>
            <a:fillRect/>
          </a:stretch>
        </p:blipFill>
        <p:spPr>
          <a:xfrm>
            <a:off x="3235003" y="6409189"/>
            <a:ext cx="930867" cy="448811"/>
          </a:xfrm>
          <a:prstGeom prst="rect">
            <a:avLst/>
          </a:prstGeom>
        </p:spPr>
      </p:pic>
    </p:spTree>
    <p:extLst>
      <p:ext uri="{BB962C8B-B14F-4D97-AF65-F5344CB8AC3E}">
        <p14:creationId xmlns:p14="http://schemas.microsoft.com/office/powerpoint/2010/main" val="311241202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767841" y="925952"/>
            <a:ext cx="184731" cy="342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sz="1800"/>
          </a:p>
        </p:txBody>
      </p:sp>
      <p:sp>
        <p:nvSpPr>
          <p:cNvPr id="6" name="Content Placeholder 3">
            <a:extLst>
              <a:ext uri="{FF2B5EF4-FFF2-40B4-BE49-F238E27FC236}">
                <a16:creationId xmlns:a16="http://schemas.microsoft.com/office/drawing/2014/main" id="{E76CE7D7-664C-4DF4-9C32-BC625386B31B}"/>
              </a:ext>
            </a:extLst>
          </p:cNvPr>
          <p:cNvSpPr>
            <a:spLocks noGrp="1"/>
          </p:cNvSpPr>
          <p:nvPr>
            <p:ph sz="quarter" idx="13"/>
          </p:nvPr>
        </p:nvSpPr>
        <p:spPr>
          <a:xfrm>
            <a:off x="705806" y="923198"/>
            <a:ext cx="10027699" cy="2506359"/>
          </a:xfrm>
        </p:spPr>
        <p:txBody>
          <a:bodyPr lIns="0" tIns="0" rIns="0" bIns="0" anchor="t">
            <a:normAutofit fontScale="92500" lnSpcReduction="10000"/>
          </a:bodyPr>
          <a:lstStyle/>
          <a:p>
            <a:pPr marL="227965" indent="-227965" defTabSz="3251036" rtl="0" hangingPunct="0">
              <a:lnSpc>
                <a:spcPct val="150000"/>
              </a:lnSpc>
              <a:spcBef>
                <a:spcPts val="0"/>
              </a:spcBef>
            </a:pPr>
            <a:r>
              <a:rPr lang="en-IN" sz="2000">
                <a:latin typeface="Intel Clear Light"/>
                <a:cs typeface="Intel Clear" panose="020B0604020203020204" pitchFamily="34" charset="0"/>
                <a:sym typeface="Helvetica Neue"/>
              </a:rPr>
              <a:t>Processor </a:t>
            </a:r>
            <a:r>
              <a:rPr lang="en-IN" sz="2000">
                <a:latin typeface="Intel Clear Light"/>
                <a:cs typeface="Intel Clear" panose="020B0604020203020204" pitchFamily="34" charset="0"/>
              </a:rPr>
              <a:t>S</a:t>
            </a:r>
            <a:r>
              <a:rPr lang="en-IN" sz="2000">
                <a:latin typeface="Intel Clear Light"/>
                <a:cs typeface="Intel Clear" panose="020B0604020203020204" pitchFamily="34" charset="0"/>
                <a:sym typeface="Helvetica Neue"/>
              </a:rPr>
              <a:t>ecure </a:t>
            </a:r>
            <a:r>
              <a:rPr lang="en-IN" sz="2000">
                <a:latin typeface="Intel Clear Light"/>
                <a:cs typeface="Intel Clear" panose="020B0604020203020204" pitchFamily="34" charset="0"/>
              </a:rPr>
              <a:t>S</a:t>
            </a:r>
            <a:r>
              <a:rPr lang="en-IN" sz="2000">
                <a:latin typeface="Intel Clear Light"/>
                <a:cs typeface="Intel Clear" panose="020B0604020203020204" pitchFamily="34" charset="0"/>
                <a:sym typeface="Helvetica Neue"/>
              </a:rPr>
              <a:t>torage or PSS is a RFID based solution used in RVP to store board related information like Board SL No, Board ID. </a:t>
            </a:r>
            <a:endParaRPr lang="en-US"/>
          </a:p>
          <a:p>
            <a:pPr marL="227965" indent="-227965" defTabSz="3251036" rtl="0" hangingPunct="0">
              <a:lnSpc>
                <a:spcPct val="150000"/>
              </a:lnSpc>
              <a:spcBef>
                <a:spcPts val="0"/>
              </a:spcBef>
            </a:pPr>
            <a:r>
              <a:rPr lang="en-IN" sz="2000">
                <a:latin typeface="Intel Clear Light"/>
                <a:cs typeface="Intel Clear" panose="020B0604020203020204" pitchFamily="34" charset="0"/>
              </a:rPr>
              <a:t>IPJ-P6005-X2BT is the PSS IC is used. It is a UHF (860-960MHz) Gen2 RFID IC with 8K non-volatile memory and I2C interface. This IC </a:t>
            </a:r>
            <a:r>
              <a:rPr lang="en-US" sz="2000">
                <a:latin typeface="Intel Clear Light"/>
                <a:cs typeface="Intel Clear" panose="020B0604020203020204" pitchFamily="34" charset="0"/>
              </a:rPr>
              <a:t>operates as a standard I2C EEPROM and it can also be accessed wirelessly</a:t>
            </a:r>
            <a:r>
              <a:rPr lang="en-IN" sz="2000">
                <a:latin typeface="Intel Clear Light"/>
                <a:cs typeface="Intel Clear" panose="020B0604020203020204" pitchFamily="34" charset="0"/>
                <a:sym typeface="Helvetica Neue"/>
              </a:rPr>
              <a:t>.</a:t>
            </a:r>
            <a:endParaRPr lang="en-IN" sz="2000">
              <a:cs typeface="Intel Clear" panose="020B0604020203020204" pitchFamily="34" charset="0"/>
            </a:endParaRPr>
          </a:p>
          <a:p>
            <a:pPr marL="227965" indent="-227965" defTabSz="3251036" rtl="0" hangingPunct="0">
              <a:lnSpc>
                <a:spcPct val="150000"/>
              </a:lnSpc>
              <a:spcBef>
                <a:spcPts val="0"/>
              </a:spcBef>
            </a:pPr>
            <a:r>
              <a:rPr lang="en-IN" sz="2000">
                <a:latin typeface="Intel Clear Light"/>
                <a:cs typeface="Intel Clear" panose="020B0604020203020204" pitchFamily="34" charset="0"/>
                <a:sym typeface="Helvetica Neue"/>
              </a:rPr>
              <a:t>The board related details stored is read over I2C lines from the SOC.</a:t>
            </a:r>
            <a:endParaRPr lang="en-IN" sz="2000">
              <a:latin typeface="Intel Clear Light"/>
              <a:cs typeface="Intel Clear" panose="020B0604020203020204" pitchFamily="34" charset="0"/>
            </a:endParaRPr>
          </a:p>
        </p:txBody>
      </p:sp>
      <p:sp>
        <p:nvSpPr>
          <p:cNvPr id="7" name="Title 1">
            <a:extLst>
              <a:ext uri="{FF2B5EF4-FFF2-40B4-BE49-F238E27FC236}">
                <a16:creationId xmlns:a16="http://schemas.microsoft.com/office/drawing/2014/main" id="{F8A3743D-D893-4CE3-816C-26FA0B257595}"/>
              </a:ext>
            </a:extLst>
          </p:cNvPr>
          <p:cNvSpPr txBox="1">
            <a:spLocks/>
          </p:cNvSpPr>
          <p:nvPr/>
        </p:nvSpPr>
        <p:spPr>
          <a:xfrm>
            <a:off x="391632" y="107863"/>
            <a:ext cx="11228868" cy="8737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Processor Secure Storage(PSS)</a:t>
            </a:r>
          </a:p>
        </p:txBody>
      </p:sp>
      <p:pic>
        <p:nvPicPr>
          <p:cNvPr id="2" name="Picture 1">
            <a:extLst>
              <a:ext uri="{FF2B5EF4-FFF2-40B4-BE49-F238E27FC236}">
                <a16:creationId xmlns:a16="http://schemas.microsoft.com/office/drawing/2014/main" id="{5BCB5F59-476D-1B70-F6AF-FBD40845673C}"/>
              </a:ext>
            </a:extLst>
          </p:cNvPr>
          <p:cNvPicPr>
            <a:picLocks noChangeAspect="1"/>
          </p:cNvPicPr>
          <p:nvPr/>
        </p:nvPicPr>
        <p:blipFill>
          <a:blip r:embed="rId2"/>
          <a:stretch>
            <a:fillRect/>
          </a:stretch>
        </p:blipFill>
        <p:spPr>
          <a:xfrm>
            <a:off x="3235003" y="6409189"/>
            <a:ext cx="930867" cy="448811"/>
          </a:xfrm>
          <a:prstGeom prst="rect">
            <a:avLst/>
          </a:prstGeom>
        </p:spPr>
      </p:pic>
      <p:pic>
        <p:nvPicPr>
          <p:cNvPr id="3" name="Picture 2">
            <a:extLst>
              <a:ext uri="{FF2B5EF4-FFF2-40B4-BE49-F238E27FC236}">
                <a16:creationId xmlns:a16="http://schemas.microsoft.com/office/drawing/2014/main" id="{7D2D8C53-63AD-C188-FCD4-AB1F5790ED5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5806" y="4571640"/>
            <a:ext cx="8055529" cy="1641949"/>
          </a:xfrm>
          <a:prstGeom prst="rect">
            <a:avLst/>
          </a:prstGeom>
          <a:noFill/>
          <a:ln>
            <a:noFill/>
          </a:ln>
        </p:spPr>
      </p:pic>
      <p:pic>
        <p:nvPicPr>
          <p:cNvPr id="10" name="Picture 9">
            <a:extLst>
              <a:ext uri="{FF2B5EF4-FFF2-40B4-BE49-F238E27FC236}">
                <a16:creationId xmlns:a16="http://schemas.microsoft.com/office/drawing/2014/main" id="{99C5D101-0AFC-5BF1-877A-3A7999B32453}"/>
              </a:ext>
            </a:extLst>
          </p:cNvPr>
          <p:cNvPicPr>
            <a:picLocks noChangeAspect="1"/>
          </p:cNvPicPr>
          <p:nvPr/>
        </p:nvPicPr>
        <p:blipFill>
          <a:blip r:embed="rId4"/>
          <a:stretch>
            <a:fillRect/>
          </a:stretch>
        </p:blipFill>
        <p:spPr>
          <a:xfrm>
            <a:off x="7653075" y="3914323"/>
            <a:ext cx="3762900" cy="1314633"/>
          </a:xfrm>
          <a:prstGeom prst="rect">
            <a:avLst/>
          </a:prstGeom>
        </p:spPr>
      </p:pic>
    </p:spTree>
    <p:extLst>
      <p:ext uri="{BB962C8B-B14F-4D97-AF65-F5344CB8AC3E}">
        <p14:creationId xmlns:p14="http://schemas.microsoft.com/office/powerpoint/2010/main" val="236201618"/>
      </p:ext>
    </p:extLst>
  </p:cSld>
  <p:clrMapOvr>
    <a:masterClrMapping/>
  </p:clrMapOvr>
</p:sld>
</file>

<file path=ppt/theme/theme1.xml><?xml version="1.0" encoding="utf-8"?>
<a:theme xmlns:a="http://schemas.openxmlformats.org/drawingml/2006/main" name="21_BasicWhite">
  <a:themeElements>
    <a:clrScheme name="Custom 7">
      <a:dk1>
        <a:srgbClr val="000000"/>
      </a:dk1>
      <a:lt1>
        <a:sysClr val="window" lastClr="FFFFFF"/>
      </a:lt1>
      <a:dk2>
        <a:srgbClr val="000000"/>
      </a:dk2>
      <a:lt2>
        <a:srgbClr val="3F3F3F"/>
      </a:lt2>
      <a:accent1>
        <a:srgbClr val="F8F8F8"/>
      </a:accent1>
      <a:accent2>
        <a:srgbClr val="F8F8F8"/>
      </a:accent2>
      <a:accent3>
        <a:srgbClr val="00B0F0"/>
      </a:accent3>
      <a:accent4>
        <a:srgbClr val="0070C0"/>
      </a:accent4>
      <a:accent5>
        <a:srgbClr val="0070C0"/>
      </a:accent5>
      <a:accent6>
        <a:srgbClr val="0070C0"/>
      </a:accent6>
      <a:hlink>
        <a:srgbClr val="0070C0"/>
      </a:hlink>
      <a:folHlink>
        <a:srgbClr val="0070C0"/>
      </a:folHlink>
    </a:clrScheme>
    <a:fontScheme name="Custom 11">
      <a:majorFont>
        <a:latin typeface="Intel Clear Light"/>
        <a:ea typeface="Helvetica Neue"/>
        <a:cs typeface="Helvetica Neue"/>
      </a:majorFont>
      <a:minorFont>
        <a:latin typeface="Intel Clear"/>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none" lIns="0" tIns="0" rIns="0" bIns="0" numCol="1" spcCol="38100" rtlCol="0" anchor="t" anchorCtr="0">
        <a:spAutoFit/>
      </a:bodyPr>
      <a:lstStyle>
        <a:defPPr marL="0" marR="0" indent="0" algn="l" defTabSz="2438338" rtl="0" fontAlgn="auto" latinLnBrk="0" hangingPunct="0">
          <a:lnSpc>
            <a:spcPct val="100000"/>
          </a:lnSpc>
          <a:spcBef>
            <a:spcPts val="0"/>
          </a:spcBef>
          <a:spcAft>
            <a:spcPts val="0"/>
          </a:spcAft>
          <a:buClrTx/>
          <a:buSzTx/>
          <a:buFontTx/>
          <a:buNone/>
          <a:tabLst/>
          <a:defRPr kumimoji="0" b="0" i="0" u="none" strike="noStrike" cap="none" spc="0" normalizeH="0" baseline="0" dirty="0" err="1" smtClean="0">
            <a:ln>
              <a:noFill/>
            </a:ln>
            <a:solidFill>
              <a:schemeClr val="tx2"/>
            </a:solidFill>
            <a:effectLst/>
            <a:uFillTx/>
            <a:latin typeface="+mn-lt"/>
            <a:ea typeface="+mn-ea"/>
            <a:cs typeface="+mn-cs"/>
            <a:sym typeface="Helvetica Neue"/>
          </a:defRPr>
        </a:def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5_intel16x9-lookinside2">
  <a:themeElements>
    <a:clrScheme name="intel2014-whitebackground">
      <a:dk1>
        <a:srgbClr val="FFFFFF"/>
      </a:dk1>
      <a:lt1>
        <a:srgbClr val="000000"/>
      </a:lt1>
      <a:dk2>
        <a:srgbClr val="0071C5"/>
      </a:dk2>
      <a:lt2>
        <a:srgbClr val="7ED3F7"/>
      </a:lt2>
      <a:accent1>
        <a:srgbClr val="00AEEF"/>
      </a:accent1>
      <a:accent2>
        <a:srgbClr val="A6CE39"/>
      </a:accent2>
      <a:accent3>
        <a:srgbClr val="FFDA00"/>
      </a:accent3>
      <a:accent4>
        <a:srgbClr val="FDBB13"/>
      </a:accent4>
      <a:accent5>
        <a:srgbClr val="ED1C24"/>
      </a:accent5>
      <a:accent6>
        <a:srgbClr val="004280"/>
      </a:accent6>
      <a:hlink>
        <a:srgbClr val="7ED3F7"/>
      </a:hlink>
      <a:folHlink>
        <a:srgbClr val="939598"/>
      </a:folHlink>
    </a:clrScheme>
    <a:fontScheme name="IntelClear">
      <a:majorFont>
        <a:latin typeface="Intel Clear Light"/>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vert="horz" wrap="square" lIns="91372" tIns="45688" rIns="91372" bIns="45688" numCol="1" rtlCol="0" anchor="t" anchorCtr="1" compatLnSpc="1">
        <a:prstTxWarp prst="textNoShape">
          <a:avLst/>
        </a:prstTxWarp>
        <a:noAutofit/>
      </a:bodyPr>
      <a:lstStyle>
        <a:defPPr marL="0" marR="0" indent="0" algn="ctr" defTabSz="914400" rtl="0" eaLnBrk="1" fontAlgn="base" latinLnBrk="0" hangingPunct="1">
          <a:lnSpc>
            <a:spcPct val="95000"/>
          </a:lnSpc>
          <a:spcBef>
            <a:spcPct val="30000"/>
          </a:spcBef>
          <a:spcAft>
            <a:spcPct val="0"/>
          </a:spcAft>
          <a:buClr>
            <a:schemeClr val="tx1"/>
          </a:buClr>
          <a:buSzTx/>
          <a:buFont typeface="Wingdings" pitchFamily="2" charset="2"/>
          <a:buNone/>
          <a:tabLst/>
          <a:defRPr kumimoji="0" sz="2000" b="0" i="0" u="none" strike="noStrike" cap="none" normalizeH="0" baseline="0" smtClean="0">
            <a:ln>
              <a:noFill/>
            </a:ln>
            <a:solidFill>
              <a:srgbClr val="FFFFFF"/>
            </a:solidFill>
            <a:effectLst>
              <a:outerShdw blurRad="38100" dist="38100" dir="2700000" algn="tl">
                <a:srgbClr val="000000">
                  <a:alpha val="43137"/>
                </a:srgbClr>
              </a:outerShdw>
            </a:effectLst>
            <a:latin typeface="Arial Narrow" pitchFamily="34" charset="0"/>
            <a:cs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372" tIns="45688" rIns="91372" bIns="45688" numCol="1" anchor="t" anchorCtr="1" compatLnSpc="1">
        <a:prstTxWarp prst="textNoShape">
          <a:avLst/>
        </a:prstTxWarp>
        <a:spAutoFit/>
      </a:bodyPr>
      <a:lstStyle>
        <a:defPPr marL="0" marR="0" indent="0" algn="ctr" defTabSz="914400" rtl="0" eaLnBrk="1" fontAlgn="base" latinLnBrk="0" hangingPunct="1">
          <a:lnSpc>
            <a:spcPct val="95000"/>
          </a:lnSpc>
          <a:spcBef>
            <a:spcPct val="30000"/>
          </a:spcBef>
          <a:spcAft>
            <a:spcPct val="0"/>
          </a:spcAft>
          <a:buClr>
            <a:schemeClr val="tx1"/>
          </a:buClr>
          <a:buSzTx/>
          <a:buFont typeface="Wingdings" pitchFamily="2" charset="2"/>
          <a:buNone/>
          <a:tabLst/>
          <a:defRPr kumimoji="0" lang="en-US" sz="2000" b="0" i="0" u="none" strike="noStrike" cap="none" normalizeH="0" baseline="0" smtClean="0">
            <a:ln>
              <a:noFill/>
            </a:ln>
            <a:solidFill>
              <a:srgbClr val="FFFFFF"/>
            </a:solidFill>
            <a:effectLst>
              <a:outerShdw blurRad="38100" dist="38100" dir="2700000" algn="tl">
                <a:srgbClr val="000000">
                  <a:alpha val="43137"/>
                </a:srgbClr>
              </a:outerShdw>
            </a:effectLst>
            <a:latin typeface="Arial Narrow" pitchFamily="34" charset="0"/>
            <a:cs typeface="Arial" charset="0"/>
          </a:defRPr>
        </a:defPPr>
      </a:lstStyle>
    </a:lnDef>
    <a:txDef>
      <a:spPr>
        <a:noFill/>
      </a:spPr>
      <a:bodyPr wrap="none" rtlCol="0">
        <a:spAutoFit/>
      </a:bodyPr>
      <a:lstStyle>
        <a:defPPr>
          <a:defRPr sz="3200" dirty="0"/>
        </a:defPPr>
      </a:lstStyle>
    </a:txDef>
  </a:objectDefaults>
  <a:extraClrSchemeLst>
    <a:extraClrScheme>
      <a:clrScheme name="2_Architectur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Architectur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2_Architectur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Architectur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Architectur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Architectur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2_Architectur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Architecture 8">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5BB3B9"/>
        </a:hlink>
        <a:folHlink>
          <a:srgbClr val="CC00FF"/>
        </a:folHlink>
      </a:clrScheme>
      <a:clrMap bg1="dk2" tx1="lt1" bg2="dk1" tx2="lt2" accent1="accent1" accent2="accent2" accent3="accent3" accent4="accent4" accent5="accent5" accent6="accent6" hlink="hlink" folHlink="folHlink"/>
    </a:extraClrScheme>
    <a:extraClrScheme>
      <a:clrScheme name="2_Architecture 9">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FFCC00"/>
        </a:hlink>
        <a:folHlink>
          <a:srgbClr val="CC00FF"/>
        </a:folHlink>
      </a:clrScheme>
      <a:clrMap bg1="dk2" tx1="lt1" bg2="dk1" tx2="lt2" accent1="accent1" accent2="accent2" accent3="accent3" accent4="accent4" accent5="accent5" accent6="accent6" hlink="hlink" folHlink="folHlink"/>
    </a:extraClrScheme>
    <a:extraClrScheme>
      <a:clrScheme name="2_Architecture 10">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009999"/>
        </a:hlink>
        <a:folHlink>
          <a:srgbClr val="CC00FF"/>
        </a:folHlink>
      </a:clrScheme>
      <a:clrMap bg1="dk2" tx1="lt1" bg2="dk1" tx2="lt2" accent1="accent1" accent2="accent2" accent3="accent3" accent4="accent4" accent5="accent5" accent6="accent6" hlink="hlink" folHlink="folHlink"/>
    </a:extraClrScheme>
    <a:extraClrScheme>
      <a:clrScheme name="2_Architecture 11">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009999"/>
        </a:hlink>
        <a:folHlink>
          <a:srgbClr val="CC0099"/>
        </a:folHlink>
      </a:clrScheme>
      <a:clrMap bg1="dk2" tx1="lt1" bg2="dk1" tx2="lt2" accent1="accent1" accent2="accent2" accent3="accent3" accent4="accent4" accent5="accent5" accent6="accent6" hlink="hlink" folHlink="folHlink"/>
    </a:extraClrScheme>
    <a:extraClrScheme>
      <a:clrScheme name="2_Architecture 12">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009999"/>
        </a:hlink>
        <a:folHlink>
          <a:srgbClr val="AA014C"/>
        </a:folHlink>
      </a:clrScheme>
      <a:clrMap bg1="dk2" tx1="lt1" bg2="dk1" tx2="lt2" accent1="accent1" accent2="accent2" accent3="accent3" accent4="accent4" accent5="accent5" accent6="accent6" hlink="hlink" folHlink="folHlink"/>
    </a:extraClrScheme>
    <a:extraClrScheme>
      <a:clrScheme name="2_Architecture 13">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00C5C0"/>
        </a:hlink>
        <a:folHlink>
          <a:srgbClr val="AA014C"/>
        </a:folHlink>
      </a:clrScheme>
      <a:clrMap bg1="dk2" tx1="lt1" bg2="dk1" tx2="lt2" accent1="accent1" accent2="accent2" accent3="accent3" accent4="accent4" accent5="accent5" accent6="accent6" hlink="hlink" folHlink="folHlink"/>
    </a:extraClrScheme>
    <a:extraClrScheme>
      <a:clrScheme name="2_Architecture 14">
        <a:dk1>
          <a:srgbClr val="000000"/>
        </a:dk1>
        <a:lt1>
          <a:srgbClr val="FFFFFF"/>
        </a:lt1>
        <a:dk2>
          <a:srgbClr val="0034FF"/>
        </a:dk2>
        <a:lt2>
          <a:srgbClr val="FDB605"/>
        </a:lt2>
        <a:accent1>
          <a:srgbClr val="66CC33"/>
        </a:accent1>
        <a:accent2>
          <a:srgbClr val="FF5C00"/>
        </a:accent2>
        <a:accent3>
          <a:srgbClr val="AAAEFF"/>
        </a:accent3>
        <a:accent4>
          <a:srgbClr val="DADADA"/>
        </a:accent4>
        <a:accent5>
          <a:srgbClr val="B8E2AD"/>
        </a:accent5>
        <a:accent6>
          <a:srgbClr val="E75300"/>
        </a:accent6>
        <a:hlink>
          <a:srgbClr val="00C5C0"/>
        </a:hlink>
        <a:folHlink>
          <a:srgbClr val="AA014C"/>
        </a:folHlink>
      </a:clrScheme>
      <a:clrMap bg1="dk2" tx1="lt1" bg2="dk1" tx2="lt2" accent1="accent1" accent2="accent2" accent3="accent3" accent4="accent4" accent5="accent5" accent6="accent6" hlink="hlink" folHlink="folHlink"/>
    </a:extraClrScheme>
    <a:extraClrScheme>
      <a:clrScheme name="2_Architecture 15">
        <a:dk1>
          <a:srgbClr val="000000"/>
        </a:dk1>
        <a:lt1>
          <a:srgbClr val="FFFFFF"/>
        </a:lt1>
        <a:dk2>
          <a:srgbClr val="0034FF"/>
        </a:dk2>
        <a:lt2>
          <a:srgbClr val="FDB605"/>
        </a:lt2>
        <a:accent1>
          <a:srgbClr val="66CC33"/>
        </a:accent1>
        <a:accent2>
          <a:srgbClr val="FF5C00"/>
        </a:accent2>
        <a:accent3>
          <a:srgbClr val="AAAEFF"/>
        </a:accent3>
        <a:accent4>
          <a:srgbClr val="DADADA"/>
        </a:accent4>
        <a:accent5>
          <a:srgbClr val="B8E2AD"/>
        </a:accent5>
        <a:accent6>
          <a:srgbClr val="E75300"/>
        </a:accent6>
        <a:hlink>
          <a:srgbClr val="10C8E1"/>
        </a:hlink>
        <a:folHlink>
          <a:srgbClr val="AA014C"/>
        </a:folHlink>
      </a:clrScheme>
      <a:clrMap bg1="dk2" tx1="lt1" bg2="dk1" tx2="lt2" accent1="accent1" accent2="accent2" accent3="accent3" accent4="accent4" accent5="accent5" accent6="accent6" hlink="hlink" folHlink="folHlink"/>
    </a:extraClrScheme>
    <a:extraClrScheme>
      <a:clrScheme name="2_Architecture 16">
        <a:dk1>
          <a:srgbClr val="000000"/>
        </a:dk1>
        <a:lt1>
          <a:srgbClr val="FFFFFF"/>
        </a:lt1>
        <a:dk2>
          <a:srgbClr val="0034FF"/>
        </a:dk2>
        <a:lt2>
          <a:srgbClr val="FDB605"/>
        </a:lt2>
        <a:accent1>
          <a:srgbClr val="66CC33"/>
        </a:accent1>
        <a:accent2>
          <a:srgbClr val="FF5C00"/>
        </a:accent2>
        <a:accent3>
          <a:srgbClr val="AAAEFF"/>
        </a:accent3>
        <a:accent4>
          <a:srgbClr val="DADADA"/>
        </a:accent4>
        <a:accent5>
          <a:srgbClr val="B8E2AD"/>
        </a:accent5>
        <a:accent6>
          <a:srgbClr val="E75300"/>
        </a:accent6>
        <a:hlink>
          <a:srgbClr val="10C8E1"/>
        </a:hlink>
        <a:folHlink>
          <a:srgbClr val="F3016E"/>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3_BasicWhite">
  <a:themeElements>
    <a:clrScheme name="Intel2020">
      <a:dk1>
        <a:srgbClr val="000000"/>
      </a:dk1>
      <a:lt1>
        <a:srgbClr val="FFFFFF"/>
      </a:lt1>
      <a:dk2>
        <a:srgbClr val="004A86"/>
      </a:dk2>
      <a:lt2>
        <a:srgbClr val="525252"/>
      </a:lt2>
      <a:accent1>
        <a:srgbClr val="0068B5"/>
      </a:accent1>
      <a:accent2>
        <a:srgbClr val="00C7FD"/>
      </a:accent2>
      <a:accent3>
        <a:srgbClr val="F6CB4B"/>
      </a:accent3>
      <a:accent4>
        <a:srgbClr val="D96930"/>
      </a:accent4>
      <a:accent5>
        <a:srgbClr val="8F5DA2"/>
      </a:accent5>
      <a:accent6>
        <a:srgbClr val="8BAE46"/>
      </a:accent6>
      <a:hlink>
        <a:srgbClr val="0068B5"/>
      </a:hlink>
      <a:folHlink>
        <a:srgbClr val="0068B5"/>
      </a:folHlink>
    </a:clrScheme>
    <a:fontScheme name="Custom 11">
      <a:majorFont>
        <a:latin typeface="Intel Clear Light"/>
        <a:ea typeface="Helvetica Neue"/>
        <a:cs typeface="Helvetica Neue"/>
      </a:majorFont>
      <a:minorFont>
        <a:latin typeface="Intel Clear"/>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none" lIns="0" tIns="0" rIns="0" bIns="0" numCol="1" spcCol="38100" rtlCol="0" anchor="t" anchorCtr="0">
        <a:spAutoFit/>
      </a:bodyPr>
      <a:lstStyle>
        <a:defPPr marL="0" marR="0" indent="0" algn="l" defTabSz="2438338" rtl="0" fontAlgn="auto" latinLnBrk="0" hangingPunct="0">
          <a:lnSpc>
            <a:spcPct val="100000"/>
          </a:lnSpc>
          <a:spcBef>
            <a:spcPts val="0"/>
          </a:spcBef>
          <a:spcAft>
            <a:spcPts val="0"/>
          </a:spcAft>
          <a:buClrTx/>
          <a:buSzTx/>
          <a:buFontTx/>
          <a:buNone/>
          <a:tabLst/>
          <a:defRPr kumimoji="0" b="0" i="0" u="none" strike="noStrike" cap="none" spc="0" normalizeH="0" baseline="0" dirty="0" err="1" smtClean="0">
            <a:ln>
              <a:noFill/>
            </a:ln>
            <a:solidFill>
              <a:schemeClr val="tx2"/>
            </a:solidFill>
            <a:effectLst/>
            <a:uFillTx/>
            <a:latin typeface="+mn-lt"/>
            <a:ea typeface="+mn-ea"/>
            <a:cs typeface="+mn-cs"/>
            <a:sym typeface="Helvetica Neue"/>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Intel_Internal_PPT_Template_White_Intel_Internal _PPT_Template_Final" id="{C3456016-2AA3-D34E-86BF-A1D609CAAC0C}" vid="{9A918FA0-80F6-F84A-9634-3248CA2F271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Int_PPT Template_ClearPro_16x9">
  <a:themeElements>
    <a:clrScheme name="Intel Color Palette">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71C5"/>
      </a:hlink>
      <a:folHlink>
        <a:srgbClr val="00AEEF"/>
      </a:folHlink>
    </a:clrScheme>
    <a:fontScheme name="Intel Clear">
      <a:majorFont>
        <a:latin typeface="Intel Clear"/>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vert="horz" wrap="square" lIns="0" tIns="0" rIns="0" bIns="0" rtlCol="0">
        <a:spAutoFit/>
      </a:bodyPr>
      <a:lstStyle>
        <a:defPPr>
          <a:defRPr sz="1100" dirty="0" err="1" smtClean="0">
            <a:solidFill>
              <a:srgbClr val="003C71"/>
            </a:solidFill>
          </a:defRPr>
        </a:defPPr>
      </a:lstStyle>
    </a:txDef>
  </a:objectDefaults>
  <a:extraClrScheme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A2199AAF6C57D41B8DEC3111EC6F0C9" ma:contentTypeVersion="0" ma:contentTypeDescription="Create a new document." ma:contentTypeScope="" ma:versionID="c4a53ce1d667c19bd4e46df8e97ab020">
  <xsd:schema xmlns:xsd="http://www.w3.org/2001/XMLSchema" xmlns:xs="http://www.w3.org/2001/XMLSchema" xmlns:p="http://schemas.microsoft.com/office/2006/metadata/properties" targetNamespace="http://schemas.microsoft.com/office/2006/metadata/properties" ma:root="true" ma:fieldsID="31d5eec3c12ee2e8127422d567928f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1157817-4B01-4653-83B0-BFDED9F760DD}"/>
</file>

<file path=customXml/itemProps2.xml><?xml version="1.0" encoding="utf-8"?>
<ds:datastoreItem xmlns:ds="http://schemas.openxmlformats.org/officeDocument/2006/customXml" ds:itemID="{201C66F3-FBD8-4B0F-98D9-445FE3649D01}">
  <ds:schemaRefs>
    <ds:schemaRef ds:uri="http://schemas.microsoft.com/sharepoint/v3/contenttype/forms"/>
  </ds:schemaRefs>
</ds:datastoreItem>
</file>

<file path=customXml/itemProps3.xml><?xml version="1.0" encoding="utf-8"?>
<ds:datastoreItem xmlns:ds="http://schemas.openxmlformats.org/officeDocument/2006/customXml" ds:itemID="{724B8A99-8161-4D52-8DFD-478F5C1B3170}">
  <ds:schemaRefs>
    <ds:schemaRef ds:uri="http://schemas.microsoft.com/office/2006/documentManagement/types"/>
    <ds:schemaRef ds:uri="2fcbe1ea-092d-4580-90bc-ff2d34cfdef5"/>
    <ds:schemaRef ds:uri="http://schemas.microsoft.com/office/infopath/2007/PartnerControls"/>
    <ds:schemaRef ds:uri="http://purl.org/dc/elements/1.1/"/>
    <ds:schemaRef ds:uri="http://purl.org/dc/dcmitype/"/>
    <ds:schemaRef ds:uri="http://www.w3.org/XML/1998/namespace"/>
    <ds:schemaRef ds:uri="http://schemas.openxmlformats.org/package/2006/metadata/core-properties"/>
    <ds:schemaRef ds:uri="http://schemas.microsoft.com/office/2006/metadata/properties"/>
    <ds:schemaRef ds:uri="945491c0-4670-4533-8589-705302dffb2b"/>
    <ds:schemaRef ds:uri="http://purl.org/dc/terms/"/>
  </ds:schemaRefs>
</ds:datastoreItem>
</file>

<file path=docMetadata/LabelInfo.xml><?xml version="1.0" encoding="utf-8"?>
<clbl:labelList xmlns:clbl="http://schemas.microsoft.com/office/2020/mipLabelMetadata">
  <clbl:label id="{46c98d88-e344-4ed4-8496-4ed7712e255d}" enabled="0" method="" siteId="{46c98d88-e344-4ed4-8496-4ed7712e255d}" removed="1"/>
</clbl:labelList>
</file>

<file path=docProps/app.xml><?xml version="1.0" encoding="utf-8"?>
<Properties xmlns="http://schemas.openxmlformats.org/officeDocument/2006/extended-properties" xmlns:vt="http://schemas.openxmlformats.org/officeDocument/2006/docPropsVTypes">
  <TotalTime>4909</TotalTime>
  <Words>17920</Words>
  <Application>Microsoft Office PowerPoint</Application>
  <PresentationFormat>Widescreen</PresentationFormat>
  <Paragraphs>3649</Paragraphs>
  <Slides>168</Slides>
  <Notes>88</Notes>
  <HiddenSlides>0</HiddenSlides>
  <MMClips>0</MMClips>
  <ScaleCrop>false</ScaleCrop>
  <HeadingPairs>
    <vt:vector size="10" baseType="variant">
      <vt:variant>
        <vt:lpstr>Fonts Used</vt:lpstr>
      </vt:variant>
      <vt:variant>
        <vt:i4>23</vt:i4>
      </vt:variant>
      <vt:variant>
        <vt:lpstr>Theme</vt:lpstr>
      </vt:variant>
      <vt:variant>
        <vt:i4>6</vt:i4>
      </vt:variant>
      <vt:variant>
        <vt:lpstr>Embedded OLE Servers</vt:lpstr>
      </vt:variant>
      <vt:variant>
        <vt:i4>1</vt:i4>
      </vt:variant>
      <vt:variant>
        <vt:lpstr>Slide Titles</vt:lpstr>
      </vt:variant>
      <vt:variant>
        <vt:i4>168</vt:i4>
      </vt:variant>
      <vt:variant>
        <vt:lpstr>Custom Shows</vt:lpstr>
      </vt:variant>
      <vt:variant>
        <vt:i4>11</vt:i4>
      </vt:variant>
    </vt:vector>
  </HeadingPairs>
  <TitlesOfParts>
    <vt:vector size="209" baseType="lpstr">
      <vt:lpstr>Yu Mincho Light</vt:lpstr>
      <vt:lpstr>Aptos</vt:lpstr>
      <vt:lpstr>Aptos Narrow</vt:lpstr>
      <vt:lpstr>Arial</vt:lpstr>
      <vt:lpstr>Arial Narrow</vt:lpstr>
      <vt:lpstr>Calibri</vt:lpstr>
      <vt:lpstr>Calibri Light</vt:lpstr>
      <vt:lpstr>Courier New</vt:lpstr>
      <vt:lpstr>Helvetica</vt:lpstr>
      <vt:lpstr>Helvetica Neue</vt:lpstr>
      <vt:lpstr>Helvetica Neue Medium</vt:lpstr>
      <vt:lpstr>Intel Clear</vt:lpstr>
      <vt:lpstr>Intel Clear (Body)</vt:lpstr>
      <vt:lpstr>Intel Clear Light</vt:lpstr>
      <vt:lpstr>Intel Clear Pro</vt:lpstr>
      <vt:lpstr>IntelOne Text</vt:lpstr>
      <vt:lpstr>Neo Sans Intel</vt:lpstr>
      <vt:lpstr>Neo Sans Intel Medium</vt:lpstr>
      <vt:lpstr>Times New Roman</vt:lpstr>
      <vt:lpstr>var(--fontfamilybase)</vt:lpstr>
      <vt:lpstr>Verdana</vt:lpstr>
      <vt:lpstr>Wingdings</vt:lpstr>
      <vt:lpstr>WordVisiCarriageReturn_MSFontService</vt:lpstr>
      <vt:lpstr>21_BasicWhite</vt:lpstr>
      <vt:lpstr>5_intel16x9-lookinside2</vt:lpstr>
      <vt:lpstr>23_BasicWhite</vt:lpstr>
      <vt:lpstr>Office Theme</vt:lpstr>
      <vt:lpstr>Int_PPT Template_ClearPro_16x9</vt:lpstr>
      <vt:lpstr>1_Office Theme</vt:lpstr>
      <vt:lpstr>Visio</vt:lpstr>
      <vt:lpstr>WCL RVP TOPS Training </vt:lpstr>
      <vt:lpstr>Contents</vt:lpstr>
      <vt:lpstr>WCL RVP Key Contacts</vt:lpstr>
      <vt:lpstr>PowerPoint Presentation</vt:lpstr>
      <vt:lpstr>PowerPoint Presentation</vt:lpstr>
      <vt:lpstr>SKU Offerings</vt:lpstr>
      <vt:lpstr>PowerPoint Presentation</vt:lpstr>
      <vt:lpstr>Boot KIT: WCL RVP1 DDR5 SODIMM</vt:lpstr>
      <vt:lpstr>Boot KIT: WCL RVP1 DDR5 SODIMM CHROME</vt:lpstr>
      <vt:lpstr>Boot KIT: WCL RVP2 LP5x T3 RVP MEM SD</vt:lpstr>
      <vt:lpstr>Boot KIT: WCL RVP2 LP5x T3 RVP MEM SKT</vt:lpstr>
      <vt:lpstr>Boot KIT: WCL RVP2 LP5x T3 RVP MEM SKT CHROME</vt:lpstr>
      <vt:lpstr>Boot KIT: WCL RVP2 LP5x T3 RVP MEM SD CHROME</vt:lpstr>
      <vt:lpstr>AIC’s/ KIT supported along with WCL RVP</vt:lpstr>
      <vt:lpstr>High Level WCL RVP Overview </vt:lpstr>
      <vt:lpstr>PowerPoint Presentation</vt:lpstr>
      <vt:lpstr>PowerPoint Presentation</vt:lpstr>
      <vt:lpstr>PowerPoint Presentation</vt:lpstr>
      <vt:lpstr>Board Layout</vt:lpstr>
      <vt:lpstr>PowerPoint Presentation</vt:lpstr>
      <vt:lpstr>PowerPoint Presentation</vt:lpstr>
      <vt:lpstr>PowerPoint Presentation</vt:lpstr>
      <vt:lpstr>PowerPoint Presentation</vt:lpstr>
      <vt:lpstr>Memory</vt:lpstr>
      <vt:lpstr>POR Memory Configurations</vt:lpstr>
      <vt:lpstr>PowerPoint Presentation</vt:lpstr>
      <vt:lpstr>PowerPoint Presentation</vt:lpstr>
      <vt:lpstr>PowerPoint Presentation</vt:lpstr>
      <vt:lpstr>PowerPoint Presentation</vt:lpstr>
      <vt:lpstr>WCL Memory devices supported with RVP</vt:lpstr>
      <vt:lpstr>DISPLAY</vt:lpstr>
      <vt:lpstr>PowerPoint Presentation</vt:lpstr>
      <vt:lpstr>PowerPoint Presentation</vt:lpstr>
      <vt:lpstr>PowerPoint Presentation</vt:lpstr>
      <vt:lpstr>PowerPoint Presentation</vt:lpstr>
      <vt:lpstr>Modular TCSS Intro</vt:lpstr>
      <vt:lpstr>Modular TCSS on WCL RVP</vt:lpstr>
      <vt:lpstr>POR Module List for WCL RVP</vt:lpstr>
      <vt:lpstr>Modular TCSS on WCL RVP</vt:lpstr>
      <vt:lpstr>Low cost Modular TCSS on WCL RVP</vt:lpstr>
      <vt:lpstr>Modules Assembly on RVP</vt:lpstr>
      <vt:lpstr>TCSS Modules – Programmable Devices</vt:lpstr>
      <vt:lpstr>TBT Type-C Interface </vt:lpstr>
      <vt:lpstr>Type C Port mapping on WCL RVP</vt:lpstr>
      <vt:lpstr>WCL DDR5 SODIMM Type-C block diagram</vt:lpstr>
      <vt:lpstr>WCL LP5x Type-C block diagram</vt:lpstr>
      <vt:lpstr>PowerPoint Presentation</vt:lpstr>
      <vt:lpstr>PowerPoint Presentation</vt:lpstr>
      <vt:lpstr>PD controller programming</vt:lpstr>
      <vt:lpstr>HSIO mapping</vt:lpstr>
      <vt:lpstr>PowerPoint Presentation</vt:lpstr>
      <vt:lpstr>PowerPoint Presentation</vt:lpstr>
      <vt:lpstr>PowerPoint Presentation</vt:lpstr>
      <vt:lpstr>STORAGE</vt:lpstr>
      <vt:lpstr>PowerPoint Presentation</vt:lpstr>
      <vt:lpstr>PowerPoint Presentation</vt:lpstr>
      <vt:lpstr>UFS</vt:lpstr>
      <vt:lpstr>PowerPoint Presentation</vt:lpstr>
      <vt:lpstr>Connectivity</vt:lpstr>
      <vt:lpstr>PowerPoint Presentation</vt:lpstr>
      <vt:lpstr>PowerPoint Presentation</vt:lpstr>
      <vt:lpstr>AUDIO</vt:lpstr>
      <vt:lpstr>PowerPoint Presentation</vt:lpstr>
      <vt:lpstr>PowerPoint Presentation</vt:lpstr>
      <vt:lpstr>Audio links supported in WCL RVP sku’s</vt:lpstr>
      <vt:lpstr>Audio Privacy Microphone Protection </vt:lpstr>
      <vt:lpstr>PowerPoint Presentation</vt:lpstr>
      <vt:lpstr>SPI Flash &amp; TPM</vt:lpstr>
      <vt:lpstr>PowerPoint Presentation</vt:lpstr>
      <vt:lpstr>PowerPoint Presentation</vt:lpstr>
      <vt:lpstr>PowerPoint Presentation</vt:lpstr>
      <vt:lpstr>Sensors</vt:lpstr>
      <vt:lpstr>PowerPoint Presentation</vt:lpstr>
      <vt:lpstr>PowerPoint Presentation</vt:lpstr>
      <vt:lpstr>PowerPoint Presentation</vt:lpstr>
      <vt:lpstr>PowerPoint Presentation</vt:lpstr>
      <vt:lpstr>LPSS &amp; LSIO</vt:lpstr>
      <vt:lpstr>PowerPoint Presentation</vt:lpstr>
      <vt:lpstr>PowerPoint Presentation</vt:lpstr>
      <vt:lpstr>PowerPoint Presentation</vt:lpstr>
      <vt:lpstr>PowerPoint Presentation</vt:lpstr>
      <vt:lpstr>PowerPoint Presentation</vt:lpstr>
      <vt:lpstr>PowerPoint Presentation</vt:lpstr>
      <vt:lpstr>Embedded Controller</vt:lpstr>
      <vt:lpstr>PowerPoint Presentation</vt:lpstr>
      <vt:lpstr>PowerPoint Presentation</vt:lpstr>
      <vt:lpstr>Chrome Support</vt:lpstr>
      <vt:lpstr>PowerPoint Presentation</vt:lpstr>
      <vt:lpstr>PowerPoint Presentation</vt:lpstr>
      <vt:lpstr>PowerPoint Presentation</vt:lpstr>
      <vt:lpstr>Debug &amp; Validation</vt:lpstr>
      <vt:lpstr>WCL SoC Debug Port Capabilities</vt:lpstr>
      <vt:lpstr>USB2/USB3 DbC port mapping &amp; RVP Ref Des Details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 Delivery Implementation Details</vt:lpstr>
      <vt:lpstr>WCL RVP – Power Sources to boot WCL RVP boards</vt:lpstr>
      <vt:lpstr>WCL RVP – Power Source Priority</vt:lpstr>
      <vt:lpstr>WCL RVP SoC rails overview (POR)</vt:lpstr>
      <vt:lpstr>WCL RVP IMVP rail overview</vt:lpstr>
      <vt:lpstr>PowerPoint Presentation</vt:lpstr>
      <vt:lpstr>WCL RVP1 Platform Power Map</vt:lpstr>
      <vt:lpstr>WCL RVP2 Platform Power Map</vt:lpstr>
      <vt:lpstr>WCL RVP– Key PD Sub-systems</vt:lpstr>
      <vt:lpstr>WCL RVP System State overview</vt:lpstr>
      <vt:lpstr>WCL RVP2– Sequencing Block Diagram</vt:lpstr>
      <vt:lpstr>PowerPoint Presentation</vt:lpstr>
      <vt:lpstr>PowerPoint Presentation</vt:lpstr>
      <vt:lpstr>WCL RVP– Power Sequence</vt:lpstr>
      <vt:lpstr>PowerPoint Presentation</vt:lpstr>
      <vt:lpstr>WCL RVP– Power States Map</vt:lpstr>
      <vt:lpstr>WCL RVP– Voltage Margining Feature</vt:lpstr>
      <vt:lpstr>WCL RVP – Power Measurement</vt:lpstr>
      <vt:lpstr>WCL RVP – Cost Optimization</vt:lpstr>
      <vt:lpstr>WCL RVP – debug hooks</vt:lpstr>
      <vt:lpstr>Quick Start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SOC POR Retention HW Assembly Guide</vt:lpstr>
      <vt:lpstr>LP5 Socket Assembly Guide</vt:lpstr>
      <vt:lpstr>PowerPoint Presentation</vt:lpstr>
      <vt:lpstr>PowerPoint Presentation</vt:lpstr>
      <vt:lpstr>PowerPoint Presentation</vt:lpstr>
      <vt:lpstr>RVP NEST Overview </vt:lpstr>
      <vt:lpstr>PowerPoint Presentation</vt:lpstr>
      <vt:lpstr>Setups </vt:lpstr>
      <vt:lpstr>RVP NEST support capabilities </vt:lpstr>
      <vt:lpstr>Advantage – RVP NEST!!</vt:lpstr>
      <vt:lpstr>Important links</vt:lpstr>
      <vt:lpstr>Backup</vt:lpstr>
      <vt:lpstr>PowerPoint Presentation</vt:lpstr>
      <vt:lpstr>PowerPoint Presentation</vt:lpstr>
      <vt:lpstr>PowerPoint Presentation</vt:lpstr>
      <vt:lpstr>PowerPoint Presentation</vt:lpstr>
      <vt:lpstr>PowerPoint Presentation</vt:lpstr>
      <vt:lpstr>PowerPoint Presentation</vt:lpstr>
      <vt:lpstr>WCL RVP System State overview</vt:lpstr>
      <vt:lpstr>Modular TCSS- EEPROM</vt:lpstr>
      <vt:lpstr>TBT Modules – HBR/GBR Flash Programming</vt:lpstr>
      <vt:lpstr>RVP DAC</vt:lpstr>
      <vt:lpstr>PURPOSE</vt:lpstr>
      <vt:lpstr>BLOCK DIAGRAM</vt:lpstr>
      <vt:lpstr>CABLE INTERFACE TO RVP</vt:lpstr>
      <vt:lpstr>Important Link:</vt:lpstr>
      <vt:lpstr>UCP-SQUID</vt:lpstr>
      <vt:lpstr>PowerPoint Presentation</vt:lpstr>
      <vt:lpstr>ERB</vt:lpstr>
      <vt:lpstr>MTL RVP schedule</vt:lpstr>
      <vt:lpstr>MTL M Interposer learning</vt:lpstr>
      <vt:lpstr>Pressure Paper test</vt:lpstr>
      <vt:lpstr>MTL M validation</vt:lpstr>
      <vt:lpstr>PMIC schedule</vt:lpstr>
      <vt:lpstr>MTL M package respin</vt:lpstr>
      <vt:lpstr>MEC1728 Intercept schedule</vt:lpstr>
      <vt:lpstr>TYCHE debug</vt:lpstr>
      <vt:lpstr>MCF impact</vt:lpstr>
      <vt:lpstr>MTL RVP schedule1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WCL_RVP_TOPS_Training</dc:title>
  <dc:creator>anas.zakaria@intel.com</dc:creator>
  <cp:lastModifiedBy>Zakaria, Anas</cp:lastModifiedBy>
  <cp:revision>1</cp:revision>
  <dcterms:created xsi:type="dcterms:W3CDTF">2021-01-05T11:48:20Z</dcterms:created>
  <dcterms:modified xsi:type="dcterms:W3CDTF">2025-05-22T12:16:37Z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0x010100BA2199AAF6C57D41B8DEC3111EC6F0C9</vt:lpwstr>
  </property>
  <property fmtid="{D5CDD505-2E9C-101B-9397-08002B2CF9AE}" pid="3" name="_dlc_DocIdItemGuid">
    <vt:lpwstr>be290275-7891-40bc-992f-188463ef866e</vt:lpwstr>
  </property>
  <property fmtid="{D5CDD505-2E9C-101B-9397-08002B2CF9AE}" pid="4" name="MediaServiceImageTags">
    <vt:lpwstr/>
  </property>
  <property fmtid="{D5CDD505-2E9C-101B-9397-08002B2CF9AE}" pid="5" name="Order">
    <vt:lpwstr>425200.000000000</vt:lpwstr>
  </property>
  <property fmtid="{D5CDD505-2E9C-101B-9397-08002B2CF9AE}" pid="6" name="xd_ProgID">
    <vt:lpwstr/>
  </property>
  <property fmtid="{D5CDD505-2E9C-101B-9397-08002B2CF9AE}" pid="7" name="_SourceUrl">
    <vt:lpwstr/>
  </property>
  <property fmtid="{D5CDD505-2E9C-101B-9397-08002B2CF9AE}" pid="8" name="_SharedFileIndex">
    <vt:lpwstr/>
  </property>
  <property fmtid="{D5CDD505-2E9C-101B-9397-08002B2CF9AE}" pid="9" name="ComplianceAssetId">
    <vt:lpwstr/>
  </property>
  <property fmtid="{D5CDD505-2E9C-101B-9397-08002B2CF9AE}" pid="10" name="TemplateUrl">
    <vt:lpwstr/>
  </property>
  <property fmtid="{D5CDD505-2E9C-101B-9397-08002B2CF9AE}" pid="11" name="_ExtendedDescription">
    <vt:lpwstr/>
  </property>
  <property fmtid="{D5CDD505-2E9C-101B-9397-08002B2CF9AE}" pid="12" name="TriggerFlowInfo">
    <vt:lpwstr/>
  </property>
  <property fmtid="{D5CDD505-2E9C-101B-9397-08002B2CF9AE}" pid="13" name="xd_Signature">
    <vt:lpwstr/>
  </property>
</Properties>
</file>